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1" r:id="rId2"/>
    <p:sldMasterId id="2147483676" r:id="rId3"/>
    <p:sldMasterId id="2147483694" r:id="rId4"/>
    <p:sldMasterId id="2147483709" r:id="rId5"/>
  </p:sldMasterIdLst>
  <p:notesMasterIdLst>
    <p:notesMasterId r:id="rId44"/>
  </p:notesMasterIdLst>
  <p:sldIdLst>
    <p:sldId id="1541" r:id="rId6"/>
    <p:sldId id="5953" r:id="rId7"/>
    <p:sldId id="1692" r:id="rId8"/>
    <p:sldId id="5954" r:id="rId9"/>
    <p:sldId id="335" r:id="rId10"/>
    <p:sldId id="329" r:id="rId11"/>
    <p:sldId id="706" r:id="rId12"/>
    <p:sldId id="413" r:id="rId13"/>
    <p:sldId id="1709" r:id="rId14"/>
    <p:sldId id="415" r:id="rId15"/>
    <p:sldId id="416" r:id="rId16"/>
    <p:sldId id="417" r:id="rId17"/>
    <p:sldId id="400" r:id="rId18"/>
    <p:sldId id="418" r:id="rId19"/>
    <p:sldId id="425" r:id="rId20"/>
    <p:sldId id="648" r:id="rId21"/>
    <p:sldId id="1674" r:id="rId22"/>
    <p:sldId id="1675" r:id="rId23"/>
    <p:sldId id="5860" r:id="rId24"/>
    <p:sldId id="1676" r:id="rId25"/>
    <p:sldId id="686" r:id="rId26"/>
    <p:sldId id="5955" r:id="rId27"/>
    <p:sldId id="658" r:id="rId28"/>
    <p:sldId id="659" r:id="rId29"/>
    <p:sldId id="689" r:id="rId30"/>
    <p:sldId id="660" r:id="rId31"/>
    <p:sldId id="661" r:id="rId32"/>
    <p:sldId id="662" r:id="rId33"/>
    <p:sldId id="655" r:id="rId34"/>
    <p:sldId id="690" r:id="rId35"/>
    <p:sldId id="657" r:id="rId36"/>
    <p:sldId id="691" r:id="rId37"/>
    <p:sldId id="414" r:id="rId38"/>
    <p:sldId id="692" r:id="rId39"/>
    <p:sldId id="386" r:id="rId40"/>
    <p:sldId id="5858" r:id="rId41"/>
    <p:sldId id="5859" r:id="rId42"/>
    <p:sldId id="746" r:id="rId43"/>
  </p:sldIdLst>
  <p:sldSz cx="9144000" cy="6858000" type="screen4x3"/>
  <p:notesSz cx="7102475" cy="10233025"/>
  <p:defaultTextStyle>
    <a:defPPr>
      <a:defRPr lang="zh-CN"/>
    </a:defPPr>
    <a:lvl1pPr algn="l" rtl="0" eaLnBrk="0" fontAlgn="base" hangingPunct="0">
      <a:spcBef>
        <a:spcPct val="0"/>
      </a:spcBef>
      <a:spcAft>
        <a:spcPct val="0"/>
      </a:spcAft>
      <a:defRPr kern="1200" baseline="-25000">
        <a:solidFill>
          <a:schemeClr val="tx1"/>
        </a:solidFill>
        <a:latin typeface="Arial" panose="020B0604020202020204" pitchFamily="34" charset="0"/>
        <a:ea typeface="宋体" pitchFamily="2" charset="-122"/>
        <a:cs typeface="+mn-cs"/>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宋体" pitchFamily="2" charset="-122"/>
        <a:cs typeface="+mn-cs"/>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宋体" pitchFamily="2" charset="-122"/>
        <a:cs typeface="+mn-cs"/>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宋体" pitchFamily="2" charset="-122"/>
        <a:cs typeface="+mn-cs"/>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kern="1200" baseline="-25000">
        <a:solidFill>
          <a:schemeClr val="tx1"/>
        </a:solidFill>
        <a:latin typeface="Arial" panose="020B0604020202020204" pitchFamily="34" charset="0"/>
        <a:ea typeface="宋体" pitchFamily="2" charset="-122"/>
        <a:cs typeface="+mn-cs"/>
      </a:defRPr>
    </a:lvl6pPr>
    <a:lvl7pPr marL="2743200" algn="l" defTabSz="914400" rtl="0" eaLnBrk="1" latinLnBrk="0" hangingPunct="1">
      <a:defRPr kern="1200" baseline="-25000">
        <a:solidFill>
          <a:schemeClr val="tx1"/>
        </a:solidFill>
        <a:latin typeface="Arial" panose="020B0604020202020204" pitchFamily="34" charset="0"/>
        <a:ea typeface="宋体" pitchFamily="2" charset="-122"/>
        <a:cs typeface="+mn-cs"/>
      </a:defRPr>
    </a:lvl7pPr>
    <a:lvl8pPr marL="3200400" algn="l" defTabSz="914400" rtl="0" eaLnBrk="1" latinLnBrk="0" hangingPunct="1">
      <a:defRPr kern="1200" baseline="-25000">
        <a:solidFill>
          <a:schemeClr val="tx1"/>
        </a:solidFill>
        <a:latin typeface="Arial" panose="020B0604020202020204" pitchFamily="34" charset="0"/>
        <a:ea typeface="宋体" pitchFamily="2" charset="-122"/>
        <a:cs typeface="+mn-cs"/>
      </a:defRPr>
    </a:lvl8pPr>
    <a:lvl9pPr marL="3657600" algn="l" defTabSz="914400" rtl="0" eaLnBrk="1" latinLnBrk="0" hangingPunct="1">
      <a:defRPr kern="1200" baseline="-25000">
        <a:solidFill>
          <a:schemeClr val="tx1"/>
        </a:solidFill>
        <a:latin typeface="Arial" panose="020B0604020202020204" pitchFamily="34" charset="0"/>
        <a:ea typeface="宋体" pitchFamily="2" charset="-122"/>
        <a:cs typeface="+mn-cs"/>
      </a:defRPr>
    </a:lvl9pPr>
  </p:defaultTextStyle>
  <p:extLst>
    <p:ext uri="{EFAFB233-063F-42B5-8137-9DF3F51BA10A}">
      <p15:sldGuideLst xmlns:p15="http://schemas.microsoft.com/office/powerpoint/2012/main">
        <p15:guide id="1" orient="horz" pos="2205">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 hwt" initials="hh" lastIdx="1" clrIdx="0"/>
  <p:cmAuthor id="2" name="HAN" initials="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99"/>
    <a:srgbClr val="003399"/>
    <a:srgbClr val="0000FF"/>
    <a:srgbClr val="CCFFFF"/>
    <a:srgbClr val="FFCCFF"/>
    <a:srgbClr val="0074BF"/>
    <a:srgbClr val="A6E0E0"/>
    <a:srgbClr val="CC3300"/>
    <a:srgbClr val="00F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86390" autoAdjust="0"/>
  </p:normalViewPr>
  <p:slideViewPr>
    <p:cSldViewPr>
      <p:cViewPr varScale="1">
        <p:scale>
          <a:sx n="104" d="100"/>
          <a:sy n="104" d="100"/>
        </p:scale>
        <p:origin x="1805" y="82"/>
      </p:cViewPr>
      <p:guideLst>
        <p:guide orient="horz" pos="2205"/>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85" d="100"/>
          <a:sy n="85" d="100"/>
        </p:scale>
        <p:origin x="4195"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p:nvPr>
        </p:nvSpPr>
        <p:spPr bwMode="auto">
          <a:xfrm>
            <a:off x="0" y="0"/>
            <a:ext cx="3076096" cy="511651"/>
          </a:xfrm>
          <a:prstGeom prst="rect">
            <a:avLst/>
          </a:prstGeom>
          <a:noFill/>
          <a:ln w="9525">
            <a:noFill/>
            <a:miter lim="800000"/>
          </a:ln>
        </p:spPr>
        <p:txBody>
          <a:bodyPr vert="horz" wrap="square" lIns="99057" tIns="49528" rIns="99057" bIns="49528" numCol="1" anchor="t" anchorCtr="0" compatLnSpc="1"/>
          <a:lstStyle>
            <a:lvl1pPr eaLnBrk="1" hangingPunct="1">
              <a:defRPr sz="1300">
                <a:latin typeface="Arial" panose="020B0604020202020204" pitchFamily="34" charset="0"/>
              </a:defRPr>
            </a:lvl1pPr>
          </a:lstStyle>
          <a:p>
            <a:pPr>
              <a:defRPr/>
            </a:pPr>
            <a:endParaRPr lang="zh-CN" altLang="en-US"/>
          </a:p>
        </p:txBody>
      </p:sp>
      <p:sp>
        <p:nvSpPr>
          <p:cNvPr id="2051" name="日期占位符 2"/>
          <p:cNvSpPr>
            <a:spLocks noGrp="1" noChangeArrowheads="1"/>
          </p:cNvSpPr>
          <p:nvPr>
            <p:ph type="dt" idx="1"/>
          </p:nvPr>
        </p:nvSpPr>
        <p:spPr bwMode="auto">
          <a:xfrm>
            <a:off x="4021448" y="0"/>
            <a:ext cx="3079384" cy="511651"/>
          </a:xfrm>
          <a:prstGeom prst="rect">
            <a:avLst/>
          </a:prstGeom>
          <a:noFill/>
          <a:ln w="9525">
            <a:noFill/>
            <a:miter lim="800000"/>
          </a:ln>
        </p:spPr>
        <p:txBody>
          <a:bodyPr vert="horz" wrap="square" lIns="99057" tIns="49528" rIns="99057" bIns="49528" numCol="1" anchor="t" anchorCtr="0" compatLnSpc="1"/>
          <a:lstStyle>
            <a:lvl1pPr algn="r" eaLnBrk="1" hangingPunct="1">
              <a:defRPr sz="1300">
                <a:latin typeface="Arial" panose="020B0604020202020204" pitchFamily="34" charset="0"/>
              </a:defRPr>
            </a:lvl1pPr>
          </a:lstStyle>
          <a:p>
            <a:pPr>
              <a:defRPr/>
            </a:pPr>
            <a:fld id="{7B49EF33-1BF8-49F7-918D-11EE9F04FB28}" type="datetimeFigureOut">
              <a:rPr lang="zh-CN" altLang="en-US"/>
              <a:t>2023/9/7</a:t>
            </a:fld>
            <a:endParaRPr lang="en-US" altLang="zh-CN"/>
          </a:p>
        </p:txBody>
      </p:sp>
      <p:sp>
        <p:nvSpPr>
          <p:cNvPr id="3076" name="幻灯片图像占位符 3"/>
          <p:cNvSpPr>
            <a:spLocks noGrp="1" noRot="1" noChangeAspect="1" noChangeArrowheads="1"/>
          </p:cNvSpPr>
          <p:nvPr>
            <p:ph type="sldImg" idx="2"/>
          </p:nvPr>
        </p:nvSpPr>
        <p:spPr bwMode="auto">
          <a:xfrm>
            <a:off x="992188" y="766763"/>
            <a:ext cx="51181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p:cNvSpPr>
            <a:spLocks noGrp="1" noChangeArrowheads="1"/>
          </p:cNvSpPr>
          <p:nvPr>
            <p:ph type="body" sz="quarter" idx="3"/>
          </p:nvPr>
        </p:nvSpPr>
        <p:spPr bwMode="auto">
          <a:xfrm>
            <a:off x="710248" y="4860687"/>
            <a:ext cx="5681980" cy="4604861"/>
          </a:xfrm>
          <a:prstGeom prst="rect">
            <a:avLst/>
          </a:prstGeom>
          <a:noFill/>
          <a:ln w="9525">
            <a:noFill/>
            <a:miter lim="800000"/>
          </a:ln>
        </p:spPr>
        <p:txBody>
          <a:bodyPr vert="horz" wrap="square" lIns="99057" tIns="49528" rIns="99057" bIns="49528"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054" name="页脚占位符 5"/>
          <p:cNvSpPr>
            <a:spLocks noGrp="1" noChangeArrowheads="1"/>
          </p:cNvSpPr>
          <p:nvPr>
            <p:ph type="ftr" sz="quarter" idx="4"/>
          </p:nvPr>
        </p:nvSpPr>
        <p:spPr bwMode="auto">
          <a:xfrm>
            <a:off x="0" y="9719598"/>
            <a:ext cx="3076096" cy="511651"/>
          </a:xfrm>
          <a:prstGeom prst="rect">
            <a:avLst/>
          </a:prstGeom>
          <a:noFill/>
          <a:ln w="9525">
            <a:noFill/>
            <a:miter lim="800000"/>
          </a:ln>
        </p:spPr>
        <p:txBody>
          <a:bodyPr vert="horz" wrap="square" lIns="99057" tIns="49528" rIns="99057" bIns="49528" numCol="1" anchor="b" anchorCtr="0" compatLnSpc="1"/>
          <a:lstStyle>
            <a:lvl1pPr eaLnBrk="1" hangingPunct="1">
              <a:defRPr sz="1300">
                <a:latin typeface="Arial" panose="020B0604020202020204" pitchFamily="34" charset="0"/>
              </a:defRPr>
            </a:lvl1pPr>
          </a:lstStyle>
          <a:p>
            <a:pPr>
              <a:defRPr/>
            </a:pPr>
            <a:endParaRPr lang="zh-CN" altLang="en-US"/>
          </a:p>
        </p:txBody>
      </p:sp>
      <p:sp>
        <p:nvSpPr>
          <p:cNvPr id="2055" name="灯片编号占位符 6"/>
          <p:cNvSpPr>
            <a:spLocks noGrp="1" noChangeArrowheads="1"/>
          </p:cNvSpPr>
          <p:nvPr>
            <p:ph type="sldNum" sz="quarter" idx="5"/>
          </p:nvPr>
        </p:nvSpPr>
        <p:spPr bwMode="auto">
          <a:xfrm>
            <a:off x="4021448" y="9719598"/>
            <a:ext cx="3079384" cy="511651"/>
          </a:xfrm>
          <a:prstGeom prst="rect">
            <a:avLst/>
          </a:prstGeom>
          <a:noFill/>
          <a:ln w="9525">
            <a:noFill/>
            <a:miter lim="800000"/>
          </a:ln>
        </p:spPr>
        <p:txBody>
          <a:bodyPr vert="horz" wrap="square" lIns="99057" tIns="49528" rIns="99057" bIns="49528" numCol="1" anchor="b" anchorCtr="0" compatLnSpc="1"/>
          <a:lstStyle>
            <a:lvl1pPr algn="r" eaLnBrk="1" hangingPunct="1">
              <a:defRPr sz="1300"/>
            </a:lvl1pPr>
          </a:lstStyle>
          <a:p>
            <a:pPr>
              <a:defRPr/>
            </a:pPr>
            <a:fld id="{36616E1B-D57C-4DD9-8C78-E9F14A888E6F}"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aike.baidu.com/item/%E8%A7%A3%E5%86%B3%E9%97%AE%E9%A2%98%E7%9A%84%E7%AD%96%E7%95%A5/56095568?fromModule=lemma_inlink"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baike.baidu.com/item/%E6%97%B6%E9%97%B4%E5%A4%8D%E6%9D%82%E5%BA%A6/1894057?fromModule=lemma_inlink" TargetMode="External"/><Relationship Id="rId4" Type="http://schemas.openxmlformats.org/officeDocument/2006/relationships/hyperlink" Target="https://baike.baidu.com/item/%E7%A9%BA%E9%97%B4%E5%A4%8D%E6%9D%82%E5%BA%A6/9664257?fromModule=lemma_inlink"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D9BD6B8-9E6D-49A1-BE7C-D7662EE87E6C}" type="slidenum">
              <a:rPr lang="zh-CN" altLang="en-US" smtClean="0">
                <a:solidFill>
                  <a:prstClr val="black"/>
                </a:solidFill>
              </a:rPr>
              <a:t>1</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400175" y="879475"/>
            <a:ext cx="4057650" cy="3043238"/>
          </a:xfrm>
        </p:spPr>
      </p:sp>
      <p:sp>
        <p:nvSpPr>
          <p:cNvPr id="68611" name="Rectangle 3"/>
          <p:cNvSpPr>
            <a:spLocks noGrp="1" noChangeArrowheads="1"/>
          </p:cNvSpPr>
          <p:nvPr>
            <p:ph type="body" idx="1"/>
          </p:nvPr>
        </p:nvSpPr>
        <p:spPr>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1" tIns="45411" rIns="92241" bIns="45411" anchor="t"/>
          <a:lstStyle/>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400175" y="879475"/>
            <a:ext cx="4057650" cy="3043238"/>
          </a:xfrm>
        </p:spPr>
      </p:sp>
      <p:sp>
        <p:nvSpPr>
          <p:cNvPr id="68611" name="Rectangle 3"/>
          <p:cNvSpPr>
            <a:spLocks noGrp="1" noChangeArrowheads="1"/>
          </p:cNvSpPr>
          <p:nvPr>
            <p:ph type="body" idx="1"/>
          </p:nvPr>
        </p:nvSpPr>
        <p:spPr>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1" tIns="45411" rIns="92241" bIns="45411" anchor="t"/>
          <a:lstStyle/>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nchor="b"/>
          <a:lstStyle>
            <a:lvl1pPr defTabSz="949325">
              <a:spcBef>
                <a:spcPct val="30000"/>
              </a:spcBef>
              <a:defRPr sz="1200">
                <a:solidFill>
                  <a:schemeClr val="tx1"/>
                </a:solidFill>
                <a:latin typeface="Calibri" panose="020F0502020204030204" pitchFamily="34" charset="0"/>
                <a:ea typeface="宋体" pitchFamily="2" charset="-122"/>
              </a:defRPr>
            </a:lvl1pPr>
            <a:lvl2pPr marL="742950" indent="-285750" defTabSz="949325">
              <a:spcBef>
                <a:spcPct val="30000"/>
              </a:spcBef>
              <a:defRPr sz="1200">
                <a:solidFill>
                  <a:schemeClr val="tx1"/>
                </a:solidFill>
                <a:latin typeface="Calibri" panose="020F0502020204030204" pitchFamily="34" charset="0"/>
                <a:ea typeface="宋体" pitchFamily="2" charset="-122"/>
              </a:defRPr>
            </a:lvl2pPr>
            <a:lvl3pPr marL="1143000" indent="-228600" defTabSz="949325">
              <a:spcBef>
                <a:spcPct val="30000"/>
              </a:spcBef>
              <a:defRPr sz="1200">
                <a:solidFill>
                  <a:schemeClr val="tx1"/>
                </a:solidFill>
                <a:latin typeface="Calibri" panose="020F0502020204030204" pitchFamily="34" charset="0"/>
                <a:ea typeface="宋体" pitchFamily="2" charset="-122"/>
              </a:defRPr>
            </a:lvl3pPr>
            <a:lvl4pPr marL="1600200" indent="-228600" defTabSz="949325">
              <a:spcBef>
                <a:spcPct val="30000"/>
              </a:spcBef>
              <a:defRPr sz="1200">
                <a:solidFill>
                  <a:schemeClr val="tx1"/>
                </a:solidFill>
                <a:latin typeface="Calibri" panose="020F0502020204030204" pitchFamily="34" charset="0"/>
                <a:ea typeface="宋体" pitchFamily="2" charset="-122"/>
              </a:defRPr>
            </a:lvl4pPr>
            <a:lvl5pPr marL="2057400" indent="-228600" defTabSz="949325">
              <a:spcBef>
                <a:spcPct val="30000"/>
              </a:spcBef>
              <a:defRPr sz="1200">
                <a:solidFill>
                  <a:schemeClr val="tx1"/>
                </a:solidFill>
                <a:latin typeface="Calibri" panose="020F0502020204030204" pitchFamily="34" charset="0"/>
                <a:ea typeface="宋体" pitchFamily="2" charset="-122"/>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ea typeface="宋体" pitchFamily="2" charset="-122"/>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ea typeface="宋体" pitchFamily="2" charset="-122"/>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ea typeface="宋体" pitchFamily="2" charset="-122"/>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ea typeface="宋体" pitchFamily="2" charset="-122"/>
              </a:defRPr>
            </a:lvl9pPr>
          </a:lstStyle>
          <a:p>
            <a:pPr marL="0" marR="0" lvl="0" indent="0" algn="r" defTabSz="949325" rtl="0" eaLnBrk="0" fontAlgn="base" latinLnBrk="0" hangingPunct="0">
              <a:lnSpc>
                <a:spcPct val="100000"/>
              </a:lnSpc>
              <a:spcBef>
                <a:spcPct val="0"/>
              </a:spcBef>
              <a:spcAft>
                <a:spcPct val="0"/>
              </a:spcAft>
              <a:buClrTx/>
              <a:buSzTx/>
              <a:buFontTx/>
              <a:buNone/>
              <a:defRPr/>
            </a:pPr>
            <a:fld id="{968C17BD-C172-45D7-8F29-F391EBDC7636}" type="slidenum">
              <a:rPr kumimoji="0" lang="zh-CN" altLang="en-US" sz="1200" b="0" i="0" u="none" strike="noStrike" kern="1200" cap="none" spc="0" normalizeH="0" baseline="0" noProof="0">
                <a:ln>
                  <a:noFill/>
                </a:ln>
                <a:solidFill>
                  <a:srgbClr val="000000"/>
                </a:solidFill>
                <a:effectLst/>
                <a:uLnTx/>
                <a:uFillTx/>
                <a:latin typeface="Garamond" panose="02020404030301010803" pitchFamily="18" charset="0"/>
                <a:ea typeface="宋体" pitchFamily="2" charset="-122"/>
                <a:cs typeface="+mn-cs"/>
              </a:rPr>
              <a:t>8</a:t>
            </a:fld>
            <a:endPar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itchFamily="2" charset="-122"/>
              <a:cs typeface="+mn-cs"/>
            </a:endParaRPr>
          </a:p>
        </p:txBody>
      </p:sp>
      <p:sp>
        <p:nvSpPr>
          <p:cNvPr id="81923" name="Rectangle 2"/>
          <p:cNvSpPr>
            <a:spLocks noGrp="1" noRot="1" noChangeAspect="1" noChangeArrowheads="1" noTextEdit="1"/>
          </p:cNvSpPr>
          <p:nvPr>
            <p:ph type="sldImg"/>
          </p:nvPr>
        </p:nvSpPr>
        <p:spPr>
          <a:xfrm>
            <a:off x="1143000" y="687388"/>
            <a:ext cx="4573588" cy="3430587"/>
          </a:xfrm>
        </p:spPr>
      </p:sp>
      <p:sp>
        <p:nvSpPr>
          <p:cNvPr id="81924" name="Rectangle 3"/>
          <p:cNvSpPr>
            <a:spLocks noGrp="1" noChangeArrowheads="1"/>
          </p:cNvSpPr>
          <p:nvPr>
            <p:ph type="body" idx="1"/>
          </p:nvPr>
        </p:nvSpPr>
        <p:spPr>
          <a:xfrm>
            <a:off x="914400" y="4343400"/>
            <a:ext cx="50292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nchor="t"/>
          <a:lstStyle/>
          <a:p>
            <a:pPr eaLnBrk="1" hangingPunct="1"/>
            <a:r>
              <a:rPr lang="zh-CN" altLang="en-US" b="0" i="0" dirty="0">
                <a:solidFill>
                  <a:srgbClr val="333333"/>
                </a:solidFill>
                <a:effectLst/>
                <a:latin typeface="Helvetica Neue"/>
              </a:rPr>
              <a:t>算法（</a:t>
            </a:r>
            <a:r>
              <a:rPr lang="en-US" altLang="zh-CN" b="0" i="0" dirty="0">
                <a:solidFill>
                  <a:srgbClr val="333333"/>
                </a:solidFill>
                <a:effectLst/>
                <a:latin typeface="Helvetica Neue"/>
              </a:rPr>
              <a:t>Algorithm</a:t>
            </a:r>
            <a:r>
              <a:rPr lang="zh-CN" altLang="en-US" b="0" i="0" dirty="0">
                <a:solidFill>
                  <a:srgbClr val="333333"/>
                </a:solidFill>
                <a:effectLst/>
                <a:latin typeface="Helvetica Neue"/>
              </a:rPr>
              <a:t>）是指解题方案的准确而完整的描述，是一系列解决问题的清晰指令，算法代表着用系统的方法描述</a:t>
            </a:r>
            <a:r>
              <a:rPr lang="zh-CN" altLang="en-US" b="0" i="0" u="none" strike="noStrike" dirty="0">
                <a:solidFill>
                  <a:srgbClr val="136EC2"/>
                </a:solidFill>
                <a:effectLst/>
                <a:latin typeface="Helvetica Neue"/>
                <a:hlinkClick r:id="rId3"/>
              </a:rPr>
              <a:t>解决问题的策略</a:t>
            </a:r>
            <a:r>
              <a:rPr lang="zh-CN" altLang="en-US" b="0" i="0" dirty="0">
                <a:solidFill>
                  <a:srgbClr val="333333"/>
                </a:solidFill>
                <a:effectLst/>
                <a:latin typeface="Helvetica Neue"/>
              </a:rPr>
              <a:t>机制。也就是说，能够对一定规范的输入，在有限时间内获得所要求的输出。如果一个算法有缺陷，或不适合于某个问题，执行这个算法将不会解决这个问题。不同的算法可能用不同的时间，空间或效率来完成同样的任务。一个算法的优劣可以用</a:t>
            </a:r>
            <a:r>
              <a:rPr lang="zh-CN" altLang="en-US" b="0" i="0" u="none" strike="noStrike" dirty="0">
                <a:solidFill>
                  <a:srgbClr val="136EC2"/>
                </a:solidFill>
                <a:effectLst/>
                <a:latin typeface="Helvetica Neue"/>
                <a:hlinkClick r:id="rId4"/>
              </a:rPr>
              <a:t>空间复杂度</a:t>
            </a:r>
            <a:r>
              <a:rPr lang="zh-CN" altLang="en-US" b="0" i="0" dirty="0">
                <a:solidFill>
                  <a:srgbClr val="333333"/>
                </a:solidFill>
                <a:effectLst/>
                <a:latin typeface="Helvetica Neue"/>
              </a:rPr>
              <a:t>与</a:t>
            </a:r>
            <a:r>
              <a:rPr lang="zh-CN" altLang="en-US" b="0" i="0" u="none" strike="noStrike" dirty="0">
                <a:solidFill>
                  <a:srgbClr val="136EC2"/>
                </a:solidFill>
                <a:effectLst/>
                <a:latin typeface="Helvetica Neue"/>
                <a:hlinkClick r:id="rId5"/>
              </a:rPr>
              <a:t>时间复杂度</a:t>
            </a:r>
            <a:r>
              <a:rPr lang="zh-CN" altLang="en-US" b="0" i="0" dirty="0">
                <a:solidFill>
                  <a:srgbClr val="333333"/>
                </a:solidFill>
                <a:effectLst/>
                <a:latin typeface="Helvetica Neue"/>
              </a:rPr>
              <a:t>来衡量。</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nchor="b"/>
          <a:lstStyle>
            <a:lvl1pPr defTabSz="949325">
              <a:spcBef>
                <a:spcPct val="30000"/>
              </a:spcBef>
              <a:defRPr sz="1200">
                <a:solidFill>
                  <a:schemeClr val="tx1"/>
                </a:solidFill>
                <a:latin typeface="Calibri" panose="020F0502020204030204" pitchFamily="34" charset="0"/>
                <a:ea typeface="宋体" pitchFamily="2" charset="-122"/>
              </a:defRPr>
            </a:lvl1pPr>
            <a:lvl2pPr marL="742950" indent="-285750" defTabSz="949325">
              <a:spcBef>
                <a:spcPct val="30000"/>
              </a:spcBef>
              <a:defRPr sz="1200">
                <a:solidFill>
                  <a:schemeClr val="tx1"/>
                </a:solidFill>
                <a:latin typeface="Calibri" panose="020F0502020204030204" pitchFamily="34" charset="0"/>
                <a:ea typeface="宋体" pitchFamily="2" charset="-122"/>
              </a:defRPr>
            </a:lvl2pPr>
            <a:lvl3pPr marL="1143000" indent="-228600" defTabSz="949325">
              <a:spcBef>
                <a:spcPct val="30000"/>
              </a:spcBef>
              <a:defRPr sz="1200">
                <a:solidFill>
                  <a:schemeClr val="tx1"/>
                </a:solidFill>
                <a:latin typeface="Calibri" panose="020F0502020204030204" pitchFamily="34" charset="0"/>
                <a:ea typeface="宋体" pitchFamily="2" charset="-122"/>
              </a:defRPr>
            </a:lvl3pPr>
            <a:lvl4pPr marL="1600200" indent="-228600" defTabSz="949325">
              <a:spcBef>
                <a:spcPct val="30000"/>
              </a:spcBef>
              <a:defRPr sz="1200">
                <a:solidFill>
                  <a:schemeClr val="tx1"/>
                </a:solidFill>
                <a:latin typeface="Calibri" panose="020F0502020204030204" pitchFamily="34" charset="0"/>
                <a:ea typeface="宋体" pitchFamily="2" charset="-122"/>
              </a:defRPr>
            </a:lvl4pPr>
            <a:lvl5pPr marL="2057400" indent="-228600" defTabSz="949325">
              <a:spcBef>
                <a:spcPct val="30000"/>
              </a:spcBef>
              <a:defRPr sz="1200">
                <a:solidFill>
                  <a:schemeClr val="tx1"/>
                </a:solidFill>
                <a:latin typeface="Calibri" panose="020F0502020204030204" pitchFamily="34" charset="0"/>
                <a:ea typeface="宋体" pitchFamily="2" charset="-122"/>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ea typeface="宋体" pitchFamily="2" charset="-122"/>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ea typeface="宋体" pitchFamily="2" charset="-122"/>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ea typeface="宋体" pitchFamily="2" charset="-122"/>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ea typeface="宋体" pitchFamily="2" charset="-122"/>
              </a:defRPr>
            </a:lvl9pPr>
          </a:lstStyle>
          <a:p>
            <a:pPr marL="0" marR="0" lvl="0" indent="0" algn="r" defTabSz="949325" rtl="0" eaLnBrk="0" fontAlgn="base" latinLnBrk="0" hangingPunct="0">
              <a:lnSpc>
                <a:spcPct val="100000"/>
              </a:lnSpc>
              <a:spcBef>
                <a:spcPct val="0"/>
              </a:spcBef>
              <a:spcAft>
                <a:spcPct val="0"/>
              </a:spcAft>
              <a:buClrTx/>
              <a:buSzTx/>
              <a:buFontTx/>
              <a:buNone/>
              <a:defRPr/>
            </a:pPr>
            <a:fld id="{2542CCA1-F29A-442C-B916-A99520262FE2}" type="slidenum">
              <a:rPr kumimoji="0" lang="zh-CN" altLang="en-US" sz="1200" b="0" i="0" u="none" strike="noStrike" kern="1200" cap="none" spc="0" normalizeH="0" baseline="0" noProof="0">
                <a:ln>
                  <a:noFill/>
                </a:ln>
                <a:solidFill>
                  <a:srgbClr val="000000"/>
                </a:solidFill>
                <a:effectLst/>
                <a:uLnTx/>
                <a:uFillTx/>
                <a:latin typeface="Garamond" panose="02020404030301010803" pitchFamily="18" charset="0"/>
                <a:ea typeface="宋体" pitchFamily="2" charset="-122"/>
                <a:cs typeface="+mn-cs"/>
              </a:rPr>
              <a:t>9</a:t>
            </a:fld>
            <a:endPar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itchFamily="2" charset="-122"/>
              <a:cs typeface="+mn-cs"/>
            </a:endParaRPr>
          </a:p>
        </p:txBody>
      </p:sp>
      <p:sp>
        <p:nvSpPr>
          <p:cNvPr id="83971" name="Rectangle 2"/>
          <p:cNvSpPr>
            <a:spLocks noGrp="1" noRot="1" noChangeAspect="1" noChangeArrowheads="1" noTextEdit="1"/>
          </p:cNvSpPr>
          <p:nvPr>
            <p:ph type="sldImg"/>
          </p:nvPr>
        </p:nvSpPr>
        <p:spPr>
          <a:xfrm>
            <a:off x="1143000" y="687388"/>
            <a:ext cx="4573588" cy="3430587"/>
          </a:xfrm>
        </p:spPr>
      </p:sp>
      <p:sp>
        <p:nvSpPr>
          <p:cNvPr id="83972" name="Rectangle 3"/>
          <p:cNvSpPr>
            <a:spLocks noGrp="1" noChangeArrowheads="1"/>
          </p:cNvSpPr>
          <p:nvPr>
            <p:ph type="body" idx="1"/>
          </p:nvPr>
        </p:nvSpPr>
        <p:spPr>
          <a:xfrm>
            <a:off x="914400" y="4343400"/>
            <a:ext cx="50292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nchor="t"/>
          <a:lstStyle/>
          <a:p>
            <a:pPr eaLnBrk="1" hangingPunct="1"/>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nchor="b"/>
          <a:lstStyle>
            <a:lvl1pPr defTabSz="949325">
              <a:spcBef>
                <a:spcPct val="30000"/>
              </a:spcBef>
              <a:defRPr sz="1200">
                <a:solidFill>
                  <a:schemeClr val="tx1"/>
                </a:solidFill>
                <a:latin typeface="Calibri" panose="020F0502020204030204" pitchFamily="34" charset="0"/>
                <a:ea typeface="宋体" pitchFamily="2" charset="-122"/>
              </a:defRPr>
            </a:lvl1pPr>
            <a:lvl2pPr marL="742950" indent="-285750" defTabSz="949325">
              <a:spcBef>
                <a:spcPct val="30000"/>
              </a:spcBef>
              <a:defRPr sz="1200">
                <a:solidFill>
                  <a:schemeClr val="tx1"/>
                </a:solidFill>
                <a:latin typeface="Calibri" panose="020F0502020204030204" pitchFamily="34" charset="0"/>
                <a:ea typeface="宋体" pitchFamily="2" charset="-122"/>
              </a:defRPr>
            </a:lvl2pPr>
            <a:lvl3pPr marL="1143000" indent="-228600" defTabSz="949325">
              <a:spcBef>
                <a:spcPct val="30000"/>
              </a:spcBef>
              <a:defRPr sz="1200">
                <a:solidFill>
                  <a:schemeClr val="tx1"/>
                </a:solidFill>
                <a:latin typeface="Calibri" panose="020F0502020204030204" pitchFamily="34" charset="0"/>
                <a:ea typeface="宋体" pitchFamily="2" charset="-122"/>
              </a:defRPr>
            </a:lvl3pPr>
            <a:lvl4pPr marL="1600200" indent="-228600" defTabSz="949325">
              <a:spcBef>
                <a:spcPct val="30000"/>
              </a:spcBef>
              <a:defRPr sz="1200">
                <a:solidFill>
                  <a:schemeClr val="tx1"/>
                </a:solidFill>
                <a:latin typeface="Calibri" panose="020F0502020204030204" pitchFamily="34" charset="0"/>
                <a:ea typeface="宋体" pitchFamily="2" charset="-122"/>
              </a:defRPr>
            </a:lvl4pPr>
            <a:lvl5pPr marL="2057400" indent="-228600" defTabSz="949325">
              <a:spcBef>
                <a:spcPct val="30000"/>
              </a:spcBef>
              <a:defRPr sz="1200">
                <a:solidFill>
                  <a:schemeClr val="tx1"/>
                </a:solidFill>
                <a:latin typeface="Calibri" panose="020F0502020204030204" pitchFamily="34" charset="0"/>
                <a:ea typeface="宋体" pitchFamily="2" charset="-122"/>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ea typeface="宋体" pitchFamily="2" charset="-122"/>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ea typeface="宋体" pitchFamily="2" charset="-122"/>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ea typeface="宋体" pitchFamily="2" charset="-122"/>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ea typeface="宋体" pitchFamily="2" charset="-122"/>
              </a:defRPr>
            </a:lvl9pPr>
          </a:lstStyle>
          <a:p>
            <a:pPr marL="0" marR="0" lvl="0" indent="0" algn="r" defTabSz="949325" rtl="0" eaLnBrk="0" fontAlgn="base" latinLnBrk="0" hangingPunct="0">
              <a:lnSpc>
                <a:spcPct val="100000"/>
              </a:lnSpc>
              <a:spcBef>
                <a:spcPct val="0"/>
              </a:spcBef>
              <a:spcAft>
                <a:spcPct val="0"/>
              </a:spcAft>
              <a:buClrTx/>
              <a:buSzTx/>
              <a:buFontTx/>
              <a:buNone/>
              <a:defRPr/>
            </a:pPr>
            <a:fld id="{633AB508-9AB9-4C90-9819-E480E650ABE2}" type="slidenum">
              <a:rPr kumimoji="0" lang="zh-CN" altLang="en-US" sz="1200" b="0" i="0" u="none" strike="noStrike" kern="1200" cap="none" spc="0" normalizeH="0" baseline="0" noProof="0">
                <a:ln>
                  <a:noFill/>
                </a:ln>
                <a:solidFill>
                  <a:srgbClr val="000000"/>
                </a:solidFill>
                <a:effectLst/>
                <a:uLnTx/>
                <a:uFillTx/>
                <a:latin typeface="Garamond" panose="02020404030301010803" pitchFamily="18" charset="0"/>
                <a:ea typeface="宋体" pitchFamily="2" charset="-122"/>
                <a:cs typeface="+mn-cs"/>
              </a:rPr>
              <a:t>11</a:t>
            </a:fld>
            <a:endPar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itchFamily="2" charset="-122"/>
              <a:cs typeface="+mn-cs"/>
            </a:endParaRPr>
          </a:p>
        </p:txBody>
      </p:sp>
      <p:sp>
        <p:nvSpPr>
          <p:cNvPr id="87043" name="Rectangle 2"/>
          <p:cNvSpPr>
            <a:spLocks noGrp="1" noRot="1" noChangeAspect="1" noChangeArrowheads="1" noTextEdit="1"/>
          </p:cNvSpPr>
          <p:nvPr>
            <p:ph type="sldImg"/>
          </p:nvPr>
        </p:nvSpPr>
        <p:spPr>
          <a:xfrm>
            <a:off x="1143000" y="687388"/>
            <a:ext cx="4573588" cy="3430587"/>
          </a:xfrm>
        </p:spPr>
      </p:sp>
      <p:sp>
        <p:nvSpPr>
          <p:cNvPr id="87044" name="Rectangle 3"/>
          <p:cNvSpPr>
            <a:spLocks noGrp="1" noChangeArrowheads="1"/>
          </p:cNvSpPr>
          <p:nvPr>
            <p:ph type="body" idx="1"/>
          </p:nvPr>
        </p:nvSpPr>
        <p:spPr>
          <a:xfrm>
            <a:off x="914400" y="4343400"/>
            <a:ext cx="50292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nchor="t"/>
          <a:lstStyle/>
          <a:p>
            <a:pPr eaLnBrk="1" hangingPunct="1"/>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nchor="b"/>
          <a:lstStyle>
            <a:lvl1pPr defTabSz="949325">
              <a:spcBef>
                <a:spcPct val="30000"/>
              </a:spcBef>
              <a:defRPr sz="1200">
                <a:solidFill>
                  <a:schemeClr val="tx1"/>
                </a:solidFill>
                <a:latin typeface="Calibri" panose="020F0502020204030204" pitchFamily="34" charset="0"/>
                <a:ea typeface="宋体" pitchFamily="2" charset="-122"/>
              </a:defRPr>
            </a:lvl1pPr>
            <a:lvl2pPr marL="742950" indent="-285750" defTabSz="949325">
              <a:spcBef>
                <a:spcPct val="30000"/>
              </a:spcBef>
              <a:defRPr sz="1200">
                <a:solidFill>
                  <a:schemeClr val="tx1"/>
                </a:solidFill>
                <a:latin typeface="Calibri" panose="020F0502020204030204" pitchFamily="34" charset="0"/>
                <a:ea typeface="宋体" pitchFamily="2" charset="-122"/>
              </a:defRPr>
            </a:lvl2pPr>
            <a:lvl3pPr marL="1143000" indent="-228600" defTabSz="949325">
              <a:spcBef>
                <a:spcPct val="30000"/>
              </a:spcBef>
              <a:defRPr sz="1200">
                <a:solidFill>
                  <a:schemeClr val="tx1"/>
                </a:solidFill>
                <a:latin typeface="Calibri" panose="020F0502020204030204" pitchFamily="34" charset="0"/>
                <a:ea typeface="宋体" pitchFamily="2" charset="-122"/>
              </a:defRPr>
            </a:lvl3pPr>
            <a:lvl4pPr marL="1600200" indent="-228600" defTabSz="949325">
              <a:spcBef>
                <a:spcPct val="30000"/>
              </a:spcBef>
              <a:defRPr sz="1200">
                <a:solidFill>
                  <a:schemeClr val="tx1"/>
                </a:solidFill>
                <a:latin typeface="Calibri" panose="020F0502020204030204" pitchFamily="34" charset="0"/>
                <a:ea typeface="宋体" pitchFamily="2" charset="-122"/>
              </a:defRPr>
            </a:lvl4pPr>
            <a:lvl5pPr marL="2057400" indent="-228600" defTabSz="949325">
              <a:spcBef>
                <a:spcPct val="30000"/>
              </a:spcBef>
              <a:defRPr sz="1200">
                <a:solidFill>
                  <a:schemeClr val="tx1"/>
                </a:solidFill>
                <a:latin typeface="Calibri" panose="020F0502020204030204" pitchFamily="34" charset="0"/>
                <a:ea typeface="宋体" pitchFamily="2" charset="-122"/>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ea typeface="宋体" pitchFamily="2" charset="-122"/>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ea typeface="宋体" pitchFamily="2" charset="-122"/>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ea typeface="宋体" pitchFamily="2" charset="-122"/>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ea typeface="宋体" pitchFamily="2" charset="-122"/>
              </a:defRPr>
            </a:lvl9pPr>
          </a:lstStyle>
          <a:p>
            <a:pPr marL="0" marR="0" lvl="0" indent="0" algn="r" defTabSz="949325" rtl="0" eaLnBrk="0" fontAlgn="base" latinLnBrk="0" hangingPunct="0">
              <a:lnSpc>
                <a:spcPct val="100000"/>
              </a:lnSpc>
              <a:spcBef>
                <a:spcPct val="0"/>
              </a:spcBef>
              <a:spcAft>
                <a:spcPct val="0"/>
              </a:spcAft>
              <a:buClrTx/>
              <a:buSzTx/>
              <a:buFontTx/>
              <a:buNone/>
              <a:defRPr/>
            </a:pPr>
            <a:fld id="{1192D442-2A81-498B-9BB8-E5EC5D9BB3E6}" type="slidenum">
              <a:rPr kumimoji="0" lang="zh-CN" altLang="en-US" sz="1200" b="0" i="0" u="none" strike="noStrike" kern="1200" cap="none" spc="0" normalizeH="0" baseline="0" noProof="0">
                <a:ln>
                  <a:noFill/>
                </a:ln>
                <a:solidFill>
                  <a:srgbClr val="000000"/>
                </a:solidFill>
                <a:effectLst/>
                <a:uLnTx/>
                <a:uFillTx/>
                <a:latin typeface="Garamond" panose="02020404030301010803" pitchFamily="18" charset="0"/>
                <a:ea typeface="宋体" pitchFamily="2" charset="-122"/>
                <a:cs typeface="+mn-cs"/>
              </a:rPr>
              <a:t>12</a:t>
            </a:fld>
            <a:endPar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itchFamily="2" charset="-122"/>
              <a:cs typeface="+mn-cs"/>
            </a:endParaRPr>
          </a:p>
        </p:txBody>
      </p:sp>
      <p:sp>
        <p:nvSpPr>
          <p:cNvPr id="89091" name="Rectangle 2"/>
          <p:cNvSpPr>
            <a:spLocks noGrp="1" noRot="1" noChangeAspect="1" noChangeArrowheads="1" noTextEdit="1"/>
          </p:cNvSpPr>
          <p:nvPr>
            <p:ph type="sldImg"/>
          </p:nvPr>
        </p:nvSpPr>
        <p:spPr>
          <a:xfrm>
            <a:off x="1143000" y="687388"/>
            <a:ext cx="4573588" cy="3430587"/>
          </a:xfrm>
        </p:spPr>
      </p:sp>
      <p:sp>
        <p:nvSpPr>
          <p:cNvPr id="89092" name="Rectangle 3"/>
          <p:cNvSpPr>
            <a:spLocks noGrp="1" noChangeArrowheads="1"/>
          </p:cNvSpPr>
          <p:nvPr>
            <p:ph type="body" idx="1"/>
          </p:nvPr>
        </p:nvSpPr>
        <p:spPr>
          <a:xfrm>
            <a:off x="914400" y="4343400"/>
            <a:ext cx="50292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nchor="t"/>
          <a:lstStyle/>
          <a:p>
            <a:pPr eaLnBrk="1" hangingPunct="1">
              <a:spcBef>
                <a:spcPct val="0"/>
              </a:spcBef>
            </a:pPr>
            <a:r>
              <a:rPr lang="en-US" altLang="zh-CN" sz="1000" dirty="0"/>
              <a:t>Sun and Java are trademarks of Sun Microsystems, Inc.  SPARC is a trademark of SPARC International, Inc.  Intel and Pentium are trademarks of Intel Corporation.  IBM and PowerPC are trademarks of IBM Corporation.  AMD and Athlon and trademarks of Advanced Micro Devices, Inc.</a:t>
            </a:r>
          </a:p>
          <a:p>
            <a:pPr eaLnBrk="1" hangingPunct="1">
              <a:spcBef>
                <a:spcPct val="0"/>
              </a:spcBef>
            </a:pPr>
            <a:endParaRPr lang="en-US" altLang="zh-CN" sz="1000" dirty="0"/>
          </a:p>
          <a:p>
            <a:pPr eaLnBrk="1" hangingPunct="1"/>
            <a:r>
              <a:rPr lang="en-US" sz="1200" b="0" i="0" kern="1200" dirty="0">
                <a:solidFill>
                  <a:schemeClr val="tx1"/>
                </a:solidFill>
                <a:effectLst/>
                <a:latin typeface="Calibri" panose="020F0502020204030204" pitchFamily="34" charset="0"/>
                <a:ea typeface="宋体" pitchFamily="2" charset="-122"/>
                <a:cs typeface="+mn-cs"/>
              </a:rPr>
              <a:t>Red-Black Successive Over-Relaxation (SOR) is a method of solving partial differential equations. In the parallel version, the program divides the red and the black array into roughly equal size bands of rows, assigning each band to a different processor. Communication occurs across the boundary rows between bands. In the </a:t>
            </a:r>
            <a:r>
              <a:rPr lang="en-US" sz="1200" b="0" i="0" kern="1200" dirty="0" err="1">
                <a:solidFill>
                  <a:schemeClr val="tx1"/>
                </a:solidFill>
                <a:effectLst/>
                <a:latin typeface="Calibri" panose="020F0502020204030204" pitchFamily="34" charset="0"/>
                <a:ea typeface="宋体" pitchFamily="2" charset="-122"/>
                <a:cs typeface="+mn-cs"/>
              </a:rPr>
              <a:t>TreadMarks</a:t>
            </a:r>
            <a:r>
              <a:rPr lang="en-US" sz="1200" b="0" i="0" kern="1200" dirty="0">
                <a:solidFill>
                  <a:schemeClr val="tx1"/>
                </a:solidFill>
                <a:effectLst/>
                <a:latin typeface="Calibri" panose="020F0502020204030204" pitchFamily="34" charset="0"/>
                <a:ea typeface="宋体" pitchFamily="2" charset="-122"/>
                <a:cs typeface="+mn-cs"/>
              </a:rPr>
              <a:t> version, the arrays are allocated in shared memory, and processors synchronize using barriers. With PVM, each processor explicitly sends the boundary rows to its neighbors</a:t>
            </a:r>
          </a:p>
          <a:p>
            <a:pPr eaLnBrk="1" hangingPunct="1"/>
            <a:endParaRPr lang="en-US" altLang="zh-CN" sz="1200" b="0" i="0" kern="1200" dirty="0">
              <a:solidFill>
                <a:schemeClr val="tx1"/>
              </a:solidFill>
              <a:effectLst/>
              <a:latin typeface="Calibri" panose="020F0502020204030204" pitchFamily="34" charset="0"/>
              <a:ea typeface="宋体" pitchFamily="2" charset="-122"/>
              <a:cs typeface="+mn-cs"/>
            </a:endParaRPr>
          </a:p>
          <a:p>
            <a:pPr eaLnBrk="1" hangingPunct="1"/>
            <a:r>
              <a:rPr lang="en-US" altLang="zh-CN" dirty="0"/>
              <a:t>In numerical analysis, a multigrid method (MG method) is an algorithm for solving differential equations using a hierarchy of </a:t>
            </a:r>
            <a:r>
              <a:rPr lang="en-US" altLang="zh-CN" dirty="0" err="1"/>
              <a:t>discretizations</a:t>
            </a:r>
            <a:r>
              <a:rPr lang="en-US" altLang="zh-CN" dirty="0"/>
              <a:t>. </a:t>
            </a:r>
          </a:p>
          <a:p>
            <a:pPr eaLnBrk="1" hangingPunct="1"/>
            <a:endParaRPr lang="en-US" altLang="zh-CN" dirty="0"/>
          </a:p>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200" b="1" i="0" kern="1200" dirty="0">
                <a:solidFill>
                  <a:schemeClr val="tx1"/>
                </a:solidFill>
                <a:effectLst/>
                <a:latin typeface="Calibri" panose="020F0502020204030204" pitchFamily="34" charset="0"/>
                <a:ea typeface="宋体" pitchFamily="2" charset="-122"/>
                <a:cs typeface="+mn-cs"/>
              </a:rPr>
              <a:t>行波进位（</a:t>
            </a:r>
            <a:r>
              <a:rPr lang="en-US" sz="1200" b="1" i="0" kern="1200" dirty="0">
                <a:solidFill>
                  <a:schemeClr val="tx1"/>
                </a:solidFill>
                <a:effectLst/>
                <a:latin typeface="Calibri" panose="020F0502020204030204" pitchFamily="34" charset="0"/>
                <a:ea typeface="宋体" pitchFamily="2" charset="-122"/>
                <a:cs typeface="+mn-cs"/>
              </a:rPr>
              <a:t>Ripple Carry）</a:t>
            </a:r>
            <a:r>
              <a:rPr lang="zh-CN" altLang="en-US" sz="1200" b="1" i="0" kern="1200" dirty="0">
                <a:solidFill>
                  <a:schemeClr val="tx1"/>
                </a:solidFill>
                <a:effectLst/>
                <a:latin typeface="Calibri" panose="020F0502020204030204" pitchFamily="34" charset="0"/>
                <a:ea typeface="宋体" pitchFamily="2" charset="-122"/>
                <a:cs typeface="+mn-cs"/>
              </a:rPr>
              <a:t>与超前进位（</a:t>
            </a:r>
            <a:r>
              <a:rPr lang="en-US" sz="1200" b="1" i="0" kern="1200" dirty="0" err="1">
                <a:solidFill>
                  <a:schemeClr val="tx1"/>
                </a:solidFill>
                <a:effectLst/>
                <a:latin typeface="Calibri" panose="020F0502020204030204" pitchFamily="34" charset="0"/>
                <a:ea typeface="宋体" pitchFamily="2" charset="-122"/>
                <a:cs typeface="+mn-cs"/>
              </a:rPr>
              <a:t>Loodahead</a:t>
            </a:r>
            <a:r>
              <a:rPr lang="en-US" sz="1200" b="1" i="0" kern="1200" dirty="0">
                <a:solidFill>
                  <a:schemeClr val="tx1"/>
                </a:solidFill>
                <a:effectLst/>
                <a:latin typeface="Calibri" panose="020F0502020204030204" pitchFamily="34" charset="0"/>
                <a:ea typeface="宋体" pitchFamily="2" charset="-122"/>
                <a:cs typeface="+mn-cs"/>
              </a:rPr>
              <a:t> Carry)</a:t>
            </a:r>
          </a:p>
          <a:p>
            <a:pPr eaLnBrk="1" hangingPunct="1"/>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6616E1B-D57C-4DD9-8C78-E9F14A888E6F}" type="slidenum">
              <a:rPr kumimoji="0" lang="zh-CN" altLang="en-US" sz="1200" b="0" i="0" u="none" strike="noStrike" kern="1200" cap="none" spc="0" normalizeH="0" baseline="-25000" noProof="0" smtClean="0">
                <a:ln>
                  <a:noFill/>
                </a:ln>
                <a:solidFill>
                  <a:srgbClr val="000000"/>
                </a:solidFill>
                <a:effectLst/>
                <a:uLnTx/>
                <a:uFillTx/>
                <a:latin typeface="Arial" panose="020B0604020202020204" pitchFamily="34" charset="0"/>
                <a:ea typeface="宋体" pitchFamily="2" charset="-122"/>
                <a:cs typeface="+mn-cs"/>
              </a:rPr>
              <a:t>14</a:t>
            </a:fld>
            <a:endParaRPr kumimoji="0" lang="en-US" altLang="zh-CN"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t>2023/9/7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t>‹#›</a:t>
            </a:fld>
            <a:endParaRPr lang="zh-CN" altLang="en-US">
              <a:solidFill>
                <a:prstClr val="black">
                  <a:tint val="75000"/>
                </a:prstClr>
              </a:solidFill>
            </a:endParaRPr>
          </a:p>
        </p:txBody>
      </p:sp>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44824"/>
            <a:ext cx="9144000" cy="28803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t>2023/9/7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t>2023/9/7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 name="Rectangle 10"/>
          <p:cNvSpPr>
            <a:spLocks noGrp="1" noChangeArrowheads="1"/>
          </p:cNvSpPr>
          <p:nvPr>
            <p:ph type="dt" sz="half" idx="10"/>
          </p:nvPr>
        </p:nvSpPr>
        <p:spPr>
          <a:xfrm>
            <a:off x="6848546" y="6462758"/>
            <a:ext cx="2133600" cy="365125"/>
          </a:xfrm>
        </p:spPr>
        <p:txBody>
          <a:bodyPr/>
          <a:lstStyle>
            <a:lvl1pPr algn="r">
              <a:defRPr/>
            </a:lvl1pPr>
          </a:lstStyle>
          <a:p>
            <a:pPr>
              <a:defRPr/>
            </a:pPr>
            <a:r>
              <a:rPr lang="de-DE" altLang="zh-CN">
                <a:solidFill>
                  <a:prstClr val="black">
                    <a:tint val="75000"/>
                  </a:prstClr>
                </a:solidFill>
              </a:rPr>
              <a:t>Page </a:t>
            </a:r>
            <a:fld id="{E6AC41E2-6E75-4510-A384-33CD3C7209CD}" type="slidenum">
              <a:rPr lang="de-DE" altLang="zh-CN" smtClean="0">
                <a:solidFill>
                  <a:prstClr val="black">
                    <a:tint val="75000"/>
                  </a:prstClr>
                </a:solidFill>
              </a:rPr>
              <a:t>‹#›</a:t>
            </a:fld>
            <a:endParaRPr lang="en-GB" altLang="zh-CN">
              <a:solidFill>
                <a:prstClr val="black">
                  <a:tint val="75000"/>
                </a:prstClr>
              </a:solidFill>
            </a:endParaRPr>
          </a:p>
        </p:txBody>
      </p:sp>
      <p:sp>
        <p:nvSpPr>
          <p:cNvPr id="6" name="Rectangle 11"/>
          <p:cNvSpPr>
            <a:spLocks noChangeArrowheads="1"/>
          </p:cNvSpPr>
          <p:nvPr userDrawn="1"/>
        </p:nvSpPr>
        <p:spPr bwMode="auto">
          <a:xfrm>
            <a:off x="304800" y="76200"/>
            <a:ext cx="5410200" cy="914400"/>
          </a:xfrm>
          <a:prstGeom prst="rect">
            <a:avLst/>
          </a:prstGeom>
          <a:noFill/>
          <a:ln>
            <a:noFill/>
          </a:ln>
          <a:effectLst/>
        </p:spPr>
        <p:txBody>
          <a:bodyPr anchor="ctr"/>
          <a:lstStyle>
            <a:lvl1pPr>
              <a:spcBef>
                <a:spcPct val="0"/>
              </a:spcBef>
              <a:defRPr sz="2800" b="1">
                <a:solidFill>
                  <a:srgbClr val="003399"/>
                </a:solidFill>
                <a:latin typeface="Arial" panose="020B0604020202020204" pitchFamily="34" charset="0"/>
                <a:ea typeface="黑体" pitchFamily="2" charset="-122"/>
              </a:defRPr>
            </a:lvl1pPr>
            <a:lvl2pPr>
              <a:spcBef>
                <a:spcPct val="0"/>
              </a:spcBef>
              <a:defRPr sz="2800" b="1">
                <a:solidFill>
                  <a:srgbClr val="003399"/>
                </a:solidFill>
                <a:latin typeface="Arial" panose="020B0604020202020204" pitchFamily="34" charset="0"/>
                <a:ea typeface="黑体" pitchFamily="2" charset="-122"/>
              </a:defRPr>
            </a:lvl2pPr>
            <a:lvl3pPr>
              <a:spcBef>
                <a:spcPct val="0"/>
              </a:spcBef>
              <a:defRPr sz="2800" b="1">
                <a:solidFill>
                  <a:srgbClr val="003399"/>
                </a:solidFill>
                <a:latin typeface="Arial" panose="020B0604020202020204" pitchFamily="34" charset="0"/>
                <a:ea typeface="黑体" pitchFamily="2" charset="-122"/>
              </a:defRPr>
            </a:lvl3pPr>
            <a:lvl4pPr>
              <a:spcBef>
                <a:spcPct val="0"/>
              </a:spcBef>
              <a:defRPr sz="2800" b="1">
                <a:solidFill>
                  <a:srgbClr val="003399"/>
                </a:solidFill>
                <a:latin typeface="Arial" panose="020B0604020202020204" pitchFamily="34" charset="0"/>
                <a:ea typeface="黑体" pitchFamily="2" charset="-122"/>
              </a:defRPr>
            </a:lvl4pPr>
            <a:lvl5pPr>
              <a:spcBef>
                <a:spcPct val="0"/>
              </a:spcBef>
              <a:defRPr sz="2800" b="1">
                <a:solidFill>
                  <a:srgbClr val="003399"/>
                </a:solidFill>
                <a:latin typeface="Arial" panose="020B0604020202020204" pitchFamily="34" charset="0"/>
                <a:ea typeface="黑体" pitchFamily="2" charset="-122"/>
              </a:defRPr>
            </a:lvl5pPr>
            <a:lvl6pPr marL="4572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6pPr>
            <a:lvl7pPr marL="9144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7pPr>
            <a:lvl8pPr marL="13716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8pPr>
            <a:lvl9pPr marL="18288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9pPr>
          </a:lstStyle>
          <a:p>
            <a:pPr eaLnBrk="1" fontAlgn="auto" hangingPunct="1">
              <a:spcAft>
                <a:spcPts val="0"/>
              </a:spcAft>
              <a:defRPr/>
            </a:pPr>
            <a:endParaRPr lang="zh-CN" altLang="en-US" sz="2100" baseline="0"/>
          </a:p>
        </p:txBody>
      </p:sp>
      <p:sp>
        <p:nvSpPr>
          <p:cNvPr id="9" name="Rectangle 3"/>
          <p:cNvSpPr>
            <a:spLocks noGrp="1" noChangeArrowheads="1"/>
          </p:cNvSpPr>
          <p:nvPr>
            <p:ph idx="1"/>
          </p:nvPr>
        </p:nvSpPr>
        <p:spPr bwMode="auto">
          <a:xfrm>
            <a:off x="107504" y="1206758"/>
            <a:ext cx="8874642" cy="5256237"/>
          </a:xfrm>
          <a:prstGeom prst="rect">
            <a:avLst/>
          </a:prstGeom>
          <a:noFill/>
          <a:ln w="9525">
            <a:noFill/>
            <a:miter lim="800000"/>
          </a:ln>
        </p:spPr>
        <p:txBody>
          <a:bodyPr vert="horz" wrap="square" lIns="91440" tIns="45720" rIns="91440" bIns="45720" numCol="1" anchor="t" anchorCtr="0" compatLnSpc="1"/>
          <a:lstStyle>
            <a:lvl1pPr marL="214630" indent="-214630" algn="just">
              <a:buFont typeface="Wingdings" panose="05000000000000000000" pitchFamily="2" charset="2"/>
              <a:buChar char="n"/>
              <a:defRPr sz="1800" b="1">
                <a:latin typeface="微软雅黑" panose="020B0503020204020204" pitchFamily="34" charset="-122"/>
                <a:ea typeface="微软雅黑" panose="020B0503020204020204" pitchFamily="34" charset="-122"/>
              </a:defRPr>
            </a:lvl1pPr>
            <a:lvl2pPr marL="557530" indent="-214630" algn="just">
              <a:buFont typeface="Wingdings" panose="05000000000000000000" pitchFamily="2" charset="2"/>
              <a:buChar char="l"/>
              <a:defRPr sz="1800" b="1">
                <a:latin typeface="楷体" panose="02010609060101010101" pitchFamily="49" charset="-122"/>
                <a:ea typeface="楷体" panose="02010609060101010101" pitchFamily="49" charset="-122"/>
              </a:defRPr>
            </a:lvl2pPr>
            <a:lvl3pPr marL="900430" indent="-214630" algn="just">
              <a:buFont typeface="Wingdings" panose="05000000000000000000" pitchFamily="2" charset="2"/>
              <a:buChar char="p"/>
              <a:defRPr sz="1500" b="1">
                <a:latin typeface="仿宋" panose="02010609060101010101" pitchFamily="49" charset="-122"/>
                <a:ea typeface="仿宋" panose="02010609060101010101" pitchFamily="49" charset="-122"/>
              </a:defRPr>
            </a:lvl3pPr>
            <a:lvl4pPr marL="1243330" indent="-214630" algn="just">
              <a:buSzPct val="70000"/>
              <a:buFontTx/>
              <a:buChar char="○"/>
              <a:defRPr sz="1350" b="1">
                <a:latin typeface="黑体" pitchFamily="2" charset="-122"/>
                <a:ea typeface="黑体" pitchFamily="2" charset="-122"/>
              </a:defRPr>
            </a:lvl4pPr>
            <a:lvl5pPr marL="1371600" indent="0">
              <a:buFont typeface="Arial" panose="020B0604020202020204" pitchFamily="34" charset="0"/>
              <a:buNone/>
              <a:defRPr sz="1200" b="1">
                <a:latin typeface="黑体" pitchFamily="2" charset="-122"/>
                <a:ea typeface="黑体" pitchFamily="2"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p:txBody>
      </p:sp>
      <p:grpSp>
        <p:nvGrpSpPr>
          <p:cNvPr id="5" name="组合 4"/>
          <p:cNvGrpSpPr/>
          <p:nvPr userDrawn="1"/>
        </p:nvGrpSpPr>
        <p:grpSpPr>
          <a:xfrm>
            <a:off x="0" y="9098"/>
            <a:ext cx="9136612" cy="1008001"/>
            <a:chOff x="0" y="9097"/>
            <a:chExt cx="12182149" cy="1008001"/>
          </a:xfrm>
        </p:grpSpPr>
        <p:pic>
          <p:nvPicPr>
            <p:cNvPr id="2" name="图片 1"/>
            <p:cNvPicPr preferRelativeResize="0"/>
            <p:nvPr userDrawn="1"/>
          </p:nvPicPr>
          <p:blipFill>
            <a:blip r:embed="rId2"/>
            <a:stretch>
              <a:fillRect/>
            </a:stretch>
          </p:blipFill>
          <p:spPr>
            <a:xfrm>
              <a:off x="8832304" y="9097"/>
              <a:ext cx="3349845" cy="1008000"/>
            </a:xfrm>
            <a:prstGeom prst="rect">
              <a:avLst/>
            </a:prstGeom>
          </p:spPr>
        </p:pic>
        <p:pic>
          <p:nvPicPr>
            <p:cNvPr id="3" name="图片 2"/>
            <p:cNvPicPr preferRelativeResize="0"/>
            <p:nvPr userDrawn="1"/>
          </p:nvPicPr>
          <p:blipFill>
            <a:blip r:embed="rId3"/>
            <a:stretch>
              <a:fillRect/>
            </a:stretch>
          </p:blipFill>
          <p:spPr>
            <a:xfrm>
              <a:off x="0" y="9098"/>
              <a:ext cx="8832304" cy="1008000"/>
            </a:xfrm>
            <a:prstGeom prst="rect">
              <a:avLst/>
            </a:prstGeom>
          </p:spPr>
        </p:pic>
      </p:grpSp>
      <p:sp>
        <p:nvSpPr>
          <p:cNvPr id="10" name="Rectangle 9"/>
          <p:cNvSpPr>
            <a:spLocks noGrp="1" noChangeArrowheads="1"/>
          </p:cNvSpPr>
          <p:nvPr>
            <p:ph type="title"/>
          </p:nvPr>
        </p:nvSpPr>
        <p:spPr bwMode="auto">
          <a:xfrm>
            <a:off x="107952" y="148311"/>
            <a:ext cx="8928100" cy="760413"/>
          </a:xfrm>
          <a:prstGeom prst="rect">
            <a:avLst/>
          </a:prstGeom>
          <a:noFill/>
          <a:ln w="9525">
            <a:noFill/>
            <a:miter lim="800000"/>
          </a:ln>
        </p:spPr>
        <p:txBody>
          <a:bodyPr vert="horz" wrap="square" lIns="91440" tIns="45720" rIns="91440" bIns="45720" numCol="1" anchor="ctr" anchorCtr="0" compatLnSpc="1">
            <a:normAutofit/>
          </a:bodyPr>
          <a:lstStyle>
            <a:lvl1pPr algn="l">
              <a:defRPr sz="2100" b="1">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单击此处编辑母版标题样式</a:t>
            </a:r>
            <a:endParaRPr lang="zh-CN" altLang="en-US" dirty="0"/>
          </a:p>
        </p:txBody>
      </p:sp>
      <p:sp>
        <p:nvSpPr>
          <p:cNvPr id="11" name="Line 8"/>
          <p:cNvSpPr>
            <a:spLocks noChangeShapeType="1"/>
          </p:cNvSpPr>
          <p:nvPr userDrawn="1"/>
        </p:nvSpPr>
        <p:spPr bwMode="auto">
          <a:xfrm>
            <a:off x="0" y="980730"/>
            <a:ext cx="9144000" cy="1"/>
          </a:xfrm>
          <a:prstGeom prst="line">
            <a:avLst/>
          </a:prstGeom>
          <a:noFill/>
          <a:ln w="47625" cmpd="thinThick">
            <a:solidFill>
              <a:schemeClr val="bg1"/>
            </a:solidFill>
            <a:round/>
            <a:headEnd type="none" w="sm" len="sm"/>
            <a:tailEnd type="none" w="sm" len="sm"/>
          </a:ln>
        </p:spPr>
        <p:txBody>
          <a:bodyPr wrap="none" anchor="ctr"/>
          <a:lstStyle/>
          <a:p>
            <a:pPr eaLnBrk="1" fontAlgn="auto" hangingPunct="1">
              <a:spcBef>
                <a:spcPts val="0"/>
              </a:spcBef>
              <a:spcAft>
                <a:spcPts val="0"/>
              </a:spcAft>
            </a:pPr>
            <a:endParaRPr lang="zh-CN" altLang="en-US" sz="1350" baseline="0">
              <a:solidFill>
                <a:prstClr val="black"/>
              </a:solidFill>
              <a:latin typeface="Calibri" panose="020F0502020204030204"/>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spcBef>
                <a:spcPts val="600"/>
              </a:spcBef>
              <a:defRPr>
                <a:latin typeface="微软雅黑" panose="020B0503020204020204" pitchFamily="34" charset="-122"/>
                <a:ea typeface="微软雅黑" panose="020B0503020204020204" pitchFamily="34" charset="-122"/>
              </a:defRPr>
            </a:lvl1pPr>
            <a:lvl2pPr>
              <a:spcBef>
                <a:spcPts val="0"/>
              </a:spcBef>
              <a:defRPr sz="2000" b="1">
                <a:latin typeface="Courier"/>
                <a:ea typeface="仿宋" panose="02010609060101010101" pitchFamily="49" charset="-122"/>
              </a:defRPr>
            </a:lvl2pPr>
            <a:lvl3pPr>
              <a:spcBef>
                <a:spcPts val="0"/>
              </a:spcBef>
              <a:defRPr sz="1800" b="1">
                <a:latin typeface="Corbel" panose="020B0503020204020204" pitchFamily="34" charset="0"/>
                <a:ea typeface="楷体" panose="02010609060101010101" pitchFamily="49" charset="-122"/>
              </a:defRPr>
            </a:lvl3pPr>
            <a:lvl4pPr>
              <a:spcBef>
                <a:spcPts val="0"/>
              </a:spcBef>
              <a:defRPr>
                <a:latin typeface="Courier"/>
                <a:ea typeface="黑体" pitchFamily="2" charset="-122"/>
              </a:defRPr>
            </a:lvl4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3"/>
            <a:endParaRPr lang="zh-CN" altLang="en-US" dirty="0"/>
          </a:p>
        </p:txBody>
      </p:sp>
      <p:sp>
        <p:nvSpPr>
          <p:cNvPr id="4" name="Rectangle 4"/>
          <p:cNvSpPr>
            <a:spLocks noGrp="1" noChangeArrowheads="1"/>
          </p:cNvSpPr>
          <p:nvPr>
            <p:ph type="dt" sz="half" idx="10"/>
          </p:nvPr>
        </p:nvSpPr>
        <p:spPr>
          <a:xfrm>
            <a:off x="179512" y="6537325"/>
            <a:ext cx="2286000" cy="244475"/>
          </a:xfrm>
          <a:prstGeom prst="rect">
            <a:avLst/>
          </a:prstGeom>
        </p:spPr>
        <p:txBody>
          <a:bodyPr/>
          <a:lstStyle>
            <a:lvl1pPr>
              <a:defRPr/>
            </a:lvl1pPr>
          </a:lstStyle>
          <a:p>
            <a:pPr>
              <a:defRPr/>
            </a:pPr>
            <a:fld id="{FAF88401-22E9-4153-B0F5-3C3505E5B3D2}" type="datetime1">
              <a:rPr lang="zh-CN" altLang="en-US"/>
              <a:t>2023/9/7</a:t>
            </a:fld>
            <a:endParaRPr lang="en-US"/>
          </a:p>
        </p:txBody>
      </p:sp>
      <p:sp>
        <p:nvSpPr>
          <p:cNvPr id="6" name="Rectangle 6"/>
          <p:cNvSpPr>
            <a:spLocks noGrp="1" noChangeArrowheads="1"/>
          </p:cNvSpPr>
          <p:nvPr>
            <p:ph type="sldNum" sz="quarter" idx="12"/>
          </p:nvPr>
        </p:nvSpPr>
        <p:spPr>
          <a:xfrm>
            <a:off x="6293296" y="6537325"/>
            <a:ext cx="2743200" cy="244475"/>
          </a:xfrm>
          <a:prstGeom prst="rect">
            <a:avLst/>
          </a:prstGeom>
        </p:spPr>
        <p:txBody>
          <a:bodyPr/>
          <a:lstStyle>
            <a:lvl1pPr>
              <a:defRPr/>
            </a:lvl1pPr>
          </a:lstStyle>
          <a:p>
            <a:pPr>
              <a:defRPr/>
            </a:pPr>
            <a:fld id="{283AA37B-31F2-46EE-90A4-68D9AA6A4383}" type="slidenum">
              <a:rPr lang="en-US" altLang="zh-CN"/>
              <a:t>‹#›</a:t>
            </a:fld>
            <a:endParaRPr lang="en-US" altLang="zh-CN"/>
          </a:p>
        </p:txBody>
      </p:sp>
      <p:sp>
        <p:nvSpPr>
          <p:cNvPr id="8" name="Rectangle 5"/>
          <p:cNvSpPr>
            <a:spLocks noGrp="1" noChangeArrowheads="1"/>
          </p:cNvSpPr>
          <p:nvPr>
            <p:ph type="ftr" sz="quarter" idx="3"/>
          </p:nvPr>
        </p:nvSpPr>
        <p:spPr bwMode="auto">
          <a:xfrm>
            <a:off x="2771800" y="6553200"/>
            <a:ext cx="3200400" cy="2286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baseline="0"/>
            </a:lvl1pPr>
          </a:lstStyle>
          <a:p>
            <a:pPr>
              <a:defRPr/>
            </a:pPr>
            <a:r>
              <a:rPr lang="en-US" altLang="zh-CN" dirty="0"/>
              <a:t>Hong An @CS of USTC</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6" name="Rectangle 11"/>
          <p:cNvSpPr>
            <a:spLocks noChangeArrowheads="1"/>
          </p:cNvSpPr>
          <p:nvPr userDrawn="1"/>
        </p:nvSpPr>
        <p:spPr bwMode="auto">
          <a:xfrm>
            <a:off x="304801" y="76201"/>
            <a:ext cx="5410200" cy="914400"/>
          </a:xfrm>
          <a:prstGeom prst="rect">
            <a:avLst/>
          </a:prstGeom>
          <a:noFill/>
          <a:ln>
            <a:noFill/>
          </a:ln>
          <a:effectLst/>
        </p:spPr>
        <p:txBody>
          <a:bodyPr anchor="ctr"/>
          <a:lstStyle>
            <a:lvl1pPr>
              <a:spcBef>
                <a:spcPct val="0"/>
              </a:spcBef>
              <a:defRPr sz="2800" b="1">
                <a:solidFill>
                  <a:srgbClr val="003399"/>
                </a:solidFill>
                <a:latin typeface="Arial" panose="020B0604020202020204" pitchFamily="34" charset="0"/>
                <a:ea typeface="黑体" pitchFamily="2" charset="-122"/>
              </a:defRPr>
            </a:lvl1pPr>
            <a:lvl2pPr>
              <a:spcBef>
                <a:spcPct val="0"/>
              </a:spcBef>
              <a:defRPr sz="2800" b="1">
                <a:solidFill>
                  <a:srgbClr val="003399"/>
                </a:solidFill>
                <a:latin typeface="Arial" panose="020B0604020202020204" pitchFamily="34" charset="0"/>
                <a:ea typeface="黑体" pitchFamily="2" charset="-122"/>
              </a:defRPr>
            </a:lvl2pPr>
            <a:lvl3pPr>
              <a:spcBef>
                <a:spcPct val="0"/>
              </a:spcBef>
              <a:defRPr sz="2800" b="1">
                <a:solidFill>
                  <a:srgbClr val="003399"/>
                </a:solidFill>
                <a:latin typeface="Arial" panose="020B0604020202020204" pitchFamily="34" charset="0"/>
                <a:ea typeface="黑体" pitchFamily="2" charset="-122"/>
              </a:defRPr>
            </a:lvl3pPr>
            <a:lvl4pPr>
              <a:spcBef>
                <a:spcPct val="0"/>
              </a:spcBef>
              <a:defRPr sz="2800" b="1">
                <a:solidFill>
                  <a:srgbClr val="003399"/>
                </a:solidFill>
                <a:latin typeface="Arial" panose="020B0604020202020204" pitchFamily="34" charset="0"/>
                <a:ea typeface="黑体" pitchFamily="2" charset="-122"/>
              </a:defRPr>
            </a:lvl4pPr>
            <a:lvl5pPr>
              <a:spcBef>
                <a:spcPct val="0"/>
              </a:spcBef>
              <a:defRPr sz="2800" b="1">
                <a:solidFill>
                  <a:srgbClr val="003399"/>
                </a:solidFill>
                <a:latin typeface="Arial" panose="020B0604020202020204" pitchFamily="34" charset="0"/>
                <a:ea typeface="黑体" pitchFamily="2" charset="-122"/>
              </a:defRPr>
            </a:lvl5pPr>
            <a:lvl6pPr marL="4572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6pPr>
            <a:lvl7pPr marL="9144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7pPr>
            <a:lvl8pPr marL="13716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8pPr>
            <a:lvl9pPr marL="18288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9pPr>
          </a:lstStyle>
          <a:p>
            <a:pPr>
              <a:defRPr/>
            </a:pPr>
            <a:endParaRPr lang="zh-CN" altLang="en-US" sz="2800"/>
          </a:p>
        </p:txBody>
      </p:sp>
      <p:sp>
        <p:nvSpPr>
          <p:cNvPr id="8" name="Line 8"/>
          <p:cNvSpPr>
            <a:spLocks noChangeShapeType="1"/>
          </p:cNvSpPr>
          <p:nvPr userDrawn="1"/>
        </p:nvSpPr>
        <p:spPr bwMode="auto">
          <a:xfrm flipV="1">
            <a:off x="107950" y="908050"/>
            <a:ext cx="8928100" cy="0"/>
          </a:xfrm>
          <a:prstGeom prst="line">
            <a:avLst/>
          </a:prstGeom>
          <a:noFill/>
          <a:ln w="47625" cmpd="thinThick">
            <a:solidFill>
              <a:schemeClr val="tx1"/>
            </a:solidFill>
            <a:round/>
            <a:headEnd type="none" w="sm" len="sm"/>
            <a:tailEnd type="none" w="sm" len="sm"/>
          </a:ln>
        </p:spPr>
        <p:txBody>
          <a:bodyPr wrap="none" anchor="ctr"/>
          <a:lstStyle/>
          <a:p>
            <a:endParaRPr lang="zh-CN" altLang="en-US"/>
          </a:p>
        </p:txBody>
      </p:sp>
      <p:sp>
        <p:nvSpPr>
          <p:cNvPr id="13" name="Rectangle 4"/>
          <p:cNvSpPr>
            <a:spLocks noGrp="1" noChangeArrowheads="1"/>
          </p:cNvSpPr>
          <p:nvPr>
            <p:ph type="dt" sz="half" idx="2"/>
          </p:nvPr>
        </p:nvSpPr>
        <p:spPr bwMode="auto">
          <a:xfrm>
            <a:off x="107504" y="6537325"/>
            <a:ext cx="2286000" cy="244475"/>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baseline="0">
                <a:latin typeface="Arial" panose="020B0604020202020204" pitchFamily="34" charset="0"/>
              </a:defRPr>
            </a:lvl1pPr>
          </a:lstStyle>
          <a:p>
            <a:pPr>
              <a:defRPr/>
            </a:pPr>
            <a:fld id="{618C75BF-420F-46A9-BC7D-C03727AB3FB9}" type="datetime1">
              <a:rPr lang="zh-CN" altLang="en-US"/>
              <a:t>2023/9/7</a:t>
            </a:fld>
            <a:endParaRPr lang="en-US" dirty="0"/>
          </a:p>
        </p:txBody>
      </p:sp>
      <p:sp>
        <p:nvSpPr>
          <p:cNvPr id="14" name="Rectangle 5"/>
          <p:cNvSpPr>
            <a:spLocks noGrp="1" noChangeArrowheads="1"/>
          </p:cNvSpPr>
          <p:nvPr>
            <p:ph type="ftr" sz="quarter" idx="3"/>
          </p:nvPr>
        </p:nvSpPr>
        <p:spPr bwMode="auto">
          <a:xfrm>
            <a:off x="2771800" y="6553200"/>
            <a:ext cx="3200400" cy="2286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baseline="0"/>
            </a:lvl1pPr>
          </a:lstStyle>
          <a:p>
            <a:pPr>
              <a:defRPr/>
            </a:pPr>
            <a:r>
              <a:rPr lang="en-US" altLang="zh-CN" dirty="0"/>
              <a:t>Hong An @CS of USTC</a:t>
            </a:r>
          </a:p>
        </p:txBody>
      </p:sp>
      <p:sp>
        <p:nvSpPr>
          <p:cNvPr id="15" name="Rectangle 6"/>
          <p:cNvSpPr>
            <a:spLocks noGrp="1" noChangeArrowheads="1"/>
          </p:cNvSpPr>
          <p:nvPr>
            <p:ph type="sldNum" sz="quarter" idx="4"/>
          </p:nvPr>
        </p:nvSpPr>
        <p:spPr bwMode="auto">
          <a:xfrm>
            <a:off x="6300192" y="6537325"/>
            <a:ext cx="2743200" cy="244475"/>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aseline="0"/>
            </a:lvl1pPr>
          </a:lstStyle>
          <a:p>
            <a:pPr>
              <a:defRPr/>
            </a:pPr>
            <a:fld id="{959C821A-6763-4EB6-8588-90DEC9026826}" type="slidenum">
              <a:rPr lang="en-US" altLang="zh-CN"/>
              <a:t>‹#›</a:t>
            </a:fld>
            <a:endParaRPr lang="en-US" altLang="zh-CN"/>
          </a:p>
        </p:txBody>
      </p:sp>
      <p:sp>
        <p:nvSpPr>
          <p:cNvPr id="16" name="标题 1"/>
          <p:cNvSpPr>
            <a:spLocks noGrp="1"/>
          </p:cNvSpPr>
          <p:nvPr>
            <p:ph type="title"/>
          </p:nvPr>
        </p:nvSpPr>
        <p:spPr>
          <a:xfrm>
            <a:off x="107504" y="71438"/>
            <a:ext cx="8911084" cy="765175"/>
          </a:xfr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7" name="内容占位符 2"/>
          <p:cNvSpPr>
            <a:spLocks noGrp="1"/>
          </p:cNvSpPr>
          <p:nvPr>
            <p:ph idx="1"/>
          </p:nvPr>
        </p:nvSpPr>
        <p:spPr>
          <a:xfrm>
            <a:off x="107504" y="981075"/>
            <a:ext cx="8911084" cy="5481638"/>
          </a:xfrm>
        </p:spPr>
        <p:txBody>
          <a:bodyPr/>
          <a:lstStyle>
            <a:lvl1pPr>
              <a:spcBef>
                <a:spcPts val="0"/>
              </a:spcBef>
              <a:defRPr>
                <a:latin typeface="微软雅黑" panose="020B0503020204020204" pitchFamily="34" charset="-122"/>
                <a:ea typeface="微软雅黑" panose="020B0503020204020204" pitchFamily="34" charset="-122"/>
              </a:defRPr>
            </a:lvl1pPr>
            <a:lvl2pPr>
              <a:spcBef>
                <a:spcPts val="0"/>
              </a:spcBef>
              <a:defRPr sz="2000" b="1">
                <a:latin typeface="Courier"/>
                <a:ea typeface="仿宋" panose="02010609060101010101" pitchFamily="49" charset="-122"/>
              </a:defRPr>
            </a:lvl2pPr>
            <a:lvl3pPr>
              <a:spcBef>
                <a:spcPts val="0"/>
              </a:spcBef>
              <a:defRPr sz="1800" b="1">
                <a:latin typeface="Corbel" panose="020B0503020204020204" pitchFamily="34" charset="0"/>
                <a:ea typeface="楷体" panose="02010609060101010101" pitchFamily="49" charset="-122"/>
              </a:defRPr>
            </a:lvl3pPr>
            <a:lvl4pPr>
              <a:spcBef>
                <a:spcPts val="0"/>
              </a:spcBef>
              <a:defRPr>
                <a:latin typeface="Courier"/>
                <a:ea typeface="黑体" pitchFamily="2" charset="-122"/>
              </a:defRPr>
            </a:lvl4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3"/>
            <a:endParaRPr lang="zh-CN" alt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xfrm>
            <a:off x="381000" y="6537325"/>
            <a:ext cx="2286000" cy="244475"/>
          </a:xfrm>
          <a:prstGeom prst="rect">
            <a:avLst/>
          </a:prstGeom>
        </p:spPr>
        <p:txBody>
          <a:bodyPr/>
          <a:lstStyle>
            <a:lvl1pPr>
              <a:defRPr/>
            </a:lvl1pPr>
          </a:lstStyle>
          <a:p>
            <a:pPr>
              <a:defRPr/>
            </a:pPr>
            <a:fld id="{1E8FBBF7-0857-4E0C-8BA6-6E15C623885C}" type="datetime1">
              <a:rPr lang="zh-CN" altLang="en-US"/>
              <a:t>2023/9/7</a:t>
            </a:fld>
            <a:endParaRPr lang="en-US"/>
          </a:p>
        </p:txBody>
      </p:sp>
      <p:sp>
        <p:nvSpPr>
          <p:cNvPr id="6" name="Rectangle 6"/>
          <p:cNvSpPr>
            <a:spLocks noGrp="1" noChangeArrowheads="1"/>
          </p:cNvSpPr>
          <p:nvPr>
            <p:ph type="sldNum" sz="quarter" idx="12"/>
          </p:nvPr>
        </p:nvSpPr>
        <p:spPr>
          <a:xfrm>
            <a:off x="6096000" y="6537325"/>
            <a:ext cx="2743200" cy="244475"/>
          </a:xfrm>
          <a:prstGeom prst="rect">
            <a:avLst/>
          </a:prstGeom>
        </p:spPr>
        <p:txBody>
          <a:bodyPr/>
          <a:lstStyle>
            <a:lvl1pPr>
              <a:defRPr/>
            </a:lvl1pPr>
          </a:lstStyle>
          <a:p>
            <a:pPr>
              <a:defRPr/>
            </a:pPr>
            <a:fld id="{39C0A3BD-B17F-41BC-AD2B-B1F4D871CDAD}" type="slidenum">
              <a:rPr lang="en-US" altLang="zh-CN"/>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xfrm>
            <a:off x="381000" y="6537325"/>
            <a:ext cx="2286000" cy="244475"/>
          </a:xfrm>
          <a:prstGeom prst="rect">
            <a:avLst/>
          </a:prstGeom>
        </p:spPr>
        <p:txBody>
          <a:bodyPr/>
          <a:lstStyle>
            <a:lvl1pPr>
              <a:defRPr/>
            </a:lvl1pPr>
          </a:lstStyle>
          <a:p>
            <a:pPr>
              <a:defRPr/>
            </a:pPr>
            <a:fld id="{531CAC6C-B0AD-4F0E-9446-33370F30D5FC}" type="datetime1">
              <a:rPr lang="zh-CN" altLang="en-US"/>
              <a:t>2023/9/7</a:t>
            </a:fld>
            <a:endParaRPr lang="en-US"/>
          </a:p>
        </p:txBody>
      </p:sp>
      <p:sp>
        <p:nvSpPr>
          <p:cNvPr id="5" name="Rectangle 5"/>
          <p:cNvSpPr>
            <a:spLocks noGrp="1" noChangeArrowheads="1"/>
          </p:cNvSpPr>
          <p:nvPr>
            <p:ph type="ftr" sz="quarter" idx="11"/>
          </p:nvPr>
        </p:nvSpPr>
        <p:spPr>
          <a:xfrm>
            <a:off x="2819400" y="6553200"/>
            <a:ext cx="3200400" cy="228600"/>
          </a:xfrm>
          <a:prstGeom prst="rect">
            <a:avLst/>
          </a:prstGeom>
        </p:spPr>
        <p:txBody>
          <a:bodyPr/>
          <a:lstStyle>
            <a:lvl1pPr>
              <a:defRPr/>
            </a:lvl1pPr>
          </a:lstStyle>
          <a:p>
            <a:pPr>
              <a:defRPr/>
            </a:pPr>
            <a:r>
              <a:rPr lang="en-US" altLang="zh-CN"/>
              <a:t>Lecture 1</a:t>
            </a:r>
          </a:p>
        </p:txBody>
      </p:sp>
      <p:sp>
        <p:nvSpPr>
          <p:cNvPr id="6" name="Rectangle 6"/>
          <p:cNvSpPr>
            <a:spLocks noGrp="1" noChangeArrowheads="1"/>
          </p:cNvSpPr>
          <p:nvPr>
            <p:ph type="sldNum" sz="quarter" idx="12"/>
          </p:nvPr>
        </p:nvSpPr>
        <p:spPr>
          <a:xfrm>
            <a:off x="6096000" y="6537325"/>
            <a:ext cx="2743200" cy="244475"/>
          </a:xfrm>
          <a:prstGeom prst="rect">
            <a:avLst/>
          </a:prstGeom>
        </p:spPr>
        <p:txBody>
          <a:bodyPr/>
          <a:lstStyle>
            <a:lvl1pPr>
              <a:defRPr/>
            </a:lvl1pPr>
          </a:lstStyle>
          <a:p>
            <a:pPr>
              <a:defRPr/>
            </a:pPr>
            <a:fld id="{A40A47DD-4F3B-4B0E-A7D4-817BFF4C49EB}" type="slidenum">
              <a:rPr lang="en-US" altLang="zh-CN"/>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79388" y="981075"/>
            <a:ext cx="4343400" cy="5481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75188" y="981075"/>
            <a:ext cx="4343400" cy="5481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xfrm>
            <a:off x="381000" y="6537325"/>
            <a:ext cx="2286000" cy="244475"/>
          </a:xfrm>
          <a:prstGeom prst="rect">
            <a:avLst/>
          </a:prstGeom>
        </p:spPr>
        <p:txBody>
          <a:bodyPr/>
          <a:lstStyle>
            <a:lvl1pPr>
              <a:defRPr/>
            </a:lvl1pPr>
          </a:lstStyle>
          <a:p>
            <a:pPr>
              <a:defRPr/>
            </a:pPr>
            <a:fld id="{3B983934-C491-42A4-BFD4-814AB71EDDF7}" type="datetime1">
              <a:rPr lang="zh-CN" altLang="en-US"/>
              <a:t>2023/9/7</a:t>
            </a:fld>
            <a:endParaRPr lang="en-US"/>
          </a:p>
        </p:txBody>
      </p:sp>
      <p:sp>
        <p:nvSpPr>
          <p:cNvPr id="6" name="Rectangle 5"/>
          <p:cNvSpPr>
            <a:spLocks noGrp="1" noChangeArrowheads="1"/>
          </p:cNvSpPr>
          <p:nvPr>
            <p:ph type="ftr" sz="quarter" idx="11"/>
          </p:nvPr>
        </p:nvSpPr>
        <p:spPr>
          <a:xfrm>
            <a:off x="2819400" y="6553200"/>
            <a:ext cx="3200400" cy="228600"/>
          </a:xfrm>
          <a:prstGeom prst="rect">
            <a:avLst/>
          </a:prstGeom>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a:xfrm>
            <a:off x="6096000" y="6537325"/>
            <a:ext cx="2743200" cy="244475"/>
          </a:xfrm>
          <a:prstGeom prst="rect">
            <a:avLst/>
          </a:prstGeom>
        </p:spPr>
        <p:txBody>
          <a:bodyPr/>
          <a:lstStyle>
            <a:lvl1pPr>
              <a:defRPr/>
            </a:lvl1pPr>
          </a:lstStyle>
          <a:p>
            <a:pPr>
              <a:defRPr/>
            </a:pPr>
            <a:fld id="{10D012B7-EEC4-4D8F-A0AE-0D024276F354}" type="slidenum">
              <a:rPr lang="en-US" altLang="zh-CN"/>
              <a:t>‹#›</a:t>
            </a:fld>
            <a:endParaRPr lang="en-US" altLang="zh-CN"/>
          </a:p>
        </p:txBody>
      </p:sp>
      <p:pic>
        <p:nvPicPr>
          <p:cNvPr id="8" name="图片 7"/>
          <p:cNvPicPr>
            <a:picLocks noChangeAspect="1"/>
          </p:cNvPicPr>
          <p:nvPr userDrawn="1"/>
        </p:nvPicPr>
        <p:blipFill>
          <a:blip r:embed="rId2"/>
          <a:stretch>
            <a:fillRect/>
          </a:stretch>
        </p:blipFill>
        <p:spPr>
          <a:xfrm>
            <a:off x="7799777" y="71438"/>
            <a:ext cx="1247775" cy="81915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xfrm>
            <a:off x="381000" y="6537325"/>
            <a:ext cx="2286000" cy="244475"/>
          </a:xfrm>
          <a:prstGeom prst="rect">
            <a:avLst/>
          </a:prstGeom>
        </p:spPr>
        <p:txBody>
          <a:bodyPr/>
          <a:lstStyle>
            <a:lvl1pPr>
              <a:defRPr/>
            </a:lvl1pPr>
          </a:lstStyle>
          <a:p>
            <a:pPr>
              <a:defRPr/>
            </a:pPr>
            <a:fld id="{F729AC0E-F239-4395-A14B-CA68D9010451}" type="datetime1">
              <a:rPr lang="zh-CN" altLang="en-US"/>
              <a:t>2023/9/7</a:t>
            </a:fld>
            <a:endParaRPr lang="en-US"/>
          </a:p>
        </p:txBody>
      </p:sp>
      <p:sp>
        <p:nvSpPr>
          <p:cNvPr id="8" name="Rectangle 5"/>
          <p:cNvSpPr>
            <a:spLocks noGrp="1" noChangeArrowheads="1"/>
          </p:cNvSpPr>
          <p:nvPr>
            <p:ph type="ftr" sz="quarter" idx="11"/>
          </p:nvPr>
        </p:nvSpPr>
        <p:spPr>
          <a:xfrm>
            <a:off x="2819400" y="6553200"/>
            <a:ext cx="3200400" cy="228600"/>
          </a:xfrm>
          <a:prstGeom prst="rect">
            <a:avLst/>
          </a:prstGeom>
        </p:spPr>
        <p:txBody>
          <a:bodyPr/>
          <a:lstStyle>
            <a:lvl1pPr>
              <a:defRPr/>
            </a:lvl1pPr>
          </a:lstStyle>
          <a:p>
            <a:pPr>
              <a:defRPr/>
            </a:pPr>
            <a:r>
              <a:rPr lang="en-US" altLang="zh-CN"/>
              <a:t>Lecture 1</a:t>
            </a:r>
          </a:p>
        </p:txBody>
      </p:sp>
      <p:sp>
        <p:nvSpPr>
          <p:cNvPr id="9" name="Rectangle 6"/>
          <p:cNvSpPr>
            <a:spLocks noGrp="1" noChangeArrowheads="1"/>
          </p:cNvSpPr>
          <p:nvPr>
            <p:ph type="sldNum" sz="quarter" idx="12"/>
          </p:nvPr>
        </p:nvSpPr>
        <p:spPr>
          <a:xfrm>
            <a:off x="6096000" y="6537325"/>
            <a:ext cx="2743200" cy="244475"/>
          </a:xfrm>
          <a:prstGeom prst="rect">
            <a:avLst/>
          </a:prstGeom>
        </p:spPr>
        <p:txBody>
          <a:bodyPr/>
          <a:lstStyle>
            <a:lvl1pPr>
              <a:defRPr/>
            </a:lvl1pPr>
          </a:lstStyle>
          <a:p>
            <a:pPr>
              <a:defRPr/>
            </a:pPr>
            <a:fld id="{3BEE5A60-ACBF-4E9D-8250-BA2475CAEA54}" type="slidenum">
              <a:rPr lang="en-US" altLang="zh-CN"/>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xfrm>
            <a:off x="381000" y="6537325"/>
            <a:ext cx="2286000" cy="244475"/>
          </a:xfrm>
          <a:prstGeom prst="rect">
            <a:avLst/>
          </a:prstGeom>
        </p:spPr>
        <p:txBody>
          <a:bodyPr/>
          <a:lstStyle>
            <a:lvl1pPr>
              <a:defRPr/>
            </a:lvl1pPr>
          </a:lstStyle>
          <a:p>
            <a:pPr>
              <a:defRPr/>
            </a:pPr>
            <a:fld id="{ABF7D333-2B55-4460-872C-65971AEBE282}" type="datetime1">
              <a:rPr lang="zh-CN" altLang="en-US"/>
              <a:t>2023/9/7</a:t>
            </a:fld>
            <a:endParaRPr lang="en-US"/>
          </a:p>
        </p:txBody>
      </p:sp>
      <p:sp>
        <p:nvSpPr>
          <p:cNvPr id="4" name="Rectangle 5"/>
          <p:cNvSpPr>
            <a:spLocks noGrp="1" noChangeArrowheads="1"/>
          </p:cNvSpPr>
          <p:nvPr>
            <p:ph type="ftr" sz="quarter" idx="11"/>
          </p:nvPr>
        </p:nvSpPr>
        <p:spPr>
          <a:xfrm>
            <a:off x="2819400" y="6553200"/>
            <a:ext cx="3200400" cy="228600"/>
          </a:xfrm>
          <a:prstGeom prst="rect">
            <a:avLst/>
          </a:prstGeom>
        </p:spPr>
        <p:txBody>
          <a:bodyPr/>
          <a:lstStyle>
            <a:lvl1pPr>
              <a:defRPr/>
            </a:lvl1pPr>
          </a:lstStyle>
          <a:p>
            <a:pPr>
              <a:defRPr/>
            </a:pPr>
            <a:r>
              <a:rPr lang="en-US" altLang="zh-CN"/>
              <a:t>Lecture 1</a:t>
            </a:r>
          </a:p>
        </p:txBody>
      </p:sp>
      <p:sp>
        <p:nvSpPr>
          <p:cNvPr id="5" name="Rectangle 6"/>
          <p:cNvSpPr>
            <a:spLocks noGrp="1" noChangeArrowheads="1"/>
          </p:cNvSpPr>
          <p:nvPr>
            <p:ph type="sldNum" sz="quarter" idx="12"/>
          </p:nvPr>
        </p:nvSpPr>
        <p:spPr>
          <a:xfrm>
            <a:off x="6096000" y="6537325"/>
            <a:ext cx="2743200" cy="244475"/>
          </a:xfrm>
          <a:prstGeom prst="rect">
            <a:avLst/>
          </a:prstGeom>
        </p:spPr>
        <p:txBody>
          <a:bodyPr/>
          <a:lstStyle>
            <a:lvl1pPr>
              <a:defRPr/>
            </a:lvl1pPr>
          </a:lstStyle>
          <a:p>
            <a:pPr>
              <a:defRPr/>
            </a:pPr>
            <a:fld id="{D3C155E1-15C7-4BC0-8F47-E13BA6600D3E}" type="slidenum">
              <a:rPr lang="en-US" altLang="zh-CN"/>
              <a:t>‹#›</a:t>
            </a:fld>
            <a:endParaRPr lang="en-US" altLang="zh-CN"/>
          </a:p>
        </p:txBody>
      </p:sp>
      <p:pic>
        <p:nvPicPr>
          <p:cNvPr id="6" name="图片 5"/>
          <p:cNvPicPr>
            <a:picLocks noChangeAspect="1"/>
          </p:cNvPicPr>
          <p:nvPr userDrawn="1"/>
        </p:nvPicPr>
        <p:blipFill>
          <a:blip r:embed="rId2"/>
          <a:stretch>
            <a:fillRect/>
          </a:stretch>
        </p:blipFill>
        <p:spPr>
          <a:xfrm>
            <a:off x="7799777" y="71438"/>
            <a:ext cx="1247775" cy="8191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147248" cy="1080000"/>
          </a:xfrm>
        </p:spPr>
        <p:txBody>
          <a:bodyPr/>
          <a:lstStyle>
            <a:lvl1pPr algn="l">
              <a:defRPr>
                <a:solidFill>
                  <a:schemeClr val="bg1"/>
                </a:solidFill>
              </a:defRPr>
            </a:lvl1p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t>2023/9/7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1000" y="6537325"/>
            <a:ext cx="2286000" cy="244475"/>
          </a:xfrm>
          <a:prstGeom prst="rect">
            <a:avLst/>
          </a:prstGeom>
        </p:spPr>
        <p:txBody>
          <a:bodyPr/>
          <a:lstStyle>
            <a:lvl1pPr>
              <a:defRPr/>
            </a:lvl1pPr>
          </a:lstStyle>
          <a:p>
            <a:pPr>
              <a:defRPr/>
            </a:pPr>
            <a:fld id="{2C9A0602-4C1E-4AA8-8FA1-77F1FDCED5FC}" type="datetime1">
              <a:rPr lang="zh-CN" altLang="en-US"/>
              <a:t>2023/9/7</a:t>
            </a:fld>
            <a:endParaRPr lang="en-US"/>
          </a:p>
        </p:txBody>
      </p:sp>
      <p:sp>
        <p:nvSpPr>
          <p:cNvPr id="3" name="Rectangle 5"/>
          <p:cNvSpPr>
            <a:spLocks noGrp="1" noChangeArrowheads="1"/>
          </p:cNvSpPr>
          <p:nvPr>
            <p:ph type="ftr" sz="quarter" idx="11"/>
          </p:nvPr>
        </p:nvSpPr>
        <p:spPr>
          <a:xfrm>
            <a:off x="2819400" y="6553200"/>
            <a:ext cx="3200400" cy="228600"/>
          </a:xfrm>
          <a:prstGeom prst="rect">
            <a:avLst/>
          </a:prstGeom>
        </p:spPr>
        <p:txBody>
          <a:bodyPr/>
          <a:lstStyle>
            <a:lvl1pPr>
              <a:defRPr/>
            </a:lvl1pPr>
          </a:lstStyle>
          <a:p>
            <a:pPr>
              <a:defRPr/>
            </a:pPr>
            <a:r>
              <a:rPr lang="en-US" altLang="zh-CN"/>
              <a:t>Lecture 1</a:t>
            </a:r>
          </a:p>
        </p:txBody>
      </p:sp>
      <p:sp>
        <p:nvSpPr>
          <p:cNvPr id="4" name="Rectangle 6"/>
          <p:cNvSpPr>
            <a:spLocks noGrp="1" noChangeArrowheads="1"/>
          </p:cNvSpPr>
          <p:nvPr>
            <p:ph type="sldNum" sz="quarter" idx="12"/>
          </p:nvPr>
        </p:nvSpPr>
        <p:spPr>
          <a:xfrm>
            <a:off x="6096000" y="6537325"/>
            <a:ext cx="2743200" cy="244475"/>
          </a:xfrm>
          <a:prstGeom prst="rect">
            <a:avLst/>
          </a:prstGeom>
        </p:spPr>
        <p:txBody>
          <a:bodyPr/>
          <a:lstStyle>
            <a:lvl1pPr>
              <a:defRPr/>
            </a:lvl1pPr>
          </a:lstStyle>
          <a:p>
            <a:pPr>
              <a:defRPr/>
            </a:pPr>
            <a:fld id="{50FBD95A-F8D2-4488-8611-E7B836139D3B}" type="slidenum">
              <a:rPr lang="en-US" altLang="zh-CN"/>
              <a:t>‹#›</a:t>
            </a:fld>
            <a:endParaRPr lang="en-US" altLang="zh-CN"/>
          </a:p>
        </p:txBody>
      </p:sp>
      <p:sp>
        <p:nvSpPr>
          <p:cNvPr id="5" name="标题 1"/>
          <p:cNvSpPr>
            <a:spLocks noGrp="1"/>
          </p:cNvSpPr>
          <p:nvPr>
            <p:ph type="title"/>
          </p:nvPr>
        </p:nvSpPr>
        <p:spPr>
          <a:xfrm>
            <a:off x="179388" y="71438"/>
            <a:ext cx="8839200" cy="765175"/>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xfrm>
            <a:off x="381000" y="6537325"/>
            <a:ext cx="2286000" cy="244475"/>
          </a:xfrm>
          <a:prstGeom prst="rect">
            <a:avLst/>
          </a:prstGeom>
        </p:spPr>
        <p:txBody>
          <a:bodyPr/>
          <a:lstStyle>
            <a:lvl1pPr>
              <a:defRPr/>
            </a:lvl1pPr>
          </a:lstStyle>
          <a:p>
            <a:pPr>
              <a:defRPr/>
            </a:pPr>
            <a:fld id="{DE0ACA26-EDE1-4762-BE66-94A7EAAFB3D1}" type="datetime1">
              <a:rPr lang="zh-CN" altLang="en-US"/>
              <a:t>2023/9/7</a:t>
            </a:fld>
            <a:endParaRPr lang="en-US"/>
          </a:p>
        </p:txBody>
      </p:sp>
      <p:sp>
        <p:nvSpPr>
          <p:cNvPr id="6" name="Rectangle 5"/>
          <p:cNvSpPr>
            <a:spLocks noGrp="1" noChangeArrowheads="1"/>
          </p:cNvSpPr>
          <p:nvPr>
            <p:ph type="ftr" sz="quarter" idx="11"/>
          </p:nvPr>
        </p:nvSpPr>
        <p:spPr>
          <a:xfrm>
            <a:off x="2819400" y="6553200"/>
            <a:ext cx="3200400" cy="228600"/>
          </a:xfrm>
          <a:prstGeom prst="rect">
            <a:avLst/>
          </a:prstGeom>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a:xfrm>
            <a:off x="6096000" y="6537325"/>
            <a:ext cx="2743200" cy="244475"/>
          </a:xfrm>
          <a:prstGeom prst="rect">
            <a:avLst/>
          </a:prstGeom>
        </p:spPr>
        <p:txBody>
          <a:bodyPr/>
          <a:lstStyle>
            <a:lvl1pPr>
              <a:defRPr/>
            </a:lvl1pPr>
          </a:lstStyle>
          <a:p>
            <a:pPr>
              <a:defRPr/>
            </a:pPr>
            <a:fld id="{F6E461BE-3140-4BB3-A330-A3E92F9AD8B1}" type="slidenum">
              <a:rPr lang="en-US" altLang="zh-CN"/>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xfrm>
            <a:off x="381000" y="6537325"/>
            <a:ext cx="2286000" cy="244475"/>
          </a:xfrm>
          <a:prstGeom prst="rect">
            <a:avLst/>
          </a:prstGeom>
        </p:spPr>
        <p:txBody>
          <a:bodyPr/>
          <a:lstStyle>
            <a:lvl1pPr>
              <a:defRPr/>
            </a:lvl1pPr>
          </a:lstStyle>
          <a:p>
            <a:pPr>
              <a:defRPr/>
            </a:pPr>
            <a:fld id="{A4C41047-FBFB-4E30-BFC4-5930808DCF04}" type="datetime1">
              <a:rPr lang="zh-CN" altLang="en-US"/>
              <a:t>2023/9/7</a:t>
            </a:fld>
            <a:endParaRPr lang="en-US"/>
          </a:p>
        </p:txBody>
      </p:sp>
      <p:sp>
        <p:nvSpPr>
          <p:cNvPr id="6" name="Rectangle 5"/>
          <p:cNvSpPr>
            <a:spLocks noGrp="1" noChangeArrowheads="1"/>
          </p:cNvSpPr>
          <p:nvPr>
            <p:ph type="ftr" sz="quarter" idx="11"/>
          </p:nvPr>
        </p:nvSpPr>
        <p:spPr>
          <a:xfrm>
            <a:off x="2819400" y="6553200"/>
            <a:ext cx="3200400" cy="228600"/>
          </a:xfrm>
          <a:prstGeom prst="rect">
            <a:avLst/>
          </a:prstGeom>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a:xfrm>
            <a:off x="6096000" y="6537325"/>
            <a:ext cx="2743200" cy="244475"/>
          </a:xfrm>
          <a:prstGeom prst="rect">
            <a:avLst/>
          </a:prstGeom>
        </p:spPr>
        <p:txBody>
          <a:bodyPr/>
          <a:lstStyle>
            <a:lvl1pPr>
              <a:defRPr/>
            </a:lvl1pPr>
          </a:lstStyle>
          <a:p>
            <a:pPr>
              <a:defRPr/>
            </a:pPr>
            <a:fld id="{B2BCEF3C-935F-45BB-9C47-4C73976C44B3}" type="slidenum">
              <a:rPr lang="en-US" altLang="zh-CN"/>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381000" y="6537325"/>
            <a:ext cx="2286000" cy="244475"/>
          </a:xfrm>
          <a:prstGeom prst="rect">
            <a:avLst/>
          </a:prstGeom>
        </p:spPr>
        <p:txBody>
          <a:bodyPr/>
          <a:lstStyle>
            <a:lvl1pPr>
              <a:defRPr/>
            </a:lvl1pPr>
          </a:lstStyle>
          <a:p>
            <a:pPr>
              <a:defRPr/>
            </a:pPr>
            <a:fld id="{AA53EDD8-01BB-47F8-8E6D-2645728DF3F1}" type="datetime1">
              <a:rPr lang="zh-CN" altLang="en-US"/>
              <a:t>2023/9/7</a:t>
            </a:fld>
            <a:endParaRPr lang="en-US"/>
          </a:p>
        </p:txBody>
      </p:sp>
      <p:sp>
        <p:nvSpPr>
          <p:cNvPr id="5" name="Rectangle 5"/>
          <p:cNvSpPr>
            <a:spLocks noGrp="1" noChangeArrowheads="1"/>
          </p:cNvSpPr>
          <p:nvPr>
            <p:ph type="ftr" sz="quarter" idx="11"/>
          </p:nvPr>
        </p:nvSpPr>
        <p:spPr>
          <a:xfrm>
            <a:off x="2819400" y="6553200"/>
            <a:ext cx="3200400" cy="228600"/>
          </a:xfrm>
          <a:prstGeom prst="rect">
            <a:avLst/>
          </a:prstGeom>
        </p:spPr>
        <p:txBody>
          <a:bodyPr/>
          <a:lstStyle>
            <a:lvl1pPr>
              <a:defRPr/>
            </a:lvl1pPr>
          </a:lstStyle>
          <a:p>
            <a:pPr>
              <a:defRPr/>
            </a:pPr>
            <a:r>
              <a:rPr lang="en-US" altLang="zh-CN"/>
              <a:t>Lecture 1</a:t>
            </a:r>
          </a:p>
        </p:txBody>
      </p:sp>
      <p:sp>
        <p:nvSpPr>
          <p:cNvPr id="6" name="Rectangle 6"/>
          <p:cNvSpPr>
            <a:spLocks noGrp="1" noChangeArrowheads="1"/>
          </p:cNvSpPr>
          <p:nvPr>
            <p:ph type="sldNum" sz="quarter" idx="12"/>
          </p:nvPr>
        </p:nvSpPr>
        <p:spPr>
          <a:xfrm>
            <a:off x="6096000" y="6537325"/>
            <a:ext cx="2743200" cy="244475"/>
          </a:xfrm>
          <a:prstGeom prst="rect">
            <a:avLst/>
          </a:prstGeom>
        </p:spPr>
        <p:txBody>
          <a:bodyPr/>
          <a:lstStyle>
            <a:lvl1pPr>
              <a:defRPr/>
            </a:lvl1pPr>
          </a:lstStyle>
          <a:p>
            <a:pPr>
              <a:defRPr/>
            </a:pPr>
            <a:fld id="{1AEF2E81-A0D5-41DE-88A7-2A2FFF4DBF77}" type="slidenum">
              <a:rPr lang="en-US" altLang="zh-CN"/>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08788" y="71438"/>
            <a:ext cx="2209800" cy="63912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79388" y="71438"/>
            <a:ext cx="6477000" cy="63912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381000" y="6537325"/>
            <a:ext cx="2286000" cy="244475"/>
          </a:xfrm>
          <a:prstGeom prst="rect">
            <a:avLst/>
          </a:prstGeom>
        </p:spPr>
        <p:txBody>
          <a:bodyPr/>
          <a:lstStyle>
            <a:lvl1pPr>
              <a:defRPr/>
            </a:lvl1pPr>
          </a:lstStyle>
          <a:p>
            <a:pPr>
              <a:defRPr/>
            </a:pPr>
            <a:fld id="{DA7B442F-28AC-43F0-93B7-FE355784DBDB}" type="datetime1">
              <a:rPr lang="zh-CN" altLang="en-US"/>
              <a:t>2023/9/7</a:t>
            </a:fld>
            <a:endParaRPr lang="en-US"/>
          </a:p>
        </p:txBody>
      </p:sp>
      <p:sp>
        <p:nvSpPr>
          <p:cNvPr id="5" name="Rectangle 5"/>
          <p:cNvSpPr>
            <a:spLocks noGrp="1" noChangeArrowheads="1"/>
          </p:cNvSpPr>
          <p:nvPr>
            <p:ph type="ftr" sz="quarter" idx="11"/>
          </p:nvPr>
        </p:nvSpPr>
        <p:spPr>
          <a:xfrm>
            <a:off x="2819400" y="6553200"/>
            <a:ext cx="3200400" cy="228600"/>
          </a:xfrm>
          <a:prstGeom prst="rect">
            <a:avLst/>
          </a:prstGeom>
        </p:spPr>
        <p:txBody>
          <a:bodyPr/>
          <a:lstStyle>
            <a:lvl1pPr>
              <a:defRPr/>
            </a:lvl1pPr>
          </a:lstStyle>
          <a:p>
            <a:pPr>
              <a:defRPr/>
            </a:pPr>
            <a:r>
              <a:rPr lang="en-US" altLang="zh-CN"/>
              <a:t>Lecture 1</a:t>
            </a:r>
          </a:p>
        </p:txBody>
      </p:sp>
      <p:sp>
        <p:nvSpPr>
          <p:cNvPr id="6" name="Rectangle 6"/>
          <p:cNvSpPr>
            <a:spLocks noGrp="1" noChangeArrowheads="1"/>
          </p:cNvSpPr>
          <p:nvPr>
            <p:ph type="sldNum" sz="quarter" idx="12"/>
          </p:nvPr>
        </p:nvSpPr>
        <p:spPr>
          <a:xfrm>
            <a:off x="6096000" y="6537325"/>
            <a:ext cx="2743200" cy="244475"/>
          </a:xfrm>
          <a:prstGeom prst="rect">
            <a:avLst/>
          </a:prstGeom>
        </p:spPr>
        <p:txBody>
          <a:bodyPr/>
          <a:lstStyle>
            <a:lvl1pPr>
              <a:defRPr/>
            </a:lvl1pPr>
          </a:lstStyle>
          <a:p>
            <a:pPr>
              <a:defRPr/>
            </a:pPr>
            <a:fld id="{9DB735D7-0ECB-4EE2-86E4-B3A13F216CB5}" type="slidenum">
              <a:rPr lang="en-US" altLang="zh-CN"/>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79388" y="71438"/>
            <a:ext cx="8839200" cy="765175"/>
          </a:xfrm>
        </p:spPr>
        <p:txBody>
          <a:bodyPr/>
          <a:lstStyle/>
          <a:p>
            <a:r>
              <a:rPr lang="zh-CN" altLang="en-US"/>
              <a:t>单击此处编辑母版标题样式</a:t>
            </a:r>
          </a:p>
        </p:txBody>
      </p:sp>
      <p:sp>
        <p:nvSpPr>
          <p:cNvPr id="3" name="文本占位符 2"/>
          <p:cNvSpPr>
            <a:spLocks noGrp="1"/>
          </p:cNvSpPr>
          <p:nvPr>
            <p:ph type="body" sz="half" idx="1"/>
          </p:nvPr>
        </p:nvSpPr>
        <p:spPr>
          <a:xfrm>
            <a:off x="179388" y="981075"/>
            <a:ext cx="4343400" cy="54816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75188" y="981075"/>
            <a:ext cx="4343400" cy="54816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xfrm>
            <a:off x="381000" y="6537325"/>
            <a:ext cx="2286000" cy="244475"/>
          </a:xfrm>
          <a:prstGeom prst="rect">
            <a:avLst/>
          </a:prstGeom>
        </p:spPr>
        <p:txBody>
          <a:bodyPr/>
          <a:lstStyle>
            <a:lvl1pPr>
              <a:defRPr/>
            </a:lvl1pPr>
          </a:lstStyle>
          <a:p>
            <a:pPr>
              <a:defRPr/>
            </a:pPr>
            <a:fld id="{7707A132-778D-41EB-A2E6-EEFB736A1018}" type="datetime1">
              <a:rPr lang="zh-CN" altLang="en-US"/>
              <a:t>2023/9/7</a:t>
            </a:fld>
            <a:endParaRPr lang="en-US"/>
          </a:p>
        </p:txBody>
      </p:sp>
      <p:sp>
        <p:nvSpPr>
          <p:cNvPr id="6" name="Rectangle 5"/>
          <p:cNvSpPr>
            <a:spLocks noGrp="1" noChangeArrowheads="1"/>
          </p:cNvSpPr>
          <p:nvPr>
            <p:ph type="ftr" sz="quarter" idx="11"/>
          </p:nvPr>
        </p:nvSpPr>
        <p:spPr>
          <a:xfrm>
            <a:off x="2819400" y="6553200"/>
            <a:ext cx="3200400" cy="228600"/>
          </a:xfrm>
          <a:prstGeom prst="rect">
            <a:avLst/>
          </a:prstGeom>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a:xfrm>
            <a:off x="6096000" y="6537325"/>
            <a:ext cx="2743200" cy="244475"/>
          </a:xfrm>
          <a:prstGeom prst="rect">
            <a:avLst/>
          </a:prstGeom>
        </p:spPr>
        <p:txBody>
          <a:bodyPr/>
          <a:lstStyle>
            <a:lvl1pPr>
              <a:defRPr/>
            </a:lvl1pPr>
          </a:lstStyle>
          <a:p>
            <a:pPr>
              <a:defRPr/>
            </a:pPr>
            <a:fld id="{74D7858A-8586-41E6-A722-1234A2DFF6F8}" type="slidenum">
              <a:rPr lang="en-US" altLang="zh-CN"/>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cSld name="标题，剪贴画与文本">
    <p:spTree>
      <p:nvGrpSpPr>
        <p:cNvPr id="1" name=""/>
        <p:cNvGrpSpPr/>
        <p:nvPr/>
      </p:nvGrpSpPr>
      <p:grpSpPr>
        <a:xfrm>
          <a:off x="0" y="0"/>
          <a:ext cx="0" cy="0"/>
          <a:chOff x="0" y="0"/>
          <a:chExt cx="0" cy="0"/>
        </a:xfrm>
      </p:grpSpPr>
      <p:sp>
        <p:nvSpPr>
          <p:cNvPr id="2" name="标题 1"/>
          <p:cNvSpPr>
            <a:spLocks noGrp="1"/>
          </p:cNvSpPr>
          <p:nvPr>
            <p:ph type="title"/>
          </p:nvPr>
        </p:nvSpPr>
        <p:spPr>
          <a:xfrm>
            <a:off x="179388" y="71438"/>
            <a:ext cx="8839200" cy="765175"/>
          </a:xfrm>
        </p:spPr>
        <p:txBody>
          <a:bodyPr/>
          <a:lstStyle/>
          <a:p>
            <a:r>
              <a:rPr lang="zh-CN" altLang="en-US"/>
              <a:t>单击此处编辑母版标题样式</a:t>
            </a:r>
          </a:p>
        </p:txBody>
      </p:sp>
      <p:sp>
        <p:nvSpPr>
          <p:cNvPr id="3" name="联机映像占位符 2"/>
          <p:cNvSpPr>
            <a:spLocks noGrp="1"/>
          </p:cNvSpPr>
          <p:nvPr>
            <p:ph type="clipArt" sz="half" idx="1"/>
          </p:nvPr>
        </p:nvSpPr>
        <p:spPr>
          <a:xfrm>
            <a:off x="179388" y="981075"/>
            <a:ext cx="4343400" cy="5481638"/>
          </a:xfrm>
        </p:spPr>
        <p:txBody>
          <a:bodyPr/>
          <a:lstStyle/>
          <a:p>
            <a:pPr lvl="0"/>
            <a:endParaRPr lang="zh-CN" altLang="en-US" noProof="0"/>
          </a:p>
        </p:txBody>
      </p:sp>
      <p:sp>
        <p:nvSpPr>
          <p:cNvPr id="4" name="文本占位符 3"/>
          <p:cNvSpPr>
            <a:spLocks noGrp="1"/>
          </p:cNvSpPr>
          <p:nvPr>
            <p:ph type="body" sz="half" idx="2"/>
          </p:nvPr>
        </p:nvSpPr>
        <p:spPr>
          <a:xfrm>
            <a:off x="4675188" y="981075"/>
            <a:ext cx="4343400" cy="54816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Rectangle 4"/>
          <p:cNvSpPr>
            <a:spLocks noGrp="1" noChangeArrowheads="1"/>
          </p:cNvSpPr>
          <p:nvPr>
            <p:ph type="dt" sz="half" idx="10"/>
          </p:nvPr>
        </p:nvSpPr>
        <p:spPr>
          <a:xfrm>
            <a:off x="381000" y="6537325"/>
            <a:ext cx="2286000" cy="244475"/>
          </a:xfrm>
          <a:prstGeom prst="rect">
            <a:avLst/>
          </a:prstGeom>
        </p:spPr>
        <p:txBody>
          <a:bodyPr/>
          <a:lstStyle>
            <a:lvl1pPr>
              <a:defRPr/>
            </a:lvl1pPr>
          </a:lstStyle>
          <a:p>
            <a:pPr>
              <a:defRPr/>
            </a:pPr>
            <a:fld id="{2C9A0602-4C1E-4AA8-8FA1-77F1FDCED5FC}" type="datetime1">
              <a:rPr lang="zh-CN" altLang="en-US"/>
              <a:t>2023/9/7</a:t>
            </a:fld>
            <a:endParaRPr lang="en-US"/>
          </a:p>
        </p:txBody>
      </p:sp>
      <p:sp>
        <p:nvSpPr>
          <p:cNvPr id="9" name="Rectangle 5"/>
          <p:cNvSpPr>
            <a:spLocks noGrp="1" noChangeArrowheads="1"/>
          </p:cNvSpPr>
          <p:nvPr>
            <p:ph type="ftr" sz="quarter" idx="11"/>
          </p:nvPr>
        </p:nvSpPr>
        <p:spPr>
          <a:xfrm>
            <a:off x="2819400" y="6553200"/>
            <a:ext cx="3200400" cy="228600"/>
          </a:xfrm>
          <a:prstGeom prst="rect">
            <a:avLst/>
          </a:prstGeom>
        </p:spPr>
        <p:txBody>
          <a:bodyPr/>
          <a:lstStyle>
            <a:lvl1pPr>
              <a:defRPr/>
            </a:lvl1pPr>
          </a:lstStyle>
          <a:p>
            <a:pPr>
              <a:defRPr/>
            </a:pPr>
            <a:r>
              <a:rPr lang="en-US" altLang="zh-CN"/>
              <a:t>Lecture 1</a:t>
            </a:r>
          </a:p>
        </p:txBody>
      </p:sp>
      <p:sp>
        <p:nvSpPr>
          <p:cNvPr id="10" name="Rectangle 6"/>
          <p:cNvSpPr>
            <a:spLocks noGrp="1" noChangeArrowheads="1"/>
          </p:cNvSpPr>
          <p:nvPr>
            <p:ph type="sldNum" sz="quarter" idx="12"/>
          </p:nvPr>
        </p:nvSpPr>
        <p:spPr>
          <a:xfrm>
            <a:off x="6096000" y="6537325"/>
            <a:ext cx="2743200" cy="244475"/>
          </a:xfrm>
          <a:prstGeom prst="rect">
            <a:avLst/>
          </a:prstGeom>
        </p:spPr>
        <p:txBody>
          <a:bodyPr/>
          <a:lstStyle>
            <a:lvl1pPr>
              <a:defRPr/>
            </a:lvl1pPr>
          </a:lstStyle>
          <a:p>
            <a:pPr>
              <a:defRPr/>
            </a:pPr>
            <a:fld id="{50FBD95A-F8D2-4488-8611-E7B836139D3B}" type="slidenum">
              <a:rPr lang="en-US" altLang="zh-CN"/>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dirty="0"/>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fld id="{3C531BBA-FE7C-4F62-B3C7-E67336056C60}" type="datetime1">
              <a:rPr lang="zh-CN" altLang="en-US">
                <a:solidFill>
                  <a:srgbClr val="000000"/>
                </a:solidFill>
              </a:rPr>
              <a:t>2023/9/7</a:t>
            </a:fld>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C7F38E4D-F0E0-43A3-B617-D416E3156B7D}"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sz="2400">
                <a:latin typeface="楷体" panose="02010609060101010101" pitchFamily="49" charset="-122"/>
                <a:ea typeface="楷体" panose="02010609060101010101" pitchFamily="49" charset="-122"/>
              </a:defRPr>
            </a:lvl2pPr>
            <a:lvl3pPr>
              <a:defRPr>
                <a:latin typeface="仿宋" panose="02010609060101010101" pitchFamily="49" charset="-122"/>
                <a:ea typeface="仿宋" panose="02010609060101010101" pitchFamily="49" charset="-122"/>
              </a:defRPr>
            </a:lvl3pPr>
          </a:lstStyle>
          <a:p>
            <a:pPr lvl="0"/>
            <a:r>
              <a:rPr lang="zh-CN" altLang="en-US" dirty="0"/>
              <a:t>单击此处编辑母版文本样式</a:t>
            </a:r>
          </a:p>
          <a:p>
            <a:pPr lvl="1"/>
            <a:r>
              <a:rPr lang="zh-CN" altLang="en-US" dirty="0"/>
              <a:t>第二级</a:t>
            </a:r>
          </a:p>
          <a:p>
            <a:pPr lvl="2"/>
            <a:r>
              <a:rPr lang="zh-CN" altLang="en-US" dirty="0"/>
              <a:t>第三级</a:t>
            </a:r>
          </a:p>
        </p:txBody>
      </p:sp>
      <p:sp>
        <p:nvSpPr>
          <p:cNvPr id="4" name="Rectangle 4"/>
          <p:cNvSpPr>
            <a:spLocks noGrp="1" noChangeArrowheads="1"/>
          </p:cNvSpPr>
          <p:nvPr>
            <p:ph type="dt" sz="half" idx="10"/>
          </p:nvPr>
        </p:nvSpPr>
        <p:spPr/>
        <p:txBody>
          <a:bodyPr/>
          <a:lstStyle>
            <a:lvl1pPr>
              <a:defRPr/>
            </a:lvl1pPr>
          </a:lstStyle>
          <a:p>
            <a:pPr>
              <a:defRPr/>
            </a:pPr>
            <a:fld id="{4C698A28-4DFA-4C7D-AA6D-588ECA392A64}" type="datetime1">
              <a:rPr lang="zh-CN" altLang="en-US">
                <a:solidFill>
                  <a:srgbClr val="000000"/>
                </a:solidFill>
              </a:rPr>
              <a:t>2023/9/7</a:t>
            </a:fld>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30D0D780-4F10-4C55-ABA5-B7A4E1141A4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fld id="{13ECBB94-72A3-4F7E-8D0F-8B561974B784}" type="datetime1">
              <a:rPr lang="zh-CN" altLang="en-US">
                <a:solidFill>
                  <a:srgbClr val="000000"/>
                </a:solidFill>
              </a:rPr>
              <a:t>2023/9/7</a:t>
            </a:fld>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00D803B-F55D-4639-A9A6-51FE5515C55A}"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t>2023/9/7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438" y="981075"/>
            <a:ext cx="4405312" cy="5495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981075"/>
            <a:ext cx="4406900" cy="5495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fld id="{D3C1EB90-C8DC-4FC8-B9C7-877FBC605CDD}" type="datetime1">
              <a:rPr lang="zh-CN" altLang="en-US">
                <a:solidFill>
                  <a:srgbClr val="000000"/>
                </a:solidFill>
              </a:rPr>
              <a:t>2023/9/7</a:t>
            </a:fld>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A56CCCE6-1389-4435-A708-4C8506DB45CD}"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a:defRPr/>
            </a:lvl1pPr>
          </a:lstStyle>
          <a:p>
            <a:pPr>
              <a:defRPr/>
            </a:pPr>
            <a:fld id="{7D08B895-C429-411E-AC0A-EA1F532A5C3D}" type="datetime1">
              <a:rPr lang="zh-CN" altLang="en-US">
                <a:solidFill>
                  <a:srgbClr val="000000"/>
                </a:solidFill>
              </a:rPr>
              <a:t>2023/9/7</a:t>
            </a:fld>
            <a:endParaRPr lang="en-US" altLang="zh-CN">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DA9C1799-B72F-4777-9703-8C3963C0CB64}"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a:defRPr/>
            </a:lvl1pPr>
          </a:lstStyle>
          <a:p>
            <a:pPr>
              <a:defRPr/>
            </a:pPr>
            <a:fld id="{0EED2D2C-50A0-4F7A-B382-B1F7066A5D6E}" type="datetime1">
              <a:rPr lang="zh-CN" altLang="en-US">
                <a:solidFill>
                  <a:srgbClr val="000000"/>
                </a:solidFill>
              </a:rPr>
              <a:t>2023/9/7</a:t>
            </a:fld>
            <a:endParaRPr lang="en-US"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1E6EF648-426A-4E86-A5EA-CFC10ED39DD1}"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72C1D8FA-93DB-4C90-9DFA-9177ABA57CFF}" type="datetime1">
              <a:rPr lang="zh-CN" altLang="en-US">
                <a:solidFill>
                  <a:srgbClr val="000000"/>
                </a:solidFill>
              </a:rPr>
              <a:t>2023/9/7</a:t>
            </a:fld>
            <a:endParaRPr lang="en-US" altLang="zh-CN">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9E140A1D-06C7-47B7-8918-E39BF1BC8651}"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fld id="{DC61C618-E595-49D6-A378-B69450D6F5D2}" type="datetime1">
              <a:rPr lang="zh-CN" altLang="en-US">
                <a:solidFill>
                  <a:srgbClr val="000000"/>
                </a:solidFill>
              </a:rPr>
              <a:t>2023/9/7</a:t>
            </a:fld>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8BCB7A8-854B-492E-BA11-284BD5CFDC2F}"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fld id="{288E5AEE-AE1E-40A6-9B38-FF485D1932DC}" type="datetime1">
              <a:rPr lang="zh-CN" altLang="en-US">
                <a:solidFill>
                  <a:srgbClr val="000000"/>
                </a:solidFill>
              </a:rPr>
              <a:t>2023/9/7</a:t>
            </a:fld>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1EE59F50-62BD-4352-9856-6D880A8F3AD3}"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fld id="{24E64C92-6B42-49F2-8347-43DF8515377D}" type="datetime1">
              <a:rPr lang="zh-CN" altLang="en-US">
                <a:solidFill>
                  <a:srgbClr val="000000"/>
                </a:solidFill>
              </a:rPr>
              <a:t>2023/9/7</a:t>
            </a:fld>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94B4C3A1-08C4-4B6C-8645-5822A9C6E0E4}"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96088" y="0"/>
            <a:ext cx="2239962" cy="6477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1438" y="0"/>
            <a:ext cx="6572250" cy="6477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fld id="{0FEF2C80-3AD4-42BD-92B0-9ACA53141A8A}" type="datetime1">
              <a:rPr lang="zh-CN" altLang="en-US">
                <a:solidFill>
                  <a:srgbClr val="000000"/>
                </a:solidFill>
              </a:rPr>
              <a:t>2023/9/7</a:t>
            </a:fld>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F48E93B8-3985-4C9B-B292-CB2B50B621EB}"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07950" y="0"/>
            <a:ext cx="8928100" cy="836613"/>
          </a:xfrm>
        </p:spPr>
        <p:txBody>
          <a:bodyPr/>
          <a:lstStyle/>
          <a:p>
            <a:r>
              <a:rPr lang="zh-CN" altLang="en-US"/>
              <a:t>单击此处编辑母版标题样式</a:t>
            </a:r>
          </a:p>
        </p:txBody>
      </p:sp>
      <p:sp>
        <p:nvSpPr>
          <p:cNvPr id="3" name="文本占位符 2"/>
          <p:cNvSpPr>
            <a:spLocks noGrp="1"/>
          </p:cNvSpPr>
          <p:nvPr>
            <p:ph type="body" sz="half" idx="1"/>
          </p:nvPr>
        </p:nvSpPr>
        <p:spPr>
          <a:xfrm>
            <a:off x="71438" y="981075"/>
            <a:ext cx="4405312" cy="54959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981075"/>
            <a:ext cx="4406900" cy="54959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fld id="{0D885D39-F167-499D-AD89-2EDFCD6B1A54}" type="datetime1">
              <a:rPr lang="zh-CN" altLang="en-US">
                <a:solidFill>
                  <a:srgbClr val="000000"/>
                </a:solidFill>
              </a:rPr>
              <a:t>2023/9/7</a:t>
            </a:fld>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3DBFDBC5-2B5B-4C7C-AAFC-518162E44B7C}"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Rectangle 10"/>
          <p:cNvSpPr>
            <a:spLocks noGrp="1" noChangeArrowheads="1"/>
          </p:cNvSpPr>
          <p:nvPr>
            <p:ph type="dt" sz="half" idx="10"/>
          </p:nvPr>
        </p:nvSpPr>
        <p:spPr>
          <a:xfrm>
            <a:off x="6848546" y="6462754"/>
            <a:ext cx="2133600" cy="365125"/>
          </a:xfrm>
        </p:spPr>
        <p:txBody>
          <a:bodyPr/>
          <a:lstStyle>
            <a:lvl1pPr algn="r">
              <a:defRPr/>
            </a:lvl1pPr>
          </a:lstStyle>
          <a:p>
            <a:pPr>
              <a:defRPr/>
            </a:pPr>
            <a:r>
              <a:rPr lang="de-DE" altLang="zh-CN">
                <a:solidFill>
                  <a:srgbClr val="000000"/>
                </a:solidFill>
              </a:rPr>
              <a:t>Page </a:t>
            </a:r>
            <a:fld id="{E6AC41E2-6E75-4510-A384-33CD3C7209CD}" type="slidenum">
              <a:rPr lang="de-DE" altLang="zh-CN" smtClean="0">
                <a:solidFill>
                  <a:srgbClr val="000000"/>
                </a:solidFill>
              </a:rPr>
              <a:t>‹#›</a:t>
            </a:fld>
            <a:endParaRPr lang="en-GB" altLang="zh-CN">
              <a:solidFill>
                <a:srgbClr val="000000"/>
              </a:solidFill>
            </a:endParaRPr>
          </a:p>
        </p:txBody>
      </p:sp>
      <p:sp>
        <p:nvSpPr>
          <p:cNvPr id="6" name="Rectangle 11"/>
          <p:cNvSpPr>
            <a:spLocks noChangeArrowheads="1"/>
          </p:cNvSpPr>
          <p:nvPr userDrawn="1"/>
        </p:nvSpPr>
        <p:spPr bwMode="auto">
          <a:xfrm>
            <a:off x="304800" y="76200"/>
            <a:ext cx="5410200" cy="914400"/>
          </a:xfrm>
          <a:prstGeom prst="rect">
            <a:avLst/>
          </a:prstGeom>
          <a:noFill/>
          <a:ln>
            <a:noFill/>
          </a:ln>
          <a:effectLst/>
        </p:spPr>
        <p:txBody>
          <a:bodyPr anchor="ctr"/>
          <a:lstStyle>
            <a:lvl1pPr>
              <a:spcBef>
                <a:spcPct val="0"/>
              </a:spcBef>
              <a:defRPr sz="2800" b="1">
                <a:solidFill>
                  <a:srgbClr val="003399"/>
                </a:solidFill>
                <a:latin typeface="Arial" panose="020B0604020202020204" pitchFamily="34" charset="0"/>
                <a:ea typeface="黑体" pitchFamily="2" charset="-122"/>
              </a:defRPr>
            </a:lvl1pPr>
            <a:lvl2pPr>
              <a:spcBef>
                <a:spcPct val="0"/>
              </a:spcBef>
              <a:defRPr sz="2800" b="1">
                <a:solidFill>
                  <a:srgbClr val="003399"/>
                </a:solidFill>
                <a:latin typeface="Arial" panose="020B0604020202020204" pitchFamily="34" charset="0"/>
                <a:ea typeface="黑体" pitchFamily="2" charset="-122"/>
              </a:defRPr>
            </a:lvl2pPr>
            <a:lvl3pPr>
              <a:spcBef>
                <a:spcPct val="0"/>
              </a:spcBef>
              <a:defRPr sz="2800" b="1">
                <a:solidFill>
                  <a:srgbClr val="003399"/>
                </a:solidFill>
                <a:latin typeface="Arial" panose="020B0604020202020204" pitchFamily="34" charset="0"/>
                <a:ea typeface="黑体" pitchFamily="2" charset="-122"/>
              </a:defRPr>
            </a:lvl3pPr>
            <a:lvl4pPr>
              <a:spcBef>
                <a:spcPct val="0"/>
              </a:spcBef>
              <a:defRPr sz="2800" b="1">
                <a:solidFill>
                  <a:srgbClr val="003399"/>
                </a:solidFill>
                <a:latin typeface="Arial" panose="020B0604020202020204" pitchFamily="34" charset="0"/>
                <a:ea typeface="黑体" pitchFamily="2" charset="-122"/>
              </a:defRPr>
            </a:lvl4pPr>
            <a:lvl5pPr>
              <a:spcBef>
                <a:spcPct val="0"/>
              </a:spcBef>
              <a:defRPr sz="2800" b="1">
                <a:solidFill>
                  <a:srgbClr val="003399"/>
                </a:solidFill>
                <a:latin typeface="Arial" panose="020B0604020202020204" pitchFamily="34" charset="0"/>
                <a:ea typeface="黑体" pitchFamily="2" charset="-122"/>
              </a:defRPr>
            </a:lvl5pPr>
            <a:lvl6pPr marL="4572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6pPr>
            <a:lvl7pPr marL="9144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7pPr>
            <a:lvl8pPr marL="13716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8pPr>
            <a:lvl9pPr marL="18288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9pPr>
          </a:lstStyle>
          <a:p>
            <a:pPr eaLnBrk="1" fontAlgn="auto" hangingPunct="1">
              <a:spcAft>
                <a:spcPts val="0"/>
              </a:spcAft>
              <a:defRPr/>
            </a:pPr>
            <a:endParaRPr lang="zh-CN" altLang="en-US" baseline="0"/>
          </a:p>
        </p:txBody>
      </p:sp>
      <p:sp>
        <p:nvSpPr>
          <p:cNvPr id="7" name="Rectangle 9"/>
          <p:cNvSpPr>
            <a:spLocks noGrp="1" noChangeArrowheads="1"/>
          </p:cNvSpPr>
          <p:nvPr>
            <p:ph type="title"/>
          </p:nvPr>
        </p:nvSpPr>
        <p:spPr bwMode="auto">
          <a:xfrm>
            <a:off x="107950" y="148307"/>
            <a:ext cx="8928100" cy="760413"/>
          </a:xfrm>
          <a:prstGeom prst="rect">
            <a:avLst/>
          </a:prstGeom>
          <a:noFill/>
          <a:ln w="9525">
            <a:noFill/>
            <a:miter lim="800000"/>
          </a:ln>
        </p:spPr>
        <p:txBody>
          <a:bodyPr vert="horz" wrap="square" lIns="91440" tIns="45720" rIns="91440" bIns="45720" numCol="1" anchor="ctr" anchorCtr="0" compatLnSpc="1">
            <a:normAutofit/>
          </a:bodyPr>
          <a:lstStyle>
            <a:lvl1pPr algn="l">
              <a:defRPr sz="28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单击此处编辑母版标题样式</a:t>
            </a:r>
          </a:p>
        </p:txBody>
      </p:sp>
      <p:sp>
        <p:nvSpPr>
          <p:cNvPr id="8" name="Line 8"/>
          <p:cNvSpPr>
            <a:spLocks noChangeShapeType="1"/>
          </p:cNvSpPr>
          <p:nvPr userDrawn="1"/>
        </p:nvSpPr>
        <p:spPr bwMode="auto">
          <a:xfrm>
            <a:off x="0" y="980728"/>
            <a:ext cx="9144000" cy="1"/>
          </a:xfrm>
          <a:prstGeom prst="line">
            <a:avLst/>
          </a:prstGeom>
          <a:noFill/>
          <a:ln w="47625" cmpd="thinThick">
            <a:solidFill>
              <a:schemeClr val="bg1"/>
            </a:solidFill>
            <a:round/>
            <a:headEnd type="none" w="sm" len="sm"/>
            <a:tailEnd type="none" w="sm" len="sm"/>
          </a:ln>
        </p:spPr>
        <p:txBody>
          <a:bodyPr wrap="none" anchor="ctr"/>
          <a:lstStyle/>
          <a:p>
            <a:pPr eaLnBrk="1" fontAlgn="auto" hangingPunct="1">
              <a:spcBef>
                <a:spcPts val="0"/>
              </a:spcBef>
              <a:spcAft>
                <a:spcPts val="0"/>
              </a:spcAft>
            </a:pPr>
            <a:endParaRPr lang="zh-CN" altLang="en-US" baseline="0">
              <a:solidFill>
                <a:srgbClr val="000000"/>
              </a:solidFill>
              <a:latin typeface="Arial" panose="020B0604020202020204"/>
              <a:ea typeface="黑体"/>
            </a:endParaRPr>
          </a:p>
        </p:txBody>
      </p:sp>
      <p:sp>
        <p:nvSpPr>
          <p:cNvPr id="9" name="Rectangle 3"/>
          <p:cNvSpPr>
            <a:spLocks noGrp="1" noChangeArrowheads="1"/>
          </p:cNvSpPr>
          <p:nvPr>
            <p:ph idx="1"/>
          </p:nvPr>
        </p:nvSpPr>
        <p:spPr bwMode="auto">
          <a:xfrm>
            <a:off x="107504" y="1148565"/>
            <a:ext cx="8874642" cy="5256237"/>
          </a:xfrm>
          <a:prstGeom prst="rect">
            <a:avLst/>
          </a:prstGeom>
          <a:noFill/>
          <a:ln w="9525">
            <a:noFill/>
            <a:miter lim="800000"/>
          </a:ln>
        </p:spPr>
        <p:txBody>
          <a:bodyPr vert="horz" wrap="square" lIns="91440" tIns="45720" rIns="91440" bIns="45720" numCol="1" anchor="t" anchorCtr="0" compatLnSpc="1"/>
          <a:lstStyle>
            <a:lvl1pPr marL="285750" indent="-285750" algn="just">
              <a:buFont typeface="Wingdings" panose="05000000000000000000" pitchFamily="2" charset="2"/>
              <a:buChar char="n"/>
              <a:defRPr sz="2400" b="1">
                <a:latin typeface="微软雅黑" panose="020B0503020204020204" pitchFamily="34" charset="-122"/>
                <a:ea typeface="微软雅黑" panose="020B0503020204020204" pitchFamily="34" charset="-122"/>
              </a:defRPr>
            </a:lvl1pPr>
            <a:lvl2pPr marL="742950" indent="-285750" algn="just">
              <a:buFont typeface="Wingdings" panose="05000000000000000000" pitchFamily="2" charset="2"/>
              <a:buChar char="l"/>
              <a:defRPr sz="2000" b="1">
                <a:latin typeface="Arial" panose="020B0604020202020204" pitchFamily="34" charset="0"/>
                <a:ea typeface="楷体" panose="02010609060101010101" pitchFamily="49" charset="-122"/>
                <a:cs typeface="Arial" panose="020B0604020202020204" pitchFamily="34" charset="0"/>
              </a:defRPr>
            </a:lvl2pPr>
            <a:lvl3pPr marL="1200150" indent="-285750" algn="just">
              <a:buFont typeface="Wingdings" panose="05000000000000000000" pitchFamily="2" charset="2"/>
              <a:buChar char="p"/>
              <a:defRPr sz="1800" b="1">
                <a:latin typeface="仿宋" panose="02010609060101010101" pitchFamily="49" charset="-122"/>
                <a:ea typeface="仿宋" panose="02010609060101010101" pitchFamily="49" charset="-122"/>
              </a:defRPr>
            </a:lvl3pPr>
            <a:lvl4pPr marL="1657350" indent="-285750" algn="just">
              <a:buSzPct val="70000"/>
              <a:buFontTx/>
              <a:buChar char="○"/>
              <a:defRPr sz="1600" b="1">
                <a:latin typeface="黑体" pitchFamily="2" charset="-122"/>
                <a:ea typeface="黑体" pitchFamily="2" charset="-122"/>
              </a:defRPr>
            </a:lvl4pPr>
            <a:lvl5pPr marL="1828800" indent="0">
              <a:buFont typeface="Arial" panose="020B0604020202020204" pitchFamily="34" charset="0"/>
              <a:buNone/>
              <a:defRPr sz="1600" b="1">
                <a:latin typeface="黑体" pitchFamily="2" charset="-122"/>
                <a:ea typeface="黑体"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t>2023/9/7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1000" y="6537327"/>
            <a:ext cx="2286000" cy="244475"/>
          </a:xfrm>
          <a:prstGeom prst="rect">
            <a:avLst/>
          </a:prstGeom>
        </p:spPr>
        <p:txBody>
          <a:bodyPr/>
          <a:lstStyle>
            <a:lvl1pPr>
              <a:defRPr/>
            </a:lvl1pPr>
          </a:lstStyle>
          <a:p>
            <a:pPr>
              <a:defRPr/>
            </a:pPr>
            <a:fld id="{2C9A0602-4C1E-4AA8-8FA1-77F1FDCED5FC}" type="datetime1">
              <a:rPr lang="zh-CN" altLang="en-US"/>
              <a:t>2023/9/7</a:t>
            </a:fld>
            <a:endParaRPr lang="en-US"/>
          </a:p>
        </p:txBody>
      </p:sp>
      <p:sp>
        <p:nvSpPr>
          <p:cNvPr id="3" name="Rectangle 5"/>
          <p:cNvSpPr>
            <a:spLocks noGrp="1" noChangeArrowheads="1"/>
          </p:cNvSpPr>
          <p:nvPr>
            <p:ph type="ftr" sz="quarter" idx="11"/>
          </p:nvPr>
        </p:nvSpPr>
        <p:spPr>
          <a:xfrm>
            <a:off x="2819400" y="6553200"/>
            <a:ext cx="3200400" cy="228600"/>
          </a:xfrm>
          <a:prstGeom prst="rect">
            <a:avLst/>
          </a:prstGeom>
        </p:spPr>
        <p:txBody>
          <a:bodyPr/>
          <a:lstStyle>
            <a:lvl1pPr>
              <a:defRPr/>
            </a:lvl1pPr>
          </a:lstStyle>
          <a:p>
            <a:pPr>
              <a:defRPr/>
            </a:pPr>
            <a:r>
              <a:rPr lang="en-US" altLang="zh-CN"/>
              <a:t>Lecture 1</a:t>
            </a:r>
          </a:p>
        </p:txBody>
      </p:sp>
      <p:sp>
        <p:nvSpPr>
          <p:cNvPr id="4" name="Rectangle 6"/>
          <p:cNvSpPr>
            <a:spLocks noGrp="1" noChangeArrowheads="1"/>
          </p:cNvSpPr>
          <p:nvPr>
            <p:ph type="sldNum" sz="quarter" idx="12"/>
          </p:nvPr>
        </p:nvSpPr>
        <p:spPr>
          <a:xfrm>
            <a:off x="6096000" y="6537327"/>
            <a:ext cx="2743200" cy="244475"/>
          </a:xfrm>
          <a:prstGeom prst="rect">
            <a:avLst/>
          </a:prstGeom>
        </p:spPr>
        <p:txBody>
          <a:bodyPr/>
          <a:lstStyle>
            <a:lvl1pPr>
              <a:defRPr/>
            </a:lvl1pPr>
          </a:lstStyle>
          <a:p>
            <a:pPr>
              <a:defRPr/>
            </a:pPr>
            <a:fld id="{50FBD95A-F8D2-4488-8611-E7B836139D3B}" type="slidenum">
              <a:rPr lang="en-US" altLang="zh-CN"/>
              <a:t>‹#›</a:t>
            </a:fld>
            <a:endParaRPr lang="en-US" altLang="zh-CN"/>
          </a:p>
        </p:txBody>
      </p:sp>
      <p:sp>
        <p:nvSpPr>
          <p:cNvPr id="5" name="标题 1"/>
          <p:cNvSpPr>
            <a:spLocks noGrp="1"/>
          </p:cNvSpPr>
          <p:nvPr>
            <p:ph type="title"/>
          </p:nvPr>
        </p:nvSpPr>
        <p:spPr>
          <a:xfrm>
            <a:off x="179388" y="71438"/>
            <a:ext cx="8839200" cy="765175"/>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1000" y="6537325"/>
            <a:ext cx="2286000" cy="244475"/>
          </a:xfrm>
          <a:prstGeom prst="rect">
            <a:avLst/>
          </a:prstGeom>
        </p:spPr>
        <p:txBody>
          <a:bodyPr/>
          <a:lstStyle>
            <a:lvl1pPr>
              <a:defRPr/>
            </a:lvl1pPr>
          </a:lstStyle>
          <a:p>
            <a:pPr>
              <a:defRPr/>
            </a:pPr>
            <a:fld id="{2C9A0602-4C1E-4AA8-8FA1-77F1FDCED5FC}" type="datetime1">
              <a:rPr lang="zh-CN" altLang="en-US"/>
              <a:t>2023/9/7</a:t>
            </a:fld>
            <a:endParaRPr lang="en-US"/>
          </a:p>
        </p:txBody>
      </p:sp>
      <p:sp>
        <p:nvSpPr>
          <p:cNvPr id="3" name="Rectangle 5"/>
          <p:cNvSpPr>
            <a:spLocks noGrp="1" noChangeArrowheads="1"/>
          </p:cNvSpPr>
          <p:nvPr>
            <p:ph type="ftr" sz="quarter" idx="11"/>
          </p:nvPr>
        </p:nvSpPr>
        <p:spPr>
          <a:xfrm>
            <a:off x="2819400" y="6553200"/>
            <a:ext cx="3200400" cy="228600"/>
          </a:xfrm>
          <a:prstGeom prst="rect">
            <a:avLst/>
          </a:prstGeom>
        </p:spPr>
        <p:txBody>
          <a:bodyPr/>
          <a:lstStyle>
            <a:lvl1pPr>
              <a:defRPr/>
            </a:lvl1pPr>
          </a:lstStyle>
          <a:p>
            <a:pPr>
              <a:defRPr/>
            </a:pPr>
            <a:r>
              <a:rPr lang="en-US" altLang="zh-CN"/>
              <a:t>Lecture 1</a:t>
            </a:r>
          </a:p>
        </p:txBody>
      </p:sp>
      <p:sp>
        <p:nvSpPr>
          <p:cNvPr id="4" name="Rectangle 6"/>
          <p:cNvSpPr>
            <a:spLocks noGrp="1" noChangeArrowheads="1"/>
          </p:cNvSpPr>
          <p:nvPr>
            <p:ph type="sldNum" sz="quarter" idx="12"/>
          </p:nvPr>
        </p:nvSpPr>
        <p:spPr>
          <a:xfrm>
            <a:off x="6096000" y="6537325"/>
            <a:ext cx="2743200" cy="244475"/>
          </a:xfrm>
          <a:prstGeom prst="rect">
            <a:avLst/>
          </a:prstGeom>
        </p:spPr>
        <p:txBody>
          <a:bodyPr/>
          <a:lstStyle>
            <a:lvl1pPr>
              <a:defRPr/>
            </a:lvl1pPr>
          </a:lstStyle>
          <a:p>
            <a:pPr>
              <a:defRPr/>
            </a:pPr>
            <a:fld id="{50FBD95A-F8D2-4488-8611-E7B836139D3B}" type="slidenum">
              <a:rPr lang="en-US" altLang="zh-CN"/>
              <a:t>‹#›</a:t>
            </a:fld>
            <a:endParaRPr lang="en-US" altLang="zh-CN"/>
          </a:p>
        </p:txBody>
      </p:sp>
      <p:sp>
        <p:nvSpPr>
          <p:cNvPr id="5" name="标题 1"/>
          <p:cNvSpPr>
            <a:spLocks noGrp="1"/>
          </p:cNvSpPr>
          <p:nvPr>
            <p:ph type="title"/>
          </p:nvPr>
        </p:nvSpPr>
        <p:spPr>
          <a:xfrm>
            <a:off x="179388" y="71438"/>
            <a:ext cx="8839200" cy="765175"/>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1000" y="6537325"/>
            <a:ext cx="2286000" cy="244475"/>
          </a:xfrm>
          <a:prstGeom prst="rect">
            <a:avLst/>
          </a:prstGeom>
        </p:spPr>
        <p:txBody>
          <a:bodyPr/>
          <a:lstStyle>
            <a:lvl1pPr>
              <a:defRPr/>
            </a:lvl1pPr>
          </a:lstStyle>
          <a:p>
            <a:pPr>
              <a:defRPr/>
            </a:pPr>
            <a:fld id="{2C9A0602-4C1E-4AA8-8FA1-77F1FDCED5FC}" type="datetime1">
              <a:rPr lang="zh-CN" altLang="en-US"/>
              <a:t>2023/9/7</a:t>
            </a:fld>
            <a:endParaRPr lang="en-US"/>
          </a:p>
        </p:txBody>
      </p:sp>
      <p:sp>
        <p:nvSpPr>
          <p:cNvPr id="3" name="Rectangle 5"/>
          <p:cNvSpPr>
            <a:spLocks noGrp="1" noChangeArrowheads="1"/>
          </p:cNvSpPr>
          <p:nvPr>
            <p:ph type="ftr" sz="quarter" idx="11"/>
          </p:nvPr>
        </p:nvSpPr>
        <p:spPr>
          <a:xfrm>
            <a:off x="2819400" y="6553200"/>
            <a:ext cx="3200400" cy="228600"/>
          </a:xfrm>
          <a:prstGeom prst="rect">
            <a:avLst/>
          </a:prstGeom>
        </p:spPr>
        <p:txBody>
          <a:bodyPr/>
          <a:lstStyle>
            <a:lvl1pPr>
              <a:defRPr/>
            </a:lvl1pPr>
          </a:lstStyle>
          <a:p>
            <a:pPr>
              <a:defRPr/>
            </a:pPr>
            <a:r>
              <a:rPr lang="en-US" altLang="zh-CN"/>
              <a:t>Lecture 1</a:t>
            </a:r>
          </a:p>
        </p:txBody>
      </p:sp>
      <p:sp>
        <p:nvSpPr>
          <p:cNvPr id="4" name="Rectangle 6"/>
          <p:cNvSpPr>
            <a:spLocks noGrp="1" noChangeArrowheads="1"/>
          </p:cNvSpPr>
          <p:nvPr>
            <p:ph type="sldNum" sz="quarter" idx="12"/>
          </p:nvPr>
        </p:nvSpPr>
        <p:spPr>
          <a:xfrm>
            <a:off x="6096000" y="6537325"/>
            <a:ext cx="2743200" cy="244475"/>
          </a:xfrm>
          <a:prstGeom prst="rect">
            <a:avLst/>
          </a:prstGeom>
        </p:spPr>
        <p:txBody>
          <a:bodyPr/>
          <a:lstStyle>
            <a:lvl1pPr>
              <a:defRPr/>
            </a:lvl1pPr>
          </a:lstStyle>
          <a:p>
            <a:pPr>
              <a:defRPr/>
            </a:pPr>
            <a:fld id="{50FBD95A-F8D2-4488-8611-E7B836139D3B}" type="slidenum">
              <a:rPr lang="en-US" altLang="zh-CN"/>
              <a:t>‹#›</a:t>
            </a:fld>
            <a:endParaRPr lang="en-US" altLang="zh-CN"/>
          </a:p>
        </p:txBody>
      </p:sp>
      <p:sp>
        <p:nvSpPr>
          <p:cNvPr id="5" name="标题 1"/>
          <p:cNvSpPr>
            <a:spLocks noGrp="1"/>
          </p:cNvSpPr>
          <p:nvPr>
            <p:ph type="title"/>
          </p:nvPr>
        </p:nvSpPr>
        <p:spPr>
          <a:xfrm>
            <a:off x="179388" y="71438"/>
            <a:ext cx="8839200" cy="765175"/>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 name="Rectangle 10"/>
          <p:cNvSpPr>
            <a:spLocks noGrp="1" noChangeArrowheads="1"/>
          </p:cNvSpPr>
          <p:nvPr>
            <p:ph type="dt" sz="half" idx="10"/>
          </p:nvPr>
        </p:nvSpPr>
        <p:spPr>
          <a:xfrm>
            <a:off x="6848546" y="6462758"/>
            <a:ext cx="2133600" cy="365125"/>
          </a:xfrm>
        </p:spPr>
        <p:txBody>
          <a:bodyPr/>
          <a:lstStyle>
            <a:lvl1pPr algn="r">
              <a:defRPr/>
            </a:lvl1pPr>
          </a:lstStyle>
          <a:p>
            <a:pPr>
              <a:defRPr/>
            </a:pPr>
            <a:r>
              <a:rPr lang="de-DE" altLang="zh-CN">
                <a:solidFill>
                  <a:prstClr val="black">
                    <a:tint val="75000"/>
                  </a:prstClr>
                </a:solidFill>
              </a:rPr>
              <a:t>Page </a:t>
            </a:r>
            <a:fld id="{E6AC41E2-6E75-4510-A384-33CD3C7209CD}" type="slidenum">
              <a:rPr lang="de-DE" altLang="zh-CN" smtClean="0">
                <a:solidFill>
                  <a:prstClr val="black">
                    <a:tint val="75000"/>
                  </a:prstClr>
                </a:solidFill>
              </a:rPr>
              <a:t>‹#›</a:t>
            </a:fld>
            <a:endParaRPr lang="en-GB" altLang="zh-CN">
              <a:solidFill>
                <a:prstClr val="black">
                  <a:tint val="75000"/>
                </a:prstClr>
              </a:solidFill>
            </a:endParaRPr>
          </a:p>
        </p:txBody>
      </p:sp>
      <p:sp>
        <p:nvSpPr>
          <p:cNvPr id="6" name="Rectangle 11"/>
          <p:cNvSpPr>
            <a:spLocks noChangeArrowheads="1"/>
          </p:cNvSpPr>
          <p:nvPr userDrawn="1"/>
        </p:nvSpPr>
        <p:spPr bwMode="auto">
          <a:xfrm>
            <a:off x="304800" y="76200"/>
            <a:ext cx="5410200" cy="914400"/>
          </a:xfrm>
          <a:prstGeom prst="rect">
            <a:avLst/>
          </a:prstGeom>
          <a:noFill/>
          <a:ln>
            <a:noFill/>
          </a:ln>
          <a:effectLst/>
        </p:spPr>
        <p:txBody>
          <a:bodyPr anchor="ctr"/>
          <a:lstStyle>
            <a:lvl1pPr>
              <a:spcBef>
                <a:spcPct val="0"/>
              </a:spcBef>
              <a:defRPr sz="2800" b="1">
                <a:solidFill>
                  <a:srgbClr val="003399"/>
                </a:solidFill>
                <a:latin typeface="Arial" panose="020B0604020202020204" pitchFamily="34" charset="0"/>
                <a:ea typeface="黑体" pitchFamily="2" charset="-122"/>
              </a:defRPr>
            </a:lvl1pPr>
            <a:lvl2pPr>
              <a:spcBef>
                <a:spcPct val="0"/>
              </a:spcBef>
              <a:defRPr sz="2800" b="1">
                <a:solidFill>
                  <a:srgbClr val="003399"/>
                </a:solidFill>
                <a:latin typeface="Arial" panose="020B0604020202020204" pitchFamily="34" charset="0"/>
                <a:ea typeface="黑体" pitchFamily="2" charset="-122"/>
              </a:defRPr>
            </a:lvl2pPr>
            <a:lvl3pPr>
              <a:spcBef>
                <a:spcPct val="0"/>
              </a:spcBef>
              <a:defRPr sz="2800" b="1">
                <a:solidFill>
                  <a:srgbClr val="003399"/>
                </a:solidFill>
                <a:latin typeface="Arial" panose="020B0604020202020204" pitchFamily="34" charset="0"/>
                <a:ea typeface="黑体" pitchFamily="2" charset="-122"/>
              </a:defRPr>
            </a:lvl3pPr>
            <a:lvl4pPr>
              <a:spcBef>
                <a:spcPct val="0"/>
              </a:spcBef>
              <a:defRPr sz="2800" b="1">
                <a:solidFill>
                  <a:srgbClr val="003399"/>
                </a:solidFill>
                <a:latin typeface="Arial" panose="020B0604020202020204" pitchFamily="34" charset="0"/>
                <a:ea typeface="黑体" pitchFamily="2" charset="-122"/>
              </a:defRPr>
            </a:lvl4pPr>
            <a:lvl5pPr>
              <a:spcBef>
                <a:spcPct val="0"/>
              </a:spcBef>
              <a:defRPr sz="2800" b="1">
                <a:solidFill>
                  <a:srgbClr val="003399"/>
                </a:solidFill>
                <a:latin typeface="Arial" panose="020B0604020202020204" pitchFamily="34" charset="0"/>
                <a:ea typeface="黑体" pitchFamily="2" charset="-122"/>
              </a:defRPr>
            </a:lvl5pPr>
            <a:lvl6pPr marL="4572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6pPr>
            <a:lvl7pPr marL="9144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7pPr>
            <a:lvl8pPr marL="13716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8pPr>
            <a:lvl9pPr marL="18288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9pPr>
          </a:lstStyle>
          <a:p>
            <a:pPr eaLnBrk="1" fontAlgn="auto" hangingPunct="1">
              <a:spcAft>
                <a:spcPts val="0"/>
              </a:spcAft>
              <a:defRPr/>
            </a:pPr>
            <a:endParaRPr lang="zh-CN" altLang="en-US" sz="2100" baseline="0"/>
          </a:p>
        </p:txBody>
      </p:sp>
      <p:sp>
        <p:nvSpPr>
          <p:cNvPr id="9" name="Rectangle 3"/>
          <p:cNvSpPr>
            <a:spLocks noGrp="1" noChangeArrowheads="1"/>
          </p:cNvSpPr>
          <p:nvPr>
            <p:ph idx="1"/>
          </p:nvPr>
        </p:nvSpPr>
        <p:spPr bwMode="auto">
          <a:xfrm>
            <a:off x="107504" y="1206758"/>
            <a:ext cx="8874642" cy="5256237"/>
          </a:xfrm>
          <a:prstGeom prst="rect">
            <a:avLst/>
          </a:prstGeom>
          <a:noFill/>
          <a:ln w="9525">
            <a:noFill/>
            <a:miter lim="800000"/>
          </a:ln>
        </p:spPr>
        <p:txBody>
          <a:bodyPr vert="horz" wrap="square" lIns="91440" tIns="45720" rIns="91440" bIns="45720" numCol="1" anchor="t" anchorCtr="0" compatLnSpc="1"/>
          <a:lstStyle>
            <a:lvl1pPr marL="214630" indent="-214630" algn="just">
              <a:buFont typeface="Wingdings" panose="05000000000000000000" pitchFamily="2" charset="2"/>
              <a:buChar char="n"/>
              <a:defRPr sz="1800" b="1">
                <a:latin typeface="微软雅黑" panose="020B0503020204020204" pitchFamily="34" charset="-122"/>
                <a:ea typeface="微软雅黑" panose="020B0503020204020204" pitchFamily="34" charset="-122"/>
              </a:defRPr>
            </a:lvl1pPr>
            <a:lvl2pPr marL="557530" indent="-214630" algn="just">
              <a:buFont typeface="Wingdings" panose="05000000000000000000" pitchFamily="2" charset="2"/>
              <a:buChar char="l"/>
              <a:defRPr sz="1800" b="1">
                <a:latin typeface="楷体" panose="02010609060101010101" pitchFamily="49" charset="-122"/>
                <a:ea typeface="楷体" panose="02010609060101010101" pitchFamily="49" charset="-122"/>
              </a:defRPr>
            </a:lvl2pPr>
            <a:lvl3pPr marL="900430" indent="-214630" algn="just">
              <a:buFont typeface="Wingdings" panose="05000000000000000000" pitchFamily="2" charset="2"/>
              <a:buChar char="p"/>
              <a:defRPr sz="1500" b="1">
                <a:latin typeface="仿宋" panose="02010609060101010101" pitchFamily="49" charset="-122"/>
                <a:ea typeface="仿宋" panose="02010609060101010101" pitchFamily="49" charset="-122"/>
              </a:defRPr>
            </a:lvl3pPr>
            <a:lvl4pPr marL="1243330" indent="-214630" algn="just">
              <a:buSzPct val="70000"/>
              <a:buFontTx/>
              <a:buChar char="○"/>
              <a:defRPr sz="1350" b="1">
                <a:latin typeface="黑体" pitchFamily="2" charset="-122"/>
                <a:ea typeface="黑体" pitchFamily="2" charset="-122"/>
              </a:defRPr>
            </a:lvl4pPr>
            <a:lvl5pPr marL="1371600" indent="0">
              <a:buFont typeface="Arial" panose="020B0604020202020204" pitchFamily="34" charset="0"/>
              <a:buNone/>
              <a:defRPr sz="1200" b="1">
                <a:latin typeface="黑体" pitchFamily="2" charset="-122"/>
                <a:ea typeface="黑体" pitchFamily="2"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p:txBody>
      </p:sp>
      <p:grpSp>
        <p:nvGrpSpPr>
          <p:cNvPr id="5" name="组合 4"/>
          <p:cNvGrpSpPr/>
          <p:nvPr userDrawn="1"/>
        </p:nvGrpSpPr>
        <p:grpSpPr>
          <a:xfrm>
            <a:off x="0" y="9098"/>
            <a:ext cx="9136612" cy="1008001"/>
            <a:chOff x="0" y="9097"/>
            <a:chExt cx="12182149" cy="1008001"/>
          </a:xfrm>
        </p:grpSpPr>
        <p:pic>
          <p:nvPicPr>
            <p:cNvPr id="2" name="图片 1"/>
            <p:cNvPicPr preferRelativeResize="0"/>
            <p:nvPr userDrawn="1"/>
          </p:nvPicPr>
          <p:blipFill>
            <a:blip r:embed="rId2"/>
            <a:stretch>
              <a:fillRect/>
            </a:stretch>
          </p:blipFill>
          <p:spPr>
            <a:xfrm>
              <a:off x="8832304" y="9097"/>
              <a:ext cx="3349845" cy="1008000"/>
            </a:xfrm>
            <a:prstGeom prst="rect">
              <a:avLst/>
            </a:prstGeom>
          </p:spPr>
        </p:pic>
        <p:pic>
          <p:nvPicPr>
            <p:cNvPr id="3" name="图片 2"/>
            <p:cNvPicPr preferRelativeResize="0"/>
            <p:nvPr userDrawn="1"/>
          </p:nvPicPr>
          <p:blipFill>
            <a:blip r:embed="rId3"/>
            <a:stretch>
              <a:fillRect/>
            </a:stretch>
          </p:blipFill>
          <p:spPr>
            <a:xfrm>
              <a:off x="0" y="9098"/>
              <a:ext cx="8832304" cy="1008000"/>
            </a:xfrm>
            <a:prstGeom prst="rect">
              <a:avLst/>
            </a:prstGeom>
          </p:spPr>
        </p:pic>
      </p:grpSp>
      <p:sp>
        <p:nvSpPr>
          <p:cNvPr id="10" name="Rectangle 9"/>
          <p:cNvSpPr>
            <a:spLocks noGrp="1" noChangeArrowheads="1"/>
          </p:cNvSpPr>
          <p:nvPr>
            <p:ph type="title"/>
          </p:nvPr>
        </p:nvSpPr>
        <p:spPr bwMode="auto">
          <a:xfrm>
            <a:off x="107952" y="148311"/>
            <a:ext cx="8928100" cy="760413"/>
          </a:xfrm>
          <a:prstGeom prst="rect">
            <a:avLst/>
          </a:prstGeom>
          <a:noFill/>
          <a:ln w="9525">
            <a:noFill/>
            <a:miter lim="800000"/>
          </a:ln>
        </p:spPr>
        <p:txBody>
          <a:bodyPr vert="horz" wrap="square" lIns="91440" tIns="45720" rIns="91440" bIns="45720" numCol="1" anchor="ctr" anchorCtr="0" compatLnSpc="1">
            <a:normAutofit/>
          </a:bodyPr>
          <a:lstStyle>
            <a:lvl1pPr algn="l">
              <a:defRPr sz="2100" b="1">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单击此处编辑母版标题样式</a:t>
            </a:r>
            <a:endParaRPr lang="zh-CN" altLang="en-US" dirty="0"/>
          </a:p>
        </p:txBody>
      </p:sp>
      <p:sp>
        <p:nvSpPr>
          <p:cNvPr id="11" name="Line 8"/>
          <p:cNvSpPr>
            <a:spLocks noChangeShapeType="1"/>
          </p:cNvSpPr>
          <p:nvPr userDrawn="1"/>
        </p:nvSpPr>
        <p:spPr bwMode="auto">
          <a:xfrm>
            <a:off x="0" y="980730"/>
            <a:ext cx="9144000" cy="1"/>
          </a:xfrm>
          <a:prstGeom prst="line">
            <a:avLst/>
          </a:prstGeom>
          <a:noFill/>
          <a:ln w="47625" cmpd="thinThick">
            <a:solidFill>
              <a:schemeClr val="bg1"/>
            </a:solidFill>
            <a:round/>
            <a:headEnd type="none" w="sm" len="sm"/>
            <a:tailEnd type="none" w="sm" len="sm"/>
          </a:ln>
        </p:spPr>
        <p:txBody>
          <a:bodyPr wrap="none" anchor="ctr"/>
          <a:lstStyle/>
          <a:p>
            <a:pPr eaLnBrk="1" fontAlgn="auto" hangingPunct="1">
              <a:spcBef>
                <a:spcPts val="0"/>
              </a:spcBef>
              <a:spcAft>
                <a:spcPts val="0"/>
              </a:spcAft>
            </a:pPr>
            <a:endParaRPr lang="zh-CN" altLang="en-US" sz="1350" baseline="0">
              <a:solidFill>
                <a:prstClr val="black"/>
              </a:solidFill>
              <a:latin typeface="Calibri" panose="020F0502020204030204"/>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fld id="{1E8FBBF7-0857-4E0C-8BA6-6E15C623885C}" type="datetime1">
              <a:rPr lang="zh-CN" altLang="en-US"/>
              <a:t>2023/9/7</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ltLang="zh-CN"/>
              <a:t>Lecture 1</a:t>
            </a:r>
          </a:p>
        </p:txBody>
      </p:sp>
      <p:sp>
        <p:nvSpPr>
          <p:cNvPr id="6" name="Rectangle 6"/>
          <p:cNvSpPr>
            <a:spLocks noGrp="1" noChangeArrowheads="1"/>
          </p:cNvSpPr>
          <p:nvPr>
            <p:ph type="sldNum" sz="quarter" idx="12"/>
          </p:nvPr>
        </p:nvSpPr>
        <p:spPr/>
        <p:txBody>
          <a:bodyPr/>
          <a:lstStyle>
            <a:lvl1pPr>
              <a:defRPr/>
            </a:lvl1pPr>
          </a:lstStyle>
          <a:p>
            <a:pPr>
              <a:defRPr/>
            </a:pPr>
            <a:fld id="{39C0A3BD-B17F-41BC-AD2B-B1F4D871CDAD}" type="slidenum">
              <a:rPr lang="en-US" altLang="zh-CN"/>
              <a:t>‹#›</a:t>
            </a:fld>
            <a:endParaRPr lang="en-US" altLang="zh-C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4"/>
          <p:cNvSpPr>
            <a:spLocks noGrp="1" noChangeArrowheads="1"/>
          </p:cNvSpPr>
          <p:nvPr>
            <p:ph type="dt" sz="half" idx="10"/>
          </p:nvPr>
        </p:nvSpPr>
        <p:spPr>
          <a:xfrm>
            <a:off x="197768" y="6537325"/>
            <a:ext cx="2286000" cy="244475"/>
          </a:xfrm>
        </p:spPr>
        <p:txBody>
          <a:bodyPr/>
          <a:lstStyle>
            <a:lvl1pPr>
              <a:defRPr/>
            </a:lvl1pPr>
          </a:lstStyle>
          <a:p>
            <a:pPr>
              <a:defRPr/>
            </a:pPr>
            <a:fld id="{FAF88401-22E9-4153-B0F5-3C3505E5B3D2}" type="datetime1">
              <a:rPr lang="zh-CN" altLang="en-US"/>
              <a:t>2023/9/7</a:t>
            </a:fld>
            <a:endParaRPr lang="en-US"/>
          </a:p>
        </p:txBody>
      </p:sp>
      <p:sp>
        <p:nvSpPr>
          <p:cNvPr id="6" name="Rectangle 6"/>
          <p:cNvSpPr>
            <a:spLocks noGrp="1" noChangeArrowheads="1"/>
          </p:cNvSpPr>
          <p:nvPr>
            <p:ph type="sldNum" sz="quarter" idx="12"/>
          </p:nvPr>
        </p:nvSpPr>
        <p:spPr>
          <a:xfrm>
            <a:off x="6293296" y="6537325"/>
            <a:ext cx="2743200" cy="244475"/>
          </a:xfrm>
        </p:spPr>
        <p:txBody>
          <a:bodyPr/>
          <a:lstStyle>
            <a:lvl1pPr>
              <a:defRPr/>
            </a:lvl1pPr>
          </a:lstStyle>
          <a:p>
            <a:pPr>
              <a:defRPr/>
            </a:pPr>
            <a:fld id="{283AA37B-31F2-46EE-90A4-68D9AA6A4383}" type="slidenum">
              <a:rPr lang="en-US" altLang="zh-CN"/>
              <a:t>‹#›</a:t>
            </a:fld>
            <a:endParaRPr lang="en-US" altLang="zh-C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fld id="{531CAC6C-B0AD-4F0E-9446-33370F30D5FC}" type="datetime1">
              <a:rPr lang="zh-CN" altLang="en-US"/>
              <a:t>2023/9/7</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ltLang="zh-CN"/>
              <a:t>Lecture 1</a:t>
            </a:r>
          </a:p>
        </p:txBody>
      </p:sp>
      <p:sp>
        <p:nvSpPr>
          <p:cNvPr id="6" name="Rectangle 6"/>
          <p:cNvSpPr>
            <a:spLocks noGrp="1" noChangeArrowheads="1"/>
          </p:cNvSpPr>
          <p:nvPr>
            <p:ph type="sldNum" sz="quarter" idx="12"/>
          </p:nvPr>
        </p:nvSpPr>
        <p:spPr/>
        <p:txBody>
          <a:bodyPr/>
          <a:lstStyle>
            <a:lvl1pPr>
              <a:defRPr/>
            </a:lvl1pPr>
          </a:lstStyle>
          <a:p>
            <a:pPr>
              <a:defRPr/>
            </a:pPr>
            <a:fld id="{A40A47DD-4F3B-4B0E-A7D4-817BFF4C49EB}" type="slidenum">
              <a:rPr lang="en-US" altLang="zh-CN"/>
              <a:t>‹#›</a:t>
            </a:fld>
            <a:endParaRPr lang="en-US" altLang="zh-C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79388" y="981075"/>
            <a:ext cx="4343400" cy="5481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75188" y="981075"/>
            <a:ext cx="4343400" cy="5481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fld id="{3B983934-C491-42A4-BFD4-814AB71EDDF7}" type="datetime1">
              <a:rPr lang="zh-CN" altLang="en-US"/>
              <a:t>2023/9/7</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p:txBody>
          <a:bodyPr/>
          <a:lstStyle>
            <a:lvl1pPr>
              <a:defRPr/>
            </a:lvl1pPr>
          </a:lstStyle>
          <a:p>
            <a:pPr>
              <a:defRPr/>
            </a:pPr>
            <a:fld id="{10D012B7-EEC4-4D8F-A0AE-0D024276F354}" type="slidenum">
              <a:rPr lang="en-US" altLang="zh-CN"/>
              <a:t>‹#›</a:t>
            </a:fld>
            <a:endParaRPr lang="en-US" altLang="zh-C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a:defRPr/>
            </a:lvl1pPr>
          </a:lstStyle>
          <a:p>
            <a:pPr>
              <a:defRPr/>
            </a:pPr>
            <a:fld id="{F729AC0E-F239-4395-A14B-CA68D9010451}" type="datetime1">
              <a:rPr lang="zh-CN" altLang="en-US"/>
              <a:t>2023/9/7</a:t>
            </a:fld>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altLang="zh-CN"/>
              <a:t>Lecture 1</a:t>
            </a:r>
          </a:p>
        </p:txBody>
      </p:sp>
      <p:sp>
        <p:nvSpPr>
          <p:cNvPr id="9" name="Rectangle 6"/>
          <p:cNvSpPr>
            <a:spLocks noGrp="1" noChangeArrowheads="1"/>
          </p:cNvSpPr>
          <p:nvPr>
            <p:ph type="sldNum" sz="quarter" idx="12"/>
          </p:nvPr>
        </p:nvSpPr>
        <p:spPr/>
        <p:txBody>
          <a:bodyPr/>
          <a:lstStyle>
            <a:lvl1pPr>
              <a:defRPr/>
            </a:lvl1pPr>
          </a:lstStyle>
          <a:p>
            <a:pPr>
              <a:defRPr/>
            </a:pPr>
            <a:fld id="{3BEE5A60-ACBF-4E9D-8250-BA2475CAEA54}" type="slidenum">
              <a:rPr lang="en-US" altLang="zh-CN"/>
              <a:t>‹#›</a:t>
            </a:fld>
            <a:endParaRPr lang="en-US" altLang="zh-C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a:defRPr/>
            </a:lvl1pPr>
          </a:lstStyle>
          <a:p>
            <a:pPr>
              <a:defRPr/>
            </a:pPr>
            <a:fld id="{ABF7D333-2B55-4460-872C-65971AEBE282}" type="datetime1">
              <a:rPr lang="zh-CN" altLang="en-US"/>
              <a:t>2023/9/7</a:t>
            </a:fld>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ltLang="zh-CN"/>
              <a:t>Lecture 1</a:t>
            </a:r>
          </a:p>
        </p:txBody>
      </p:sp>
      <p:sp>
        <p:nvSpPr>
          <p:cNvPr id="5" name="Rectangle 6"/>
          <p:cNvSpPr>
            <a:spLocks noGrp="1" noChangeArrowheads="1"/>
          </p:cNvSpPr>
          <p:nvPr>
            <p:ph type="sldNum" sz="quarter" idx="12"/>
          </p:nvPr>
        </p:nvSpPr>
        <p:spPr/>
        <p:txBody>
          <a:bodyPr/>
          <a:lstStyle>
            <a:lvl1pPr>
              <a:defRPr/>
            </a:lvl1pPr>
          </a:lstStyle>
          <a:p>
            <a:pPr>
              <a:defRPr/>
            </a:pPr>
            <a:fld id="{D3C155E1-15C7-4BC0-8F47-E13BA6600D3E}"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t>2023/9/7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2C9A0602-4C1E-4AA8-8FA1-77F1FDCED5FC}" type="datetime1">
              <a:rPr lang="zh-CN" altLang="en-US"/>
              <a:t>2023/9/7</a:t>
            </a:fld>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ltLang="zh-CN"/>
              <a:t>Lecture 1</a:t>
            </a:r>
          </a:p>
        </p:txBody>
      </p:sp>
      <p:sp>
        <p:nvSpPr>
          <p:cNvPr id="4" name="Rectangle 6"/>
          <p:cNvSpPr>
            <a:spLocks noGrp="1" noChangeArrowheads="1"/>
          </p:cNvSpPr>
          <p:nvPr>
            <p:ph type="sldNum" sz="quarter" idx="12"/>
          </p:nvPr>
        </p:nvSpPr>
        <p:spPr/>
        <p:txBody>
          <a:bodyPr/>
          <a:lstStyle>
            <a:lvl1pPr>
              <a:defRPr/>
            </a:lvl1pPr>
          </a:lstStyle>
          <a:p>
            <a:pPr>
              <a:defRPr/>
            </a:pPr>
            <a:fld id="{50FBD95A-F8D2-4488-8611-E7B836139D3B}" type="slidenum">
              <a:rPr lang="en-US" altLang="zh-CN"/>
              <a:t>‹#›</a:t>
            </a:fld>
            <a:endParaRPr lang="en-US" altLang="zh-C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fld id="{DE0ACA26-EDE1-4762-BE66-94A7EAAFB3D1}" type="datetime1">
              <a:rPr lang="zh-CN" altLang="en-US"/>
              <a:t>2023/9/7</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p:txBody>
          <a:bodyPr/>
          <a:lstStyle>
            <a:lvl1pPr>
              <a:defRPr/>
            </a:lvl1pPr>
          </a:lstStyle>
          <a:p>
            <a:pPr>
              <a:defRPr/>
            </a:pPr>
            <a:fld id="{F6E461BE-3140-4BB3-A330-A3E92F9AD8B1}" type="slidenum">
              <a:rPr lang="en-US" altLang="zh-CN"/>
              <a:t>‹#›</a:t>
            </a:fld>
            <a:endParaRPr lang="en-US" altLang="zh-C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fld id="{A4C41047-FBFB-4E30-BFC4-5930808DCF04}" type="datetime1">
              <a:rPr lang="zh-CN" altLang="en-US"/>
              <a:t>2023/9/7</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p:txBody>
          <a:bodyPr/>
          <a:lstStyle>
            <a:lvl1pPr>
              <a:defRPr/>
            </a:lvl1pPr>
          </a:lstStyle>
          <a:p>
            <a:pPr>
              <a:defRPr/>
            </a:pPr>
            <a:fld id="{B2BCEF3C-935F-45BB-9C47-4C73976C44B3}" type="slidenum">
              <a:rPr lang="en-US" altLang="zh-CN"/>
              <a:t>‹#›</a:t>
            </a:fld>
            <a:endParaRPr lang="en-US" altLang="zh-C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fld id="{AA53EDD8-01BB-47F8-8E6D-2645728DF3F1}" type="datetime1">
              <a:rPr lang="zh-CN" altLang="en-US"/>
              <a:t>2023/9/7</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ltLang="zh-CN"/>
              <a:t>Lecture 1</a:t>
            </a:r>
          </a:p>
        </p:txBody>
      </p:sp>
      <p:sp>
        <p:nvSpPr>
          <p:cNvPr id="6" name="Rectangle 6"/>
          <p:cNvSpPr>
            <a:spLocks noGrp="1" noChangeArrowheads="1"/>
          </p:cNvSpPr>
          <p:nvPr>
            <p:ph type="sldNum" sz="quarter" idx="12"/>
          </p:nvPr>
        </p:nvSpPr>
        <p:spPr/>
        <p:txBody>
          <a:bodyPr/>
          <a:lstStyle>
            <a:lvl1pPr>
              <a:defRPr/>
            </a:lvl1pPr>
          </a:lstStyle>
          <a:p>
            <a:pPr>
              <a:defRPr/>
            </a:pPr>
            <a:fld id="{1AEF2E81-A0D5-41DE-88A7-2A2FFF4DBF77}" type="slidenum">
              <a:rPr lang="en-US" altLang="zh-CN"/>
              <a:t>‹#›</a:t>
            </a:fld>
            <a:endParaRPr lang="en-US" altLang="zh-C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08788" y="71438"/>
            <a:ext cx="2209800" cy="63912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79388" y="71438"/>
            <a:ext cx="6477000" cy="63912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fld id="{DA7B442F-28AC-43F0-93B7-FE355784DBDB}" type="datetime1">
              <a:rPr lang="zh-CN" altLang="en-US"/>
              <a:t>2023/9/7</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ltLang="zh-CN"/>
              <a:t>Lecture 1</a:t>
            </a:r>
          </a:p>
        </p:txBody>
      </p:sp>
      <p:sp>
        <p:nvSpPr>
          <p:cNvPr id="6" name="Rectangle 6"/>
          <p:cNvSpPr>
            <a:spLocks noGrp="1" noChangeArrowheads="1"/>
          </p:cNvSpPr>
          <p:nvPr>
            <p:ph type="sldNum" sz="quarter" idx="12"/>
          </p:nvPr>
        </p:nvSpPr>
        <p:spPr/>
        <p:txBody>
          <a:bodyPr/>
          <a:lstStyle>
            <a:lvl1pPr>
              <a:defRPr/>
            </a:lvl1pPr>
          </a:lstStyle>
          <a:p>
            <a:pPr>
              <a:defRPr/>
            </a:pPr>
            <a:fld id="{9DB735D7-0ECB-4EE2-86E4-B3A13F216CB5}" type="slidenum">
              <a:rPr lang="en-US" altLang="zh-CN"/>
              <a:t>‹#›</a:t>
            </a:fld>
            <a:endParaRPr lang="en-US" altLang="zh-C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79388" y="71438"/>
            <a:ext cx="8839200" cy="765175"/>
          </a:xfrm>
        </p:spPr>
        <p:txBody>
          <a:bodyPr/>
          <a:lstStyle/>
          <a:p>
            <a:r>
              <a:rPr lang="zh-CN" altLang="en-US"/>
              <a:t>单击此处编辑母版标题样式</a:t>
            </a:r>
          </a:p>
        </p:txBody>
      </p:sp>
      <p:sp>
        <p:nvSpPr>
          <p:cNvPr id="3" name="文本占位符 2"/>
          <p:cNvSpPr>
            <a:spLocks noGrp="1"/>
          </p:cNvSpPr>
          <p:nvPr>
            <p:ph type="body" sz="half" idx="1"/>
          </p:nvPr>
        </p:nvSpPr>
        <p:spPr>
          <a:xfrm>
            <a:off x="179388" y="981075"/>
            <a:ext cx="4343400" cy="54816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75188" y="981075"/>
            <a:ext cx="4343400" cy="54816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fld id="{7707A132-778D-41EB-A2E6-EEFB736A1018}" type="datetime1">
              <a:rPr lang="zh-CN" altLang="en-US"/>
              <a:t>2023/9/7</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p:txBody>
          <a:bodyPr/>
          <a:lstStyle>
            <a:lvl1pPr>
              <a:defRPr/>
            </a:lvl1pPr>
          </a:lstStyle>
          <a:p>
            <a:pPr>
              <a:defRPr/>
            </a:pPr>
            <a:fld id="{74D7858A-8586-41E6-A722-1234A2DFF6F8}" type="slidenum">
              <a:rPr lang="en-US" altLang="zh-CN"/>
              <a:t>‹#›</a:t>
            </a:fld>
            <a:endParaRPr lang="en-US" altLang="zh-C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Rectangle 10"/>
          <p:cNvSpPr>
            <a:spLocks noGrp="1" noChangeArrowheads="1"/>
          </p:cNvSpPr>
          <p:nvPr>
            <p:ph type="dt" sz="half" idx="10"/>
          </p:nvPr>
        </p:nvSpPr>
        <p:spPr>
          <a:xfrm>
            <a:off x="6848546" y="6462754"/>
            <a:ext cx="2133600" cy="365125"/>
          </a:xfrm>
        </p:spPr>
        <p:txBody>
          <a:bodyPr/>
          <a:lstStyle>
            <a:lvl1pPr algn="r">
              <a:defRPr/>
            </a:lvl1pPr>
          </a:lstStyle>
          <a:p>
            <a:pPr>
              <a:defRPr/>
            </a:pPr>
            <a:r>
              <a:rPr lang="de-DE" altLang="zh-CN">
                <a:solidFill>
                  <a:srgbClr val="000000"/>
                </a:solidFill>
              </a:rPr>
              <a:t>Page </a:t>
            </a:r>
            <a:fld id="{E6AC41E2-6E75-4510-A384-33CD3C7209CD}" type="slidenum">
              <a:rPr lang="de-DE" altLang="zh-CN" smtClean="0">
                <a:solidFill>
                  <a:srgbClr val="000000"/>
                </a:solidFill>
              </a:rPr>
              <a:t>‹#›</a:t>
            </a:fld>
            <a:endParaRPr lang="en-GB" altLang="zh-CN">
              <a:solidFill>
                <a:srgbClr val="000000"/>
              </a:solidFill>
            </a:endParaRPr>
          </a:p>
        </p:txBody>
      </p:sp>
      <p:sp>
        <p:nvSpPr>
          <p:cNvPr id="6" name="Rectangle 11"/>
          <p:cNvSpPr>
            <a:spLocks noChangeArrowheads="1"/>
          </p:cNvSpPr>
          <p:nvPr userDrawn="1"/>
        </p:nvSpPr>
        <p:spPr bwMode="auto">
          <a:xfrm>
            <a:off x="304800" y="76200"/>
            <a:ext cx="5410200" cy="914400"/>
          </a:xfrm>
          <a:prstGeom prst="rect">
            <a:avLst/>
          </a:prstGeom>
          <a:noFill/>
          <a:ln>
            <a:noFill/>
          </a:ln>
          <a:effectLst/>
        </p:spPr>
        <p:txBody>
          <a:bodyPr anchor="ctr"/>
          <a:lstStyle>
            <a:lvl1pPr>
              <a:spcBef>
                <a:spcPct val="0"/>
              </a:spcBef>
              <a:defRPr sz="2800" b="1">
                <a:solidFill>
                  <a:srgbClr val="003399"/>
                </a:solidFill>
                <a:latin typeface="Arial" panose="020B0604020202020204" pitchFamily="34" charset="0"/>
                <a:ea typeface="黑体" pitchFamily="2" charset="-122"/>
              </a:defRPr>
            </a:lvl1pPr>
            <a:lvl2pPr>
              <a:spcBef>
                <a:spcPct val="0"/>
              </a:spcBef>
              <a:defRPr sz="2800" b="1">
                <a:solidFill>
                  <a:srgbClr val="003399"/>
                </a:solidFill>
                <a:latin typeface="Arial" panose="020B0604020202020204" pitchFamily="34" charset="0"/>
                <a:ea typeface="黑体" pitchFamily="2" charset="-122"/>
              </a:defRPr>
            </a:lvl2pPr>
            <a:lvl3pPr>
              <a:spcBef>
                <a:spcPct val="0"/>
              </a:spcBef>
              <a:defRPr sz="2800" b="1">
                <a:solidFill>
                  <a:srgbClr val="003399"/>
                </a:solidFill>
                <a:latin typeface="Arial" panose="020B0604020202020204" pitchFamily="34" charset="0"/>
                <a:ea typeface="黑体" pitchFamily="2" charset="-122"/>
              </a:defRPr>
            </a:lvl3pPr>
            <a:lvl4pPr>
              <a:spcBef>
                <a:spcPct val="0"/>
              </a:spcBef>
              <a:defRPr sz="2800" b="1">
                <a:solidFill>
                  <a:srgbClr val="003399"/>
                </a:solidFill>
                <a:latin typeface="Arial" panose="020B0604020202020204" pitchFamily="34" charset="0"/>
                <a:ea typeface="黑体" pitchFamily="2" charset="-122"/>
              </a:defRPr>
            </a:lvl4pPr>
            <a:lvl5pPr>
              <a:spcBef>
                <a:spcPct val="0"/>
              </a:spcBef>
              <a:defRPr sz="2800" b="1">
                <a:solidFill>
                  <a:srgbClr val="003399"/>
                </a:solidFill>
                <a:latin typeface="Arial" panose="020B0604020202020204" pitchFamily="34" charset="0"/>
                <a:ea typeface="黑体" pitchFamily="2" charset="-122"/>
              </a:defRPr>
            </a:lvl5pPr>
            <a:lvl6pPr marL="4572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6pPr>
            <a:lvl7pPr marL="9144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7pPr>
            <a:lvl8pPr marL="13716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8pPr>
            <a:lvl9pPr marL="18288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9pPr>
          </a:lstStyle>
          <a:p>
            <a:pPr eaLnBrk="1" fontAlgn="auto" hangingPunct="1">
              <a:spcAft>
                <a:spcPts val="0"/>
              </a:spcAft>
              <a:defRPr/>
            </a:pPr>
            <a:endParaRPr lang="zh-CN" altLang="en-US" baseline="0"/>
          </a:p>
        </p:txBody>
      </p:sp>
      <p:sp>
        <p:nvSpPr>
          <p:cNvPr id="7" name="Rectangle 9"/>
          <p:cNvSpPr>
            <a:spLocks noGrp="1" noChangeArrowheads="1"/>
          </p:cNvSpPr>
          <p:nvPr>
            <p:ph type="title"/>
          </p:nvPr>
        </p:nvSpPr>
        <p:spPr bwMode="auto">
          <a:xfrm>
            <a:off x="107950" y="148307"/>
            <a:ext cx="8928100" cy="760413"/>
          </a:xfrm>
          <a:prstGeom prst="rect">
            <a:avLst/>
          </a:prstGeom>
          <a:noFill/>
          <a:ln w="9525">
            <a:noFill/>
            <a:miter lim="800000"/>
          </a:ln>
        </p:spPr>
        <p:txBody>
          <a:bodyPr vert="horz" wrap="square" lIns="91440" tIns="45720" rIns="91440" bIns="45720" numCol="1" anchor="ctr" anchorCtr="0" compatLnSpc="1">
            <a:normAutofit/>
          </a:bodyPr>
          <a:lstStyle>
            <a:lvl1pPr algn="l">
              <a:defRPr sz="28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单击此处编辑母版标题样式</a:t>
            </a:r>
          </a:p>
        </p:txBody>
      </p:sp>
      <p:sp>
        <p:nvSpPr>
          <p:cNvPr id="8" name="Line 8"/>
          <p:cNvSpPr>
            <a:spLocks noChangeShapeType="1"/>
          </p:cNvSpPr>
          <p:nvPr userDrawn="1"/>
        </p:nvSpPr>
        <p:spPr bwMode="auto">
          <a:xfrm>
            <a:off x="0" y="980728"/>
            <a:ext cx="9144000" cy="1"/>
          </a:xfrm>
          <a:prstGeom prst="line">
            <a:avLst/>
          </a:prstGeom>
          <a:noFill/>
          <a:ln w="47625" cmpd="thinThick">
            <a:solidFill>
              <a:schemeClr val="bg1"/>
            </a:solidFill>
            <a:round/>
            <a:headEnd type="none" w="sm" len="sm"/>
            <a:tailEnd type="none" w="sm" len="sm"/>
          </a:ln>
        </p:spPr>
        <p:txBody>
          <a:bodyPr wrap="none" anchor="ctr"/>
          <a:lstStyle/>
          <a:p>
            <a:pPr eaLnBrk="1" fontAlgn="auto" hangingPunct="1">
              <a:spcBef>
                <a:spcPts val="0"/>
              </a:spcBef>
              <a:spcAft>
                <a:spcPts val="0"/>
              </a:spcAft>
            </a:pPr>
            <a:endParaRPr lang="zh-CN" altLang="en-US" baseline="0">
              <a:solidFill>
                <a:srgbClr val="000000"/>
              </a:solidFill>
              <a:latin typeface="Arial" panose="020B0604020202020204"/>
              <a:ea typeface="黑体"/>
            </a:endParaRPr>
          </a:p>
        </p:txBody>
      </p:sp>
      <p:sp>
        <p:nvSpPr>
          <p:cNvPr id="9" name="Rectangle 3"/>
          <p:cNvSpPr>
            <a:spLocks noGrp="1" noChangeArrowheads="1"/>
          </p:cNvSpPr>
          <p:nvPr>
            <p:ph idx="1"/>
          </p:nvPr>
        </p:nvSpPr>
        <p:spPr bwMode="auto">
          <a:xfrm>
            <a:off x="107504" y="1148565"/>
            <a:ext cx="8874642" cy="5256237"/>
          </a:xfrm>
          <a:prstGeom prst="rect">
            <a:avLst/>
          </a:prstGeom>
          <a:noFill/>
          <a:ln w="9525">
            <a:noFill/>
            <a:miter lim="800000"/>
          </a:ln>
        </p:spPr>
        <p:txBody>
          <a:bodyPr vert="horz" wrap="square" lIns="91440" tIns="45720" rIns="91440" bIns="45720" numCol="1" anchor="t" anchorCtr="0" compatLnSpc="1"/>
          <a:lstStyle>
            <a:lvl1pPr marL="285750" indent="-285750" algn="just">
              <a:buFont typeface="Wingdings" panose="05000000000000000000" pitchFamily="2" charset="2"/>
              <a:buChar char="n"/>
              <a:defRPr sz="2400" b="1">
                <a:latin typeface="微软雅黑" panose="020B0503020204020204" pitchFamily="34" charset="-122"/>
                <a:ea typeface="微软雅黑" panose="020B0503020204020204" pitchFamily="34" charset="-122"/>
              </a:defRPr>
            </a:lvl1pPr>
            <a:lvl2pPr marL="742950" indent="-285750" algn="just">
              <a:buFont typeface="Wingdings" panose="05000000000000000000" pitchFamily="2" charset="2"/>
              <a:buChar char="l"/>
              <a:defRPr sz="2000" b="1">
                <a:latin typeface="Arial" panose="020B0604020202020204" pitchFamily="34" charset="0"/>
                <a:ea typeface="楷体" panose="02010609060101010101" pitchFamily="49" charset="-122"/>
                <a:cs typeface="Arial" panose="020B0604020202020204" pitchFamily="34" charset="0"/>
              </a:defRPr>
            </a:lvl2pPr>
            <a:lvl3pPr marL="1200150" indent="-285750" algn="just">
              <a:buFont typeface="Wingdings" panose="05000000000000000000" pitchFamily="2" charset="2"/>
              <a:buChar char="p"/>
              <a:defRPr sz="1800" b="1">
                <a:latin typeface="仿宋" panose="02010609060101010101" pitchFamily="49" charset="-122"/>
                <a:ea typeface="仿宋" panose="02010609060101010101" pitchFamily="49" charset="-122"/>
              </a:defRPr>
            </a:lvl3pPr>
            <a:lvl4pPr marL="1657350" indent="-285750" algn="just">
              <a:buSzPct val="70000"/>
              <a:buFontTx/>
              <a:buChar char="○"/>
              <a:defRPr sz="1600" b="1">
                <a:latin typeface="黑体" pitchFamily="2" charset="-122"/>
                <a:ea typeface="黑体" pitchFamily="2" charset="-122"/>
              </a:defRPr>
            </a:lvl4pPr>
            <a:lvl5pPr marL="1828800" indent="0">
              <a:buFont typeface="Arial" panose="020B0604020202020204" pitchFamily="34" charset="0"/>
              <a:buNone/>
              <a:defRPr sz="1600" b="1">
                <a:latin typeface="黑体" pitchFamily="2" charset="-122"/>
                <a:ea typeface="黑体"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1000" y="6537327"/>
            <a:ext cx="2286000" cy="244475"/>
          </a:xfrm>
          <a:prstGeom prst="rect">
            <a:avLst/>
          </a:prstGeom>
        </p:spPr>
        <p:txBody>
          <a:bodyPr/>
          <a:lstStyle>
            <a:lvl1pPr>
              <a:defRPr/>
            </a:lvl1pPr>
          </a:lstStyle>
          <a:p>
            <a:pPr>
              <a:defRPr/>
            </a:pPr>
            <a:fld id="{2C9A0602-4C1E-4AA8-8FA1-77F1FDCED5FC}" type="datetime1">
              <a:rPr lang="zh-CN" altLang="en-US"/>
              <a:t>2023/9/7</a:t>
            </a:fld>
            <a:endParaRPr lang="en-US"/>
          </a:p>
        </p:txBody>
      </p:sp>
      <p:sp>
        <p:nvSpPr>
          <p:cNvPr id="3" name="Rectangle 5"/>
          <p:cNvSpPr>
            <a:spLocks noGrp="1" noChangeArrowheads="1"/>
          </p:cNvSpPr>
          <p:nvPr>
            <p:ph type="ftr" sz="quarter" idx="11"/>
          </p:nvPr>
        </p:nvSpPr>
        <p:spPr>
          <a:xfrm>
            <a:off x="2819400" y="6553200"/>
            <a:ext cx="3200400" cy="228600"/>
          </a:xfrm>
          <a:prstGeom prst="rect">
            <a:avLst/>
          </a:prstGeom>
        </p:spPr>
        <p:txBody>
          <a:bodyPr/>
          <a:lstStyle>
            <a:lvl1pPr>
              <a:defRPr/>
            </a:lvl1pPr>
          </a:lstStyle>
          <a:p>
            <a:pPr>
              <a:defRPr/>
            </a:pPr>
            <a:r>
              <a:rPr lang="en-US" altLang="zh-CN"/>
              <a:t>Lecture 1</a:t>
            </a:r>
          </a:p>
        </p:txBody>
      </p:sp>
      <p:sp>
        <p:nvSpPr>
          <p:cNvPr id="4" name="Rectangle 6"/>
          <p:cNvSpPr>
            <a:spLocks noGrp="1" noChangeArrowheads="1"/>
          </p:cNvSpPr>
          <p:nvPr>
            <p:ph type="sldNum" sz="quarter" idx="12"/>
          </p:nvPr>
        </p:nvSpPr>
        <p:spPr>
          <a:xfrm>
            <a:off x="6096000" y="6537327"/>
            <a:ext cx="2743200" cy="244475"/>
          </a:xfrm>
          <a:prstGeom prst="rect">
            <a:avLst/>
          </a:prstGeom>
        </p:spPr>
        <p:txBody>
          <a:bodyPr/>
          <a:lstStyle>
            <a:lvl1pPr>
              <a:defRPr/>
            </a:lvl1pPr>
          </a:lstStyle>
          <a:p>
            <a:pPr>
              <a:defRPr/>
            </a:pPr>
            <a:fld id="{50FBD95A-F8D2-4488-8611-E7B836139D3B}" type="slidenum">
              <a:rPr lang="en-US" altLang="zh-CN"/>
              <a:t>‹#›</a:t>
            </a:fld>
            <a:endParaRPr lang="en-US" altLang="zh-CN"/>
          </a:p>
        </p:txBody>
      </p:sp>
      <p:sp>
        <p:nvSpPr>
          <p:cNvPr id="5" name="标题 1"/>
          <p:cNvSpPr>
            <a:spLocks noGrp="1"/>
          </p:cNvSpPr>
          <p:nvPr>
            <p:ph type="title"/>
          </p:nvPr>
        </p:nvSpPr>
        <p:spPr>
          <a:xfrm>
            <a:off x="179388" y="71438"/>
            <a:ext cx="8839200" cy="765175"/>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t>2023/9/7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t>‹#›</a:t>
            </a:fld>
            <a:endParaRPr lang="zh-CN" altLang="en-US">
              <a:solidFill>
                <a:prstClr val="black">
                  <a:tint val="75000"/>
                </a:prstClr>
              </a:solidFill>
            </a:endParaRPr>
          </a:p>
        </p:txBody>
      </p:sp>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44824"/>
            <a:ext cx="9144000" cy="2880320"/>
          </a:xfrm>
          <a:prstGeom prst="rect">
            <a:avLst/>
          </a:prstGeom>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147248" cy="1080000"/>
          </a:xfrm>
        </p:spPr>
        <p:txBody>
          <a:bodyPr/>
          <a:lstStyle>
            <a:lvl1pPr algn="l">
              <a:defRPr>
                <a:solidFill>
                  <a:schemeClr val="bg1"/>
                </a:solidFill>
              </a:defRPr>
            </a:lvl1p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t>2023/9/7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t>2023/9/7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t>2023/9/7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t>2023/9/7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t>2023/9/7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t>2023/9/7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t>2023/9/7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t>2023/9/7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t>2023/9/7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t>2023/9/7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t>2023/9/7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 name="Rectangle 10"/>
          <p:cNvSpPr>
            <a:spLocks noGrp="1" noChangeArrowheads="1"/>
          </p:cNvSpPr>
          <p:nvPr>
            <p:ph type="dt" sz="half" idx="10"/>
          </p:nvPr>
        </p:nvSpPr>
        <p:spPr>
          <a:xfrm>
            <a:off x="6848546" y="6462758"/>
            <a:ext cx="2133600" cy="365125"/>
          </a:xfrm>
        </p:spPr>
        <p:txBody>
          <a:bodyPr/>
          <a:lstStyle>
            <a:lvl1pPr algn="r">
              <a:defRPr/>
            </a:lvl1pPr>
          </a:lstStyle>
          <a:p>
            <a:pPr>
              <a:defRPr/>
            </a:pPr>
            <a:r>
              <a:rPr lang="de-DE" altLang="zh-CN"/>
              <a:t>Page </a:t>
            </a:r>
            <a:fld id="{E6AC41E2-6E75-4510-A384-33CD3C7209CD}" type="slidenum">
              <a:rPr lang="de-DE" altLang="zh-CN" smtClean="0"/>
              <a:t>‹#›</a:t>
            </a:fld>
            <a:endParaRPr lang="en-GB" altLang="zh-CN"/>
          </a:p>
        </p:txBody>
      </p:sp>
      <p:sp>
        <p:nvSpPr>
          <p:cNvPr id="6" name="Rectangle 11"/>
          <p:cNvSpPr>
            <a:spLocks noChangeArrowheads="1"/>
          </p:cNvSpPr>
          <p:nvPr userDrawn="1"/>
        </p:nvSpPr>
        <p:spPr bwMode="auto">
          <a:xfrm>
            <a:off x="304800" y="76200"/>
            <a:ext cx="5410200" cy="914400"/>
          </a:xfrm>
          <a:prstGeom prst="rect">
            <a:avLst/>
          </a:prstGeom>
          <a:noFill/>
          <a:ln>
            <a:noFill/>
          </a:ln>
          <a:effectLst/>
        </p:spPr>
        <p:txBody>
          <a:bodyPr anchor="ctr"/>
          <a:lstStyle>
            <a:lvl1pPr>
              <a:spcBef>
                <a:spcPct val="0"/>
              </a:spcBef>
              <a:defRPr sz="2800" b="1">
                <a:solidFill>
                  <a:srgbClr val="003399"/>
                </a:solidFill>
                <a:latin typeface="Arial" panose="020B0604020202020204" pitchFamily="34" charset="0"/>
                <a:ea typeface="黑体" pitchFamily="2" charset="-122"/>
              </a:defRPr>
            </a:lvl1pPr>
            <a:lvl2pPr>
              <a:spcBef>
                <a:spcPct val="0"/>
              </a:spcBef>
              <a:defRPr sz="2800" b="1">
                <a:solidFill>
                  <a:srgbClr val="003399"/>
                </a:solidFill>
                <a:latin typeface="Arial" panose="020B0604020202020204" pitchFamily="34" charset="0"/>
                <a:ea typeface="黑体" pitchFamily="2" charset="-122"/>
              </a:defRPr>
            </a:lvl2pPr>
            <a:lvl3pPr>
              <a:spcBef>
                <a:spcPct val="0"/>
              </a:spcBef>
              <a:defRPr sz="2800" b="1">
                <a:solidFill>
                  <a:srgbClr val="003399"/>
                </a:solidFill>
                <a:latin typeface="Arial" panose="020B0604020202020204" pitchFamily="34" charset="0"/>
                <a:ea typeface="黑体" pitchFamily="2" charset="-122"/>
              </a:defRPr>
            </a:lvl3pPr>
            <a:lvl4pPr>
              <a:spcBef>
                <a:spcPct val="0"/>
              </a:spcBef>
              <a:defRPr sz="2800" b="1">
                <a:solidFill>
                  <a:srgbClr val="003399"/>
                </a:solidFill>
                <a:latin typeface="Arial" panose="020B0604020202020204" pitchFamily="34" charset="0"/>
                <a:ea typeface="黑体" pitchFamily="2" charset="-122"/>
              </a:defRPr>
            </a:lvl4pPr>
            <a:lvl5pPr>
              <a:spcBef>
                <a:spcPct val="0"/>
              </a:spcBef>
              <a:defRPr sz="2800" b="1">
                <a:solidFill>
                  <a:srgbClr val="003399"/>
                </a:solidFill>
                <a:latin typeface="Arial" panose="020B0604020202020204" pitchFamily="34" charset="0"/>
                <a:ea typeface="黑体" pitchFamily="2" charset="-122"/>
              </a:defRPr>
            </a:lvl5pPr>
            <a:lvl6pPr marL="4572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6pPr>
            <a:lvl7pPr marL="9144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7pPr>
            <a:lvl8pPr marL="13716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8pPr>
            <a:lvl9pPr marL="18288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9pPr>
          </a:lstStyle>
          <a:p>
            <a:pPr>
              <a:defRPr/>
            </a:pPr>
            <a:endParaRPr lang="zh-CN" altLang="en-US" sz="2100"/>
          </a:p>
        </p:txBody>
      </p:sp>
      <p:sp>
        <p:nvSpPr>
          <p:cNvPr id="9" name="Rectangle 3"/>
          <p:cNvSpPr>
            <a:spLocks noGrp="1" noChangeArrowheads="1"/>
          </p:cNvSpPr>
          <p:nvPr>
            <p:ph idx="1"/>
          </p:nvPr>
        </p:nvSpPr>
        <p:spPr bwMode="auto">
          <a:xfrm>
            <a:off x="107504" y="1206758"/>
            <a:ext cx="8874642" cy="5256237"/>
          </a:xfrm>
          <a:prstGeom prst="rect">
            <a:avLst/>
          </a:prstGeom>
          <a:noFill/>
          <a:ln w="9525">
            <a:noFill/>
            <a:miter lim="800000"/>
          </a:ln>
        </p:spPr>
        <p:txBody>
          <a:bodyPr vert="horz" wrap="square" lIns="91440" tIns="45720" rIns="91440" bIns="45720" numCol="1" anchor="t" anchorCtr="0" compatLnSpc="1"/>
          <a:lstStyle>
            <a:lvl1pPr marL="214630" indent="-214630" algn="just">
              <a:buFont typeface="Wingdings" panose="05000000000000000000" pitchFamily="2" charset="2"/>
              <a:buChar char="n"/>
              <a:defRPr sz="1800" b="1">
                <a:latin typeface="微软雅黑" panose="020B0503020204020204" pitchFamily="34" charset="-122"/>
                <a:ea typeface="微软雅黑" panose="020B0503020204020204" pitchFamily="34" charset="-122"/>
              </a:defRPr>
            </a:lvl1pPr>
            <a:lvl2pPr marL="557530" indent="-214630" algn="just">
              <a:buFont typeface="Wingdings" panose="05000000000000000000" pitchFamily="2" charset="2"/>
              <a:buChar char="l"/>
              <a:defRPr sz="1800" b="1">
                <a:latin typeface="楷体" panose="02010609060101010101" pitchFamily="49" charset="-122"/>
                <a:ea typeface="楷体" panose="02010609060101010101" pitchFamily="49" charset="-122"/>
              </a:defRPr>
            </a:lvl2pPr>
            <a:lvl3pPr marL="900430" indent="-214630" algn="just">
              <a:buFont typeface="Wingdings" panose="05000000000000000000" pitchFamily="2" charset="2"/>
              <a:buChar char="p"/>
              <a:defRPr sz="1500" b="1">
                <a:latin typeface="仿宋" panose="02010609060101010101" pitchFamily="49" charset="-122"/>
                <a:ea typeface="仿宋" panose="02010609060101010101" pitchFamily="49" charset="-122"/>
              </a:defRPr>
            </a:lvl3pPr>
            <a:lvl4pPr marL="1243330" indent="-214630" algn="just">
              <a:buSzPct val="70000"/>
              <a:buFontTx/>
              <a:buChar char="○"/>
              <a:defRPr sz="1350" b="1">
                <a:latin typeface="黑体" pitchFamily="2" charset="-122"/>
                <a:ea typeface="黑体" pitchFamily="2" charset="-122"/>
              </a:defRPr>
            </a:lvl4pPr>
            <a:lvl5pPr marL="1371600" indent="0">
              <a:buFont typeface="Arial" panose="020B0604020202020204" pitchFamily="34" charset="0"/>
              <a:buNone/>
              <a:defRPr sz="1200" b="1">
                <a:latin typeface="黑体" pitchFamily="2" charset="-122"/>
                <a:ea typeface="黑体" pitchFamily="2"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p:txBody>
      </p:sp>
      <p:sp>
        <p:nvSpPr>
          <p:cNvPr id="10" name="Rectangle 9"/>
          <p:cNvSpPr>
            <a:spLocks noGrp="1" noChangeArrowheads="1"/>
          </p:cNvSpPr>
          <p:nvPr>
            <p:ph type="title"/>
          </p:nvPr>
        </p:nvSpPr>
        <p:spPr bwMode="auto">
          <a:xfrm>
            <a:off x="107952" y="148311"/>
            <a:ext cx="8928100" cy="760413"/>
          </a:xfrm>
          <a:prstGeom prst="rect">
            <a:avLst/>
          </a:prstGeom>
          <a:noFill/>
          <a:ln w="9525">
            <a:noFill/>
            <a:miter lim="800000"/>
          </a:ln>
        </p:spPr>
        <p:txBody>
          <a:bodyPr vert="horz" wrap="square" lIns="91440" tIns="45720" rIns="91440" bIns="45720" numCol="1" anchor="ctr" anchorCtr="0" compatLnSpc="1">
            <a:normAutofit/>
          </a:bodyPr>
          <a:lstStyle>
            <a:lvl1pPr algn="l">
              <a:defRPr sz="2100" b="1">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单击此处编辑母版标题样式</a:t>
            </a:r>
            <a:endParaRPr lang="zh-CN" altLang="en-US" dirty="0"/>
          </a:p>
        </p:txBody>
      </p:sp>
      <p:sp>
        <p:nvSpPr>
          <p:cNvPr id="11" name="Line 8"/>
          <p:cNvSpPr>
            <a:spLocks noChangeShapeType="1"/>
          </p:cNvSpPr>
          <p:nvPr userDrawn="1"/>
        </p:nvSpPr>
        <p:spPr bwMode="auto">
          <a:xfrm>
            <a:off x="0" y="980730"/>
            <a:ext cx="9144000" cy="1"/>
          </a:xfrm>
          <a:prstGeom prst="line">
            <a:avLst/>
          </a:prstGeom>
          <a:noFill/>
          <a:ln w="47625" cmpd="thinThick">
            <a:solidFill>
              <a:schemeClr val="bg1"/>
            </a:solidFill>
            <a:round/>
            <a:headEnd type="none" w="sm" len="sm"/>
            <a:tailEnd type="none" w="sm" len="sm"/>
          </a:ln>
        </p:spPr>
        <p:txBody>
          <a:bodyPr wrap="none" anchor="ctr"/>
          <a:lstStyle/>
          <a:p>
            <a:endParaRPr lang="zh-CN" altLang="en-US" sz="135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t>2023/9/7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t>2023/9/7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t>2023/9/7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836CB035-BD05-4744-9343-3884CB81EC31}" type="datetimeFigureOut">
              <a:rPr lang="zh-CN" altLang="en-US" baseline="0" smtClean="0">
                <a:solidFill>
                  <a:prstClr val="black">
                    <a:tint val="75000"/>
                  </a:prstClr>
                </a:solidFill>
                <a:latin typeface="Calibri" panose="020F0502020204030204"/>
              </a:rPr>
              <a:t>2023/9/7</a:t>
            </a:fld>
            <a:endParaRPr lang="zh-CN" altLang="en-US" baseline="0">
              <a:solidFill>
                <a:prstClr val="black">
                  <a:tint val="75000"/>
                </a:prstClr>
              </a:solidFill>
              <a:latin typeface="Calibri" panose="020F0502020204030204"/>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zh-CN" altLang="en-US" baseline="0">
              <a:solidFill>
                <a:prstClr val="black">
                  <a:tint val="75000"/>
                </a:prstClr>
              </a:solidFill>
              <a:latin typeface="Calibri" panose="020F0502020204030204"/>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DE13E52-98D4-4D56-ABFC-FE1EB888D54D}" type="slidenum">
              <a:rPr lang="zh-CN" altLang="en-US" baseline="0" smtClean="0">
                <a:solidFill>
                  <a:prstClr val="black">
                    <a:tint val="75000"/>
                  </a:prstClr>
                </a:solidFill>
                <a:latin typeface="Calibri" panose="020F0502020204030204"/>
              </a:rPr>
              <a:t>‹#›</a:t>
            </a:fld>
            <a:endParaRPr lang="zh-CN" altLang="en-US" baseline="0">
              <a:solidFill>
                <a:prstClr val="black">
                  <a:tint val="75000"/>
                </a:prstClr>
              </a:solidFill>
              <a:latin typeface="Calibri" panose="020F050202020403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79388" y="981075"/>
            <a:ext cx="88392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
        <p:nvSpPr>
          <p:cNvPr id="2" name="Rectangle 9"/>
          <p:cNvSpPr>
            <a:spLocks noGrp="1" noChangeArrowheads="1"/>
          </p:cNvSpPr>
          <p:nvPr>
            <p:ph type="title"/>
          </p:nvPr>
        </p:nvSpPr>
        <p:spPr bwMode="auto">
          <a:xfrm>
            <a:off x="179388" y="71438"/>
            <a:ext cx="8839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单击此处编辑母版标题样式</a:t>
            </a:r>
          </a:p>
        </p:txBody>
      </p:sp>
      <p:sp>
        <p:nvSpPr>
          <p:cNvPr id="1031" name="Line 8"/>
          <p:cNvSpPr>
            <a:spLocks noChangeShapeType="1"/>
          </p:cNvSpPr>
          <p:nvPr/>
        </p:nvSpPr>
        <p:spPr bwMode="auto">
          <a:xfrm flipV="1">
            <a:off x="179388" y="908050"/>
            <a:ext cx="8856662" cy="0"/>
          </a:xfrm>
          <a:prstGeom prst="line">
            <a:avLst/>
          </a:prstGeom>
          <a:noFill/>
          <a:ln w="47625"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 name="Rectangle 4"/>
          <p:cNvSpPr>
            <a:spLocks noGrp="1" noChangeArrowheads="1"/>
          </p:cNvSpPr>
          <p:nvPr>
            <p:ph type="dt" sz="half" idx="2"/>
          </p:nvPr>
        </p:nvSpPr>
        <p:spPr>
          <a:xfrm>
            <a:off x="179512" y="6557698"/>
            <a:ext cx="2286000" cy="224102"/>
          </a:xfrm>
          <a:prstGeom prst="rect">
            <a:avLst/>
          </a:prstGeom>
        </p:spPr>
        <p:txBody>
          <a:bodyPr anchor="ctr"/>
          <a:lstStyle>
            <a:lvl1pPr>
              <a:defRPr sz="1400" baseline="0"/>
            </a:lvl1pPr>
          </a:lstStyle>
          <a:p>
            <a:pPr>
              <a:defRPr/>
            </a:pPr>
            <a:fld id="{FAF88401-22E9-4153-B0F5-3C3505E5B3D2}" type="datetime1">
              <a:rPr lang="zh-CN" altLang="en-US" smtClean="0"/>
              <a:t>2023/9/7</a:t>
            </a:fld>
            <a:endParaRPr lang="en-US" dirty="0"/>
          </a:p>
        </p:txBody>
      </p:sp>
      <p:sp>
        <p:nvSpPr>
          <p:cNvPr id="9" name="Rectangle 6"/>
          <p:cNvSpPr>
            <a:spLocks noGrp="1" noChangeArrowheads="1"/>
          </p:cNvSpPr>
          <p:nvPr>
            <p:ph type="sldNum" sz="quarter" idx="4"/>
          </p:nvPr>
        </p:nvSpPr>
        <p:spPr>
          <a:xfrm>
            <a:off x="6293296" y="6557698"/>
            <a:ext cx="2743200" cy="224102"/>
          </a:xfrm>
          <a:prstGeom prst="rect">
            <a:avLst/>
          </a:prstGeom>
        </p:spPr>
        <p:txBody>
          <a:bodyPr/>
          <a:lstStyle>
            <a:lvl1pPr algn="r">
              <a:defRPr sz="1400" baseline="0"/>
            </a:lvl1pPr>
          </a:lstStyle>
          <a:p>
            <a:pPr>
              <a:defRPr/>
            </a:pPr>
            <a:fld id="{283AA37B-31F2-46EE-90A4-68D9AA6A4383}" type="slidenum">
              <a:rPr lang="en-US" altLang="zh-CN" smtClean="0"/>
              <a:t>‹#›</a:t>
            </a:fld>
            <a:endParaRPr lang="en-US" altLang="zh-CN" dirty="0"/>
          </a:p>
        </p:txBody>
      </p:sp>
      <p:sp>
        <p:nvSpPr>
          <p:cNvPr id="10" name="Rectangle 5"/>
          <p:cNvSpPr>
            <a:spLocks noGrp="1" noChangeArrowheads="1"/>
          </p:cNvSpPr>
          <p:nvPr>
            <p:ph type="ftr" sz="quarter" idx="3"/>
          </p:nvPr>
        </p:nvSpPr>
        <p:spPr bwMode="auto">
          <a:xfrm>
            <a:off x="2771800" y="6572250"/>
            <a:ext cx="3200400" cy="2095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baseline="0"/>
            </a:lvl1pPr>
          </a:lstStyle>
          <a:p>
            <a:pPr>
              <a:defRPr/>
            </a:pPr>
            <a:r>
              <a:rPr lang="en-US" altLang="zh-CN"/>
              <a:t>Hong An @CS of USTC</a:t>
            </a:r>
            <a:endParaRPr lang="en-US" altLang="zh-CN"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p:txStyles>
    <p:titleStyle>
      <a:lvl1pPr algn="l" rtl="0" eaLnBrk="0" fontAlgn="base" hangingPunct="0">
        <a:spcBef>
          <a:spcPct val="0"/>
        </a:spcBef>
        <a:spcAft>
          <a:spcPct val="0"/>
        </a:spcAft>
        <a:defRPr sz="2800" b="1">
          <a:solidFill>
            <a:schemeClr val="accent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2pPr>
      <a:lvl3pPr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3pPr>
      <a:lvl4pPr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4pPr>
      <a:lvl5pPr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5pPr>
      <a:lvl6pPr marL="457200"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6pPr>
      <a:lvl7pPr marL="914400"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7pPr>
      <a:lvl8pPr marL="1371600"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8pPr>
      <a:lvl9pPr marL="1828800"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n"/>
        <a:defRPr sz="2400" b="1">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Wingdings" panose="05000000000000000000" pitchFamily="2" charset="2"/>
        <a:buChar char="l"/>
        <a:defRPr sz="2000" b="1">
          <a:solidFill>
            <a:schemeClr val="tx1"/>
          </a:solidFill>
          <a:latin typeface="+mn-lt"/>
          <a:ea typeface="楷体_GB2312" pitchFamily="49" charset="-122"/>
        </a:defRPr>
      </a:lvl2pPr>
      <a:lvl3pPr marL="1143000" indent="-228600" algn="l" rtl="0" eaLnBrk="0" fontAlgn="base" hangingPunct="0">
        <a:spcBef>
          <a:spcPct val="20000"/>
        </a:spcBef>
        <a:spcAft>
          <a:spcPct val="0"/>
        </a:spcAft>
        <a:buFont typeface="Gungsuh" panose="02030600000101010101" pitchFamily="18" charset="-127"/>
        <a:buChar char="-"/>
        <a:defRPr sz="2400" b="1">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71438" y="981075"/>
            <a:ext cx="8964612" cy="5495925"/>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1028" name="Rectangle 4"/>
          <p:cNvSpPr>
            <a:spLocks noGrp="1" noChangeArrowheads="1"/>
          </p:cNvSpPr>
          <p:nvPr>
            <p:ph type="dt" sz="half" idx="2"/>
          </p:nvPr>
        </p:nvSpPr>
        <p:spPr bwMode="auto">
          <a:xfrm>
            <a:off x="179388" y="6537325"/>
            <a:ext cx="2286000" cy="244475"/>
          </a:xfrm>
          <a:prstGeom prst="rect">
            <a:avLst/>
          </a:prstGeom>
          <a:noFill/>
          <a:ln>
            <a:noFill/>
          </a:ln>
          <a:effectLst/>
        </p:spPr>
        <p:txBody>
          <a:bodyPr vert="horz" wrap="square" lIns="91440" tIns="45720" rIns="91440" bIns="45720" numCol="1" anchor="t" anchorCtr="0" compatLnSpc="1"/>
          <a:lstStyle>
            <a:lvl1pPr eaLnBrk="1" hangingPunct="1">
              <a:spcBef>
                <a:spcPct val="0"/>
              </a:spcBef>
              <a:buFontTx/>
              <a:buNone/>
              <a:defRPr sz="1400">
                <a:latin typeface="Arial" panose="020B0604020202020204" pitchFamily="34" charset="0"/>
              </a:defRPr>
            </a:lvl1pPr>
          </a:lstStyle>
          <a:p>
            <a:pPr fontAlgn="auto">
              <a:spcAft>
                <a:spcPts val="0"/>
              </a:spcAft>
              <a:defRPr/>
            </a:pPr>
            <a:fld id="{4D64BDEB-96C1-4D62-8AB5-88566BC85483}" type="datetime1">
              <a:rPr lang="zh-CN" altLang="en-US" baseline="0">
                <a:solidFill>
                  <a:srgbClr val="000000"/>
                </a:solidFill>
                <a:ea typeface="黑体"/>
              </a:rPr>
              <a:t>2023/9/7</a:t>
            </a:fld>
            <a:endParaRPr lang="en-US" altLang="zh-CN" baseline="0">
              <a:solidFill>
                <a:srgbClr val="000000"/>
              </a:solidFill>
              <a:ea typeface="黑体"/>
            </a:endParaRPr>
          </a:p>
        </p:txBody>
      </p:sp>
      <p:sp>
        <p:nvSpPr>
          <p:cNvPr id="1029" name="Rectangle 5"/>
          <p:cNvSpPr>
            <a:spLocks noGrp="1" noChangeArrowheads="1"/>
          </p:cNvSpPr>
          <p:nvPr>
            <p:ph type="ftr" sz="quarter" idx="3"/>
          </p:nvPr>
        </p:nvSpPr>
        <p:spPr bwMode="auto">
          <a:xfrm>
            <a:off x="2555875" y="6553200"/>
            <a:ext cx="4968875" cy="228600"/>
          </a:xfrm>
          <a:prstGeom prst="rect">
            <a:avLst/>
          </a:prstGeom>
          <a:noFill/>
          <a:ln>
            <a:noFill/>
          </a:ln>
          <a:effectLst/>
        </p:spPr>
        <p:txBody>
          <a:bodyPr vert="horz" wrap="square" lIns="91440" tIns="45720" rIns="91440" bIns="45720" numCol="1" anchor="t" anchorCtr="0" compatLnSpc="1"/>
          <a:lstStyle>
            <a:lvl1pPr algn="ctr" eaLnBrk="1" hangingPunct="1">
              <a:spcBef>
                <a:spcPct val="0"/>
              </a:spcBef>
              <a:buFontTx/>
              <a:buNone/>
              <a:defRPr sz="1400">
                <a:latin typeface="Arial" panose="020B0604020202020204" pitchFamily="34" charset="0"/>
              </a:defRPr>
            </a:lvl1pPr>
          </a:lstStyle>
          <a:p>
            <a:pPr fontAlgn="auto">
              <a:spcAft>
                <a:spcPts val="0"/>
              </a:spcAft>
              <a:defRPr/>
            </a:pPr>
            <a:endParaRPr lang="en-US" altLang="zh-CN" baseline="0">
              <a:solidFill>
                <a:srgbClr val="000000"/>
              </a:solidFill>
              <a:ea typeface="黑体"/>
            </a:endParaRPr>
          </a:p>
        </p:txBody>
      </p:sp>
      <p:sp>
        <p:nvSpPr>
          <p:cNvPr id="1030" name="Rectangle 6"/>
          <p:cNvSpPr>
            <a:spLocks noGrp="1" noChangeArrowheads="1"/>
          </p:cNvSpPr>
          <p:nvPr>
            <p:ph type="sldNum" sz="quarter" idx="4"/>
          </p:nvPr>
        </p:nvSpPr>
        <p:spPr bwMode="auto">
          <a:xfrm>
            <a:off x="7451725" y="6537325"/>
            <a:ext cx="1387475" cy="244475"/>
          </a:xfrm>
          <a:prstGeom prst="rect">
            <a:avLst/>
          </a:prstGeom>
          <a:noFill/>
          <a:ln>
            <a:noFill/>
          </a:ln>
          <a:effectLst/>
        </p:spPr>
        <p:txBody>
          <a:bodyPr vert="horz" wrap="square" lIns="91440" tIns="45720" rIns="91440" bIns="45720" numCol="1" anchor="t" anchorCtr="0" compatLnSpc="1"/>
          <a:lstStyle>
            <a:lvl1pPr algn="r" eaLnBrk="1" hangingPunct="1">
              <a:defRPr sz="1400"/>
            </a:lvl1pPr>
          </a:lstStyle>
          <a:p>
            <a:pPr fontAlgn="auto">
              <a:spcBef>
                <a:spcPts val="0"/>
              </a:spcBef>
              <a:spcAft>
                <a:spcPts val="0"/>
              </a:spcAft>
            </a:pPr>
            <a:fld id="{C50A051C-A087-4DAD-A16E-694C670F2CF0}" type="slidenum">
              <a:rPr lang="en-US" altLang="zh-CN" baseline="0">
                <a:solidFill>
                  <a:srgbClr val="000000"/>
                </a:solidFill>
                <a:latin typeface="Arial" panose="020B0604020202020204"/>
                <a:ea typeface="黑体"/>
              </a:rPr>
              <a:t>‹#›</a:t>
            </a:fld>
            <a:endParaRPr lang="en-US" altLang="zh-CN" baseline="0">
              <a:solidFill>
                <a:srgbClr val="000000"/>
              </a:solidFill>
              <a:latin typeface="Arial" panose="020B0604020202020204"/>
              <a:ea typeface="黑体"/>
            </a:endParaRPr>
          </a:p>
        </p:txBody>
      </p:sp>
      <p:sp>
        <p:nvSpPr>
          <p:cNvPr id="1032" name="Rectangle 11"/>
          <p:cNvSpPr>
            <a:spLocks noChangeArrowheads="1"/>
          </p:cNvSpPr>
          <p:nvPr/>
        </p:nvSpPr>
        <p:spPr bwMode="auto">
          <a:xfrm>
            <a:off x="304800" y="76200"/>
            <a:ext cx="5410200" cy="914400"/>
          </a:xfrm>
          <a:prstGeom prst="rect">
            <a:avLst/>
          </a:prstGeom>
          <a:noFill/>
          <a:ln>
            <a:noFill/>
          </a:ln>
          <a:effectLst/>
        </p:spPr>
        <p:txBody>
          <a:bodyPr anchor="ctr"/>
          <a:lstStyle>
            <a:lvl1pPr>
              <a:spcBef>
                <a:spcPct val="0"/>
              </a:spcBef>
              <a:defRPr sz="2800" b="1">
                <a:solidFill>
                  <a:srgbClr val="003399"/>
                </a:solidFill>
                <a:latin typeface="Arial" panose="020B0604020202020204" pitchFamily="34" charset="0"/>
                <a:ea typeface="黑体" pitchFamily="2" charset="-122"/>
              </a:defRPr>
            </a:lvl1pPr>
            <a:lvl2pPr>
              <a:spcBef>
                <a:spcPct val="0"/>
              </a:spcBef>
              <a:defRPr sz="2800" b="1">
                <a:solidFill>
                  <a:srgbClr val="003399"/>
                </a:solidFill>
                <a:latin typeface="Arial" panose="020B0604020202020204" pitchFamily="34" charset="0"/>
                <a:ea typeface="黑体" pitchFamily="2" charset="-122"/>
              </a:defRPr>
            </a:lvl2pPr>
            <a:lvl3pPr>
              <a:spcBef>
                <a:spcPct val="0"/>
              </a:spcBef>
              <a:defRPr sz="2800" b="1">
                <a:solidFill>
                  <a:srgbClr val="003399"/>
                </a:solidFill>
                <a:latin typeface="Arial" panose="020B0604020202020204" pitchFamily="34" charset="0"/>
                <a:ea typeface="黑体" pitchFamily="2" charset="-122"/>
              </a:defRPr>
            </a:lvl3pPr>
            <a:lvl4pPr>
              <a:spcBef>
                <a:spcPct val="0"/>
              </a:spcBef>
              <a:defRPr sz="2800" b="1">
                <a:solidFill>
                  <a:srgbClr val="003399"/>
                </a:solidFill>
                <a:latin typeface="Arial" panose="020B0604020202020204" pitchFamily="34" charset="0"/>
                <a:ea typeface="黑体" pitchFamily="2" charset="-122"/>
              </a:defRPr>
            </a:lvl4pPr>
            <a:lvl5pPr>
              <a:spcBef>
                <a:spcPct val="0"/>
              </a:spcBef>
              <a:defRPr sz="2800" b="1">
                <a:solidFill>
                  <a:srgbClr val="003399"/>
                </a:solidFill>
                <a:latin typeface="Arial" panose="020B0604020202020204" pitchFamily="34" charset="0"/>
                <a:ea typeface="黑体" pitchFamily="2" charset="-122"/>
              </a:defRPr>
            </a:lvl5pPr>
            <a:lvl6pPr marL="4572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6pPr>
            <a:lvl7pPr marL="9144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7pPr>
            <a:lvl8pPr marL="13716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8pPr>
            <a:lvl9pPr marL="182880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9pPr>
          </a:lstStyle>
          <a:p>
            <a:pPr eaLnBrk="1" fontAlgn="auto" hangingPunct="1">
              <a:spcAft>
                <a:spcPts val="0"/>
              </a:spcAft>
              <a:defRPr/>
            </a:pPr>
            <a:endParaRPr lang="zh-CN" altLang="en-US" baseline="0"/>
          </a:p>
        </p:txBody>
      </p:sp>
      <p:sp>
        <p:nvSpPr>
          <p:cNvPr id="1031" name="Rectangle 9"/>
          <p:cNvSpPr>
            <a:spLocks noGrp="1" noChangeArrowheads="1"/>
          </p:cNvSpPr>
          <p:nvPr>
            <p:ph type="title"/>
          </p:nvPr>
        </p:nvSpPr>
        <p:spPr bwMode="auto">
          <a:xfrm>
            <a:off x="107950" y="0"/>
            <a:ext cx="8928100" cy="836613"/>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
        <p:nvSpPr>
          <p:cNvPr id="2" name="Line 8"/>
          <p:cNvSpPr>
            <a:spLocks noChangeShapeType="1"/>
          </p:cNvSpPr>
          <p:nvPr/>
        </p:nvSpPr>
        <p:spPr bwMode="auto">
          <a:xfrm flipV="1">
            <a:off x="107950" y="908050"/>
            <a:ext cx="8928100" cy="0"/>
          </a:xfrm>
          <a:prstGeom prst="line">
            <a:avLst/>
          </a:prstGeom>
          <a:noFill/>
          <a:ln w="47625" cmpd="thinThick">
            <a:solidFill>
              <a:schemeClr val="tx1"/>
            </a:solidFill>
            <a:round/>
            <a:headEnd type="none" w="sm" len="sm"/>
            <a:tailEnd type="none" w="sm" len="sm"/>
          </a:ln>
        </p:spPr>
        <p:txBody>
          <a:bodyPr wrap="none" anchor="ctr"/>
          <a:lstStyle/>
          <a:p>
            <a:pPr eaLnBrk="1" fontAlgn="auto" hangingPunct="1">
              <a:spcBef>
                <a:spcPts val="0"/>
              </a:spcBef>
              <a:spcAft>
                <a:spcPts val="0"/>
              </a:spcAft>
            </a:pPr>
            <a:endParaRPr lang="zh-CN" altLang="en-US" baseline="0">
              <a:solidFill>
                <a:srgbClr val="000000"/>
              </a:solidFill>
              <a:latin typeface="Arial" panose="020B0604020202020204"/>
              <a:ea typeface="黑体"/>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hf hdr="0" ftr="0"/>
  <p:txStyles>
    <p:titleStyle>
      <a:lvl1pPr algn="l" rtl="0" eaLnBrk="0" fontAlgn="base" hangingPunct="0">
        <a:spcBef>
          <a:spcPct val="0"/>
        </a:spcBef>
        <a:spcAft>
          <a:spcPct val="0"/>
        </a:spcAft>
        <a:defRPr sz="2800" b="1">
          <a:solidFill>
            <a:srgbClr val="003399"/>
          </a:solidFill>
          <a:latin typeface="+mj-lt"/>
          <a:ea typeface="+mj-ea"/>
          <a:cs typeface="+mj-cs"/>
        </a:defRPr>
      </a:lvl1pPr>
      <a:lvl2pPr algn="l" rtl="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2pPr>
      <a:lvl3pPr algn="l" rtl="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3pPr>
      <a:lvl4pPr algn="l" rtl="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4pPr>
      <a:lvl5pPr algn="l" rtl="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5pPr>
      <a:lvl6pPr marL="457200" algn="l" rtl="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6pPr>
      <a:lvl7pPr marL="914400" algn="l" rtl="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7pPr>
      <a:lvl8pPr marL="1371600" algn="l" rtl="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8pPr>
      <a:lvl9pPr marL="1828800" algn="l" rtl="0" eaLnBrk="0" fontAlgn="base" hangingPunct="0">
        <a:spcBef>
          <a:spcPct val="0"/>
        </a:spcBef>
        <a:spcAft>
          <a:spcPct val="0"/>
        </a:spcAft>
        <a:defRPr sz="2800" b="1">
          <a:solidFill>
            <a:srgbClr val="003399"/>
          </a:solidFill>
          <a:latin typeface="Arial" panose="020B0604020202020204" pitchFamily="34" charset="0"/>
          <a:ea typeface="黑体"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n"/>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l"/>
        <a:defRPr sz="2400" b="1">
          <a:solidFill>
            <a:schemeClr val="tx1"/>
          </a:solidFill>
          <a:latin typeface="+mn-lt"/>
          <a:ea typeface="楷体_GB2312" pitchFamily="49" charset="-122"/>
        </a:defRPr>
      </a:lvl2pPr>
      <a:lvl3pPr marL="1143000" indent="-228600" algn="l" rtl="0" eaLnBrk="0" fontAlgn="base" hangingPunct="0">
        <a:spcBef>
          <a:spcPct val="20000"/>
        </a:spcBef>
        <a:spcAft>
          <a:spcPct val="0"/>
        </a:spcAft>
        <a:buFont typeface="Gungsuh" panose="02030600000101010101" pitchFamily="18" charset="-127"/>
        <a:buChar char="-"/>
        <a:defRPr sz="2000" b="1">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79388" y="981075"/>
            <a:ext cx="88392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1028" name="Rectangle 4"/>
          <p:cNvSpPr>
            <a:spLocks noGrp="1" noChangeArrowheads="1"/>
          </p:cNvSpPr>
          <p:nvPr>
            <p:ph type="dt" sz="half" idx="2"/>
          </p:nvPr>
        </p:nvSpPr>
        <p:spPr bwMode="auto">
          <a:xfrm>
            <a:off x="381000" y="6537325"/>
            <a:ext cx="2286000" cy="244475"/>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baseline="0">
                <a:latin typeface="Arial" panose="020B0604020202020204" pitchFamily="34" charset="0"/>
              </a:defRPr>
            </a:lvl1pPr>
          </a:lstStyle>
          <a:p>
            <a:pPr>
              <a:defRPr/>
            </a:pPr>
            <a:fld id="{618C75BF-420F-46A9-BC7D-C03727AB3FB9}" type="datetime1">
              <a:rPr lang="zh-CN" altLang="en-US"/>
              <a:t>2023/9/7</a:t>
            </a:fld>
            <a:endParaRPr lang="en-US"/>
          </a:p>
        </p:txBody>
      </p:sp>
      <p:sp>
        <p:nvSpPr>
          <p:cNvPr id="1029" name="Rectangle 5"/>
          <p:cNvSpPr>
            <a:spLocks noGrp="1" noChangeArrowheads="1"/>
          </p:cNvSpPr>
          <p:nvPr>
            <p:ph type="ftr" sz="quarter" idx="3"/>
          </p:nvPr>
        </p:nvSpPr>
        <p:spPr bwMode="auto">
          <a:xfrm>
            <a:off x="2819400" y="6553200"/>
            <a:ext cx="3200400" cy="2286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baseline="0"/>
            </a:lvl1pPr>
          </a:lstStyle>
          <a:p>
            <a:pPr>
              <a:defRPr/>
            </a:pPr>
            <a:r>
              <a:rPr lang="en-US" altLang="zh-CN"/>
              <a:t>Lecture 1</a:t>
            </a:r>
          </a:p>
        </p:txBody>
      </p:sp>
      <p:sp>
        <p:nvSpPr>
          <p:cNvPr id="1030" name="Rectangle 6"/>
          <p:cNvSpPr>
            <a:spLocks noGrp="1" noChangeArrowheads="1"/>
          </p:cNvSpPr>
          <p:nvPr>
            <p:ph type="sldNum" sz="quarter" idx="4"/>
          </p:nvPr>
        </p:nvSpPr>
        <p:spPr bwMode="auto">
          <a:xfrm>
            <a:off x="6096000" y="6537325"/>
            <a:ext cx="2743200" cy="244475"/>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aseline="0"/>
            </a:lvl1pPr>
          </a:lstStyle>
          <a:p>
            <a:pPr>
              <a:defRPr/>
            </a:pPr>
            <a:fld id="{959C821A-6763-4EB6-8588-90DEC9026826}" type="slidenum">
              <a:rPr lang="en-US" altLang="zh-CN"/>
              <a:t>‹#›</a:t>
            </a:fld>
            <a:endParaRPr lang="en-US" altLang="zh-CN"/>
          </a:p>
        </p:txBody>
      </p:sp>
      <p:sp>
        <p:nvSpPr>
          <p:cNvPr id="2" name="Rectangle 9"/>
          <p:cNvSpPr>
            <a:spLocks noGrp="1" noChangeArrowheads="1"/>
          </p:cNvSpPr>
          <p:nvPr>
            <p:ph type="title"/>
          </p:nvPr>
        </p:nvSpPr>
        <p:spPr bwMode="auto">
          <a:xfrm>
            <a:off x="179388" y="71438"/>
            <a:ext cx="8839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31" name="Line 8"/>
          <p:cNvSpPr>
            <a:spLocks noChangeShapeType="1"/>
          </p:cNvSpPr>
          <p:nvPr/>
        </p:nvSpPr>
        <p:spPr bwMode="auto">
          <a:xfrm flipV="1">
            <a:off x="179388" y="908050"/>
            <a:ext cx="8856662" cy="0"/>
          </a:xfrm>
          <a:prstGeom prst="line">
            <a:avLst/>
          </a:prstGeom>
          <a:noFill/>
          <a:ln w="47625"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hf hdr="0"/>
  <p:txStyles>
    <p:title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2pPr>
      <a:lvl3pPr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3pPr>
      <a:lvl4pPr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4pPr>
      <a:lvl5pPr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5pPr>
      <a:lvl6pPr marL="457200"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6pPr>
      <a:lvl7pPr marL="914400"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7pPr>
      <a:lvl8pPr marL="1371600"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8pPr>
      <a:lvl9pPr marL="1828800"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n"/>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l"/>
        <a:defRPr sz="2000" b="1">
          <a:solidFill>
            <a:schemeClr val="tx1"/>
          </a:solidFill>
          <a:latin typeface="+mn-lt"/>
          <a:ea typeface="楷体_GB2312" pitchFamily="49" charset="-122"/>
        </a:defRPr>
      </a:lvl2pPr>
      <a:lvl3pPr marL="1143000" indent="-228600" algn="l" rtl="0" eaLnBrk="0" fontAlgn="base" hangingPunct="0">
        <a:spcBef>
          <a:spcPct val="20000"/>
        </a:spcBef>
        <a:spcAft>
          <a:spcPct val="0"/>
        </a:spcAft>
        <a:buFont typeface="Gungsuh" panose="02030600000101010101" pitchFamily="18" charset="-127"/>
        <a:buChar char="-"/>
        <a:defRPr sz="2400" b="1">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836CB035-BD05-4744-9343-3884CB81EC31}" type="datetimeFigureOut">
              <a:rPr lang="zh-CN" altLang="en-US" baseline="0" smtClean="0">
                <a:solidFill>
                  <a:prstClr val="black">
                    <a:tint val="75000"/>
                  </a:prstClr>
                </a:solidFill>
                <a:latin typeface="Calibri" panose="020F0502020204030204"/>
              </a:rPr>
              <a:t>2023/9/7</a:t>
            </a:fld>
            <a:endParaRPr lang="zh-CN" altLang="en-US" baseline="0">
              <a:solidFill>
                <a:prstClr val="black">
                  <a:tint val="75000"/>
                </a:prstClr>
              </a:solidFill>
              <a:latin typeface="Calibri" panose="020F0502020204030204"/>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zh-CN" altLang="en-US" baseline="0">
              <a:solidFill>
                <a:prstClr val="black">
                  <a:tint val="75000"/>
                </a:prstClr>
              </a:solidFill>
              <a:latin typeface="Calibri" panose="020F0502020204030204"/>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DE13E52-98D4-4D56-ABFC-FE1EB888D54D}" type="slidenum">
              <a:rPr lang="zh-CN" altLang="en-US" baseline="0" smtClean="0">
                <a:solidFill>
                  <a:prstClr val="black">
                    <a:tint val="75000"/>
                  </a:prstClr>
                </a:solidFill>
                <a:latin typeface="Calibri" panose="020F0502020204030204"/>
              </a:rPr>
              <a:t>‹#›</a:t>
            </a:fld>
            <a:endParaRPr lang="zh-CN" altLang="en-US" baseline="0">
              <a:solidFill>
                <a:prstClr val="black">
                  <a:tint val="75000"/>
                </a:prstClr>
              </a:solidFill>
              <a:latin typeface="Calibri" panose="020F0502020204030204"/>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5.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hyperlink" Target="https://www.bilibili.com/video/BV1zJ41157ba?spm_id_from=333.337.search-card.all.click" TargetMode="External"/><Relationship Id="rId2" Type="http://schemas.openxmlformats.org/officeDocument/2006/relationships/image" Target="../media/image15.gif"/><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0.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0.xml"/><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50.xml"/><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45.xml"/><Relationship Id="rId6" Type="http://schemas.openxmlformats.org/officeDocument/2006/relationships/image" Target="../media/image23.jpeg"/><Relationship Id="rId5" Type="http://schemas.openxmlformats.org/officeDocument/2006/relationships/image" Target="../media/image25.jpeg"/><Relationship Id="rId4" Type="http://schemas.openxmlformats.org/officeDocument/2006/relationships/image" Target="../media/image20.jpeg"/><Relationship Id="rId9"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8.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4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users.ece.utexas.edu/~patt/21f.306/exams.html?from=from_parent_mindnote" TargetMode="External"/><Relationship Id="rId2" Type="http://schemas.openxmlformats.org/officeDocument/2006/relationships/hyperlink" Target="https://highered.mheducation.com/sites/1260150534/student_view0/" TargetMode="External"/><Relationship Id="rId1" Type="http://schemas.openxmlformats.org/officeDocument/2006/relationships/slideLayout" Target="../slideLayouts/slideLayout28.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35496" y="2204864"/>
            <a:ext cx="9108504" cy="2160240"/>
          </a:xfrm>
          <a:effectLst/>
          <a:scene3d>
            <a:camera prst="orthographicFront"/>
            <a:lightRig rig="threePt" dir="t"/>
          </a:scene3d>
          <a:sp3d>
            <a:bevelT/>
          </a:sp3d>
        </p:spPr>
        <p:txBody>
          <a:bodyPr>
            <a:normAutofit/>
          </a:bodyPr>
          <a:lstStyle/>
          <a:p>
            <a:r>
              <a:rPr lang="en-US" altLang="zh-CN" sz="3600" b="1" dirty="0">
                <a:solidFill>
                  <a:schemeClr val="bg1"/>
                </a:solidFill>
                <a:latin typeface="微软雅黑" panose="020B0503020204020204" pitchFamily="34" charset="-122"/>
                <a:ea typeface="微软雅黑" panose="020B0503020204020204" pitchFamily="34" charset="-122"/>
              </a:rPr>
              <a:t>Chapter 1-3  </a:t>
            </a:r>
            <a:br>
              <a:rPr lang="en-US" altLang="zh-CN" sz="3600" b="1" dirty="0">
                <a:solidFill>
                  <a:schemeClr val="bg1"/>
                </a:solidFill>
                <a:latin typeface="微软雅黑" panose="020B0503020204020204" pitchFamily="34" charset="-122"/>
                <a:ea typeface="微软雅黑" panose="020B0503020204020204" pitchFamily="34" charset="-122"/>
              </a:rPr>
            </a:br>
            <a:r>
              <a:rPr lang="en-US" altLang="zh-CN" sz="4000" b="1" dirty="0">
                <a:solidFill>
                  <a:schemeClr val="bg1"/>
                </a:solidFill>
                <a:latin typeface="微软雅黑" panose="020B0503020204020204" pitchFamily="34" charset="-122"/>
              </a:rPr>
              <a:t>Course Implementation</a:t>
            </a:r>
            <a:endParaRPr lang="zh-CN" altLang="en-US" sz="4000" b="1" dirty="0">
              <a:solidFill>
                <a:schemeClr val="bg1"/>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3" name="文本框 2"/>
          <p:cNvSpPr txBox="1"/>
          <p:nvPr/>
        </p:nvSpPr>
        <p:spPr>
          <a:xfrm>
            <a:off x="2406644" y="5019680"/>
            <a:ext cx="4326248" cy="1295098"/>
          </a:xfrm>
          <a:prstGeom prst="rect">
            <a:avLst/>
          </a:prstGeom>
          <a:noFill/>
        </p:spPr>
        <p:txBody>
          <a:bodyPr wrap="none" rtlCol="0">
            <a:spAutoFit/>
          </a:bodyPr>
          <a:lstStyle/>
          <a:p>
            <a:pPr algn="ctr" eaLnBrk="1" fontAlgn="auto" hangingPunct="1">
              <a:lnSpc>
                <a:spcPct val="90000"/>
              </a:lnSpc>
              <a:spcBef>
                <a:spcPts val="0"/>
              </a:spcBef>
              <a:spcAft>
                <a:spcPts val="0"/>
              </a:spcAft>
            </a:pPr>
            <a:endParaRPr lang="en-US" altLang="zh-CN" sz="1400" b="1" baseline="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p>
            <a:pPr algn="ctr" eaLnBrk="1" fontAlgn="auto" hangingPunct="1">
              <a:lnSpc>
                <a:spcPct val="90000"/>
              </a:lnSpc>
              <a:spcBef>
                <a:spcPts val="0"/>
              </a:spcBef>
              <a:spcAft>
                <a:spcPts val="0"/>
              </a:spcAft>
            </a:pPr>
            <a:endParaRPr lang="en-US" altLang="zh-CN" sz="1400" b="1" baseline="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p>
            <a:pPr algn="ctr" eaLnBrk="1" fontAlgn="auto" hangingPunct="1">
              <a:lnSpc>
                <a:spcPct val="90000"/>
              </a:lnSpc>
              <a:spcBef>
                <a:spcPts val="0"/>
              </a:spcBef>
              <a:spcAft>
                <a:spcPts val="0"/>
              </a:spcAft>
            </a:pPr>
            <a:endParaRPr lang="en-US" altLang="zh-CN" sz="1400" b="1" baseline="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p>
            <a:pPr algn="ctr" eaLnBrk="1" fontAlgn="auto" hangingPunct="1">
              <a:lnSpc>
                <a:spcPct val="80000"/>
              </a:lnSpc>
              <a:spcBef>
                <a:spcPts val="0"/>
              </a:spcBef>
              <a:spcAft>
                <a:spcPts val="0"/>
              </a:spcAft>
            </a:pPr>
            <a:r>
              <a:rPr lang="zh-CN" altLang="en-US" sz="3200" b="1" baseline="0" dirty="0">
                <a:solidFill>
                  <a:srgbClr val="1F497D"/>
                </a:solidFill>
                <a:latin typeface="华文新魏" panose="02010800040101010101" pitchFamily="2" charset="-122"/>
                <a:ea typeface="华文新魏" panose="02010800040101010101" pitchFamily="2" charset="-122"/>
              </a:rPr>
              <a:t>计算机科学与技术学院</a:t>
            </a:r>
            <a:endParaRPr lang="en-US" altLang="zh-CN" sz="3200" b="1" baseline="0" dirty="0">
              <a:solidFill>
                <a:srgbClr val="1F497D"/>
              </a:solidFill>
              <a:latin typeface="华文新魏" panose="02010800040101010101" pitchFamily="2" charset="-122"/>
              <a:ea typeface="华文新魏" panose="02010800040101010101" pitchFamily="2" charset="-122"/>
            </a:endParaRPr>
          </a:p>
          <a:p>
            <a:pPr algn="ctr" eaLnBrk="1" fontAlgn="auto" hangingPunct="1">
              <a:lnSpc>
                <a:spcPct val="80000"/>
              </a:lnSpc>
              <a:spcBef>
                <a:spcPts val="0"/>
              </a:spcBef>
              <a:spcAft>
                <a:spcPts val="0"/>
              </a:spcAft>
            </a:pPr>
            <a:r>
              <a:rPr lang="en-US" altLang="zh-CN" baseline="0" dirty="0">
                <a:solidFill>
                  <a:srgbClr val="1F497D"/>
                </a:solidFill>
                <a:latin typeface="Calibri" panose="020F0502020204030204"/>
                <a:ea typeface="华文新魏" panose="02010800040101010101" pitchFamily="2" charset="-122"/>
              </a:rPr>
              <a:t>School of Computer Science and Technology</a:t>
            </a:r>
            <a:endParaRPr lang="zh-CN" altLang="en-US" baseline="0" dirty="0">
              <a:solidFill>
                <a:srgbClr val="1F497D"/>
              </a:solidFill>
              <a:latin typeface="Calibri" panose="020F0502020204030204"/>
              <a:ea typeface="华文新魏" panose="02010800040101010101" pitchFamily="2" charset="-122"/>
            </a:endParaRPr>
          </a:p>
        </p:txBody>
      </p:sp>
      <p:sp>
        <p:nvSpPr>
          <p:cNvPr id="4" name="文本框 3"/>
          <p:cNvSpPr txBox="1"/>
          <p:nvPr/>
        </p:nvSpPr>
        <p:spPr>
          <a:xfrm>
            <a:off x="4932039" y="404664"/>
            <a:ext cx="4137608" cy="1077218"/>
          </a:xfrm>
          <a:prstGeom prst="rect">
            <a:avLst/>
          </a:prstGeom>
          <a:noFill/>
        </p:spPr>
        <p:txBody>
          <a:bodyPr wrap="none" rtlCol="0">
            <a:spAutoFit/>
          </a:bodyPr>
          <a:lstStyle/>
          <a:p>
            <a:pPr algn="r" eaLnBrk="1" hangingPunct="1">
              <a:buFont typeface="Wingdings" panose="05000000000000000000" pitchFamily="2" charset="2"/>
              <a:buNone/>
            </a:pPr>
            <a:r>
              <a:rPr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rPr>
              <a:t>计算机系统概论</a:t>
            </a:r>
            <a:endParaRPr lang="en-US" altLang="zh-CN" sz="2800" b="1" baseline="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eaLnBrk="1" hangingPunct="1">
              <a:buFont typeface="Wingdings" panose="05000000000000000000" pitchFamily="2" charset="2"/>
              <a:buNone/>
            </a:pPr>
            <a:r>
              <a:rPr lang="en-US" altLang="zh-CN" baseline="0" dirty="0">
                <a:solidFill>
                  <a:schemeClr val="tx1">
                    <a:lumMod val="75000"/>
                    <a:lumOff val="25000"/>
                  </a:schemeClr>
                </a:solidFill>
                <a:latin typeface="微软雅黑" panose="020B0503020204020204" pitchFamily="34" charset="-122"/>
                <a:ea typeface="微软雅黑" panose="020B0503020204020204" pitchFamily="34" charset="-122"/>
              </a:rPr>
              <a:t>Introduction to Computing Systems</a:t>
            </a:r>
          </a:p>
          <a:p>
            <a:pPr algn="r" eaLnBrk="1" hangingPunct="1">
              <a:buFont typeface="Wingdings" panose="05000000000000000000" pitchFamily="2" charset="2"/>
              <a:buNone/>
            </a:pPr>
            <a:r>
              <a:rPr lang="zh-CN" altLang="en-US" baseline="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baseline="0" dirty="0">
                <a:solidFill>
                  <a:schemeClr val="tx1">
                    <a:lumMod val="75000"/>
                    <a:lumOff val="25000"/>
                  </a:schemeClr>
                </a:solidFill>
                <a:latin typeface="微软雅黑" panose="020B0503020204020204" pitchFamily="34" charset="-122"/>
                <a:ea typeface="微软雅黑" panose="020B0503020204020204" pitchFamily="34" charset="-122"/>
              </a:rPr>
              <a:t> CS1002A.0</a:t>
            </a:r>
            <a:r>
              <a:rPr lang="en-US" altLang="zh-CN" baseline="0" dirty="0">
                <a:solidFill>
                  <a:schemeClr val="tx1">
                    <a:lumMod val="75000"/>
                    <a:lumOff val="25000"/>
                  </a:schemeClr>
                </a:solidFill>
                <a:latin typeface="微软雅黑" charset="0"/>
                <a:ea typeface="微软雅黑" charset="0"/>
              </a:rPr>
              <a:t>1</a:t>
            </a:r>
            <a:r>
              <a:rPr lang="en-US" altLang="zh-CN" baseline="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aseline="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baseline="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9" name="Rectangle 2"/>
          <p:cNvSpPr>
            <a:spLocks noGrp="1" noChangeArrowheads="1"/>
          </p:cNvSpPr>
          <p:nvPr>
            <p:ph type="title"/>
          </p:nvPr>
        </p:nvSpPr>
        <p:spPr/>
        <p:txBody>
          <a:bodyPr/>
          <a:lstStyle/>
          <a:p>
            <a:r>
              <a:rPr lang="en-US" altLang="zh-CN">
                <a:ea typeface="宋体" pitchFamily="2" charset="-122"/>
              </a:rPr>
              <a:t>Descriptions of Each Level</a:t>
            </a:r>
            <a:endParaRPr lang="zh-CN" altLang="en-US">
              <a:ea typeface="宋体" pitchFamily="2" charset="-122"/>
            </a:endParaRPr>
          </a:p>
        </p:txBody>
      </p:sp>
      <p:sp>
        <p:nvSpPr>
          <p:cNvPr id="85000" name="Rectangle 3"/>
          <p:cNvSpPr>
            <a:spLocks noGrp="1" noChangeArrowheads="1"/>
          </p:cNvSpPr>
          <p:nvPr>
            <p:ph type="body" idx="4294967295"/>
          </p:nvPr>
        </p:nvSpPr>
        <p:spPr/>
        <p:txBody>
          <a:bodyPr/>
          <a:lstStyle/>
          <a:p>
            <a:r>
              <a:rPr lang="en-US" altLang="zh-CN" dirty="0">
                <a:ea typeface="宋体" pitchFamily="2" charset="-122"/>
              </a:rPr>
              <a:t>Problem Statement</a:t>
            </a:r>
          </a:p>
          <a:p>
            <a:pPr lvl="1"/>
            <a:r>
              <a:rPr lang="en-US" altLang="zh-CN" dirty="0"/>
              <a:t>stated using "</a:t>
            </a:r>
            <a:r>
              <a:rPr lang="en-US" altLang="zh-CN" dirty="0">
                <a:solidFill>
                  <a:srgbClr val="0070C0"/>
                </a:solidFill>
              </a:rPr>
              <a:t>natural language</a:t>
            </a:r>
            <a:r>
              <a:rPr lang="en-US" altLang="zh-CN" dirty="0"/>
              <a:t>"</a:t>
            </a:r>
          </a:p>
          <a:p>
            <a:pPr lvl="1"/>
            <a:r>
              <a:rPr lang="en-US" altLang="zh-CN" dirty="0"/>
              <a:t>may be ambiguous, imprecise</a:t>
            </a:r>
          </a:p>
          <a:p>
            <a:r>
              <a:rPr lang="en-US" altLang="zh-CN" dirty="0">
                <a:ea typeface="宋体" pitchFamily="2" charset="-122"/>
              </a:rPr>
              <a:t>Algorithm</a:t>
            </a:r>
          </a:p>
          <a:p>
            <a:pPr lvl="1"/>
            <a:r>
              <a:rPr lang="en-US" altLang="zh-CN" dirty="0"/>
              <a:t>step-by-step procedure, guaranteed to </a:t>
            </a:r>
            <a:r>
              <a:rPr lang="en-US" altLang="zh-CN" dirty="0">
                <a:solidFill>
                  <a:srgbClr val="0070C0"/>
                </a:solidFill>
              </a:rPr>
              <a:t>finish</a:t>
            </a:r>
          </a:p>
          <a:p>
            <a:pPr lvl="1"/>
            <a:r>
              <a:rPr lang="en-US" altLang="zh-CN" dirty="0">
                <a:solidFill>
                  <a:srgbClr val="0070C0"/>
                </a:solidFill>
              </a:rPr>
              <a:t>definiteness, effective computability, finiteness</a:t>
            </a:r>
          </a:p>
          <a:p>
            <a:r>
              <a:rPr lang="en-US" altLang="zh-CN" dirty="0">
                <a:ea typeface="宋体" pitchFamily="2" charset="-122"/>
              </a:rPr>
              <a:t>Program</a:t>
            </a:r>
          </a:p>
          <a:p>
            <a:pPr lvl="1"/>
            <a:r>
              <a:rPr lang="en-US" altLang="zh-CN" dirty="0"/>
              <a:t>express the algorithm using a </a:t>
            </a:r>
            <a:r>
              <a:rPr lang="en-US" altLang="zh-CN" dirty="0">
                <a:solidFill>
                  <a:srgbClr val="0070C0"/>
                </a:solidFill>
              </a:rPr>
              <a:t>computer language</a:t>
            </a:r>
          </a:p>
          <a:p>
            <a:pPr lvl="1"/>
            <a:r>
              <a:rPr lang="en-US" altLang="zh-CN" dirty="0"/>
              <a:t>high-level language, low-level language</a:t>
            </a:r>
          </a:p>
          <a:p>
            <a:r>
              <a:rPr lang="en-US" altLang="zh-CN" dirty="0">
                <a:ea typeface="宋体" pitchFamily="2" charset="-122"/>
              </a:rPr>
              <a:t>Instruction Set Architecture (ISA)</a:t>
            </a:r>
          </a:p>
          <a:p>
            <a:pPr lvl="1"/>
            <a:r>
              <a:rPr lang="en-US" altLang="zh-CN" dirty="0"/>
              <a:t>specifies the set of instructions the computer can perform</a:t>
            </a:r>
          </a:p>
          <a:p>
            <a:pPr lvl="1"/>
            <a:r>
              <a:rPr lang="en-US" altLang="zh-CN" dirty="0"/>
              <a:t>data types, addressing mode</a:t>
            </a:r>
            <a:endParaRPr lang="zh-CN" altLang="en-US" dirty="0"/>
          </a:p>
        </p:txBody>
      </p:sp>
      <p:sp>
        <p:nvSpPr>
          <p:cNvPr id="10" name="日期占位符 3"/>
          <p:cNvSpPr>
            <a:spLocks noGrp="1"/>
          </p:cNvSpPr>
          <p:nvPr>
            <p:ph type="dt" sz="half" idx="10"/>
          </p:nvPr>
        </p:nvSpPr>
        <p:spPr>
          <a:xfrm>
            <a:off x="179512" y="6537325"/>
            <a:ext cx="2286000" cy="244475"/>
          </a:xfrm>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11" name="灯片编号占位符 5"/>
          <p:cNvSpPr>
            <a:spLocks noGrp="1"/>
          </p:cNvSpPr>
          <p:nvPr>
            <p:ph type="sldNum" sz="quarter" idx="12"/>
          </p:nvPr>
        </p:nvSpPr>
        <p:spPr>
          <a:xfrm>
            <a:off x="6293296" y="6537325"/>
            <a:ext cx="2743200" cy="244475"/>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10</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0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00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50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00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500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500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000">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5000">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500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5000">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5000">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500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3" name="Rectangle 2"/>
          <p:cNvSpPr>
            <a:spLocks noGrp="1" noChangeArrowheads="1"/>
          </p:cNvSpPr>
          <p:nvPr>
            <p:ph type="title"/>
          </p:nvPr>
        </p:nvSpPr>
        <p:spPr/>
        <p:txBody>
          <a:bodyPr/>
          <a:lstStyle/>
          <a:p>
            <a:r>
              <a:rPr lang="en-US" altLang="zh-CN">
                <a:ea typeface="宋体" pitchFamily="2" charset="-122"/>
              </a:rPr>
              <a:t>Descriptions of Each Level (cont.)</a:t>
            </a:r>
          </a:p>
        </p:txBody>
      </p:sp>
      <p:sp>
        <p:nvSpPr>
          <p:cNvPr id="86024" name="Rectangle 3"/>
          <p:cNvSpPr>
            <a:spLocks noGrp="1" noChangeArrowheads="1"/>
          </p:cNvSpPr>
          <p:nvPr>
            <p:ph type="body" idx="4294967295"/>
          </p:nvPr>
        </p:nvSpPr>
        <p:spPr>
          <a:xfrm>
            <a:off x="179388" y="981075"/>
            <a:ext cx="8761412" cy="5481638"/>
          </a:xfrm>
        </p:spPr>
        <p:txBody>
          <a:bodyPr/>
          <a:lstStyle/>
          <a:p>
            <a:pPr marL="0" indent="0"/>
            <a:r>
              <a:rPr lang="en-US" altLang="zh-CN" dirty="0">
                <a:ea typeface="宋体" pitchFamily="2" charset="-122"/>
              </a:rPr>
              <a:t>Microarchitecture</a:t>
            </a:r>
          </a:p>
          <a:p>
            <a:pPr marL="576580" lvl="1" indent="-234950"/>
            <a:r>
              <a:rPr lang="en-US" altLang="zh-CN" dirty="0"/>
              <a:t>detailed organization of a processor implementation</a:t>
            </a:r>
          </a:p>
          <a:p>
            <a:pPr marL="576580" lvl="1" indent="-234950"/>
            <a:r>
              <a:rPr lang="en-US" altLang="zh-CN" dirty="0">
                <a:solidFill>
                  <a:srgbClr val="0070C0"/>
                </a:solidFill>
              </a:rPr>
              <a:t>different implementations </a:t>
            </a:r>
            <a:r>
              <a:rPr lang="en-US" altLang="zh-CN" dirty="0"/>
              <a:t>of a single ISA</a:t>
            </a:r>
          </a:p>
          <a:p>
            <a:pPr marL="0" indent="0"/>
            <a:r>
              <a:rPr lang="en-US" altLang="zh-CN" dirty="0">
                <a:ea typeface="宋体" pitchFamily="2" charset="-122"/>
              </a:rPr>
              <a:t>Logic Circuits</a:t>
            </a:r>
          </a:p>
          <a:p>
            <a:pPr marL="576580" lvl="1" indent="-234950"/>
            <a:r>
              <a:rPr lang="en-US" altLang="zh-CN" dirty="0"/>
              <a:t>combine basic operations to realize microarchitecture</a:t>
            </a:r>
          </a:p>
          <a:p>
            <a:pPr marL="576580" lvl="1" indent="-234950"/>
            <a:r>
              <a:rPr lang="en-US" altLang="zh-CN" dirty="0">
                <a:solidFill>
                  <a:srgbClr val="0070C0"/>
                </a:solidFill>
              </a:rPr>
              <a:t>many different ways </a:t>
            </a:r>
            <a:r>
              <a:rPr lang="en-US" altLang="zh-CN" dirty="0"/>
              <a:t>to implement a single function </a:t>
            </a:r>
            <a:br>
              <a:rPr lang="en-US" altLang="zh-CN" dirty="0"/>
            </a:br>
            <a:r>
              <a:rPr lang="en-US" altLang="zh-CN" dirty="0"/>
              <a:t>(e.g., addition)</a:t>
            </a:r>
          </a:p>
          <a:p>
            <a:pPr marL="0" indent="0"/>
            <a:r>
              <a:rPr lang="en-US" altLang="zh-CN" dirty="0">
                <a:ea typeface="宋体" pitchFamily="2" charset="-122"/>
              </a:rPr>
              <a:t>Devices</a:t>
            </a:r>
          </a:p>
          <a:p>
            <a:pPr marL="576580" lvl="1" indent="-234950"/>
            <a:r>
              <a:rPr lang="en-US" altLang="zh-CN" dirty="0"/>
              <a:t>properties of materials, manufacturability</a:t>
            </a:r>
          </a:p>
          <a:p>
            <a:pPr marL="576580" lvl="1" indent="-234950"/>
            <a:endParaRPr lang="en-US" altLang="zh-CN" dirty="0"/>
          </a:p>
        </p:txBody>
      </p:sp>
      <p:sp>
        <p:nvSpPr>
          <p:cNvPr id="10" name="日期占位符 3"/>
          <p:cNvSpPr>
            <a:spLocks noGrp="1"/>
          </p:cNvSpPr>
          <p:nvPr>
            <p:ph type="dt" sz="half" idx="10"/>
          </p:nvPr>
        </p:nvSpPr>
        <p:spPr>
          <a:xfrm>
            <a:off x="179512" y="6537325"/>
            <a:ext cx="2286000" cy="244475"/>
          </a:xfrm>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11" name="灯片编号占位符 5"/>
          <p:cNvSpPr>
            <a:spLocks noGrp="1"/>
          </p:cNvSpPr>
          <p:nvPr>
            <p:ph type="sldNum" sz="quarter" idx="12"/>
          </p:nvPr>
        </p:nvSpPr>
        <p:spPr>
          <a:xfrm>
            <a:off x="6293296" y="6537325"/>
            <a:ext cx="2743200" cy="244475"/>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11</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02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0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2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02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02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2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60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4" name="Text Box 3"/>
          <p:cNvSpPr txBox="1">
            <a:spLocks noChangeArrowheads="1"/>
          </p:cNvSpPr>
          <p:nvPr/>
        </p:nvSpPr>
        <p:spPr bwMode="auto">
          <a:xfrm>
            <a:off x="1743075" y="1125539"/>
            <a:ext cx="4281488" cy="42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Solve a system of equations</a:t>
            </a:r>
          </a:p>
        </p:txBody>
      </p:sp>
      <p:grpSp>
        <p:nvGrpSpPr>
          <p:cNvPr id="88075" name="Group 28"/>
          <p:cNvGrpSpPr/>
          <p:nvPr/>
        </p:nvGrpSpPr>
        <p:grpSpPr bwMode="auto">
          <a:xfrm>
            <a:off x="654050" y="1903693"/>
            <a:ext cx="6845300" cy="599149"/>
            <a:chOff x="839" y="1115"/>
            <a:chExt cx="4312" cy="405"/>
          </a:xfrm>
        </p:grpSpPr>
        <p:sp>
          <p:nvSpPr>
            <p:cNvPr id="88115" name="Text Box 4"/>
            <p:cNvSpPr txBox="1">
              <a:spLocks noChangeArrowheads="1"/>
            </p:cNvSpPr>
            <p:nvPr/>
          </p:nvSpPr>
          <p:spPr bwMode="auto">
            <a:xfrm>
              <a:off x="2258" y="1116"/>
              <a:ext cx="8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Gaussian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elimination</a:t>
              </a:r>
            </a:p>
          </p:txBody>
        </p:sp>
        <p:sp>
          <p:nvSpPr>
            <p:cNvPr id="88116" name="Text Box 5"/>
            <p:cNvSpPr txBox="1">
              <a:spLocks noChangeArrowheads="1"/>
            </p:cNvSpPr>
            <p:nvPr/>
          </p:nvSpPr>
          <p:spPr bwMode="auto">
            <a:xfrm>
              <a:off x="3436" y="1115"/>
              <a:ext cx="6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Jacobi</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iteration</a:t>
              </a:r>
            </a:p>
          </p:txBody>
        </p:sp>
        <p:sp>
          <p:nvSpPr>
            <p:cNvPr id="88117" name="Text Box 6"/>
            <p:cNvSpPr txBox="1">
              <a:spLocks noChangeArrowheads="1"/>
            </p:cNvSpPr>
            <p:nvPr/>
          </p:nvSpPr>
          <p:spPr bwMode="auto">
            <a:xfrm>
              <a:off x="839" y="1202"/>
              <a:ext cx="11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Red-black SOR</a:t>
              </a:r>
            </a:p>
          </p:txBody>
        </p:sp>
        <p:sp>
          <p:nvSpPr>
            <p:cNvPr id="88118" name="Text Box 7"/>
            <p:cNvSpPr txBox="1">
              <a:spLocks noChangeArrowheads="1"/>
            </p:cNvSpPr>
            <p:nvPr/>
          </p:nvSpPr>
          <p:spPr bwMode="auto">
            <a:xfrm>
              <a:off x="4427" y="1202"/>
              <a:ext cx="7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Multigrid</a:t>
              </a:r>
            </a:p>
          </p:txBody>
        </p:sp>
      </p:grpSp>
      <p:grpSp>
        <p:nvGrpSpPr>
          <p:cNvPr id="88076" name="Group 23"/>
          <p:cNvGrpSpPr/>
          <p:nvPr/>
        </p:nvGrpSpPr>
        <p:grpSpPr bwMode="auto">
          <a:xfrm>
            <a:off x="1511300" y="2856414"/>
            <a:ext cx="4408488" cy="341737"/>
            <a:chOff x="1235" y="1848"/>
            <a:chExt cx="2777" cy="231"/>
          </a:xfrm>
        </p:grpSpPr>
        <p:sp>
          <p:nvSpPr>
            <p:cNvPr id="88111" name="Text Box 8"/>
            <p:cNvSpPr txBox="1">
              <a:spLocks noChangeArrowheads="1"/>
            </p:cNvSpPr>
            <p:nvPr/>
          </p:nvSpPr>
          <p:spPr bwMode="auto">
            <a:xfrm>
              <a:off x="1235" y="1848"/>
              <a:ext cx="8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FORTRAN</a:t>
              </a:r>
            </a:p>
          </p:txBody>
        </p:sp>
        <p:sp>
          <p:nvSpPr>
            <p:cNvPr id="88112" name="Text Box 9"/>
            <p:cNvSpPr txBox="1">
              <a:spLocks noChangeArrowheads="1"/>
            </p:cNvSpPr>
            <p:nvPr/>
          </p:nvSpPr>
          <p:spPr bwMode="auto">
            <a:xfrm>
              <a:off x="2330" y="1848"/>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a:t>
              </a:r>
            </a:p>
          </p:txBody>
        </p:sp>
        <p:sp>
          <p:nvSpPr>
            <p:cNvPr id="88113" name="Text Box 10"/>
            <p:cNvSpPr txBox="1">
              <a:spLocks noChangeArrowheads="1"/>
            </p:cNvSpPr>
            <p:nvPr/>
          </p:nvSpPr>
          <p:spPr bwMode="auto">
            <a:xfrm>
              <a:off x="2876" y="1848"/>
              <a:ext cx="3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a:t>
              </a:r>
            </a:p>
          </p:txBody>
        </p:sp>
        <p:sp>
          <p:nvSpPr>
            <p:cNvPr id="88114" name="Text Box 11"/>
            <p:cNvSpPr txBox="1">
              <a:spLocks noChangeArrowheads="1"/>
            </p:cNvSpPr>
            <p:nvPr/>
          </p:nvSpPr>
          <p:spPr bwMode="auto">
            <a:xfrm>
              <a:off x="3576" y="1848"/>
              <a:ext cx="4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Java</a:t>
              </a:r>
            </a:p>
          </p:txBody>
        </p:sp>
      </p:grpSp>
      <p:grpSp>
        <p:nvGrpSpPr>
          <p:cNvPr id="88077" name="Group 24"/>
          <p:cNvGrpSpPr/>
          <p:nvPr/>
        </p:nvGrpSpPr>
        <p:grpSpPr bwMode="auto">
          <a:xfrm>
            <a:off x="1047750" y="3550243"/>
            <a:ext cx="5432425" cy="341737"/>
            <a:chOff x="799" y="2472"/>
            <a:chExt cx="3422" cy="231"/>
          </a:xfrm>
        </p:grpSpPr>
        <p:sp>
          <p:nvSpPr>
            <p:cNvPr id="88108" name="Text Box 12"/>
            <p:cNvSpPr txBox="1">
              <a:spLocks noChangeArrowheads="1"/>
            </p:cNvSpPr>
            <p:nvPr/>
          </p:nvSpPr>
          <p:spPr bwMode="auto">
            <a:xfrm>
              <a:off x="2095" y="2472"/>
              <a:ext cx="6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Intel x86</a:t>
              </a:r>
            </a:p>
          </p:txBody>
        </p:sp>
        <p:sp>
          <p:nvSpPr>
            <p:cNvPr id="88109" name="Text Box 13"/>
            <p:cNvSpPr txBox="1">
              <a:spLocks noChangeArrowheads="1"/>
            </p:cNvSpPr>
            <p:nvPr/>
          </p:nvSpPr>
          <p:spPr bwMode="auto">
            <a:xfrm>
              <a:off x="799" y="2472"/>
              <a:ext cx="9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Sun SPARC</a:t>
              </a:r>
            </a:p>
          </p:txBody>
        </p:sp>
        <p:sp>
          <p:nvSpPr>
            <p:cNvPr id="88110" name="Text Box 14"/>
            <p:cNvSpPr txBox="1">
              <a:spLocks noChangeArrowheads="1"/>
            </p:cNvSpPr>
            <p:nvPr/>
          </p:nvSpPr>
          <p:spPr bwMode="auto">
            <a:xfrm>
              <a:off x="3169" y="2472"/>
              <a:ext cx="10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IBM PowerPC</a:t>
              </a:r>
            </a:p>
          </p:txBody>
        </p:sp>
      </p:grpSp>
      <p:grpSp>
        <p:nvGrpSpPr>
          <p:cNvPr id="88078" name="Group 25"/>
          <p:cNvGrpSpPr/>
          <p:nvPr/>
        </p:nvGrpSpPr>
        <p:grpSpPr bwMode="auto">
          <a:xfrm>
            <a:off x="1644650" y="4245551"/>
            <a:ext cx="4654550" cy="427541"/>
            <a:chOff x="1175" y="2928"/>
            <a:chExt cx="2932" cy="289"/>
          </a:xfrm>
        </p:grpSpPr>
        <p:sp>
          <p:nvSpPr>
            <p:cNvPr id="88105" name="Text Box 15"/>
            <p:cNvSpPr txBox="1">
              <a:spLocks noChangeArrowheads="1"/>
            </p:cNvSpPr>
            <p:nvPr/>
          </p:nvSpPr>
          <p:spPr bwMode="auto">
            <a:xfrm>
              <a:off x="1175" y="2986"/>
              <a:ext cx="8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Pentium 4</a:t>
              </a:r>
            </a:p>
          </p:txBody>
        </p:sp>
        <p:sp>
          <p:nvSpPr>
            <p:cNvPr id="88106" name="Text Box 16"/>
            <p:cNvSpPr txBox="1">
              <a:spLocks noChangeArrowheads="1"/>
            </p:cNvSpPr>
            <p:nvPr/>
          </p:nvSpPr>
          <p:spPr bwMode="auto">
            <a:xfrm>
              <a:off x="1999" y="2928"/>
              <a:ext cx="8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Core 2 Duo</a:t>
              </a:r>
            </a:p>
          </p:txBody>
        </p:sp>
        <p:sp>
          <p:nvSpPr>
            <p:cNvPr id="88107" name="Text Box 17"/>
            <p:cNvSpPr txBox="1">
              <a:spLocks noChangeArrowheads="1"/>
            </p:cNvSpPr>
            <p:nvPr/>
          </p:nvSpPr>
          <p:spPr bwMode="auto">
            <a:xfrm>
              <a:off x="2951" y="2986"/>
              <a:ext cx="11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AMD Athlon X2</a:t>
              </a:r>
            </a:p>
          </p:txBody>
        </p:sp>
      </p:grpSp>
      <p:grpSp>
        <p:nvGrpSpPr>
          <p:cNvPr id="88079" name="Group 26"/>
          <p:cNvGrpSpPr/>
          <p:nvPr/>
        </p:nvGrpSpPr>
        <p:grpSpPr bwMode="auto">
          <a:xfrm>
            <a:off x="1552575" y="4939381"/>
            <a:ext cx="5016500" cy="341737"/>
            <a:chOff x="1165" y="3288"/>
            <a:chExt cx="3160" cy="231"/>
          </a:xfrm>
        </p:grpSpPr>
        <p:sp>
          <p:nvSpPr>
            <p:cNvPr id="88103" name="Text Box 18"/>
            <p:cNvSpPr txBox="1">
              <a:spLocks noChangeArrowheads="1"/>
            </p:cNvSpPr>
            <p:nvPr/>
          </p:nvSpPr>
          <p:spPr bwMode="auto">
            <a:xfrm>
              <a:off x="1165" y="3288"/>
              <a:ext cx="13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Ripple-carry adder</a:t>
              </a:r>
            </a:p>
          </p:txBody>
        </p:sp>
        <p:sp>
          <p:nvSpPr>
            <p:cNvPr id="88104" name="Text Box 19"/>
            <p:cNvSpPr txBox="1">
              <a:spLocks noChangeArrowheads="1"/>
            </p:cNvSpPr>
            <p:nvPr/>
          </p:nvSpPr>
          <p:spPr bwMode="auto">
            <a:xfrm>
              <a:off x="2641" y="3288"/>
              <a:ext cx="16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Carry-lookahead adder</a:t>
              </a:r>
            </a:p>
          </p:txBody>
        </p:sp>
      </p:grpSp>
      <p:grpSp>
        <p:nvGrpSpPr>
          <p:cNvPr id="88080" name="Group 27"/>
          <p:cNvGrpSpPr/>
          <p:nvPr/>
        </p:nvGrpSpPr>
        <p:grpSpPr bwMode="auto">
          <a:xfrm>
            <a:off x="1504950" y="5670194"/>
            <a:ext cx="5324475" cy="423103"/>
            <a:chOff x="1375" y="3696"/>
            <a:chExt cx="3354" cy="286"/>
          </a:xfrm>
        </p:grpSpPr>
        <p:sp>
          <p:nvSpPr>
            <p:cNvPr id="88100" name="Text Box 20"/>
            <p:cNvSpPr txBox="1">
              <a:spLocks noChangeArrowheads="1"/>
            </p:cNvSpPr>
            <p:nvPr/>
          </p:nvSpPr>
          <p:spPr bwMode="auto">
            <a:xfrm>
              <a:off x="1375" y="3751"/>
              <a:ext cx="9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Static CMOS</a:t>
              </a:r>
            </a:p>
          </p:txBody>
        </p:sp>
        <p:sp>
          <p:nvSpPr>
            <p:cNvPr id="88101" name="Text Box 21"/>
            <p:cNvSpPr txBox="1">
              <a:spLocks noChangeArrowheads="1"/>
            </p:cNvSpPr>
            <p:nvPr/>
          </p:nvSpPr>
          <p:spPr bwMode="auto">
            <a:xfrm>
              <a:off x="2332" y="3751"/>
              <a:ext cx="1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Dynamic CMOS</a:t>
              </a:r>
            </a:p>
          </p:txBody>
        </p:sp>
        <p:sp>
          <p:nvSpPr>
            <p:cNvPr id="88102" name="Text Box 22"/>
            <p:cNvSpPr txBox="1">
              <a:spLocks noChangeArrowheads="1"/>
            </p:cNvSpPr>
            <p:nvPr/>
          </p:nvSpPr>
          <p:spPr bwMode="auto">
            <a:xfrm>
              <a:off x="3469" y="3696"/>
              <a:ext cx="1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Nanomechanical</a:t>
              </a:r>
            </a:p>
          </p:txBody>
        </p:sp>
      </p:grpSp>
      <p:sp>
        <p:nvSpPr>
          <p:cNvPr id="88081" name="Line 29"/>
          <p:cNvSpPr>
            <a:spLocks noChangeShapeType="1"/>
          </p:cNvSpPr>
          <p:nvPr/>
        </p:nvSpPr>
        <p:spPr bwMode="auto">
          <a:xfrm flipH="1">
            <a:off x="2065338" y="1551600"/>
            <a:ext cx="1524000" cy="49707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88082" name="Line 30"/>
          <p:cNvSpPr>
            <a:spLocks noChangeShapeType="1"/>
          </p:cNvSpPr>
          <p:nvPr/>
        </p:nvSpPr>
        <p:spPr bwMode="auto">
          <a:xfrm>
            <a:off x="3589338" y="1551600"/>
            <a:ext cx="0" cy="42606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88083" name="Line 31"/>
          <p:cNvSpPr>
            <a:spLocks noChangeShapeType="1"/>
          </p:cNvSpPr>
          <p:nvPr/>
        </p:nvSpPr>
        <p:spPr bwMode="auto">
          <a:xfrm>
            <a:off x="3589338" y="1551600"/>
            <a:ext cx="1600200" cy="42606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88084" name="Line 32"/>
          <p:cNvSpPr>
            <a:spLocks noChangeShapeType="1"/>
          </p:cNvSpPr>
          <p:nvPr/>
        </p:nvSpPr>
        <p:spPr bwMode="auto">
          <a:xfrm>
            <a:off x="3589338" y="1551600"/>
            <a:ext cx="2895600" cy="49707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88085" name="Line 33"/>
          <p:cNvSpPr>
            <a:spLocks noChangeShapeType="1"/>
          </p:cNvSpPr>
          <p:nvPr/>
        </p:nvSpPr>
        <p:spPr bwMode="auto">
          <a:xfrm flipH="1">
            <a:off x="2674938" y="2474734"/>
            <a:ext cx="914400" cy="42606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88086" name="Line 34"/>
          <p:cNvSpPr>
            <a:spLocks noChangeShapeType="1"/>
          </p:cNvSpPr>
          <p:nvPr/>
        </p:nvSpPr>
        <p:spPr bwMode="auto">
          <a:xfrm flipH="1">
            <a:off x="3436938" y="2474734"/>
            <a:ext cx="152400" cy="42606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88087" name="Line 35"/>
          <p:cNvSpPr>
            <a:spLocks noChangeShapeType="1"/>
          </p:cNvSpPr>
          <p:nvPr/>
        </p:nvSpPr>
        <p:spPr bwMode="auto">
          <a:xfrm>
            <a:off x="3589338" y="2474734"/>
            <a:ext cx="609600" cy="42606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88088" name="Line 36"/>
          <p:cNvSpPr>
            <a:spLocks noChangeShapeType="1"/>
          </p:cNvSpPr>
          <p:nvPr/>
        </p:nvSpPr>
        <p:spPr bwMode="auto">
          <a:xfrm>
            <a:off x="3589338" y="2474734"/>
            <a:ext cx="1676400" cy="42606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88089" name="Line 37"/>
          <p:cNvSpPr>
            <a:spLocks noChangeShapeType="1"/>
          </p:cNvSpPr>
          <p:nvPr/>
        </p:nvSpPr>
        <p:spPr bwMode="auto">
          <a:xfrm flipH="1">
            <a:off x="2370138" y="3184836"/>
            <a:ext cx="990600" cy="42606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88090" name="Line 38"/>
          <p:cNvSpPr>
            <a:spLocks noChangeShapeType="1"/>
          </p:cNvSpPr>
          <p:nvPr/>
        </p:nvSpPr>
        <p:spPr bwMode="auto">
          <a:xfrm>
            <a:off x="3360738" y="3184836"/>
            <a:ext cx="76200" cy="42606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88091" name="Line 39"/>
          <p:cNvSpPr>
            <a:spLocks noChangeShapeType="1"/>
          </p:cNvSpPr>
          <p:nvPr/>
        </p:nvSpPr>
        <p:spPr bwMode="auto">
          <a:xfrm>
            <a:off x="3360738" y="3184836"/>
            <a:ext cx="1524000" cy="42606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88092" name="Line 40"/>
          <p:cNvSpPr>
            <a:spLocks noChangeShapeType="1"/>
          </p:cNvSpPr>
          <p:nvPr/>
        </p:nvSpPr>
        <p:spPr bwMode="auto">
          <a:xfrm flipH="1">
            <a:off x="2674938" y="3823928"/>
            <a:ext cx="914400" cy="49707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88093" name="Line 41"/>
          <p:cNvSpPr>
            <a:spLocks noChangeShapeType="1"/>
          </p:cNvSpPr>
          <p:nvPr/>
        </p:nvSpPr>
        <p:spPr bwMode="auto">
          <a:xfrm>
            <a:off x="3589338" y="3823928"/>
            <a:ext cx="76200" cy="42606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88094" name="Line 42"/>
          <p:cNvSpPr>
            <a:spLocks noChangeShapeType="1"/>
          </p:cNvSpPr>
          <p:nvPr/>
        </p:nvSpPr>
        <p:spPr bwMode="auto">
          <a:xfrm>
            <a:off x="3589338" y="3823928"/>
            <a:ext cx="1295400" cy="49707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88095" name="Line 43"/>
          <p:cNvSpPr>
            <a:spLocks noChangeShapeType="1"/>
          </p:cNvSpPr>
          <p:nvPr/>
        </p:nvSpPr>
        <p:spPr bwMode="auto">
          <a:xfrm flipH="1">
            <a:off x="3208338" y="4605041"/>
            <a:ext cx="457200" cy="35505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88096" name="Line 44"/>
          <p:cNvSpPr>
            <a:spLocks noChangeShapeType="1"/>
          </p:cNvSpPr>
          <p:nvPr/>
        </p:nvSpPr>
        <p:spPr bwMode="auto">
          <a:xfrm>
            <a:off x="3665538" y="4605041"/>
            <a:ext cx="533400" cy="35505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88097" name="Line 46"/>
          <p:cNvSpPr>
            <a:spLocks noChangeShapeType="1"/>
          </p:cNvSpPr>
          <p:nvPr/>
        </p:nvSpPr>
        <p:spPr bwMode="auto">
          <a:xfrm flipH="1">
            <a:off x="2370138" y="5244133"/>
            <a:ext cx="2362200" cy="49707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88098" name="Line 47"/>
          <p:cNvSpPr>
            <a:spLocks noChangeShapeType="1"/>
          </p:cNvSpPr>
          <p:nvPr/>
        </p:nvSpPr>
        <p:spPr bwMode="auto">
          <a:xfrm flipH="1">
            <a:off x="3894138" y="5244133"/>
            <a:ext cx="838200" cy="49707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88099" name="Line 48"/>
          <p:cNvSpPr>
            <a:spLocks noChangeShapeType="1"/>
          </p:cNvSpPr>
          <p:nvPr/>
        </p:nvSpPr>
        <p:spPr bwMode="auto">
          <a:xfrm>
            <a:off x="4732338" y="5244133"/>
            <a:ext cx="601663" cy="42606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88071" name="Rectangle 2"/>
          <p:cNvSpPr>
            <a:spLocks noGrp="1" noChangeArrowheads="1"/>
          </p:cNvSpPr>
          <p:nvPr>
            <p:ph type="title"/>
          </p:nvPr>
        </p:nvSpPr>
        <p:spPr/>
        <p:txBody>
          <a:bodyPr/>
          <a:lstStyle/>
          <a:p>
            <a:r>
              <a:rPr lang="en-US" altLang="zh-CN" dirty="0">
                <a:ea typeface="宋体" pitchFamily="2" charset="-122"/>
              </a:rPr>
              <a:t>Many </a:t>
            </a:r>
            <a:r>
              <a:rPr lang="en-US" altLang="zh-CN" dirty="0">
                <a:solidFill>
                  <a:srgbClr val="C00000"/>
                </a:solidFill>
                <a:ea typeface="宋体" pitchFamily="2" charset="-122"/>
              </a:rPr>
              <a:t>Choices</a:t>
            </a:r>
            <a:r>
              <a:rPr lang="en-US" altLang="zh-CN" dirty="0">
                <a:ea typeface="宋体" pitchFamily="2" charset="-122"/>
              </a:rPr>
              <a:t> at Each Level</a:t>
            </a:r>
          </a:p>
        </p:txBody>
      </p:sp>
      <p:sp>
        <p:nvSpPr>
          <p:cNvPr id="88073" name="Text Box 50"/>
          <p:cNvSpPr txBox="1">
            <a:spLocks noChangeArrowheads="1"/>
          </p:cNvSpPr>
          <p:nvPr/>
        </p:nvSpPr>
        <p:spPr bwMode="auto">
          <a:xfrm>
            <a:off x="6858000" y="2954338"/>
            <a:ext cx="2050561" cy="1938992"/>
          </a:xfrm>
          <a:prstGeom prst="rect">
            <a:avLst/>
          </a:prstGeom>
          <a:noFill/>
          <a:ln w="19050">
            <a:solidFill>
              <a:srgbClr val="FF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1" u="none" strike="noStrike" kern="1200" cap="none" spc="0" normalizeH="0" baseline="0" noProof="0" dirty="0">
                <a:ln>
                  <a:noFill/>
                </a:ln>
                <a:solidFill>
                  <a:schemeClr val="accent1"/>
                </a:solidFill>
                <a:effectLst/>
                <a:uLnTx/>
                <a:uFillTx/>
                <a:latin typeface="Arial" panose="020B0604020202020204" pitchFamily="34" charset="0"/>
                <a:ea typeface="宋体" pitchFamily="2" charset="-122"/>
                <a:cs typeface="+mn-cs"/>
              </a:rPr>
              <a:t>Tradeoffs</a:t>
            </a:r>
            <a:r>
              <a:rPr kumimoji="0" lang="en-US" altLang="zh-CN" sz="2400" b="1" i="1"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cost</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performance</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power</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(etc.)</a:t>
            </a:r>
          </a:p>
        </p:txBody>
      </p:sp>
      <p:sp>
        <p:nvSpPr>
          <p:cNvPr id="56" name="日期占位符 3"/>
          <p:cNvSpPr>
            <a:spLocks noGrp="1"/>
          </p:cNvSpPr>
          <p:nvPr>
            <p:ph type="dt" sz="half" idx="10"/>
          </p:nvPr>
        </p:nvSpPr>
        <p:spPr>
          <a:xfrm>
            <a:off x="179512" y="6537325"/>
            <a:ext cx="2286000" cy="244475"/>
          </a:xfrm>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57" name="灯片编号占位符 5"/>
          <p:cNvSpPr>
            <a:spLocks noGrp="1"/>
          </p:cNvSpPr>
          <p:nvPr>
            <p:ph type="sldNum" sz="quarter" idx="12"/>
          </p:nvPr>
        </p:nvSpPr>
        <p:spPr>
          <a:xfrm>
            <a:off x="6293296" y="6537325"/>
            <a:ext cx="2743200" cy="244475"/>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12</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0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0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0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80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80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0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80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808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808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80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80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80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809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80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80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809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809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807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809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809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808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809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809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8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4" grpId="0"/>
      <p:bldP spid="88081" grpId="0" animBg="1"/>
      <p:bldP spid="88082" grpId="0" animBg="1"/>
      <p:bldP spid="88083" grpId="0" animBg="1"/>
      <p:bldP spid="88084" grpId="0" animBg="1"/>
      <p:bldP spid="88085" grpId="0" animBg="1"/>
      <p:bldP spid="88086" grpId="0" animBg="1"/>
      <p:bldP spid="88087" grpId="0" animBg="1"/>
      <p:bldP spid="88088" grpId="0" animBg="1"/>
      <p:bldP spid="88089" grpId="0" animBg="1"/>
      <p:bldP spid="88090" grpId="0" animBg="1"/>
      <p:bldP spid="88091" grpId="0" animBg="1"/>
      <p:bldP spid="88092" grpId="0" animBg="1"/>
      <p:bldP spid="88093" grpId="0" animBg="1"/>
      <p:bldP spid="88094" grpId="0" animBg="1"/>
      <p:bldP spid="88095" grpId="0" animBg="1"/>
      <p:bldP spid="88096" grpId="0" animBg="1"/>
      <p:bldP spid="88097" grpId="0" animBg="1"/>
      <p:bldP spid="88098" grpId="0" animBg="1"/>
      <p:bldP spid="880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9" name="Rectangle 2"/>
          <p:cNvSpPr>
            <a:spLocks noGrp="1" noChangeArrowheads="1"/>
          </p:cNvSpPr>
          <p:nvPr>
            <p:ph type="title"/>
          </p:nvPr>
        </p:nvSpPr>
        <p:spPr/>
        <p:txBody>
          <a:bodyPr/>
          <a:lstStyle/>
          <a:p>
            <a:r>
              <a:rPr lang="en-US" altLang="zh-CN" dirty="0"/>
              <a:t>Course Objectives </a:t>
            </a:r>
            <a:endParaRPr lang="zh-CN" altLang="en-US" dirty="0">
              <a:solidFill>
                <a:srgbClr val="003399"/>
              </a:solidFill>
            </a:endParaRPr>
          </a:p>
        </p:txBody>
      </p:sp>
      <p:sp>
        <p:nvSpPr>
          <p:cNvPr id="90120" name="Rectangle 3"/>
          <p:cNvSpPr>
            <a:spLocks noGrp="1" noChangeArrowheads="1"/>
          </p:cNvSpPr>
          <p:nvPr>
            <p:ph type="body" idx="4294967295"/>
          </p:nvPr>
        </p:nvSpPr>
        <p:spPr/>
        <p:txBody>
          <a:bodyPr/>
          <a:lstStyle/>
          <a:p>
            <a:r>
              <a:rPr lang="en-US" altLang="zh-CN" dirty="0"/>
              <a:t>Understand </a:t>
            </a:r>
            <a:r>
              <a:rPr lang="en-US" altLang="zh-CN" dirty="0">
                <a:solidFill>
                  <a:schemeClr val="accent1"/>
                </a:solidFill>
              </a:rPr>
              <a:t>role</a:t>
            </a:r>
            <a:r>
              <a:rPr lang="en-US" altLang="zh-CN" dirty="0"/>
              <a:t> &amp; </a:t>
            </a:r>
            <a:r>
              <a:rPr lang="en-US" altLang="zh-CN" dirty="0">
                <a:solidFill>
                  <a:srgbClr val="0070C0"/>
                </a:solidFill>
              </a:rPr>
              <a:t>relationship</a:t>
            </a:r>
            <a:r>
              <a:rPr lang="en-US" altLang="zh-CN" dirty="0"/>
              <a:t> of </a:t>
            </a:r>
            <a:r>
              <a:rPr lang="en-US" altLang="zh-CN" dirty="0">
                <a:solidFill>
                  <a:srgbClr val="0070C0"/>
                </a:solidFill>
              </a:rPr>
              <a:t>hardware</a:t>
            </a:r>
            <a:r>
              <a:rPr lang="en-US" altLang="zh-CN" dirty="0"/>
              <a:t> and </a:t>
            </a:r>
            <a:r>
              <a:rPr lang="en-US" altLang="zh-CN" dirty="0">
                <a:solidFill>
                  <a:srgbClr val="0070C0"/>
                </a:solidFill>
              </a:rPr>
              <a:t>software</a:t>
            </a:r>
          </a:p>
          <a:p>
            <a:r>
              <a:rPr lang="en-US" altLang="zh-CN" dirty="0"/>
              <a:t>Exposure to </a:t>
            </a:r>
            <a:r>
              <a:rPr lang="zh-CN" altLang="en-US" dirty="0"/>
              <a:t>（</a:t>
            </a:r>
            <a:r>
              <a:rPr lang="zh-CN" altLang="en-US" b="0" dirty="0"/>
              <a:t>接触到</a:t>
            </a:r>
            <a:r>
              <a:rPr lang="zh-CN" altLang="en-US" dirty="0"/>
              <a:t>）</a:t>
            </a:r>
            <a:r>
              <a:rPr lang="en-US" altLang="zh-CN" dirty="0"/>
              <a:t>. . .</a:t>
            </a:r>
          </a:p>
          <a:p>
            <a:pPr lvl="1"/>
            <a:r>
              <a:rPr lang="en-US" altLang="zh-CN" dirty="0">
                <a:solidFill>
                  <a:srgbClr val="0070C0"/>
                </a:solidFill>
              </a:rPr>
              <a:t>Machine organization</a:t>
            </a:r>
          </a:p>
          <a:p>
            <a:pPr lvl="1"/>
            <a:r>
              <a:rPr lang="en-US" altLang="zh-CN" dirty="0">
                <a:solidFill>
                  <a:srgbClr val="0070C0"/>
                </a:solidFill>
              </a:rPr>
              <a:t>Assembly language programming</a:t>
            </a:r>
          </a:p>
          <a:p>
            <a:r>
              <a:rPr lang="en-US" altLang="zh-CN" dirty="0"/>
              <a:t>Understand how to build </a:t>
            </a:r>
            <a:r>
              <a:rPr lang="en-US" altLang="zh-CN" dirty="0">
                <a:solidFill>
                  <a:srgbClr val="0070C0"/>
                </a:solidFill>
              </a:rPr>
              <a:t>entire (slow) </a:t>
            </a:r>
            <a:r>
              <a:rPr lang="en-US" altLang="zh-CN" dirty="0"/>
              <a:t>computing system</a:t>
            </a:r>
          </a:p>
          <a:p>
            <a:pPr lvl="1"/>
            <a:r>
              <a:rPr lang="en-US" altLang="zh-CN" dirty="0"/>
              <a:t>Hardware and software</a:t>
            </a:r>
          </a:p>
          <a:p>
            <a:r>
              <a:rPr lang="en-US" altLang="zh-CN" dirty="0"/>
              <a:t>Be distinguished from mere programmers</a:t>
            </a:r>
            <a:endParaRPr lang="zh-CN" altLang="en-US" dirty="0"/>
          </a:p>
          <a:p>
            <a:pPr lvl="2">
              <a:buFont typeface="Gungsuh" panose="02030600000101010101" pitchFamily="18" charset="-127"/>
              <a:buNone/>
            </a:pPr>
            <a:r>
              <a:rPr lang="zh-CN" altLang="en-US" dirty="0">
                <a:solidFill>
                  <a:srgbClr val="FF3300"/>
                </a:solidFill>
                <a:latin typeface="黑体" pitchFamily="2" charset="-122"/>
                <a:ea typeface="黑体" pitchFamily="2" charset="-122"/>
              </a:rPr>
              <a:t>计算机系统（晶体管器件、数字逻辑、组成原理、高级语言的编译与汇编、高级语言的硬件实现、操作系统）核心概念和思想的最小集</a:t>
            </a:r>
            <a:endParaRPr lang="zh-CN" altLang="en-US" sz="1800" dirty="0">
              <a:solidFill>
                <a:srgbClr val="FF3300"/>
              </a:solidFill>
              <a:latin typeface="黑体" pitchFamily="2" charset="-122"/>
            </a:endParaRPr>
          </a:p>
        </p:txBody>
      </p:sp>
      <p:sp>
        <p:nvSpPr>
          <p:cNvPr id="10" name="日期占位符 3"/>
          <p:cNvSpPr>
            <a:spLocks noGrp="1"/>
          </p:cNvSpPr>
          <p:nvPr>
            <p:ph type="dt" sz="half" idx="10"/>
          </p:nvPr>
        </p:nvSpPr>
        <p:spPr>
          <a:xfrm>
            <a:off x="179512" y="6537325"/>
            <a:ext cx="2286000" cy="244475"/>
          </a:xfrm>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11" name="灯片编号占位符 5"/>
          <p:cNvSpPr>
            <a:spLocks noGrp="1"/>
          </p:cNvSpPr>
          <p:nvPr>
            <p:ph type="sldNum" sz="quarter" idx="12"/>
          </p:nvPr>
        </p:nvSpPr>
        <p:spPr>
          <a:xfrm>
            <a:off x="6293296" y="6537325"/>
            <a:ext cx="2743200" cy="244475"/>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13</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3" name="Rectangle 2"/>
          <p:cNvSpPr>
            <a:spLocks noGrp="1" noChangeArrowheads="1"/>
          </p:cNvSpPr>
          <p:nvPr>
            <p:ph type="title"/>
          </p:nvPr>
        </p:nvSpPr>
        <p:spPr/>
        <p:txBody>
          <a:bodyPr/>
          <a:lstStyle/>
          <a:p>
            <a:r>
              <a:rPr lang="en-US" altLang="zh-CN" dirty="0"/>
              <a:t>Course Objectives </a:t>
            </a:r>
            <a:endParaRPr lang="en-US" altLang="zh-CN" dirty="0">
              <a:solidFill>
                <a:srgbClr val="003399"/>
              </a:solidFill>
            </a:endParaRPr>
          </a:p>
        </p:txBody>
      </p:sp>
      <p:sp>
        <p:nvSpPr>
          <p:cNvPr id="267267" name="Rectangle 3"/>
          <p:cNvSpPr>
            <a:spLocks noGrp="1" noChangeArrowheads="1"/>
          </p:cNvSpPr>
          <p:nvPr>
            <p:ph type="body" idx="4294967295"/>
          </p:nvPr>
        </p:nvSpPr>
        <p:spPr>
          <a:xfrm>
            <a:off x="179388" y="981075"/>
            <a:ext cx="8839200" cy="5761038"/>
          </a:xfrm>
        </p:spPr>
        <p:txBody>
          <a:bodyPr/>
          <a:lstStyle/>
          <a:p>
            <a:pPr algn="ctr">
              <a:lnSpc>
                <a:spcPct val="90000"/>
              </a:lnSpc>
              <a:buFont typeface="Wingdings" panose="05000000000000000000" pitchFamily="2" charset="2"/>
              <a:buNone/>
            </a:pPr>
            <a:r>
              <a:rPr lang="en-US" altLang="zh-CN" sz="2800" i="1" dirty="0">
                <a:solidFill>
                  <a:srgbClr val="FF3300"/>
                </a:solidFill>
              </a:rPr>
              <a:t>“Any sufficiently advanced technology is indistinguishable from magic.”</a:t>
            </a:r>
          </a:p>
          <a:p>
            <a:pPr algn="ctr">
              <a:lnSpc>
                <a:spcPct val="90000"/>
              </a:lnSpc>
              <a:buFont typeface="Wingdings" panose="05000000000000000000" pitchFamily="2" charset="2"/>
              <a:buNone/>
            </a:pPr>
            <a:r>
              <a:rPr lang="en-US" altLang="zh-CN" sz="2000" dirty="0"/>
              <a:t>Arthur C. Clarke, "Profiles of The Future” (Clarke's 3rd law)</a:t>
            </a:r>
          </a:p>
          <a:p>
            <a:pPr>
              <a:lnSpc>
                <a:spcPct val="90000"/>
              </a:lnSpc>
            </a:pPr>
            <a:r>
              <a:rPr lang="en-US" altLang="zh-CN" sz="2000" dirty="0">
                <a:solidFill>
                  <a:srgbClr val="FF3300"/>
                </a:solidFill>
              </a:rPr>
              <a:t>No magic:</a:t>
            </a:r>
            <a:r>
              <a:rPr lang="en-US" altLang="zh-CN" sz="2000" dirty="0"/>
              <a:t> Computers should </a:t>
            </a:r>
            <a:r>
              <a:rPr lang="en-US" altLang="zh-CN" sz="2000" dirty="0">
                <a:solidFill>
                  <a:srgbClr val="FF0000"/>
                </a:solidFill>
              </a:rPr>
              <a:t>NOT</a:t>
            </a:r>
            <a:r>
              <a:rPr lang="en-US" altLang="zh-CN" sz="2000" dirty="0"/>
              <a:t> be magic to computer scientists!</a:t>
            </a:r>
          </a:p>
          <a:p>
            <a:pPr>
              <a:lnSpc>
                <a:spcPct val="90000"/>
              </a:lnSpc>
            </a:pPr>
            <a:r>
              <a:rPr lang="en-US" altLang="zh-CN" sz="2000" dirty="0">
                <a:solidFill>
                  <a:srgbClr val="FF0000"/>
                </a:solidFill>
                <a:ea typeface="宋体" pitchFamily="2" charset="-122"/>
              </a:rPr>
              <a:t>Bottom UP</a:t>
            </a:r>
            <a:r>
              <a:rPr lang="en-US" altLang="zh-CN" sz="2000" dirty="0">
                <a:ea typeface="宋体" pitchFamily="2" charset="-122"/>
              </a:rPr>
              <a:t>: Start with what they “know” (I wish)</a:t>
            </a:r>
          </a:p>
          <a:p>
            <a:pPr lvl="1">
              <a:lnSpc>
                <a:spcPct val="90000"/>
              </a:lnSpc>
            </a:pPr>
            <a:r>
              <a:rPr lang="en-US" altLang="zh-CN" sz="1600" dirty="0"/>
              <a:t>Computing systems from </a:t>
            </a:r>
            <a:r>
              <a:rPr lang="en-US" altLang="zh-CN" sz="1600" dirty="0">
                <a:solidFill>
                  <a:srgbClr val="FF0000"/>
                </a:solidFill>
              </a:rPr>
              <a:t>transistors</a:t>
            </a:r>
            <a:r>
              <a:rPr lang="en-US" altLang="zh-CN" sz="1600" dirty="0"/>
              <a:t> on up</a:t>
            </a:r>
            <a:endParaRPr lang="en-US" altLang="zh-CN" sz="1600" dirty="0">
              <a:ea typeface="宋体" pitchFamily="2" charset="-122"/>
            </a:endParaRPr>
          </a:p>
          <a:p>
            <a:pPr lvl="1">
              <a:lnSpc>
                <a:spcPct val="90000"/>
              </a:lnSpc>
            </a:pPr>
            <a:r>
              <a:rPr lang="en-US" altLang="zh-CN" sz="1600" dirty="0">
                <a:ea typeface="宋体" pitchFamily="2" charset="-122"/>
              </a:rPr>
              <a:t>The transistor as </a:t>
            </a:r>
            <a:r>
              <a:rPr lang="en-US" altLang="zh-CN" sz="1600" dirty="0">
                <a:solidFill>
                  <a:srgbClr val="0070C0"/>
                </a:solidFill>
                <a:ea typeface="宋体" pitchFamily="2" charset="-122"/>
              </a:rPr>
              <a:t>light switch</a:t>
            </a:r>
          </a:p>
          <a:p>
            <a:pPr>
              <a:lnSpc>
                <a:spcPct val="90000"/>
              </a:lnSpc>
            </a:pPr>
            <a:endParaRPr lang="en-US" altLang="zh-CN" sz="2000" dirty="0">
              <a:ea typeface="宋体" pitchFamily="2" charset="-122"/>
            </a:endParaRPr>
          </a:p>
          <a:p>
            <a:pPr>
              <a:lnSpc>
                <a:spcPct val="90000"/>
              </a:lnSpc>
            </a:pPr>
            <a:r>
              <a:rPr lang="en-US" altLang="zh-CN" sz="2000" dirty="0">
                <a:ea typeface="宋体" pitchFamily="2" charset="-122"/>
              </a:rPr>
              <a:t>Choose a computer model that is </a:t>
            </a:r>
            <a:r>
              <a:rPr lang="en-US" altLang="zh-CN" sz="2000" dirty="0">
                <a:solidFill>
                  <a:srgbClr val="0070C0"/>
                </a:solidFill>
                <a:ea typeface="宋体" pitchFamily="2" charset="-122"/>
              </a:rPr>
              <a:t>simple</a:t>
            </a:r>
          </a:p>
          <a:p>
            <a:pPr lvl="1">
              <a:lnSpc>
                <a:spcPct val="90000"/>
              </a:lnSpc>
            </a:pPr>
            <a:r>
              <a:rPr lang="en-US" altLang="zh-CN" sz="1800" dirty="0">
                <a:solidFill>
                  <a:schemeClr val="accent1"/>
                </a:solidFill>
              </a:rPr>
              <a:t>Not about “design”, but about “insight” into all computers</a:t>
            </a:r>
            <a:endParaRPr lang="en-US" altLang="zh-CN" sz="1800" dirty="0">
              <a:solidFill>
                <a:schemeClr val="accent1"/>
              </a:solidFill>
              <a:ea typeface="宋体" pitchFamily="2" charset="-122"/>
            </a:endParaRPr>
          </a:p>
          <a:p>
            <a:pPr lvl="1">
              <a:lnSpc>
                <a:spcPct val="90000"/>
              </a:lnSpc>
            </a:pPr>
            <a:r>
              <a:rPr lang="en-US" altLang="zh-CN" sz="1800" dirty="0">
                <a:ea typeface="宋体" pitchFamily="2" charset="-122"/>
              </a:rPr>
              <a:t>As the genius said: simple, but still rich</a:t>
            </a:r>
          </a:p>
          <a:p>
            <a:pPr lvl="1">
              <a:lnSpc>
                <a:spcPct val="90000"/>
              </a:lnSpc>
            </a:pPr>
            <a:r>
              <a:rPr lang="en-US" altLang="zh-CN" sz="1800" dirty="0">
                <a:ea typeface="宋体" pitchFamily="2" charset="-122"/>
              </a:rPr>
              <a:t>Continually </a:t>
            </a:r>
            <a:r>
              <a:rPr lang="en-US" altLang="zh-CN" sz="1800" dirty="0">
                <a:solidFill>
                  <a:srgbClr val="0070C0"/>
                </a:solidFill>
                <a:ea typeface="宋体" pitchFamily="2" charset="-122"/>
              </a:rPr>
              <a:t>build on what you know</a:t>
            </a:r>
          </a:p>
          <a:p>
            <a:pPr lvl="1">
              <a:lnSpc>
                <a:spcPct val="90000"/>
              </a:lnSpc>
            </a:pPr>
            <a:r>
              <a:rPr lang="en-US" altLang="zh-CN" sz="1800" dirty="0">
                <a:ea typeface="宋体" pitchFamily="2" charset="-122"/>
              </a:rPr>
              <a:t>Continually </a:t>
            </a:r>
            <a:r>
              <a:rPr lang="en-US" altLang="zh-CN" sz="1800" dirty="0">
                <a:solidFill>
                  <a:srgbClr val="0070C0"/>
                </a:solidFill>
                <a:ea typeface="宋体" pitchFamily="2" charset="-122"/>
              </a:rPr>
              <a:t>raising</a:t>
            </a:r>
            <a:r>
              <a:rPr lang="en-US" altLang="zh-CN" sz="1800" dirty="0">
                <a:ea typeface="宋体" pitchFamily="2" charset="-122"/>
              </a:rPr>
              <a:t> the </a:t>
            </a:r>
            <a:r>
              <a:rPr lang="en-US" altLang="zh-CN" sz="1800" dirty="0">
                <a:solidFill>
                  <a:srgbClr val="0070C0"/>
                </a:solidFill>
                <a:ea typeface="宋体" pitchFamily="2" charset="-122"/>
              </a:rPr>
              <a:t>level</a:t>
            </a:r>
            <a:r>
              <a:rPr lang="en-US" altLang="zh-CN" sz="1800" dirty="0">
                <a:ea typeface="宋体" pitchFamily="2" charset="-122"/>
              </a:rPr>
              <a:t> of abstraction</a:t>
            </a:r>
          </a:p>
          <a:p>
            <a:pPr lvl="1">
              <a:lnSpc>
                <a:spcPct val="90000"/>
              </a:lnSpc>
            </a:pPr>
            <a:r>
              <a:rPr lang="en-US" altLang="zh-CN" sz="1800" dirty="0">
                <a:ea typeface="宋体" pitchFamily="2" charset="-122"/>
              </a:rPr>
              <a:t>Memorizing as </a:t>
            </a:r>
            <a:r>
              <a:rPr lang="en-US" altLang="zh-CN" sz="1800" dirty="0">
                <a:solidFill>
                  <a:srgbClr val="0070C0"/>
                </a:solidFill>
                <a:ea typeface="宋体" pitchFamily="2" charset="-122"/>
              </a:rPr>
              <a:t>little</a:t>
            </a:r>
            <a:r>
              <a:rPr lang="en-US" altLang="zh-CN" sz="1800" dirty="0">
                <a:ea typeface="宋体" pitchFamily="2" charset="-122"/>
              </a:rPr>
              <a:t> as absolutely necessary</a:t>
            </a:r>
          </a:p>
          <a:p>
            <a:pPr lvl="1">
              <a:lnSpc>
                <a:spcPct val="90000"/>
              </a:lnSpc>
            </a:pPr>
            <a:r>
              <a:rPr lang="en-US" altLang="zh-CN" sz="1800" dirty="0">
                <a:ea typeface="宋体" pitchFamily="2" charset="-122"/>
              </a:rPr>
              <a:t>Trying very hard to not introduce magic</a:t>
            </a:r>
          </a:p>
        </p:txBody>
      </p:sp>
      <p:sp>
        <p:nvSpPr>
          <p:cNvPr id="10" name="日期占位符 3"/>
          <p:cNvSpPr>
            <a:spLocks noGrp="1"/>
          </p:cNvSpPr>
          <p:nvPr>
            <p:ph type="dt" sz="half" idx="10"/>
          </p:nvPr>
        </p:nvSpPr>
        <p:spPr>
          <a:xfrm>
            <a:off x="179512" y="6537325"/>
            <a:ext cx="2286000" cy="244475"/>
          </a:xfrm>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11" name="灯片编号占位符 5"/>
          <p:cNvSpPr>
            <a:spLocks noGrp="1"/>
          </p:cNvSpPr>
          <p:nvPr>
            <p:ph type="sldNum" sz="quarter" idx="12"/>
          </p:nvPr>
        </p:nvSpPr>
        <p:spPr>
          <a:xfrm>
            <a:off x="6293296" y="6537325"/>
            <a:ext cx="2743200" cy="244475"/>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14</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72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72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72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726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726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726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726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726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7267">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7267">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7267">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726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3" name="Rectangle 2"/>
          <p:cNvSpPr>
            <a:spLocks noGrp="1" noChangeArrowheads="1"/>
          </p:cNvSpPr>
          <p:nvPr>
            <p:ph type="title"/>
          </p:nvPr>
        </p:nvSpPr>
        <p:spPr/>
        <p:txBody>
          <a:bodyPr/>
          <a:lstStyle/>
          <a:p>
            <a:pPr>
              <a:lnSpc>
                <a:spcPct val="150000"/>
              </a:lnSpc>
              <a:defRPr/>
            </a:pPr>
            <a:r>
              <a:rPr lang="en-US" altLang="zh-CN" dirty="0"/>
              <a:t>Courses Contents</a:t>
            </a:r>
          </a:p>
        </p:txBody>
      </p:sp>
      <p:sp>
        <p:nvSpPr>
          <p:cNvPr id="268291" name="Rectangle 3"/>
          <p:cNvSpPr>
            <a:spLocks noGrp="1" noChangeArrowheads="1"/>
          </p:cNvSpPr>
          <p:nvPr>
            <p:ph type="body" idx="4294967295"/>
          </p:nvPr>
        </p:nvSpPr>
        <p:spPr/>
        <p:txBody>
          <a:bodyPr/>
          <a:lstStyle/>
          <a:p>
            <a:pPr marL="609600" indent="-609600">
              <a:lnSpc>
                <a:spcPct val="80000"/>
              </a:lnSpc>
              <a:buFontTx/>
              <a:buAutoNum type="arabicPeriod"/>
            </a:pPr>
            <a:r>
              <a:rPr lang="en-US" altLang="zh-CN" i="1" dirty="0">
                <a:ea typeface="宋体" pitchFamily="2" charset="-122"/>
              </a:rPr>
              <a:t>Overview</a:t>
            </a:r>
          </a:p>
          <a:p>
            <a:pPr marL="609600" indent="-609600">
              <a:lnSpc>
                <a:spcPct val="80000"/>
              </a:lnSpc>
              <a:buFontTx/>
              <a:buAutoNum type="arabicPeriod"/>
            </a:pPr>
            <a:r>
              <a:rPr lang="en-US" altLang="zh-CN" i="1" dirty="0">
                <a:ea typeface="宋体" pitchFamily="2" charset="-122"/>
              </a:rPr>
              <a:t>Operations on bits, bytes (arithmetic, logical)</a:t>
            </a:r>
          </a:p>
          <a:p>
            <a:pPr marL="609600" indent="-609600">
              <a:lnSpc>
                <a:spcPct val="80000"/>
              </a:lnSpc>
              <a:buFontTx/>
              <a:buAutoNum type="arabicPeriod"/>
            </a:pPr>
            <a:r>
              <a:rPr lang="en-US" altLang="zh-CN" i="1" dirty="0">
                <a:ea typeface="宋体" pitchFamily="2" charset="-122"/>
              </a:rPr>
              <a:t>The transistor</a:t>
            </a:r>
          </a:p>
          <a:p>
            <a:pPr marL="609600" indent="-609600">
              <a:lnSpc>
                <a:spcPct val="80000"/>
              </a:lnSpc>
              <a:buFontTx/>
              <a:buAutoNum type="arabicPeriod"/>
            </a:pPr>
            <a:r>
              <a:rPr lang="en-US" altLang="zh-CN" i="1" dirty="0">
                <a:ea typeface="宋体" pitchFamily="2" charset="-122"/>
              </a:rPr>
              <a:t>Digital Logic</a:t>
            </a:r>
          </a:p>
          <a:p>
            <a:pPr marL="609600" indent="-609600">
              <a:lnSpc>
                <a:spcPct val="80000"/>
              </a:lnSpc>
              <a:buFontTx/>
              <a:buAutoNum type="arabicPeriod"/>
            </a:pPr>
            <a:r>
              <a:rPr lang="en-US" altLang="zh-CN" i="1" dirty="0">
                <a:ea typeface="宋体" pitchFamily="2" charset="-122"/>
              </a:rPr>
              <a:t>The finite state machine</a:t>
            </a:r>
          </a:p>
          <a:p>
            <a:pPr marL="609600" indent="-609600">
              <a:lnSpc>
                <a:spcPct val="80000"/>
              </a:lnSpc>
              <a:buFontTx/>
              <a:buAutoNum type="arabicPeriod"/>
            </a:pPr>
            <a:r>
              <a:rPr lang="en-US" altLang="zh-CN" i="1" dirty="0">
                <a:ea typeface="宋体" pitchFamily="2" charset="-122"/>
              </a:rPr>
              <a:t>The Von Neumann model</a:t>
            </a:r>
          </a:p>
          <a:p>
            <a:pPr marL="609600" indent="-609600">
              <a:lnSpc>
                <a:spcPct val="80000"/>
              </a:lnSpc>
              <a:buFontTx/>
              <a:buAutoNum type="arabicPeriod"/>
            </a:pPr>
            <a:r>
              <a:rPr lang="en-US" altLang="zh-CN" i="1" dirty="0">
                <a:ea typeface="宋体" pitchFamily="2" charset="-122"/>
              </a:rPr>
              <a:t>The LC-3 Instruction set architecture</a:t>
            </a:r>
          </a:p>
          <a:p>
            <a:pPr marL="609600" indent="-609600">
              <a:lnSpc>
                <a:spcPct val="80000"/>
              </a:lnSpc>
              <a:buFontTx/>
              <a:buAutoNum type="arabicPeriod"/>
            </a:pPr>
            <a:r>
              <a:rPr lang="en-US" altLang="zh-CN" i="1" dirty="0">
                <a:ea typeface="宋体" pitchFamily="2" charset="-122"/>
              </a:rPr>
              <a:t>Programming and Debugging</a:t>
            </a:r>
          </a:p>
          <a:p>
            <a:pPr marL="609600" indent="-609600">
              <a:lnSpc>
                <a:spcPct val="80000"/>
              </a:lnSpc>
              <a:buFontTx/>
              <a:buAutoNum type="arabicPeriod"/>
            </a:pPr>
            <a:r>
              <a:rPr lang="en-US" altLang="zh-CN" i="1" dirty="0">
                <a:ea typeface="宋体" pitchFamily="2" charset="-122"/>
              </a:rPr>
              <a:t>Assembly Language programming</a:t>
            </a:r>
          </a:p>
          <a:p>
            <a:pPr marL="609600" indent="-609600">
              <a:lnSpc>
                <a:spcPct val="80000"/>
              </a:lnSpc>
              <a:buFontTx/>
              <a:buAutoNum type="arabicPeriod"/>
            </a:pPr>
            <a:r>
              <a:rPr lang="en-US" altLang="zh-CN" i="1" dirty="0">
                <a:ea typeface="宋体" pitchFamily="2" charset="-122"/>
              </a:rPr>
              <a:t>Physical I/O</a:t>
            </a:r>
          </a:p>
          <a:p>
            <a:pPr marL="609600" indent="-609600">
              <a:lnSpc>
                <a:spcPct val="80000"/>
              </a:lnSpc>
              <a:buFontTx/>
              <a:buAutoNum type="arabicPeriod"/>
            </a:pPr>
            <a:r>
              <a:rPr lang="en-US" altLang="zh-CN" i="1" dirty="0">
                <a:ea typeface="宋体" pitchFamily="2" charset="-122"/>
              </a:rPr>
              <a:t>Subroutines, Calls, traps, interrupts</a:t>
            </a:r>
          </a:p>
          <a:p>
            <a:pPr marL="609600" indent="-609600">
              <a:lnSpc>
                <a:spcPct val="80000"/>
              </a:lnSpc>
              <a:buFontTx/>
              <a:buNone/>
            </a:pPr>
            <a:r>
              <a:rPr lang="en-US" altLang="zh-CN" i="1" dirty="0">
                <a:ea typeface="宋体" pitchFamily="2" charset="-122"/>
              </a:rPr>
              <a:t>12.	Transition to C</a:t>
            </a:r>
          </a:p>
          <a:p>
            <a:pPr marL="609600" indent="-609600">
              <a:lnSpc>
                <a:spcPct val="80000"/>
              </a:lnSpc>
              <a:buFontTx/>
              <a:buNone/>
            </a:pPr>
            <a:r>
              <a:rPr lang="en-US" altLang="zh-CN" i="1" dirty="0">
                <a:ea typeface="宋体" pitchFamily="2" charset="-122"/>
              </a:rPr>
              <a:t>13.	Programming in C</a:t>
            </a:r>
          </a:p>
          <a:p>
            <a:pPr marL="609600" indent="-609600">
              <a:lnSpc>
                <a:spcPct val="80000"/>
              </a:lnSpc>
              <a:buFontTx/>
              <a:buNone/>
            </a:pPr>
            <a:endParaRPr lang="en-US" altLang="zh-CN" sz="1600" b="0" i="1" dirty="0">
              <a:ea typeface="宋体" pitchFamily="2" charset="-122"/>
            </a:endParaRPr>
          </a:p>
        </p:txBody>
      </p:sp>
      <p:sp>
        <p:nvSpPr>
          <p:cNvPr id="10" name="日期占位符 3"/>
          <p:cNvSpPr>
            <a:spLocks noGrp="1"/>
          </p:cNvSpPr>
          <p:nvPr>
            <p:ph type="dt" sz="half" idx="10"/>
          </p:nvPr>
        </p:nvSpPr>
        <p:spPr>
          <a:xfrm>
            <a:off x="179512" y="6537325"/>
            <a:ext cx="2286000" cy="244475"/>
          </a:xfrm>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11" name="灯片编号占位符 5"/>
          <p:cNvSpPr>
            <a:spLocks noGrp="1"/>
          </p:cNvSpPr>
          <p:nvPr>
            <p:ph type="sldNum" sz="quarter" idx="12"/>
          </p:nvPr>
        </p:nvSpPr>
        <p:spPr>
          <a:xfrm>
            <a:off x="6293296" y="6537325"/>
            <a:ext cx="2743200" cy="244475"/>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15</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8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8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8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82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82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82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829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829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829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829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82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Computational model (Turing machine) vs. Structural model (Von structure)</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16</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graphicFrame>
        <p:nvGraphicFramePr>
          <p:cNvPr id="7" name="Object 14"/>
          <p:cNvGraphicFramePr>
            <a:graphicFrameLocks noChangeAspect="1"/>
          </p:cNvGraphicFramePr>
          <p:nvPr/>
        </p:nvGraphicFramePr>
        <p:xfrm>
          <a:off x="4614159" y="2169696"/>
          <a:ext cx="4182903" cy="2934320"/>
        </p:xfrm>
        <a:graphic>
          <a:graphicData uri="http://schemas.openxmlformats.org/presentationml/2006/ole">
            <mc:AlternateContent xmlns:mc="http://schemas.openxmlformats.org/markup-compatibility/2006">
              <mc:Choice xmlns:v="urn:schemas-microsoft-com:vml" Requires="v">
                <p:oleObj spid="_x0000_s2195" name="CorelDRAW" r:id="rId3" imgW="5743575" imgH="4029075" progId="CorelDRAW.Graphic.9">
                  <p:embed/>
                </p:oleObj>
              </mc:Choice>
              <mc:Fallback>
                <p:oleObj name="CorelDRAW" r:id="rId3" imgW="5743575" imgH="4029075" progId="CorelDRAW.Graphic.9">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159" y="2169696"/>
                        <a:ext cx="4182903" cy="2934320"/>
                      </a:xfrm>
                      <a:prstGeom prst="rect">
                        <a:avLst/>
                      </a:prstGeom>
                      <a:noFill/>
                      <a:ln>
                        <a:noFill/>
                      </a:ln>
                      <a:effectLst/>
                    </p:spPr>
                  </p:pic>
                </p:oleObj>
              </mc:Fallback>
            </mc:AlternateContent>
          </a:graphicData>
        </a:graphic>
      </p:graphicFrame>
      <p:grpSp>
        <p:nvGrpSpPr>
          <p:cNvPr id="8" name="Group 17"/>
          <p:cNvGrpSpPr/>
          <p:nvPr/>
        </p:nvGrpSpPr>
        <p:grpSpPr bwMode="auto">
          <a:xfrm>
            <a:off x="432049" y="2934035"/>
            <a:ext cx="3995936" cy="1656184"/>
            <a:chOff x="1075" y="1680"/>
            <a:chExt cx="3039" cy="1018"/>
          </a:xfrm>
        </p:grpSpPr>
        <p:sp>
          <p:nvSpPr>
            <p:cNvPr id="9" name="Rectangle 5"/>
            <p:cNvSpPr>
              <a:spLocks noChangeArrowheads="1"/>
            </p:cNvSpPr>
            <p:nvPr/>
          </p:nvSpPr>
          <p:spPr bwMode="auto">
            <a:xfrm>
              <a:off x="2181" y="1680"/>
              <a:ext cx="1008" cy="672"/>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U</a:t>
              </a:r>
              <a:endParaRPr kumimoji="0" lang="en-US" altLang="zh-CN" sz="3200" b="1"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0" name="Line 6"/>
            <p:cNvSpPr>
              <a:spLocks noChangeShapeType="1"/>
            </p:cNvSpPr>
            <p:nvPr/>
          </p:nvSpPr>
          <p:spPr bwMode="auto">
            <a:xfrm>
              <a:off x="1845" y="2239"/>
              <a:ext cx="336" cy="0"/>
            </a:xfrm>
            <a:prstGeom prst="line">
              <a:avLst/>
            </a:prstGeom>
            <a:noFill/>
            <a:ln w="9525">
              <a:solidFill>
                <a:schemeClr val="tx1"/>
              </a:solidFill>
              <a:rou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11" name="Line 7"/>
            <p:cNvSpPr>
              <a:spLocks noChangeShapeType="1"/>
            </p:cNvSpPr>
            <p:nvPr/>
          </p:nvSpPr>
          <p:spPr bwMode="auto">
            <a:xfrm>
              <a:off x="3189" y="2239"/>
              <a:ext cx="336" cy="0"/>
            </a:xfrm>
            <a:prstGeom prst="line">
              <a:avLst/>
            </a:prstGeom>
            <a:noFill/>
            <a:ln w="9525">
              <a:solidFill>
                <a:schemeClr val="tx1"/>
              </a:solidFill>
              <a:rou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12" name="Text Box 8"/>
            <p:cNvSpPr txBox="1">
              <a:spLocks noChangeArrowheads="1"/>
            </p:cNvSpPr>
            <p:nvPr/>
          </p:nvSpPr>
          <p:spPr bwMode="auto">
            <a:xfrm>
              <a:off x="1421" y="2102"/>
              <a:ext cx="4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a,b,c</a:t>
              </a:r>
            </a:p>
          </p:txBody>
        </p:sp>
        <p:sp>
          <p:nvSpPr>
            <p:cNvPr id="13" name="Text Box 9"/>
            <p:cNvSpPr txBox="1">
              <a:spLocks noChangeArrowheads="1"/>
            </p:cNvSpPr>
            <p:nvPr/>
          </p:nvSpPr>
          <p:spPr bwMode="auto">
            <a:xfrm>
              <a:off x="3541" y="2112"/>
              <a:ext cx="57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000000"/>
                  </a:solidFill>
                  <a:effectLst/>
                  <a:uLnTx/>
                  <a:uFillTx/>
                  <a:latin typeface="Franklin Gothic Book" pitchFamily="34" charset="0"/>
                  <a:ea typeface="宋体" pitchFamily="2" charset="-122"/>
                  <a:cs typeface="+mn-cs"/>
                </a:rPr>
                <a:t>c(a+b)</a:t>
              </a:r>
            </a:p>
          </p:txBody>
        </p:sp>
        <p:sp>
          <p:nvSpPr>
            <p:cNvPr id="14" name="Text Box 10"/>
            <p:cNvSpPr txBox="1">
              <a:spLocks noChangeArrowheads="1"/>
            </p:cNvSpPr>
            <p:nvPr/>
          </p:nvSpPr>
          <p:spPr bwMode="auto">
            <a:xfrm>
              <a:off x="1763" y="2448"/>
              <a:ext cx="19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000" b="0" i="1"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Universal Turing Machine</a:t>
              </a:r>
            </a:p>
          </p:txBody>
        </p:sp>
        <p:sp>
          <p:nvSpPr>
            <p:cNvPr id="15" name="Line 11"/>
            <p:cNvSpPr>
              <a:spLocks noChangeShapeType="1"/>
            </p:cNvSpPr>
            <p:nvPr/>
          </p:nvSpPr>
          <p:spPr bwMode="auto">
            <a:xfrm>
              <a:off x="1845" y="1865"/>
              <a:ext cx="336" cy="0"/>
            </a:xfrm>
            <a:prstGeom prst="line">
              <a:avLst/>
            </a:prstGeom>
            <a:noFill/>
            <a:ln w="9525">
              <a:solidFill>
                <a:schemeClr val="tx1"/>
              </a:solidFill>
              <a:rou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16" name="Text Box 13"/>
            <p:cNvSpPr txBox="1">
              <a:spLocks noChangeArrowheads="1"/>
            </p:cNvSpPr>
            <p:nvPr/>
          </p:nvSpPr>
          <p:spPr bwMode="auto">
            <a:xfrm>
              <a:off x="1075" y="1728"/>
              <a:ext cx="7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T</a:t>
              </a:r>
              <a:r>
                <a:rPr kumimoji="0" lang="en-US" altLang="zh-CN" sz="20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add</a:t>
              </a:r>
              <a:r>
                <a:rPr kumimoji="0" lang="en-US" altLang="zh-CN" sz="2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 </a:t>
              </a:r>
              <a:r>
                <a:rPr kumimoji="0" lang="en-US" altLang="zh-CN" sz="2000" b="0" i="0" u="none" strike="noStrike" kern="1200" cap="none" spc="0" normalizeH="0" baseline="0" noProof="0" dirty="0" err="1">
                  <a:ln>
                    <a:noFill/>
                  </a:ln>
                  <a:solidFill>
                    <a:srgbClr val="000000"/>
                  </a:solidFill>
                  <a:effectLst/>
                  <a:uLnTx/>
                  <a:uFillTx/>
                  <a:latin typeface="Arial" panose="020B0604020202020204" pitchFamily="34" charset="0"/>
                  <a:ea typeface="宋体" pitchFamily="2" charset="-122"/>
                  <a:cs typeface="+mn-cs"/>
                </a:rPr>
                <a:t>T</a:t>
              </a:r>
              <a:r>
                <a:rPr kumimoji="0" lang="en-US" altLang="zh-CN" sz="2000" b="0" i="0" u="none" strike="noStrike" kern="1200" cap="none" spc="0" normalizeH="0" baseline="-25000" noProof="0" dirty="0" err="1">
                  <a:ln>
                    <a:noFill/>
                  </a:ln>
                  <a:solidFill>
                    <a:srgbClr val="000000"/>
                  </a:solidFill>
                  <a:effectLst/>
                  <a:uLnTx/>
                  <a:uFillTx/>
                  <a:latin typeface="Arial" panose="020B0604020202020204" pitchFamily="34" charset="0"/>
                  <a:ea typeface="宋体" pitchFamily="2" charset="-122"/>
                  <a:cs typeface="+mn-cs"/>
                </a:rPr>
                <a:t>mul</a:t>
              </a:r>
              <a:endParaRPr kumimoji="0" lang="en-US" altLang="zh-CN" sz="20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sp>
        <p:nvSpPr>
          <p:cNvPr id="3" name="矩形 2"/>
          <p:cNvSpPr/>
          <p:nvPr/>
        </p:nvSpPr>
        <p:spPr bwMode="auto">
          <a:xfrm>
            <a:off x="5292080" y="4365104"/>
            <a:ext cx="2880320" cy="738912"/>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17" name="矩形 16"/>
          <p:cNvSpPr/>
          <p:nvPr/>
        </p:nvSpPr>
        <p:spPr bwMode="auto">
          <a:xfrm>
            <a:off x="1912844" y="2897943"/>
            <a:ext cx="1319911" cy="1145619"/>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Computational model (Turing machine) vs. Structural model (Von structure)</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17</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grpSp>
        <p:nvGrpSpPr>
          <p:cNvPr id="8" name="Group 17"/>
          <p:cNvGrpSpPr/>
          <p:nvPr/>
        </p:nvGrpSpPr>
        <p:grpSpPr bwMode="auto">
          <a:xfrm>
            <a:off x="432049" y="2934035"/>
            <a:ext cx="3995936" cy="1656184"/>
            <a:chOff x="1075" y="1680"/>
            <a:chExt cx="3039" cy="1018"/>
          </a:xfrm>
        </p:grpSpPr>
        <p:sp>
          <p:nvSpPr>
            <p:cNvPr id="9" name="Rectangle 5"/>
            <p:cNvSpPr>
              <a:spLocks noChangeArrowheads="1"/>
            </p:cNvSpPr>
            <p:nvPr/>
          </p:nvSpPr>
          <p:spPr bwMode="auto">
            <a:xfrm>
              <a:off x="2181" y="1680"/>
              <a:ext cx="1008" cy="672"/>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U</a:t>
              </a:r>
              <a:endParaRPr kumimoji="0" lang="en-US" altLang="zh-CN" sz="3200" b="1"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0" name="Line 6"/>
            <p:cNvSpPr>
              <a:spLocks noChangeShapeType="1"/>
            </p:cNvSpPr>
            <p:nvPr/>
          </p:nvSpPr>
          <p:spPr bwMode="auto">
            <a:xfrm>
              <a:off x="1845" y="2239"/>
              <a:ext cx="336" cy="0"/>
            </a:xfrm>
            <a:prstGeom prst="line">
              <a:avLst/>
            </a:prstGeom>
            <a:noFill/>
            <a:ln w="9525">
              <a:solidFill>
                <a:schemeClr val="tx1"/>
              </a:solidFill>
              <a:rou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11" name="Line 7"/>
            <p:cNvSpPr>
              <a:spLocks noChangeShapeType="1"/>
            </p:cNvSpPr>
            <p:nvPr/>
          </p:nvSpPr>
          <p:spPr bwMode="auto">
            <a:xfrm>
              <a:off x="3189" y="2239"/>
              <a:ext cx="336" cy="0"/>
            </a:xfrm>
            <a:prstGeom prst="line">
              <a:avLst/>
            </a:prstGeom>
            <a:noFill/>
            <a:ln w="9525">
              <a:solidFill>
                <a:schemeClr val="tx1"/>
              </a:solidFill>
              <a:rou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12" name="Text Box 8"/>
            <p:cNvSpPr txBox="1">
              <a:spLocks noChangeArrowheads="1"/>
            </p:cNvSpPr>
            <p:nvPr/>
          </p:nvSpPr>
          <p:spPr bwMode="auto">
            <a:xfrm>
              <a:off x="1421" y="2102"/>
              <a:ext cx="4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a,b,c</a:t>
              </a:r>
            </a:p>
          </p:txBody>
        </p:sp>
        <p:sp>
          <p:nvSpPr>
            <p:cNvPr id="13" name="Text Box 9"/>
            <p:cNvSpPr txBox="1">
              <a:spLocks noChangeArrowheads="1"/>
            </p:cNvSpPr>
            <p:nvPr/>
          </p:nvSpPr>
          <p:spPr bwMode="auto">
            <a:xfrm>
              <a:off x="3541" y="2112"/>
              <a:ext cx="57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000000"/>
                  </a:solidFill>
                  <a:effectLst/>
                  <a:uLnTx/>
                  <a:uFillTx/>
                  <a:latin typeface="Franklin Gothic Book" pitchFamily="34" charset="0"/>
                  <a:ea typeface="宋体" pitchFamily="2" charset="-122"/>
                  <a:cs typeface="+mn-cs"/>
                </a:rPr>
                <a:t>c(a+b)</a:t>
              </a:r>
            </a:p>
          </p:txBody>
        </p:sp>
        <p:sp>
          <p:nvSpPr>
            <p:cNvPr id="14" name="Text Box 10"/>
            <p:cNvSpPr txBox="1">
              <a:spLocks noChangeArrowheads="1"/>
            </p:cNvSpPr>
            <p:nvPr/>
          </p:nvSpPr>
          <p:spPr bwMode="auto">
            <a:xfrm>
              <a:off x="1763" y="2448"/>
              <a:ext cx="19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000" b="0" i="1"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Universal Turing Machine</a:t>
              </a:r>
            </a:p>
          </p:txBody>
        </p:sp>
        <p:sp>
          <p:nvSpPr>
            <p:cNvPr id="15" name="Line 11"/>
            <p:cNvSpPr>
              <a:spLocks noChangeShapeType="1"/>
            </p:cNvSpPr>
            <p:nvPr/>
          </p:nvSpPr>
          <p:spPr bwMode="auto">
            <a:xfrm>
              <a:off x="1845" y="1865"/>
              <a:ext cx="336" cy="0"/>
            </a:xfrm>
            <a:prstGeom prst="line">
              <a:avLst/>
            </a:prstGeom>
            <a:noFill/>
            <a:ln w="9525">
              <a:solidFill>
                <a:schemeClr val="tx1"/>
              </a:solidFill>
              <a:rou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16" name="Text Box 13"/>
            <p:cNvSpPr txBox="1">
              <a:spLocks noChangeArrowheads="1"/>
            </p:cNvSpPr>
            <p:nvPr/>
          </p:nvSpPr>
          <p:spPr bwMode="auto">
            <a:xfrm>
              <a:off x="1075" y="1728"/>
              <a:ext cx="7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T</a:t>
              </a:r>
              <a:r>
                <a:rPr kumimoji="0" lang="en-US" altLang="zh-CN" sz="20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rPr>
                <a:t>add</a:t>
              </a:r>
              <a:r>
                <a:rPr kumimoji="0" lang="en-US" altLang="zh-CN" sz="20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 T</a:t>
              </a:r>
              <a:r>
                <a:rPr kumimoji="0" lang="en-US" altLang="zh-CN" sz="20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rPr>
                <a:t>mul</a:t>
              </a:r>
            </a:p>
          </p:txBody>
        </p:sp>
      </p:grpSp>
      <p:pic>
        <p:nvPicPr>
          <p:cNvPr id="17" name="Picture 2" descr="StateMa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24744"/>
            <a:ext cx="3888432" cy="530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Instruction Set Architecture (ISA) vs. Finite State Machine</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18</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pic>
        <p:nvPicPr>
          <p:cNvPr id="30" name="Picture 2" descr="I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20762"/>
            <a:ext cx="3240360" cy="53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StateMac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124744"/>
            <a:ext cx="3888432" cy="530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StateMa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24744"/>
            <a:ext cx="3888432" cy="530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en-US" altLang="zh-CN" dirty="0"/>
              <a:t>Instruction Set Architecture (ISA) vs. Finite State Machine</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19</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pic>
        <p:nvPicPr>
          <p:cNvPr id="30" name="Picture 2" descr="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020762"/>
            <a:ext cx="3240360" cy="53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椭圆 4"/>
          <p:cNvSpPr/>
          <p:nvPr/>
        </p:nvSpPr>
        <p:spPr bwMode="auto">
          <a:xfrm>
            <a:off x="6397967" y="2996952"/>
            <a:ext cx="237626" cy="144016"/>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25000">
              <a:ln>
                <a:noFill/>
              </a:ln>
              <a:solidFill>
                <a:schemeClr val="tx1"/>
              </a:solidFill>
              <a:effectLst/>
              <a:latin typeface="Arial" panose="020B0604020202020204" pitchFamily="34" charset="0"/>
              <a:ea typeface="宋体" pitchFamily="2" charset="-122"/>
            </a:endParaRPr>
          </a:p>
        </p:txBody>
      </p:sp>
      <p:cxnSp>
        <p:nvCxnSpPr>
          <p:cNvPr id="8" name="直接箭头连接符 7"/>
          <p:cNvCxnSpPr/>
          <p:nvPr/>
        </p:nvCxnSpPr>
        <p:spPr bwMode="auto">
          <a:xfrm flipV="1">
            <a:off x="3779912" y="3140968"/>
            <a:ext cx="2618055" cy="720080"/>
          </a:xfrm>
          <a:prstGeom prst="straightConnector1">
            <a:avLst/>
          </a:prstGeom>
          <a:solidFill>
            <a:schemeClr val="accent1"/>
          </a:solidFill>
          <a:ln w="19050" cap="flat" cmpd="sng" algn="ctr">
            <a:solidFill>
              <a:schemeClr val="accent1"/>
            </a:solidFill>
            <a:prstDash val="solid"/>
            <a:round/>
            <a:headEnd type="none" w="med" len="med"/>
            <a:tailEnd type="triangle"/>
          </a:ln>
          <a:effectLst/>
        </p:spPr>
      </p:cxnSp>
      <p:cxnSp>
        <p:nvCxnSpPr>
          <p:cNvPr id="19" name="直接箭头连接符 18"/>
          <p:cNvCxnSpPr/>
          <p:nvPr/>
        </p:nvCxnSpPr>
        <p:spPr bwMode="auto">
          <a:xfrm flipH="1">
            <a:off x="6012160" y="3212976"/>
            <a:ext cx="504056" cy="1512168"/>
          </a:xfrm>
          <a:prstGeom prst="straightConnector1">
            <a:avLst/>
          </a:prstGeom>
          <a:solidFill>
            <a:schemeClr val="accent1"/>
          </a:solidFill>
          <a:ln w="19050" cap="flat" cmpd="sng" algn="ctr">
            <a:solidFill>
              <a:schemeClr val="accent1"/>
            </a:solidFill>
            <a:prstDash val="solid"/>
            <a:round/>
            <a:headEnd type="none" w="med" len="med"/>
            <a:tailEnd type="triangle"/>
          </a:ln>
          <a:effectLst/>
        </p:spPr>
      </p:cxnSp>
      <p:cxnSp>
        <p:nvCxnSpPr>
          <p:cNvPr id="12" name="直接箭头连接符 11">
            <a:extLst>
              <a:ext uri="{FF2B5EF4-FFF2-40B4-BE49-F238E27FC236}">
                <a16:creationId xmlns:a16="http://schemas.microsoft.com/office/drawing/2014/main" id="{54CEF101-D833-4405-A9DF-C962930F3DD3}"/>
              </a:ext>
            </a:extLst>
          </p:cNvPr>
          <p:cNvCxnSpPr>
            <a:cxnSpLocks/>
          </p:cNvCxnSpPr>
          <p:nvPr/>
        </p:nvCxnSpPr>
        <p:spPr bwMode="auto">
          <a:xfrm>
            <a:off x="6627326" y="1518111"/>
            <a:ext cx="8267" cy="290709"/>
          </a:xfrm>
          <a:prstGeom prst="straightConnector1">
            <a:avLst/>
          </a:prstGeom>
          <a:solidFill>
            <a:schemeClr val="accent1"/>
          </a:solidFill>
          <a:ln w="19050" cap="flat" cmpd="sng" algn="ctr">
            <a:solidFill>
              <a:schemeClr val="accent1"/>
            </a:solidFill>
            <a:prstDash val="solid"/>
            <a:round/>
            <a:headEnd type="none" w="med" len="med"/>
            <a:tailEnd type="triangle"/>
          </a:ln>
          <a:effectLst/>
        </p:spPr>
      </p:cxnSp>
      <p:cxnSp>
        <p:nvCxnSpPr>
          <p:cNvPr id="14" name="直接箭头连接符 13">
            <a:extLst>
              <a:ext uri="{FF2B5EF4-FFF2-40B4-BE49-F238E27FC236}">
                <a16:creationId xmlns:a16="http://schemas.microsoft.com/office/drawing/2014/main" id="{F15A3E3A-ADBE-4C1A-952C-35A41038A0BF}"/>
              </a:ext>
            </a:extLst>
          </p:cNvPr>
          <p:cNvCxnSpPr>
            <a:cxnSpLocks/>
          </p:cNvCxnSpPr>
          <p:nvPr/>
        </p:nvCxnSpPr>
        <p:spPr bwMode="auto">
          <a:xfrm>
            <a:off x="6619059" y="1879390"/>
            <a:ext cx="8267" cy="290709"/>
          </a:xfrm>
          <a:prstGeom prst="straightConnector1">
            <a:avLst/>
          </a:prstGeom>
          <a:solidFill>
            <a:schemeClr val="accent1"/>
          </a:solidFill>
          <a:ln w="19050" cap="flat" cmpd="sng" algn="ctr">
            <a:solidFill>
              <a:schemeClr val="accent1"/>
            </a:solidFill>
            <a:prstDash val="solid"/>
            <a:round/>
            <a:headEnd type="none" w="med" len="med"/>
            <a:tailEnd type="triangle"/>
          </a:ln>
          <a:effectLst/>
        </p:spPr>
      </p:cxnSp>
      <p:cxnSp>
        <p:nvCxnSpPr>
          <p:cNvPr id="15" name="直接箭头连接符 14">
            <a:extLst>
              <a:ext uri="{FF2B5EF4-FFF2-40B4-BE49-F238E27FC236}">
                <a16:creationId xmlns:a16="http://schemas.microsoft.com/office/drawing/2014/main" id="{963A6322-AFE4-4FB0-AF05-B8BF7315597F}"/>
              </a:ext>
            </a:extLst>
          </p:cNvPr>
          <p:cNvCxnSpPr>
            <a:cxnSpLocks/>
          </p:cNvCxnSpPr>
          <p:nvPr/>
        </p:nvCxnSpPr>
        <p:spPr bwMode="auto">
          <a:xfrm>
            <a:off x="6641201" y="2274195"/>
            <a:ext cx="8267" cy="290709"/>
          </a:xfrm>
          <a:prstGeom prst="straightConnector1">
            <a:avLst/>
          </a:prstGeom>
          <a:solidFill>
            <a:schemeClr val="accent1"/>
          </a:solidFill>
          <a:ln w="19050" cap="flat" cmpd="sng" algn="ctr">
            <a:solidFill>
              <a:schemeClr val="accent1"/>
            </a:solidFill>
            <a:prstDash val="solid"/>
            <a:round/>
            <a:headEnd type="none" w="med" len="med"/>
            <a:tailEnd type="triangle"/>
          </a:ln>
          <a:effectLst/>
        </p:spPr>
      </p:cxnSp>
      <p:sp>
        <p:nvSpPr>
          <p:cNvPr id="11" name="任意多边形: 形状 10">
            <a:extLst>
              <a:ext uri="{FF2B5EF4-FFF2-40B4-BE49-F238E27FC236}">
                <a16:creationId xmlns:a16="http://schemas.microsoft.com/office/drawing/2014/main" id="{FF94F26A-FE20-4807-AF51-E5A93AC28A21}"/>
              </a:ext>
            </a:extLst>
          </p:cNvPr>
          <p:cNvSpPr/>
          <p:nvPr/>
        </p:nvSpPr>
        <p:spPr bwMode="auto">
          <a:xfrm>
            <a:off x="4211960" y="1313366"/>
            <a:ext cx="2710173" cy="4662132"/>
          </a:xfrm>
          <a:custGeom>
            <a:avLst/>
            <a:gdLst>
              <a:gd name="connsiteX0" fmla="*/ 1574958 w 2710173"/>
              <a:gd name="connsiteY0" fmla="*/ 4662132 h 4662132"/>
              <a:gd name="connsiteX1" fmla="*/ 185637 w 2710173"/>
              <a:gd name="connsiteY1" fmla="*/ 3244457 h 4662132"/>
              <a:gd name="connsiteX2" fmla="*/ 256521 w 2710173"/>
              <a:gd name="connsiteY2" fmla="*/ 1309332 h 4662132"/>
              <a:gd name="connsiteX3" fmla="*/ 2404298 w 2710173"/>
              <a:gd name="connsiteY3" fmla="*/ 97220 h 4662132"/>
              <a:gd name="connsiteX4" fmla="*/ 2694921 w 2710173"/>
              <a:gd name="connsiteY4" fmla="*/ 75955 h 4662132"/>
              <a:gd name="connsiteX5" fmla="*/ 2694921 w 2710173"/>
              <a:gd name="connsiteY5" fmla="*/ 75955 h 466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0173" h="4662132">
                <a:moveTo>
                  <a:pt x="1574958" y="4662132"/>
                </a:moveTo>
                <a:cubicBezTo>
                  <a:pt x="990167" y="4232694"/>
                  <a:pt x="405376" y="3803257"/>
                  <a:pt x="185637" y="3244457"/>
                </a:cubicBezTo>
                <a:cubicBezTo>
                  <a:pt x="-34102" y="2685657"/>
                  <a:pt x="-113256" y="1833871"/>
                  <a:pt x="256521" y="1309332"/>
                </a:cubicBezTo>
                <a:cubicBezTo>
                  <a:pt x="626298" y="784792"/>
                  <a:pt x="1997898" y="302783"/>
                  <a:pt x="2404298" y="97220"/>
                </a:cubicBezTo>
                <a:cubicBezTo>
                  <a:pt x="2810698" y="-108343"/>
                  <a:pt x="2694921" y="75955"/>
                  <a:pt x="2694921" y="75955"/>
                </a:cubicBezTo>
                <a:lnTo>
                  <a:pt x="2694921" y="75955"/>
                </a:lnTo>
              </a:path>
            </a:pathLst>
          </a:custGeom>
          <a:noFill/>
          <a:ln w="19050" cap="flat" cmpd="sng" algn="ctr">
            <a:solidFill>
              <a:srgbClr val="FF0000"/>
            </a:solidFill>
            <a:prstDash val="solid"/>
            <a:round/>
            <a:headEnd type="none" w="med" len="med"/>
            <a:tailEnd type="arrow"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25000">
              <a:ln>
                <a:noFill/>
              </a:ln>
              <a:solidFill>
                <a:schemeClr val="tx1"/>
              </a:solidFill>
              <a:effectLst/>
              <a:latin typeface="Arial" panose="020B0604020202020204" pitchFamily="34" charset="0"/>
              <a:ea typeface="宋体" pitchFamily="2" charset="-122"/>
            </a:endParaRPr>
          </a:p>
        </p:txBody>
      </p:sp>
      <p:sp>
        <p:nvSpPr>
          <p:cNvPr id="13" name="矩形 12">
            <a:extLst>
              <a:ext uri="{FF2B5EF4-FFF2-40B4-BE49-F238E27FC236}">
                <a16:creationId xmlns:a16="http://schemas.microsoft.com/office/drawing/2014/main" id="{F07E116C-4D49-4B99-A8DE-8D508CE7731B}"/>
              </a:ext>
            </a:extLst>
          </p:cNvPr>
          <p:cNvSpPr/>
          <p:nvPr/>
        </p:nvSpPr>
        <p:spPr bwMode="auto">
          <a:xfrm>
            <a:off x="971600" y="3717032"/>
            <a:ext cx="3002734" cy="269591"/>
          </a:xfrm>
          <a:prstGeom prst="rect">
            <a:avLst/>
          </a:prstGeom>
          <a:noFill/>
          <a:ln w="19050" cap="flat" cmpd="sng" algn="ctr">
            <a:solidFill>
              <a:schemeClr val="accent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25000">
              <a:ln>
                <a:noFill/>
              </a:ln>
              <a:solidFill>
                <a:schemeClr val="tx1"/>
              </a:solidFill>
              <a:effectLst/>
              <a:latin typeface="Arial" panose="020B0604020202020204" pitchFamily="34" charset="0"/>
              <a:ea typeface="宋体" pitchFamily="2" charset="-122"/>
            </a:endParaRPr>
          </a:p>
        </p:txBody>
      </p:sp>
      <p:cxnSp>
        <p:nvCxnSpPr>
          <p:cNvPr id="20" name="直接箭头连接符 19">
            <a:extLst>
              <a:ext uri="{FF2B5EF4-FFF2-40B4-BE49-F238E27FC236}">
                <a16:creationId xmlns:a16="http://schemas.microsoft.com/office/drawing/2014/main" id="{DEA5499E-3DEA-4710-9AD9-E451A2163494}"/>
              </a:ext>
            </a:extLst>
          </p:cNvPr>
          <p:cNvCxnSpPr>
            <a:cxnSpLocks/>
          </p:cNvCxnSpPr>
          <p:nvPr/>
        </p:nvCxnSpPr>
        <p:spPr bwMode="auto">
          <a:xfrm>
            <a:off x="6221972" y="5056443"/>
            <a:ext cx="0" cy="479331"/>
          </a:xfrm>
          <a:prstGeom prst="straightConnector1">
            <a:avLst/>
          </a:prstGeom>
          <a:solidFill>
            <a:schemeClr val="accent1"/>
          </a:solidFill>
          <a:ln w="19050" cap="flat" cmpd="sng" algn="ctr">
            <a:solidFill>
              <a:schemeClr val="accent1"/>
            </a:solidFill>
            <a:prstDash val="solid"/>
            <a:round/>
            <a:headEnd type="none" w="med" len="med"/>
            <a:tailEnd type="triangle"/>
          </a:ln>
          <a:effectLst/>
        </p:spPr>
      </p:cxnSp>
      <p:cxnSp>
        <p:nvCxnSpPr>
          <p:cNvPr id="21" name="直接箭头连接符 20">
            <a:extLst>
              <a:ext uri="{FF2B5EF4-FFF2-40B4-BE49-F238E27FC236}">
                <a16:creationId xmlns:a16="http://schemas.microsoft.com/office/drawing/2014/main" id="{13E51F2D-E49B-4CC3-A6DF-0BF3DC35D8B1}"/>
              </a:ext>
            </a:extLst>
          </p:cNvPr>
          <p:cNvCxnSpPr>
            <a:cxnSpLocks/>
          </p:cNvCxnSpPr>
          <p:nvPr/>
        </p:nvCxnSpPr>
        <p:spPr bwMode="auto">
          <a:xfrm>
            <a:off x="6012160" y="5661248"/>
            <a:ext cx="72008" cy="144016"/>
          </a:xfrm>
          <a:prstGeom prst="straightConnector1">
            <a:avLst/>
          </a:prstGeom>
          <a:solidFill>
            <a:schemeClr val="accent1"/>
          </a:solidFill>
          <a:ln w="19050" cap="flat" cmpd="sng" algn="ctr">
            <a:solidFill>
              <a:schemeClr val="accent1"/>
            </a:solidFill>
            <a:prstDash val="solid"/>
            <a:round/>
            <a:headEnd type="none"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pPr>
              <a:defRPr/>
            </a:pPr>
            <a:r>
              <a:rPr lang="en-US" altLang="zh-CN" sz="2800" dirty="0">
                <a:sym typeface="Arial" panose="020B0604020202020204" pitchFamily="34" charset="0"/>
              </a:rPr>
              <a:t>Outline</a:t>
            </a:r>
            <a:endParaRPr lang="zh-CN" altLang="en-US" sz="2800" dirty="0">
              <a:sym typeface="Arial" panose="020B0604020202020204" pitchFamily="34" charset="0"/>
            </a:endParaRPr>
          </a:p>
        </p:txBody>
      </p:sp>
      <p:sp>
        <p:nvSpPr>
          <p:cNvPr id="10" name="TextBox 7"/>
          <p:cNvSpPr txBox="1">
            <a:spLocks noChangeArrowheads="1"/>
          </p:cNvSpPr>
          <p:nvPr/>
        </p:nvSpPr>
        <p:spPr bwMode="auto">
          <a:xfrm>
            <a:off x="1114235" y="1374998"/>
            <a:ext cx="7418983"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a:lnSpc>
                <a:spcPct val="90000"/>
              </a:lnSpc>
              <a:buClr>
                <a:srgbClr val="4F81BD"/>
              </a:buClr>
              <a:buNone/>
              <a:defRPr/>
            </a:pPr>
            <a:r>
              <a:rPr lang="en-US" altLang="zh-CN" sz="2400" b="1" baseline="0" dirty="0">
                <a:solidFill>
                  <a:schemeClr val="bg1">
                    <a:lumMod val="50000"/>
                  </a:schemeClr>
                </a:solidFill>
                <a:latin typeface="微软雅黑" panose="020B0503020204020204" pitchFamily="34" charset="-122"/>
              </a:rPr>
              <a:t>Course and Crew</a:t>
            </a:r>
          </a:p>
        </p:txBody>
      </p:sp>
      <p:sp>
        <p:nvSpPr>
          <p:cNvPr id="11" name="Text Box 17"/>
          <p:cNvSpPr txBox="1">
            <a:spLocks noChangeArrowheads="1"/>
          </p:cNvSpPr>
          <p:nvPr/>
        </p:nvSpPr>
        <p:spPr bwMode="auto">
          <a:xfrm>
            <a:off x="336992" y="1282032"/>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ln>
          <a:effectLst>
            <a:outerShdw blurRad="50800" dist="38100" dir="8100000" algn="tr" rotWithShape="0">
              <a:prstClr val="black">
                <a:alpha val="40000"/>
              </a:prstClr>
            </a:outerShdw>
          </a:effectLst>
        </p:spPr>
        <p:txBody>
          <a:bodyPr wrap="none" lIns="0" tIns="0" rIns="0" bIns="0" anchor="ctr" anchorCtr="1"/>
          <a:lstStyle>
            <a:defPPr>
              <a:defRPr lang="zh-CN"/>
            </a:defPPr>
            <a:lvl1pPr marL="0" marR="0" lvl="0" indent="0" algn="ctr" defTabSz="895350" fontAlgn="auto" latinLnBrk="0">
              <a:lnSpc>
                <a:spcPct val="100000"/>
              </a:lnSpc>
              <a:spcBef>
                <a:spcPts val="0"/>
              </a:spcBef>
              <a:spcAft>
                <a:spcPts val="0"/>
              </a:spcAft>
              <a:buClrTx/>
              <a:buSzTx/>
              <a:buFontTx/>
              <a:buNone/>
              <a:defRPr kumimoji="0" sz="2400" b="1" i="0" u="none" strike="noStrike" cap="none" spc="0" normalizeH="0" baseline="0">
                <a:ln>
                  <a:noFill/>
                </a:ln>
                <a:solidFill>
                  <a:prstClr val="white"/>
                </a:solidFill>
                <a:effectLst/>
                <a:uLnTx/>
                <a:uFillTx/>
                <a:latin typeface="微软雅黑" panose="020B0503020204020204" pitchFamily="34" charset="-122"/>
                <a:ea typeface="微软雅黑" panose="020B0503020204020204" pitchFamily="34" charset="-122"/>
              </a:defRPr>
            </a:lvl1pPr>
            <a:lvl2pPr marL="742950" indent="-285750" defTabSz="895350">
              <a:defRPr sz="800">
                <a:latin typeface="Calibri" panose="020F0502020204030204" pitchFamily="34" charset="0"/>
              </a:defRPr>
            </a:lvl2pPr>
            <a:lvl3pPr marL="1143000" indent="-228600" defTabSz="895350">
              <a:defRPr sz="800">
                <a:latin typeface="Calibri" panose="020F0502020204030204" pitchFamily="34" charset="0"/>
              </a:defRPr>
            </a:lvl3pPr>
            <a:lvl4pPr marL="1600200" indent="-228600" defTabSz="895350">
              <a:defRPr sz="800">
                <a:latin typeface="Calibri" panose="020F0502020204030204" pitchFamily="34" charset="0"/>
              </a:defRPr>
            </a:lvl4pPr>
            <a:lvl5pPr marL="2057400" indent="-228600" defTabSz="895350">
              <a:defRPr sz="800">
                <a:latin typeface="Calibri" panose="020F0502020204030204" pitchFamily="34" charset="0"/>
              </a:defRPr>
            </a:lvl5pPr>
            <a:lvl6pPr marL="2514600" indent="-228600" defTabSz="895350" fontAlgn="base">
              <a:spcBef>
                <a:spcPct val="0"/>
              </a:spcBef>
              <a:spcAft>
                <a:spcPct val="0"/>
              </a:spcAft>
              <a:defRPr sz="800">
                <a:latin typeface="Calibri" panose="020F0502020204030204" pitchFamily="34" charset="0"/>
              </a:defRPr>
            </a:lvl6pPr>
            <a:lvl7pPr marL="2971800" indent="-228600" defTabSz="895350" fontAlgn="base">
              <a:spcBef>
                <a:spcPct val="0"/>
              </a:spcBef>
              <a:spcAft>
                <a:spcPct val="0"/>
              </a:spcAft>
              <a:defRPr sz="800">
                <a:latin typeface="Calibri" panose="020F0502020204030204" pitchFamily="34" charset="0"/>
              </a:defRPr>
            </a:lvl7pPr>
            <a:lvl8pPr marL="3429000" indent="-228600" defTabSz="895350" fontAlgn="base">
              <a:spcBef>
                <a:spcPct val="0"/>
              </a:spcBef>
              <a:spcAft>
                <a:spcPct val="0"/>
              </a:spcAft>
              <a:defRPr sz="800">
                <a:latin typeface="Calibri" panose="020F0502020204030204" pitchFamily="34" charset="0"/>
              </a:defRPr>
            </a:lvl8pPr>
            <a:lvl9pPr marL="3886200" indent="-228600" defTabSz="895350" fontAlgn="base">
              <a:spcBef>
                <a:spcPct val="0"/>
              </a:spcBef>
              <a:spcAft>
                <a:spcPct val="0"/>
              </a:spcAft>
              <a:defRPr sz="800">
                <a:latin typeface="Calibri" panose="020F0502020204030204" pitchFamily="34" charset="0"/>
              </a:defRPr>
            </a:lvl9pPr>
          </a:lstStyle>
          <a:p>
            <a:r>
              <a:rPr lang="en-US" altLang="zh-CN" dirty="0"/>
              <a:t>1</a:t>
            </a:r>
          </a:p>
        </p:txBody>
      </p:sp>
      <p:cxnSp>
        <p:nvCxnSpPr>
          <p:cNvPr id="12" name="直接连接符 11"/>
          <p:cNvCxnSpPr/>
          <p:nvPr/>
        </p:nvCxnSpPr>
        <p:spPr>
          <a:xfrm>
            <a:off x="337581" y="1929053"/>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TextBox 7"/>
          <p:cNvSpPr txBox="1">
            <a:spLocks noChangeArrowheads="1"/>
          </p:cNvSpPr>
          <p:nvPr/>
        </p:nvSpPr>
        <p:spPr bwMode="auto">
          <a:xfrm>
            <a:off x="1114235" y="2276872"/>
            <a:ext cx="7418983"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lvl="0">
              <a:lnSpc>
                <a:spcPct val="90000"/>
              </a:lnSpc>
              <a:buClr>
                <a:srgbClr val="4F81BD"/>
              </a:buClr>
              <a:buNone/>
              <a:defRPr/>
            </a:pPr>
            <a:r>
              <a:rPr lang="en-US" altLang="zh-CN" sz="2400" b="1" kern="0" baseline="0" dirty="0">
                <a:solidFill>
                  <a:schemeClr val="bg1">
                    <a:lumMod val="50000"/>
                  </a:schemeClr>
                </a:solidFill>
                <a:latin typeface="微软雅黑" panose="020B0503020204020204" pitchFamily="34" charset="-122"/>
              </a:rPr>
              <a:t>Computer is in Everything!</a:t>
            </a:r>
            <a:endPar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sym typeface="Times New Roman" panose="02020603050405020304" pitchFamily="18" charset="0"/>
            </a:endParaRPr>
          </a:p>
        </p:txBody>
      </p:sp>
      <p:sp>
        <p:nvSpPr>
          <p:cNvPr id="42" name="Text Box 17"/>
          <p:cNvSpPr txBox="1">
            <a:spLocks noChangeArrowheads="1"/>
          </p:cNvSpPr>
          <p:nvPr/>
        </p:nvSpPr>
        <p:spPr bwMode="auto">
          <a:xfrm>
            <a:off x="336992" y="2193418"/>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ln>
          <a:effectLst>
            <a:outerShdw blurRad="50800" dist="38100" dir="8100000" algn="tr" rotWithShape="0">
              <a:prstClr val="black">
                <a:alpha val="40000"/>
              </a:prstClr>
            </a:outerShdw>
          </a:effectLst>
        </p:spPr>
        <p:txBody>
          <a:bodyPr wrap="none" lIns="0" tIns="0" rIns="0" bIns="0" anchor="ctr" anchorCtr="1"/>
          <a:lstStyle>
            <a:defPPr>
              <a:defRPr lang="zh-CN"/>
            </a:defPPr>
            <a:lvl1pPr marL="0" marR="0" lvl="0" indent="0" algn="ctr" defTabSz="895350" fontAlgn="auto" latinLnBrk="0">
              <a:lnSpc>
                <a:spcPct val="100000"/>
              </a:lnSpc>
              <a:spcBef>
                <a:spcPts val="0"/>
              </a:spcBef>
              <a:spcAft>
                <a:spcPts val="0"/>
              </a:spcAft>
              <a:buClrTx/>
              <a:buSzTx/>
              <a:buFontTx/>
              <a:buNone/>
              <a:defRPr kumimoji="0" sz="2400" b="1" i="0" u="none" strike="noStrike" cap="none" spc="0" normalizeH="0" baseline="0">
                <a:ln>
                  <a:noFill/>
                </a:ln>
                <a:solidFill>
                  <a:prstClr val="white"/>
                </a:solidFill>
                <a:effectLst/>
                <a:uLnTx/>
                <a:uFillTx/>
                <a:latin typeface="微软雅黑" panose="020B0503020204020204" pitchFamily="34" charset="-122"/>
                <a:ea typeface="微软雅黑" panose="020B0503020204020204" pitchFamily="34" charset="-122"/>
              </a:defRPr>
            </a:lvl1pPr>
            <a:lvl2pPr marL="742950" indent="-285750" defTabSz="895350">
              <a:defRPr sz="800">
                <a:latin typeface="Calibri" panose="020F0502020204030204" pitchFamily="34" charset="0"/>
              </a:defRPr>
            </a:lvl2pPr>
            <a:lvl3pPr marL="1143000" indent="-228600" defTabSz="895350">
              <a:defRPr sz="800">
                <a:latin typeface="Calibri" panose="020F0502020204030204" pitchFamily="34" charset="0"/>
              </a:defRPr>
            </a:lvl3pPr>
            <a:lvl4pPr marL="1600200" indent="-228600" defTabSz="895350">
              <a:defRPr sz="800">
                <a:latin typeface="Calibri" panose="020F0502020204030204" pitchFamily="34" charset="0"/>
              </a:defRPr>
            </a:lvl4pPr>
            <a:lvl5pPr marL="2057400" indent="-228600" defTabSz="895350">
              <a:defRPr sz="800">
                <a:latin typeface="Calibri" panose="020F0502020204030204" pitchFamily="34" charset="0"/>
              </a:defRPr>
            </a:lvl5pPr>
            <a:lvl6pPr marL="2514600" indent="-228600" defTabSz="895350" fontAlgn="base">
              <a:spcBef>
                <a:spcPct val="0"/>
              </a:spcBef>
              <a:spcAft>
                <a:spcPct val="0"/>
              </a:spcAft>
              <a:defRPr sz="800">
                <a:latin typeface="Calibri" panose="020F0502020204030204" pitchFamily="34" charset="0"/>
              </a:defRPr>
            </a:lvl6pPr>
            <a:lvl7pPr marL="2971800" indent="-228600" defTabSz="895350" fontAlgn="base">
              <a:spcBef>
                <a:spcPct val="0"/>
              </a:spcBef>
              <a:spcAft>
                <a:spcPct val="0"/>
              </a:spcAft>
              <a:defRPr sz="800">
                <a:latin typeface="Calibri" panose="020F0502020204030204" pitchFamily="34" charset="0"/>
              </a:defRPr>
            </a:lvl7pPr>
            <a:lvl8pPr marL="3429000" indent="-228600" defTabSz="895350" fontAlgn="base">
              <a:spcBef>
                <a:spcPct val="0"/>
              </a:spcBef>
              <a:spcAft>
                <a:spcPct val="0"/>
              </a:spcAft>
              <a:defRPr sz="800">
                <a:latin typeface="Calibri" panose="020F0502020204030204" pitchFamily="34" charset="0"/>
              </a:defRPr>
            </a:lvl8pPr>
            <a:lvl9pPr marL="3886200" indent="-228600" defTabSz="895350" fontAlgn="base">
              <a:spcBef>
                <a:spcPct val="0"/>
              </a:spcBef>
              <a:spcAft>
                <a:spcPct val="0"/>
              </a:spcAft>
              <a:defRPr sz="800">
                <a:latin typeface="Calibri" panose="020F0502020204030204" pitchFamily="34" charset="0"/>
              </a:defRPr>
            </a:lvl9pPr>
          </a:lstStyle>
          <a:p>
            <a:r>
              <a:rPr lang="en-US" altLang="zh-CN" dirty="0"/>
              <a:t>2</a:t>
            </a:r>
          </a:p>
        </p:txBody>
      </p:sp>
      <p:cxnSp>
        <p:nvCxnSpPr>
          <p:cNvPr id="43" name="直接连接符 42"/>
          <p:cNvCxnSpPr/>
          <p:nvPr/>
        </p:nvCxnSpPr>
        <p:spPr>
          <a:xfrm>
            <a:off x="337581" y="2840439"/>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7"/>
          <p:cNvSpPr txBox="1">
            <a:spLocks noChangeArrowheads="1"/>
          </p:cNvSpPr>
          <p:nvPr/>
        </p:nvSpPr>
        <p:spPr bwMode="auto">
          <a:xfrm>
            <a:off x="1114235" y="3175106"/>
            <a:ext cx="7418983"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Why Take This Course?</a:t>
            </a:r>
          </a:p>
        </p:txBody>
      </p:sp>
      <p:sp>
        <p:nvSpPr>
          <p:cNvPr id="46" name="Text Box 17"/>
          <p:cNvSpPr txBox="1">
            <a:spLocks noChangeArrowheads="1"/>
          </p:cNvSpPr>
          <p:nvPr/>
        </p:nvSpPr>
        <p:spPr bwMode="auto">
          <a:xfrm>
            <a:off x="336992" y="3082140"/>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ln>
          <a:effectLst>
            <a:outerShdw blurRad="50800" dist="38100" dir="8100000" algn="tr" rotWithShape="0">
              <a:prstClr val="black">
                <a:alpha val="40000"/>
              </a:prstClr>
            </a:outerShdw>
          </a:effectLst>
        </p:spPr>
        <p:txBody>
          <a:bodyPr wrap="none" lIns="0" tIns="0" rIns="0" bIns="0" anchor="ctr" anchorCtr="1"/>
          <a:lstStyle>
            <a:defPPr>
              <a:defRPr lang="zh-CN"/>
            </a:defPPr>
            <a:lvl1pPr marL="0" marR="0" lvl="0" indent="0" algn="ctr" defTabSz="895350" fontAlgn="auto" latinLnBrk="0">
              <a:lnSpc>
                <a:spcPct val="100000"/>
              </a:lnSpc>
              <a:spcBef>
                <a:spcPts val="0"/>
              </a:spcBef>
              <a:spcAft>
                <a:spcPts val="0"/>
              </a:spcAft>
              <a:buClrTx/>
              <a:buSzTx/>
              <a:buFontTx/>
              <a:buNone/>
              <a:defRPr kumimoji="0" sz="2400" b="1" i="0" u="none" strike="noStrike" cap="none" spc="0" normalizeH="0" baseline="0">
                <a:ln>
                  <a:noFill/>
                </a:ln>
                <a:solidFill>
                  <a:prstClr val="white"/>
                </a:solidFill>
                <a:effectLst/>
                <a:uLnTx/>
                <a:uFillTx/>
                <a:latin typeface="微软雅黑" panose="020B0503020204020204" pitchFamily="34" charset="-122"/>
                <a:ea typeface="微软雅黑" panose="020B0503020204020204" pitchFamily="34" charset="-122"/>
              </a:defRPr>
            </a:lvl1pPr>
            <a:lvl2pPr marL="742950" indent="-285750" defTabSz="895350">
              <a:defRPr sz="800">
                <a:latin typeface="Calibri" panose="020F0502020204030204" pitchFamily="34" charset="0"/>
              </a:defRPr>
            </a:lvl2pPr>
            <a:lvl3pPr marL="1143000" indent="-228600" defTabSz="895350">
              <a:defRPr sz="800">
                <a:latin typeface="Calibri" panose="020F0502020204030204" pitchFamily="34" charset="0"/>
              </a:defRPr>
            </a:lvl3pPr>
            <a:lvl4pPr marL="1600200" indent="-228600" defTabSz="895350">
              <a:defRPr sz="800">
                <a:latin typeface="Calibri" panose="020F0502020204030204" pitchFamily="34" charset="0"/>
              </a:defRPr>
            </a:lvl4pPr>
            <a:lvl5pPr marL="2057400" indent="-228600" defTabSz="895350">
              <a:defRPr sz="800">
                <a:latin typeface="Calibri" panose="020F0502020204030204" pitchFamily="34" charset="0"/>
              </a:defRPr>
            </a:lvl5pPr>
            <a:lvl6pPr marL="2514600" indent="-228600" defTabSz="895350" fontAlgn="base">
              <a:spcBef>
                <a:spcPct val="0"/>
              </a:spcBef>
              <a:spcAft>
                <a:spcPct val="0"/>
              </a:spcAft>
              <a:defRPr sz="800">
                <a:latin typeface="Calibri" panose="020F0502020204030204" pitchFamily="34" charset="0"/>
              </a:defRPr>
            </a:lvl6pPr>
            <a:lvl7pPr marL="2971800" indent="-228600" defTabSz="895350" fontAlgn="base">
              <a:spcBef>
                <a:spcPct val="0"/>
              </a:spcBef>
              <a:spcAft>
                <a:spcPct val="0"/>
              </a:spcAft>
              <a:defRPr sz="800">
                <a:latin typeface="Calibri" panose="020F0502020204030204" pitchFamily="34" charset="0"/>
              </a:defRPr>
            </a:lvl7pPr>
            <a:lvl8pPr marL="3429000" indent="-228600" defTabSz="895350" fontAlgn="base">
              <a:spcBef>
                <a:spcPct val="0"/>
              </a:spcBef>
              <a:spcAft>
                <a:spcPct val="0"/>
              </a:spcAft>
              <a:defRPr sz="800">
                <a:latin typeface="Calibri" panose="020F0502020204030204" pitchFamily="34" charset="0"/>
              </a:defRPr>
            </a:lvl8pPr>
            <a:lvl9pPr marL="3886200" indent="-228600" defTabSz="895350" fontAlgn="base">
              <a:spcBef>
                <a:spcPct val="0"/>
              </a:spcBef>
              <a:spcAft>
                <a:spcPct val="0"/>
              </a:spcAft>
              <a:defRPr sz="800">
                <a:latin typeface="Calibri" panose="020F0502020204030204" pitchFamily="34" charset="0"/>
              </a:defRPr>
            </a:lvl9pPr>
          </a:lstStyle>
          <a:p>
            <a:r>
              <a:rPr lang="en-US" altLang="zh-CN" dirty="0"/>
              <a:t>3</a:t>
            </a:r>
          </a:p>
        </p:txBody>
      </p:sp>
      <p:cxnSp>
        <p:nvCxnSpPr>
          <p:cNvPr id="47" name="直接连接符 46"/>
          <p:cNvCxnSpPr/>
          <p:nvPr/>
        </p:nvCxnSpPr>
        <p:spPr>
          <a:xfrm>
            <a:off x="337581" y="3729161"/>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9" name="TextBox 7"/>
          <p:cNvSpPr txBox="1">
            <a:spLocks noChangeArrowheads="1"/>
          </p:cNvSpPr>
          <p:nvPr/>
        </p:nvSpPr>
        <p:spPr bwMode="auto">
          <a:xfrm>
            <a:off x="1114235" y="4013259"/>
            <a:ext cx="7418983"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Great Ideas in Computing Systems</a:t>
            </a:r>
          </a:p>
        </p:txBody>
      </p:sp>
      <p:sp>
        <p:nvSpPr>
          <p:cNvPr id="50" name="Text Box 17"/>
          <p:cNvSpPr txBox="1">
            <a:spLocks noChangeArrowheads="1"/>
          </p:cNvSpPr>
          <p:nvPr/>
        </p:nvSpPr>
        <p:spPr bwMode="auto">
          <a:xfrm>
            <a:off x="336992" y="3920293"/>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ln>
          <a:effectLst>
            <a:outerShdw blurRad="50800" dist="38100" dir="8100000" algn="tr" rotWithShape="0">
              <a:prstClr val="black">
                <a:alpha val="40000"/>
              </a:prstClr>
            </a:outerShdw>
          </a:effectLst>
        </p:spPr>
        <p:txBody>
          <a:bodyPr wrap="none" lIns="0" tIns="0" rIns="0" bIns="0" anchor="ctr" anchorCtr="1"/>
          <a:lstStyle>
            <a:defPPr>
              <a:defRPr lang="zh-CN"/>
            </a:defPPr>
            <a:lvl1pPr marL="0" marR="0" lvl="0" indent="0" algn="ctr" defTabSz="895350" fontAlgn="auto" latinLnBrk="0">
              <a:lnSpc>
                <a:spcPct val="100000"/>
              </a:lnSpc>
              <a:spcBef>
                <a:spcPts val="0"/>
              </a:spcBef>
              <a:spcAft>
                <a:spcPts val="0"/>
              </a:spcAft>
              <a:buClrTx/>
              <a:buSzTx/>
              <a:buFontTx/>
              <a:buNone/>
              <a:defRPr kumimoji="0" sz="2400" b="1" i="0" u="none" strike="noStrike" cap="none" spc="0" normalizeH="0" baseline="0">
                <a:ln>
                  <a:noFill/>
                </a:ln>
                <a:solidFill>
                  <a:prstClr val="white"/>
                </a:solidFill>
                <a:effectLst/>
                <a:uLnTx/>
                <a:uFillTx/>
                <a:latin typeface="微软雅黑" panose="020B0503020204020204" pitchFamily="34" charset="-122"/>
                <a:ea typeface="微软雅黑" panose="020B0503020204020204" pitchFamily="34" charset="-122"/>
              </a:defRPr>
            </a:lvl1pPr>
            <a:lvl2pPr marL="742950" indent="-285750" defTabSz="895350">
              <a:defRPr sz="800">
                <a:latin typeface="Calibri" panose="020F0502020204030204" pitchFamily="34" charset="0"/>
              </a:defRPr>
            </a:lvl2pPr>
            <a:lvl3pPr marL="1143000" indent="-228600" defTabSz="895350">
              <a:defRPr sz="800">
                <a:latin typeface="Calibri" panose="020F0502020204030204" pitchFamily="34" charset="0"/>
              </a:defRPr>
            </a:lvl3pPr>
            <a:lvl4pPr marL="1600200" indent="-228600" defTabSz="895350">
              <a:defRPr sz="800">
                <a:latin typeface="Calibri" panose="020F0502020204030204" pitchFamily="34" charset="0"/>
              </a:defRPr>
            </a:lvl4pPr>
            <a:lvl5pPr marL="2057400" indent="-228600" defTabSz="895350">
              <a:defRPr sz="800">
                <a:latin typeface="Calibri" panose="020F0502020204030204" pitchFamily="34" charset="0"/>
              </a:defRPr>
            </a:lvl5pPr>
            <a:lvl6pPr marL="2514600" indent="-228600" defTabSz="895350" fontAlgn="base">
              <a:spcBef>
                <a:spcPct val="0"/>
              </a:spcBef>
              <a:spcAft>
                <a:spcPct val="0"/>
              </a:spcAft>
              <a:defRPr sz="800">
                <a:latin typeface="Calibri" panose="020F0502020204030204" pitchFamily="34" charset="0"/>
              </a:defRPr>
            </a:lvl6pPr>
            <a:lvl7pPr marL="2971800" indent="-228600" defTabSz="895350" fontAlgn="base">
              <a:spcBef>
                <a:spcPct val="0"/>
              </a:spcBef>
              <a:spcAft>
                <a:spcPct val="0"/>
              </a:spcAft>
              <a:defRPr sz="800">
                <a:latin typeface="Calibri" panose="020F0502020204030204" pitchFamily="34" charset="0"/>
              </a:defRPr>
            </a:lvl7pPr>
            <a:lvl8pPr marL="3429000" indent="-228600" defTabSz="895350" fontAlgn="base">
              <a:spcBef>
                <a:spcPct val="0"/>
              </a:spcBef>
              <a:spcAft>
                <a:spcPct val="0"/>
              </a:spcAft>
              <a:defRPr sz="800">
                <a:latin typeface="Calibri" panose="020F0502020204030204" pitchFamily="34" charset="0"/>
              </a:defRPr>
            </a:lvl8pPr>
            <a:lvl9pPr marL="3886200" indent="-228600" defTabSz="895350" fontAlgn="base">
              <a:spcBef>
                <a:spcPct val="0"/>
              </a:spcBef>
              <a:spcAft>
                <a:spcPct val="0"/>
              </a:spcAft>
              <a:defRPr sz="800">
                <a:latin typeface="Calibri" panose="020F0502020204030204" pitchFamily="34" charset="0"/>
              </a:defRPr>
            </a:lvl9pPr>
          </a:lstStyle>
          <a:p>
            <a:r>
              <a:rPr lang="en-US" altLang="zh-CN" dirty="0"/>
              <a:t>4</a:t>
            </a:r>
          </a:p>
        </p:txBody>
      </p:sp>
      <p:cxnSp>
        <p:nvCxnSpPr>
          <p:cNvPr id="51" name="直接连接符 50"/>
          <p:cNvCxnSpPr/>
          <p:nvPr/>
        </p:nvCxnSpPr>
        <p:spPr>
          <a:xfrm>
            <a:off x="337581" y="4567314"/>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4" name="TextBox 7"/>
          <p:cNvSpPr txBox="1">
            <a:spLocks noChangeArrowheads="1"/>
          </p:cNvSpPr>
          <p:nvPr/>
        </p:nvSpPr>
        <p:spPr bwMode="auto">
          <a:xfrm>
            <a:off x="1114235" y="4851412"/>
            <a:ext cx="7418983"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defRPr/>
            </a:pPr>
            <a:r>
              <a:rPr kumimoji="0" lang="en-US" altLang="zh-CN" sz="2400" b="1" i="0" u="none" strike="noStrike" kern="1200" cap="none" spc="0" normalizeH="0" baseline="0" noProof="0" dirty="0">
                <a:ln>
                  <a:noFill/>
                </a:ln>
                <a:solidFill>
                  <a:srgbClr val="333399"/>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What’s This Course All About ?</a:t>
            </a:r>
          </a:p>
        </p:txBody>
      </p:sp>
      <p:sp>
        <p:nvSpPr>
          <p:cNvPr id="55" name="Text Box 17"/>
          <p:cNvSpPr txBox="1">
            <a:spLocks noChangeArrowheads="1"/>
          </p:cNvSpPr>
          <p:nvPr/>
        </p:nvSpPr>
        <p:spPr bwMode="auto">
          <a:xfrm>
            <a:off x="336992" y="4758446"/>
            <a:ext cx="611764" cy="624357"/>
          </a:xfrm>
          <a:prstGeom prst="rect">
            <a:avLst/>
          </a:prstGeom>
          <a:solidFill>
            <a:srgbClr val="003399">
              <a:alpha val="67000"/>
            </a:srgbClr>
          </a:solidFill>
          <a:ln w="9525">
            <a:noFill/>
            <a:miter lim="800000"/>
          </a:ln>
          <a:effectLst>
            <a:outerShdw blurRad="50800" dist="38100" dir="8100000" algn="tr" rotWithShape="0">
              <a:prstClr val="black">
                <a:alpha val="40000"/>
              </a:prstClr>
            </a:outerShdw>
          </a:effectLst>
        </p:spPr>
        <p:txBody>
          <a:bodyPr wrap="none" lIns="0" tIns="0" rIns="0" bIns="0" anchor="ctr" anchorCtr="1"/>
          <a:lstStyle>
            <a:defPPr>
              <a:defRPr lang="zh-CN"/>
            </a:defPPr>
            <a:lvl1pPr marL="0" marR="0" lvl="0" indent="0" algn="ctr" defTabSz="895350" fontAlgn="auto" latinLnBrk="0">
              <a:lnSpc>
                <a:spcPct val="100000"/>
              </a:lnSpc>
              <a:spcBef>
                <a:spcPts val="0"/>
              </a:spcBef>
              <a:spcAft>
                <a:spcPts val="0"/>
              </a:spcAft>
              <a:buClrTx/>
              <a:buSzTx/>
              <a:buFontTx/>
              <a:buNone/>
              <a:defRPr kumimoji="0" sz="2400" b="1" i="0" u="none" strike="noStrike" cap="none" spc="0" normalizeH="0" baseline="0">
                <a:ln>
                  <a:noFill/>
                </a:ln>
                <a:solidFill>
                  <a:prstClr val="white"/>
                </a:solidFill>
                <a:effectLst/>
                <a:uLnTx/>
                <a:uFillTx/>
                <a:latin typeface="微软雅黑" panose="020B0503020204020204" pitchFamily="34" charset="-122"/>
                <a:ea typeface="微软雅黑" panose="020B0503020204020204" pitchFamily="34" charset="-122"/>
              </a:defRPr>
            </a:lvl1pPr>
            <a:lvl2pPr marL="742950" indent="-285750" defTabSz="895350">
              <a:defRPr sz="800">
                <a:latin typeface="Calibri" panose="020F0502020204030204" pitchFamily="34" charset="0"/>
              </a:defRPr>
            </a:lvl2pPr>
            <a:lvl3pPr marL="1143000" indent="-228600" defTabSz="895350">
              <a:defRPr sz="800">
                <a:latin typeface="Calibri" panose="020F0502020204030204" pitchFamily="34" charset="0"/>
              </a:defRPr>
            </a:lvl3pPr>
            <a:lvl4pPr marL="1600200" indent="-228600" defTabSz="895350">
              <a:defRPr sz="800">
                <a:latin typeface="Calibri" panose="020F0502020204030204" pitchFamily="34" charset="0"/>
              </a:defRPr>
            </a:lvl4pPr>
            <a:lvl5pPr marL="2057400" indent="-228600" defTabSz="895350">
              <a:defRPr sz="800">
                <a:latin typeface="Calibri" panose="020F0502020204030204" pitchFamily="34" charset="0"/>
              </a:defRPr>
            </a:lvl5pPr>
            <a:lvl6pPr marL="2514600" indent="-228600" defTabSz="895350" fontAlgn="base">
              <a:spcBef>
                <a:spcPct val="0"/>
              </a:spcBef>
              <a:spcAft>
                <a:spcPct val="0"/>
              </a:spcAft>
              <a:defRPr sz="800">
                <a:latin typeface="Calibri" panose="020F0502020204030204" pitchFamily="34" charset="0"/>
              </a:defRPr>
            </a:lvl6pPr>
            <a:lvl7pPr marL="2971800" indent="-228600" defTabSz="895350" fontAlgn="base">
              <a:spcBef>
                <a:spcPct val="0"/>
              </a:spcBef>
              <a:spcAft>
                <a:spcPct val="0"/>
              </a:spcAft>
              <a:defRPr sz="800">
                <a:latin typeface="Calibri" panose="020F0502020204030204" pitchFamily="34" charset="0"/>
              </a:defRPr>
            </a:lvl7pPr>
            <a:lvl8pPr marL="3429000" indent="-228600" defTabSz="895350" fontAlgn="base">
              <a:spcBef>
                <a:spcPct val="0"/>
              </a:spcBef>
              <a:spcAft>
                <a:spcPct val="0"/>
              </a:spcAft>
              <a:defRPr sz="800">
                <a:latin typeface="Calibri" panose="020F0502020204030204" pitchFamily="34" charset="0"/>
              </a:defRPr>
            </a:lvl8pPr>
            <a:lvl9pPr marL="3886200" indent="-228600" defTabSz="895350" fontAlgn="base">
              <a:spcBef>
                <a:spcPct val="0"/>
              </a:spcBef>
              <a:spcAft>
                <a:spcPct val="0"/>
              </a:spcAft>
              <a:defRPr sz="800">
                <a:latin typeface="Calibri" panose="020F0502020204030204" pitchFamily="34" charset="0"/>
              </a:defRPr>
            </a:lvl9pPr>
          </a:lstStyle>
          <a:p>
            <a:r>
              <a:rPr lang="en-US" altLang="zh-CN"/>
              <a:t>5</a:t>
            </a:r>
            <a:endParaRPr lang="en-US" altLang="zh-CN" dirty="0"/>
          </a:p>
        </p:txBody>
      </p:sp>
      <p:cxnSp>
        <p:nvCxnSpPr>
          <p:cNvPr id="56" name="直接连接符 55"/>
          <p:cNvCxnSpPr/>
          <p:nvPr/>
        </p:nvCxnSpPr>
        <p:spPr>
          <a:xfrm>
            <a:off x="337581" y="5405467"/>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8" name="TextBox 7"/>
          <p:cNvSpPr txBox="1">
            <a:spLocks noChangeArrowheads="1"/>
          </p:cNvSpPr>
          <p:nvPr/>
        </p:nvSpPr>
        <p:spPr bwMode="auto">
          <a:xfrm>
            <a:off x="1114235" y="5689563"/>
            <a:ext cx="7418983"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Summary</a:t>
            </a:r>
          </a:p>
        </p:txBody>
      </p:sp>
      <p:sp>
        <p:nvSpPr>
          <p:cNvPr id="59" name="Text Box 17"/>
          <p:cNvSpPr txBox="1">
            <a:spLocks noChangeArrowheads="1"/>
          </p:cNvSpPr>
          <p:nvPr/>
        </p:nvSpPr>
        <p:spPr bwMode="auto">
          <a:xfrm>
            <a:off x="336992" y="5596597"/>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ln>
          <a:effectLst>
            <a:outerShdw blurRad="50800" dist="38100" dir="8100000" algn="tr" rotWithShape="0">
              <a:prstClr val="black">
                <a:alpha val="40000"/>
              </a:prstClr>
            </a:outerShdw>
          </a:effectLst>
        </p:spPr>
        <p:txBody>
          <a:bodyPr wrap="none" lIns="0" tIns="0" rIns="0" bIns="0" anchor="ctr" anchorCtr="1"/>
          <a:lstStyle>
            <a:defPPr>
              <a:defRPr lang="zh-CN"/>
            </a:defPPr>
            <a:lvl1pPr marL="0" marR="0" lvl="0" indent="0" algn="ctr" defTabSz="895350" fontAlgn="auto" latinLnBrk="0">
              <a:lnSpc>
                <a:spcPct val="100000"/>
              </a:lnSpc>
              <a:spcBef>
                <a:spcPts val="0"/>
              </a:spcBef>
              <a:spcAft>
                <a:spcPts val="0"/>
              </a:spcAft>
              <a:buClrTx/>
              <a:buSzTx/>
              <a:buFontTx/>
              <a:buNone/>
              <a:defRPr kumimoji="0" sz="2400" b="1" i="0" u="none" strike="noStrike" cap="none" spc="0" normalizeH="0" baseline="0">
                <a:ln>
                  <a:noFill/>
                </a:ln>
                <a:solidFill>
                  <a:prstClr val="white"/>
                </a:solidFill>
                <a:effectLst/>
                <a:uLnTx/>
                <a:uFillTx/>
                <a:latin typeface="微软雅黑" panose="020B0503020204020204" pitchFamily="34" charset="-122"/>
                <a:ea typeface="微软雅黑" panose="020B0503020204020204" pitchFamily="34" charset="-122"/>
              </a:defRPr>
            </a:lvl1pPr>
            <a:lvl2pPr marL="742950" indent="-285750" defTabSz="895350">
              <a:defRPr sz="800">
                <a:latin typeface="Calibri" panose="020F0502020204030204" pitchFamily="34" charset="0"/>
              </a:defRPr>
            </a:lvl2pPr>
            <a:lvl3pPr marL="1143000" indent="-228600" defTabSz="895350">
              <a:defRPr sz="800">
                <a:latin typeface="Calibri" panose="020F0502020204030204" pitchFamily="34" charset="0"/>
              </a:defRPr>
            </a:lvl3pPr>
            <a:lvl4pPr marL="1600200" indent="-228600" defTabSz="895350">
              <a:defRPr sz="800">
                <a:latin typeface="Calibri" panose="020F0502020204030204" pitchFamily="34" charset="0"/>
              </a:defRPr>
            </a:lvl4pPr>
            <a:lvl5pPr marL="2057400" indent="-228600" defTabSz="895350">
              <a:defRPr sz="800">
                <a:latin typeface="Calibri" panose="020F0502020204030204" pitchFamily="34" charset="0"/>
              </a:defRPr>
            </a:lvl5pPr>
            <a:lvl6pPr marL="2514600" indent="-228600" defTabSz="895350" fontAlgn="base">
              <a:spcBef>
                <a:spcPct val="0"/>
              </a:spcBef>
              <a:spcAft>
                <a:spcPct val="0"/>
              </a:spcAft>
              <a:defRPr sz="800">
                <a:latin typeface="Calibri" panose="020F0502020204030204" pitchFamily="34" charset="0"/>
              </a:defRPr>
            </a:lvl6pPr>
            <a:lvl7pPr marL="2971800" indent="-228600" defTabSz="895350" fontAlgn="base">
              <a:spcBef>
                <a:spcPct val="0"/>
              </a:spcBef>
              <a:spcAft>
                <a:spcPct val="0"/>
              </a:spcAft>
              <a:defRPr sz="800">
                <a:latin typeface="Calibri" panose="020F0502020204030204" pitchFamily="34" charset="0"/>
              </a:defRPr>
            </a:lvl7pPr>
            <a:lvl8pPr marL="3429000" indent="-228600" defTabSz="895350" fontAlgn="base">
              <a:spcBef>
                <a:spcPct val="0"/>
              </a:spcBef>
              <a:spcAft>
                <a:spcPct val="0"/>
              </a:spcAft>
              <a:defRPr sz="800">
                <a:latin typeface="Calibri" panose="020F0502020204030204" pitchFamily="34" charset="0"/>
              </a:defRPr>
            </a:lvl8pPr>
            <a:lvl9pPr marL="3886200" indent="-228600" defTabSz="895350" fontAlgn="base">
              <a:spcBef>
                <a:spcPct val="0"/>
              </a:spcBef>
              <a:spcAft>
                <a:spcPct val="0"/>
              </a:spcAft>
              <a:defRPr sz="800">
                <a:latin typeface="Calibri" panose="020F0502020204030204" pitchFamily="34" charset="0"/>
              </a:defRPr>
            </a:lvl9pPr>
          </a:lstStyle>
          <a:p>
            <a:r>
              <a:rPr lang="en-US" altLang="zh-CN" dirty="0"/>
              <a:t>6</a:t>
            </a:r>
          </a:p>
        </p:txBody>
      </p:sp>
      <p:cxnSp>
        <p:nvCxnSpPr>
          <p:cNvPr id="60" name="直接连接符 59"/>
          <p:cNvCxnSpPr/>
          <p:nvPr/>
        </p:nvCxnSpPr>
        <p:spPr>
          <a:xfrm>
            <a:off x="337581" y="6243618"/>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96869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Computer microarchitecture</a:t>
            </a:r>
            <a:r>
              <a:rPr lang="en-US" altLang="zh-CN" b="0" dirty="0"/>
              <a:t> </a:t>
            </a:r>
            <a:r>
              <a:rPr lang="en-US" altLang="zh-CN" dirty="0"/>
              <a:t>vs. Finite State Machine</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pic>
        <p:nvPicPr>
          <p:cNvPr id="9" name="Picture 2" descr="Datap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96" y="1059925"/>
            <a:ext cx="3961804" cy="546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StateMach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124744"/>
            <a:ext cx="3888432" cy="530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bwMode="auto">
          <a:xfrm>
            <a:off x="683568" y="1340768"/>
            <a:ext cx="2304256" cy="3456384"/>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Levels of Abstraction</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21</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grpSp>
        <p:nvGrpSpPr>
          <p:cNvPr id="32" name="Group 49"/>
          <p:cNvGrpSpPr/>
          <p:nvPr/>
        </p:nvGrpSpPr>
        <p:grpSpPr bwMode="auto">
          <a:xfrm>
            <a:off x="4139952" y="1212310"/>
            <a:ext cx="4878636" cy="5240338"/>
            <a:chOff x="709" y="624"/>
            <a:chExt cx="4537" cy="3301"/>
          </a:xfrm>
        </p:grpSpPr>
        <p:sp>
          <p:nvSpPr>
            <p:cNvPr id="33" name="Text Box 3"/>
            <p:cNvSpPr txBox="1">
              <a:spLocks noChangeArrowheads="1"/>
            </p:cNvSpPr>
            <p:nvPr/>
          </p:nvSpPr>
          <p:spPr bwMode="auto">
            <a:xfrm>
              <a:off x="1642" y="624"/>
              <a:ext cx="24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Solve a system of equations</a:t>
              </a:r>
            </a:p>
          </p:txBody>
        </p:sp>
        <p:grpSp>
          <p:nvGrpSpPr>
            <p:cNvPr id="34" name="Group 28"/>
            <p:cNvGrpSpPr/>
            <p:nvPr/>
          </p:nvGrpSpPr>
          <p:grpSpPr bwMode="auto">
            <a:xfrm>
              <a:off x="709" y="1150"/>
              <a:ext cx="4537" cy="292"/>
              <a:chOff x="709" y="1115"/>
              <a:chExt cx="4537" cy="292"/>
            </a:xfrm>
          </p:grpSpPr>
          <p:sp>
            <p:nvSpPr>
              <p:cNvPr id="74" name="Text Box 4"/>
              <p:cNvSpPr txBox="1">
                <a:spLocks noChangeArrowheads="1"/>
              </p:cNvSpPr>
              <p:nvPr/>
            </p:nvSpPr>
            <p:spPr bwMode="auto">
              <a:xfrm>
                <a:off x="2150" y="1116"/>
                <a:ext cx="10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Gaussian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elimination</a:t>
                </a:r>
              </a:p>
            </p:txBody>
          </p:sp>
          <p:sp>
            <p:nvSpPr>
              <p:cNvPr id="75" name="Text Box 5"/>
              <p:cNvSpPr txBox="1">
                <a:spLocks noChangeArrowheads="1"/>
              </p:cNvSpPr>
              <p:nvPr/>
            </p:nvSpPr>
            <p:spPr bwMode="auto">
              <a:xfrm>
                <a:off x="3345" y="1115"/>
                <a:ext cx="8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Jacobi</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iteration</a:t>
                </a:r>
              </a:p>
            </p:txBody>
          </p:sp>
          <p:sp>
            <p:nvSpPr>
              <p:cNvPr id="76" name="Text Box 6"/>
              <p:cNvSpPr txBox="1">
                <a:spLocks noChangeArrowheads="1"/>
              </p:cNvSpPr>
              <p:nvPr/>
            </p:nvSpPr>
            <p:spPr bwMode="auto">
              <a:xfrm>
                <a:off x="709" y="1202"/>
                <a:ext cx="141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Red-black SOR</a:t>
                </a:r>
              </a:p>
            </p:txBody>
          </p:sp>
          <p:sp>
            <p:nvSpPr>
              <p:cNvPr id="77" name="Text Box 7"/>
              <p:cNvSpPr txBox="1">
                <a:spLocks noChangeArrowheads="1"/>
              </p:cNvSpPr>
              <p:nvPr/>
            </p:nvSpPr>
            <p:spPr bwMode="auto">
              <a:xfrm>
                <a:off x="4332" y="1202"/>
                <a:ext cx="91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Multigrid</a:t>
                </a:r>
              </a:p>
            </p:txBody>
          </p:sp>
        </p:grpSp>
        <p:grpSp>
          <p:nvGrpSpPr>
            <p:cNvPr id="35" name="Group 23"/>
            <p:cNvGrpSpPr/>
            <p:nvPr/>
          </p:nvGrpSpPr>
          <p:grpSpPr bwMode="auto">
            <a:xfrm>
              <a:off x="1277" y="1794"/>
              <a:ext cx="2948" cy="174"/>
              <a:chOff x="1133" y="1848"/>
              <a:chExt cx="2948" cy="174"/>
            </a:xfrm>
          </p:grpSpPr>
          <p:sp>
            <p:nvSpPr>
              <p:cNvPr id="70" name="Text Box 8"/>
              <p:cNvSpPr txBox="1">
                <a:spLocks noChangeArrowheads="1"/>
              </p:cNvSpPr>
              <p:nvPr/>
            </p:nvSpPr>
            <p:spPr bwMode="auto">
              <a:xfrm>
                <a:off x="1133" y="1848"/>
                <a:ext cx="10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FORTRAN</a:t>
                </a:r>
              </a:p>
            </p:txBody>
          </p:sp>
          <p:sp>
            <p:nvSpPr>
              <p:cNvPr id="71" name="Text Box 9"/>
              <p:cNvSpPr txBox="1">
                <a:spLocks noChangeArrowheads="1"/>
              </p:cNvSpPr>
              <p:nvPr/>
            </p:nvSpPr>
            <p:spPr bwMode="auto">
              <a:xfrm>
                <a:off x="2279" y="1848"/>
                <a:ext cx="3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a:t>
                </a:r>
              </a:p>
            </p:txBody>
          </p:sp>
          <p:sp>
            <p:nvSpPr>
              <p:cNvPr id="72" name="Text Box 10"/>
              <p:cNvSpPr txBox="1">
                <a:spLocks noChangeArrowheads="1"/>
              </p:cNvSpPr>
              <p:nvPr/>
            </p:nvSpPr>
            <p:spPr bwMode="auto">
              <a:xfrm>
                <a:off x="2811" y="1848"/>
                <a:ext cx="51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a:t>
                </a:r>
              </a:p>
            </p:txBody>
          </p:sp>
          <p:sp>
            <p:nvSpPr>
              <p:cNvPr id="73" name="Text Box 11"/>
              <p:cNvSpPr txBox="1">
                <a:spLocks noChangeArrowheads="1"/>
              </p:cNvSpPr>
              <p:nvPr/>
            </p:nvSpPr>
            <p:spPr bwMode="auto">
              <a:xfrm>
                <a:off x="3508" y="1848"/>
                <a:ext cx="5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Java</a:t>
                </a:r>
              </a:p>
            </p:txBody>
          </p:sp>
        </p:grpSp>
        <p:grpSp>
          <p:nvGrpSpPr>
            <p:cNvPr id="36" name="Group 24"/>
            <p:cNvGrpSpPr/>
            <p:nvPr/>
          </p:nvGrpSpPr>
          <p:grpSpPr bwMode="auto">
            <a:xfrm>
              <a:off x="982" y="2263"/>
              <a:ext cx="3647" cy="174"/>
              <a:chOff x="694" y="2472"/>
              <a:chExt cx="3647" cy="174"/>
            </a:xfrm>
          </p:grpSpPr>
          <p:sp>
            <p:nvSpPr>
              <p:cNvPr id="67" name="Text Box 12"/>
              <p:cNvSpPr txBox="1">
                <a:spLocks noChangeArrowheads="1"/>
              </p:cNvSpPr>
              <p:nvPr/>
            </p:nvSpPr>
            <p:spPr bwMode="auto">
              <a:xfrm>
                <a:off x="2004" y="2472"/>
                <a:ext cx="8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Intel x86</a:t>
                </a:r>
              </a:p>
            </p:txBody>
          </p:sp>
          <p:sp>
            <p:nvSpPr>
              <p:cNvPr id="68" name="Text Box 13"/>
              <p:cNvSpPr txBox="1">
                <a:spLocks noChangeArrowheads="1"/>
              </p:cNvSpPr>
              <p:nvPr/>
            </p:nvSpPr>
            <p:spPr bwMode="auto">
              <a:xfrm>
                <a:off x="694" y="2472"/>
                <a:ext cx="114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Sun SPARC</a:t>
                </a:r>
              </a:p>
            </p:txBody>
          </p:sp>
          <p:sp>
            <p:nvSpPr>
              <p:cNvPr id="69" name="Text Box 14"/>
              <p:cNvSpPr txBox="1">
                <a:spLocks noChangeArrowheads="1"/>
              </p:cNvSpPr>
              <p:nvPr/>
            </p:nvSpPr>
            <p:spPr bwMode="auto">
              <a:xfrm>
                <a:off x="3047" y="2472"/>
                <a:ext cx="129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IBM PowerPC</a:t>
                </a:r>
              </a:p>
            </p:txBody>
          </p:sp>
        </p:grpSp>
        <p:grpSp>
          <p:nvGrpSpPr>
            <p:cNvPr id="37" name="Group 25"/>
            <p:cNvGrpSpPr/>
            <p:nvPr/>
          </p:nvGrpSpPr>
          <p:grpSpPr bwMode="auto">
            <a:xfrm>
              <a:off x="1362" y="2733"/>
              <a:ext cx="3161" cy="232"/>
              <a:chOff x="1074" y="2928"/>
              <a:chExt cx="3161" cy="232"/>
            </a:xfrm>
          </p:grpSpPr>
          <p:sp>
            <p:nvSpPr>
              <p:cNvPr id="64" name="Text Box 15"/>
              <p:cNvSpPr txBox="1">
                <a:spLocks noChangeArrowheads="1"/>
              </p:cNvSpPr>
              <p:nvPr/>
            </p:nvSpPr>
            <p:spPr bwMode="auto">
              <a:xfrm>
                <a:off x="1074" y="2986"/>
                <a:ext cx="100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Pentium 4</a:t>
                </a:r>
              </a:p>
            </p:txBody>
          </p:sp>
          <p:sp>
            <p:nvSpPr>
              <p:cNvPr id="65" name="Text Box 16"/>
              <p:cNvSpPr txBox="1">
                <a:spLocks noChangeArrowheads="1"/>
              </p:cNvSpPr>
              <p:nvPr/>
            </p:nvSpPr>
            <p:spPr bwMode="auto">
              <a:xfrm>
                <a:off x="1892" y="2928"/>
                <a:ext cx="10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Core 2 Duo</a:t>
                </a:r>
              </a:p>
            </p:txBody>
          </p:sp>
          <p:sp>
            <p:nvSpPr>
              <p:cNvPr id="66" name="Text Box 17"/>
              <p:cNvSpPr txBox="1">
                <a:spLocks noChangeArrowheads="1"/>
              </p:cNvSpPr>
              <p:nvPr/>
            </p:nvSpPr>
            <p:spPr bwMode="auto">
              <a:xfrm>
                <a:off x="2824" y="2986"/>
                <a:ext cx="14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AMD Athlon X2</a:t>
                </a:r>
              </a:p>
            </p:txBody>
          </p:sp>
        </p:grpSp>
        <p:grpSp>
          <p:nvGrpSpPr>
            <p:cNvPr id="38" name="Group 26"/>
            <p:cNvGrpSpPr/>
            <p:nvPr/>
          </p:nvGrpSpPr>
          <p:grpSpPr bwMode="auto">
            <a:xfrm>
              <a:off x="1257" y="3202"/>
              <a:ext cx="3482" cy="174"/>
              <a:chOff x="1017" y="3288"/>
              <a:chExt cx="3482" cy="174"/>
            </a:xfrm>
          </p:grpSpPr>
          <p:sp>
            <p:nvSpPr>
              <p:cNvPr id="62" name="Text Box 18"/>
              <p:cNvSpPr txBox="1">
                <a:spLocks noChangeArrowheads="1"/>
              </p:cNvSpPr>
              <p:nvPr/>
            </p:nvSpPr>
            <p:spPr bwMode="auto">
              <a:xfrm>
                <a:off x="1017" y="3288"/>
                <a:ext cx="168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Ripple-carry adder</a:t>
                </a:r>
              </a:p>
            </p:txBody>
          </p:sp>
          <p:sp>
            <p:nvSpPr>
              <p:cNvPr id="63" name="Text Box 19"/>
              <p:cNvSpPr txBox="1">
                <a:spLocks noChangeArrowheads="1"/>
              </p:cNvSpPr>
              <p:nvPr/>
            </p:nvSpPr>
            <p:spPr bwMode="auto">
              <a:xfrm>
                <a:off x="2469" y="3288"/>
                <a:ext cx="20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Carry-lookahead adder</a:t>
                </a:r>
              </a:p>
            </p:txBody>
          </p:sp>
        </p:grpSp>
        <p:grpSp>
          <p:nvGrpSpPr>
            <p:cNvPr id="39" name="Group 27"/>
            <p:cNvGrpSpPr/>
            <p:nvPr/>
          </p:nvGrpSpPr>
          <p:grpSpPr bwMode="auto">
            <a:xfrm>
              <a:off x="1259" y="3696"/>
              <a:ext cx="3608" cy="229"/>
              <a:chOff x="1259" y="3696"/>
              <a:chExt cx="3608" cy="229"/>
            </a:xfrm>
          </p:grpSpPr>
          <p:sp>
            <p:nvSpPr>
              <p:cNvPr id="59" name="Text Box 20"/>
              <p:cNvSpPr txBox="1">
                <a:spLocks noChangeArrowheads="1"/>
              </p:cNvSpPr>
              <p:nvPr/>
            </p:nvSpPr>
            <p:spPr bwMode="auto">
              <a:xfrm>
                <a:off x="1259" y="3751"/>
                <a:ext cx="121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Static CMOS</a:t>
                </a:r>
              </a:p>
            </p:txBody>
          </p:sp>
          <p:sp>
            <p:nvSpPr>
              <p:cNvPr id="60" name="Text Box 21"/>
              <p:cNvSpPr txBox="1">
                <a:spLocks noChangeArrowheads="1"/>
              </p:cNvSpPr>
              <p:nvPr/>
            </p:nvSpPr>
            <p:spPr bwMode="auto">
              <a:xfrm>
                <a:off x="2200" y="3751"/>
                <a:ext cx="145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Dynamic CMOS</a:t>
                </a:r>
              </a:p>
            </p:txBody>
          </p:sp>
          <p:sp>
            <p:nvSpPr>
              <p:cNvPr id="61" name="Text Box 22"/>
              <p:cNvSpPr txBox="1">
                <a:spLocks noChangeArrowheads="1"/>
              </p:cNvSpPr>
              <p:nvPr/>
            </p:nvSpPr>
            <p:spPr bwMode="auto">
              <a:xfrm>
                <a:off x="3331" y="3696"/>
                <a:ext cx="15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Nanomechanical</a:t>
                </a:r>
              </a:p>
            </p:txBody>
          </p:sp>
        </p:grpSp>
        <p:sp>
          <p:nvSpPr>
            <p:cNvPr id="40" name="Line 29"/>
            <p:cNvSpPr>
              <a:spLocks noChangeShapeType="1"/>
            </p:cNvSpPr>
            <p:nvPr/>
          </p:nvSpPr>
          <p:spPr bwMode="auto">
            <a:xfrm flipH="1">
              <a:off x="1728" y="912"/>
              <a:ext cx="960"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1" name="Line 30"/>
            <p:cNvSpPr>
              <a:spLocks noChangeShapeType="1"/>
            </p:cNvSpPr>
            <p:nvPr/>
          </p:nvSpPr>
          <p:spPr bwMode="auto">
            <a:xfrm>
              <a:off x="2688" y="912"/>
              <a:ext cx="0"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2" name="Line 31"/>
            <p:cNvSpPr>
              <a:spLocks noChangeShapeType="1"/>
            </p:cNvSpPr>
            <p:nvPr/>
          </p:nvSpPr>
          <p:spPr bwMode="auto">
            <a:xfrm>
              <a:off x="2688" y="912"/>
              <a:ext cx="1008"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3" name="Line 32"/>
            <p:cNvSpPr>
              <a:spLocks noChangeShapeType="1"/>
            </p:cNvSpPr>
            <p:nvPr/>
          </p:nvSpPr>
          <p:spPr bwMode="auto">
            <a:xfrm>
              <a:off x="2688" y="912"/>
              <a:ext cx="1824"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4" name="Line 33"/>
            <p:cNvSpPr>
              <a:spLocks noChangeShapeType="1"/>
            </p:cNvSpPr>
            <p:nvPr/>
          </p:nvSpPr>
          <p:spPr bwMode="auto">
            <a:xfrm flipH="1">
              <a:off x="2112" y="1536"/>
              <a:ext cx="576"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5" name="Line 34"/>
            <p:cNvSpPr>
              <a:spLocks noChangeShapeType="1"/>
            </p:cNvSpPr>
            <p:nvPr/>
          </p:nvSpPr>
          <p:spPr bwMode="auto">
            <a:xfrm flipH="1">
              <a:off x="2592" y="1536"/>
              <a:ext cx="96"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6" name="Line 35"/>
            <p:cNvSpPr>
              <a:spLocks noChangeShapeType="1"/>
            </p:cNvSpPr>
            <p:nvPr/>
          </p:nvSpPr>
          <p:spPr bwMode="auto">
            <a:xfrm>
              <a:off x="2688" y="1536"/>
              <a:ext cx="384"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7" name="Line 36"/>
            <p:cNvSpPr>
              <a:spLocks noChangeShapeType="1"/>
            </p:cNvSpPr>
            <p:nvPr/>
          </p:nvSpPr>
          <p:spPr bwMode="auto">
            <a:xfrm>
              <a:off x="2688" y="1536"/>
              <a:ext cx="1056"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8" name="Line 37"/>
            <p:cNvSpPr>
              <a:spLocks noChangeShapeType="1"/>
            </p:cNvSpPr>
            <p:nvPr/>
          </p:nvSpPr>
          <p:spPr bwMode="auto">
            <a:xfrm flipH="1">
              <a:off x="1920" y="2016"/>
              <a:ext cx="624"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9" name="Line 38"/>
            <p:cNvSpPr>
              <a:spLocks noChangeShapeType="1"/>
            </p:cNvSpPr>
            <p:nvPr/>
          </p:nvSpPr>
          <p:spPr bwMode="auto">
            <a:xfrm>
              <a:off x="2544" y="2016"/>
              <a:ext cx="48"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0" name="Line 39"/>
            <p:cNvSpPr>
              <a:spLocks noChangeShapeType="1"/>
            </p:cNvSpPr>
            <p:nvPr/>
          </p:nvSpPr>
          <p:spPr bwMode="auto">
            <a:xfrm>
              <a:off x="2544" y="2016"/>
              <a:ext cx="960"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1" name="Line 40"/>
            <p:cNvSpPr>
              <a:spLocks noChangeShapeType="1"/>
            </p:cNvSpPr>
            <p:nvPr/>
          </p:nvSpPr>
          <p:spPr bwMode="auto">
            <a:xfrm flipH="1">
              <a:off x="2112" y="2448"/>
              <a:ext cx="576"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2" name="Line 41"/>
            <p:cNvSpPr>
              <a:spLocks noChangeShapeType="1"/>
            </p:cNvSpPr>
            <p:nvPr/>
          </p:nvSpPr>
          <p:spPr bwMode="auto">
            <a:xfrm>
              <a:off x="2688" y="2448"/>
              <a:ext cx="48"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3" name="Line 42"/>
            <p:cNvSpPr>
              <a:spLocks noChangeShapeType="1"/>
            </p:cNvSpPr>
            <p:nvPr/>
          </p:nvSpPr>
          <p:spPr bwMode="auto">
            <a:xfrm>
              <a:off x="2688" y="2448"/>
              <a:ext cx="816"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4" name="Line 43"/>
            <p:cNvSpPr>
              <a:spLocks noChangeShapeType="1"/>
            </p:cNvSpPr>
            <p:nvPr/>
          </p:nvSpPr>
          <p:spPr bwMode="auto">
            <a:xfrm flipH="1">
              <a:off x="2448" y="2976"/>
              <a:ext cx="288"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5" name="Line 44"/>
            <p:cNvSpPr>
              <a:spLocks noChangeShapeType="1"/>
            </p:cNvSpPr>
            <p:nvPr/>
          </p:nvSpPr>
          <p:spPr bwMode="auto">
            <a:xfrm>
              <a:off x="2736" y="2976"/>
              <a:ext cx="336"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6" name="Line 46"/>
            <p:cNvSpPr>
              <a:spLocks noChangeShapeType="1"/>
            </p:cNvSpPr>
            <p:nvPr/>
          </p:nvSpPr>
          <p:spPr bwMode="auto">
            <a:xfrm flipH="1">
              <a:off x="1920" y="3408"/>
              <a:ext cx="1488"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7" name="Line 47"/>
            <p:cNvSpPr>
              <a:spLocks noChangeShapeType="1"/>
            </p:cNvSpPr>
            <p:nvPr/>
          </p:nvSpPr>
          <p:spPr bwMode="auto">
            <a:xfrm flipH="1">
              <a:off x="2880" y="3408"/>
              <a:ext cx="528"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8" name="Line 48"/>
            <p:cNvSpPr>
              <a:spLocks noChangeShapeType="1"/>
            </p:cNvSpPr>
            <p:nvPr/>
          </p:nvSpPr>
          <p:spPr bwMode="auto">
            <a:xfrm>
              <a:off x="3408" y="3408"/>
              <a:ext cx="379"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grpSp>
      <p:sp>
        <p:nvSpPr>
          <p:cNvPr id="89" name="矩形 88"/>
          <p:cNvSpPr/>
          <p:nvPr/>
        </p:nvSpPr>
        <p:spPr bwMode="auto">
          <a:xfrm>
            <a:off x="4265966" y="6081713"/>
            <a:ext cx="4698522" cy="443420"/>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90" name="矩形 89"/>
          <p:cNvSpPr/>
          <p:nvPr/>
        </p:nvSpPr>
        <p:spPr bwMode="auto">
          <a:xfrm>
            <a:off x="4265966" y="1130300"/>
            <a:ext cx="4698522" cy="443420"/>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grpSp>
        <p:nvGrpSpPr>
          <p:cNvPr id="91" name="组合 90"/>
          <p:cNvGrpSpPr/>
          <p:nvPr/>
        </p:nvGrpSpPr>
        <p:grpSpPr>
          <a:xfrm>
            <a:off x="245196" y="1210268"/>
            <a:ext cx="3663217" cy="5115084"/>
            <a:chOff x="468313" y="1446213"/>
            <a:chExt cx="4225925" cy="4192587"/>
          </a:xfrm>
        </p:grpSpPr>
        <p:sp>
          <p:nvSpPr>
            <p:cNvPr id="92" name="AutoShape 3"/>
            <p:cNvSpPr>
              <a:spLocks noChangeArrowheads="1"/>
            </p:cNvSpPr>
            <p:nvPr/>
          </p:nvSpPr>
          <p:spPr bwMode="auto">
            <a:xfrm>
              <a:off x="468313" y="1849438"/>
              <a:ext cx="4225925" cy="403225"/>
            </a:xfrm>
            <a:prstGeom prst="roundRect">
              <a:avLst>
                <a:gd name="adj" fmla="val 16667"/>
              </a:avLst>
            </a:prstGeom>
            <a:solidFill>
              <a:srgbClr val="C3D69B"/>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Algorithm and Data Structure</a:t>
              </a: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endParaRPr>
            </a:p>
          </p:txBody>
        </p:sp>
        <p:sp>
          <p:nvSpPr>
            <p:cNvPr id="93" name="AutoShape 4"/>
            <p:cNvSpPr>
              <a:spLocks noChangeArrowheads="1"/>
            </p:cNvSpPr>
            <p:nvPr/>
          </p:nvSpPr>
          <p:spPr bwMode="auto">
            <a:xfrm>
              <a:off x="468313" y="3933825"/>
              <a:ext cx="4225925" cy="392113"/>
            </a:xfrm>
            <a:prstGeom prst="roundRect">
              <a:avLst>
                <a:gd name="adj" fmla="val 16667"/>
              </a:avLst>
            </a:prstGeom>
            <a:solidFill>
              <a:srgbClr val="99CC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Gates/Register-Transfer Level (RTL)</a:t>
              </a:r>
            </a:p>
          </p:txBody>
        </p:sp>
        <p:sp>
          <p:nvSpPr>
            <p:cNvPr id="94" name="AutoShape 5"/>
            <p:cNvSpPr>
              <a:spLocks noChangeArrowheads="1"/>
            </p:cNvSpPr>
            <p:nvPr/>
          </p:nvSpPr>
          <p:spPr bwMode="auto">
            <a:xfrm>
              <a:off x="468313" y="1446213"/>
              <a:ext cx="4217987" cy="403225"/>
            </a:xfrm>
            <a:prstGeom prst="roundRect">
              <a:avLst>
                <a:gd name="adj" fmla="val 16667"/>
              </a:avLst>
            </a:prstGeom>
            <a:solidFill>
              <a:srgbClr val="FFFF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0000"/>
                  </a:solidFill>
                  <a:effectLst/>
                  <a:uLnTx/>
                  <a:uFillTx/>
                  <a:latin typeface="Calibri" panose="020F0502020204030204" pitchFamily="34" charset="0"/>
                  <a:ea typeface="宋体" pitchFamily="2" charset="-122"/>
                  <a:cs typeface="+mn-cs"/>
                </a:rPr>
                <a:t>Application</a:t>
              </a:r>
            </a:p>
          </p:txBody>
        </p:sp>
        <p:sp>
          <p:nvSpPr>
            <p:cNvPr id="95" name="AutoShape 6"/>
            <p:cNvSpPr>
              <a:spLocks noChangeArrowheads="1"/>
            </p:cNvSpPr>
            <p:nvPr/>
          </p:nvSpPr>
          <p:spPr bwMode="auto">
            <a:xfrm>
              <a:off x="468313" y="3059113"/>
              <a:ext cx="4225925" cy="471487"/>
            </a:xfrm>
            <a:prstGeom prst="roundRect">
              <a:avLst>
                <a:gd name="adj" fmla="val 16667"/>
              </a:avLst>
            </a:prstGeom>
            <a:solidFill>
              <a:srgbClr val="FF0000"/>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Calibri" panose="020F0502020204030204" pitchFamily="34" charset="0"/>
                  <a:ea typeface="宋体" pitchFamily="2" charset="-122"/>
                  <a:cs typeface="+mn-cs"/>
                </a:rPr>
                <a:t>Instruction Set Architecture (ISA)</a:t>
              </a:r>
            </a:p>
          </p:txBody>
        </p:sp>
        <p:sp>
          <p:nvSpPr>
            <p:cNvPr id="96" name="AutoShape 7"/>
            <p:cNvSpPr>
              <a:spLocks noChangeArrowheads="1"/>
            </p:cNvSpPr>
            <p:nvPr/>
          </p:nvSpPr>
          <p:spPr bwMode="auto">
            <a:xfrm>
              <a:off x="468313" y="2655888"/>
              <a:ext cx="4214812" cy="403225"/>
            </a:xfrm>
            <a:prstGeom prst="roundRect">
              <a:avLst>
                <a:gd name="adj" fmla="val 16667"/>
              </a:avLst>
            </a:prstGeom>
            <a:solidFill>
              <a:schemeClr val="accent2">
                <a:lumMod val="40000"/>
                <a:lumOff val="60000"/>
              </a:schemeClr>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Operating System/Virtual Machines</a:t>
              </a:r>
            </a:p>
          </p:txBody>
        </p:sp>
        <p:sp>
          <p:nvSpPr>
            <p:cNvPr id="97" name="AutoShape 8"/>
            <p:cNvSpPr>
              <a:spLocks noChangeArrowheads="1"/>
            </p:cNvSpPr>
            <p:nvPr/>
          </p:nvSpPr>
          <p:spPr bwMode="auto">
            <a:xfrm>
              <a:off x="468313" y="3530600"/>
              <a:ext cx="4225925" cy="403225"/>
            </a:xfrm>
            <a:prstGeom prst="roundRect">
              <a:avLst>
                <a:gd name="adj" fmla="val 16667"/>
              </a:avLst>
            </a:prstGeom>
            <a:solidFill>
              <a:srgbClr val="99CC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Microarchitecture</a:t>
              </a:r>
            </a:p>
          </p:txBody>
        </p:sp>
        <p:sp>
          <p:nvSpPr>
            <p:cNvPr id="98" name="AutoShape 9"/>
            <p:cNvSpPr>
              <a:spLocks noChangeArrowheads="1"/>
            </p:cNvSpPr>
            <p:nvPr/>
          </p:nvSpPr>
          <p:spPr bwMode="auto">
            <a:xfrm>
              <a:off x="468313" y="4740275"/>
              <a:ext cx="4225925" cy="458788"/>
            </a:xfrm>
            <a:prstGeom prst="roundRect">
              <a:avLst>
                <a:gd name="adj" fmla="val 16667"/>
              </a:avLst>
            </a:prstGeom>
            <a:solidFill>
              <a:srgbClr val="99CC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Calibri" panose="020F0502020204030204" pitchFamily="34" charset="0"/>
                  <a:ea typeface="宋体" pitchFamily="2" charset="-122"/>
                  <a:cs typeface="+mn-cs"/>
                </a:rPr>
                <a:t>Electronic Devices</a:t>
              </a:r>
            </a:p>
          </p:txBody>
        </p:sp>
        <p:sp>
          <p:nvSpPr>
            <p:cNvPr id="99" name="AutoShape 10"/>
            <p:cNvSpPr>
              <a:spLocks noChangeArrowheads="1"/>
            </p:cNvSpPr>
            <p:nvPr/>
          </p:nvSpPr>
          <p:spPr bwMode="auto">
            <a:xfrm>
              <a:off x="468313" y="2252663"/>
              <a:ext cx="4225925" cy="403225"/>
            </a:xfrm>
            <a:prstGeom prst="roundRect">
              <a:avLst>
                <a:gd name="adj" fmla="val 16667"/>
              </a:avLst>
            </a:prstGeom>
            <a:solidFill>
              <a:schemeClr val="accent2">
                <a:lumMod val="40000"/>
                <a:lumOff val="60000"/>
              </a:schemeClr>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Programming Language/Compiler</a:t>
              </a:r>
            </a:p>
          </p:txBody>
        </p:sp>
        <p:sp>
          <p:nvSpPr>
            <p:cNvPr id="100" name="AutoShape 11"/>
            <p:cNvSpPr>
              <a:spLocks noChangeArrowheads="1"/>
            </p:cNvSpPr>
            <p:nvPr/>
          </p:nvSpPr>
          <p:spPr bwMode="auto">
            <a:xfrm>
              <a:off x="468313" y="4337050"/>
              <a:ext cx="4225925" cy="392113"/>
            </a:xfrm>
            <a:prstGeom prst="roundRect">
              <a:avLst>
                <a:gd name="adj" fmla="val 16667"/>
              </a:avLst>
            </a:prstGeom>
            <a:solidFill>
              <a:srgbClr val="99CC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Calibri" panose="020F0502020204030204" pitchFamily="34" charset="0"/>
                  <a:ea typeface="宋体" pitchFamily="2" charset="-122"/>
                  <a:cs typeface="+mn-cs"/>
                </a:rPr>
                <a:t>Analog/Digital Circuits</a:t>
              </a:r>
            </a:p>
          </p:txBody>
        </p:sp>
        <p:sp>
          <p:nvSpPr>
            <p:cNvPr id="101" name="AutoShape 12"/>
            <p:cNvSpPr>
              <a:spLocks noChangeArrowheads="1"/>
            </p:cNvSpPr>
            <p:nvPr/>
          </p:nvSpPr>
          <p:spPr bwMode="auto">
            <a:xfrm>
              <a:off x="468313" y="5180013"/>
              <a:ext cx="4225925" cy="458787"/>
            </a:xfrm>
            <a:prstGeom prst="roundRect">
              <a:avLst>
                <a:gd name="adj" fmla="val 16667"/>
              </a:avLst>
            </a:prstGeom>
            <a:solidFill>
              <a:schemeClr val="bg1"/>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0000"/>
                  </a:solidFill>
                  <a:effectLst/>
                  <a:uLnTx/>
                  <a:uFillTx/>
                  <a:latin typeface="Calibri" panose="020F0502020204030204" pitchFamily="34" charset="0"/>
                  <a:ea typeface="宋体" pitchFamily="2" charset="-122"/>
                  <a:cs typeface="+mn-cs"/>
                </a:rPr>
                <a:t>Physics</a:t>
              </a:r>
            </a:p>
          </p:txBody>
        </p:sp>
      </p:grpSp>
      <p:cxnSp>
        <p:nvCxnSpPr>
          <p:cNvPr id="102" name="直接箭头连接符 101"/>
          <p:cNvCxnSpPr>
            <a:stCxn id="89" idx="1"/>
            <a:endCxn id="101" idx="3"/>
          </p:cNvCxnSpPr>
          <p:nvPr/>
        </p:nvCxnSpPr>
        <p:spPr bwMode="auto">
          <a:xfrm flipH="1" flipV="1">
            <a:off x="3908413" y="6045485"/>
            <a:ext cx="357553" cy="257938"/>
          </a:xfrm>
          <a:prstGeom prst="straightConnector1">
            <a:avLst/>
          </a:prstGeom>
          <a:noFill/>
          <a:ln w="762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1A2614-975C-45EF-94B6-0EC47C7275EE}"/>
              </a:ext>
            </a:extLst>
          </p:cNvPr>
          <p:cNvSpPr>
            <a:spLocks noGrp="1"/>
          </p:cNvSpPr>
          <p:nvPr>
            <p:ph type="title"/>
          </p:nvPr>
        </p:nvSpPr>
        <p:spPr/>
        <p:txBody>
          <a:bodyPr/>
          <a:lstStyle/>
          <a:p>
            <a:r>
              <a:rPr lang="en-US" dirty="0"/>
              <a:t>What’s this?</a:t>
            </a:r>
          </a:p>
        </p:txBody>
      </p:sp>
      <p:sp>
        <p:nvSpPr>
          <p:cNvPr id="4" name="日期占位符 3">
            <a:extLst>
              <a:ext uri="{FF2B5EF4-FFF2-40B4-BE49-F238E27FC236}">
                <a16:creationId xmlns:a16="http://schemas.microsoft.com/office/drawing/2014/main" id="{EAC0EF65-AAB9-42DE-BA24-2B970C49E75E}"/>
              </a:ext>
            </a:extLst>
          </p:cNvPr>
          <p:cNvSpPr>
            <a:spLocks noGrp="1"/>
          </p:cNvSpPr>
          <p:nvPr>
            <p:ph type="dt" sz="half" idx="10"/>
          </p:nvPr>
        </p:nvSpPr>
        <p:spPr/>
        <p:txBody>
          <a:bodyPr/>
          <a:lstStyle/>
          <a:p>
            <a:pPr>
              <a:defRPr/>
            </a:pPr>
            <a:fld id="{FAF88401-22E9-4153-B0F5-3C3505E5B3D2}" type="datetime1">
              <a:rPr lang="zh-CN" altLang="en-US" smtClean="0"/>
              <a:t>2023/9/7</a:t>
            </a:fld>
            <a:endParaRPr lang="en-US"/>
          </a:p>
        </p:txBody>
      </p:sp>
      <p:sp>
        <p:nvSpPr>
          <p:cNvPr id="5" name="灯片编号占位符 4">
            <a:extLst>
              <a:ext uri="{FF2B5EF4-FFF2-40B4-BE49-F238E27FC236}">
                <a16:creationId xmlns:a16="http://schemas.microsoft.com/office/drawing/2014/main" id="{424ECFF1-B00B-4AC8-B87B-857B2DF98311}"/>
              </a:ext>
            </a:extLst>
          </p:cNvPr>
          <p:cNvSpPr>
            <a:spLocks noGrp="1"/>
          </p:cNvSpPr>
          <p:nvPr>
            <p:ph type="sldNum" sz="quarter" idx="12"/>
          </p:nvPr>
        </p:nvSpPr>
        <p:spPr/>
        <p:txBody>
          <a:bodyPr/>
          <a:lstStyle/>
          <a:p>
            <a:pPr>
              <a:defRPr/>
            </a:pPr>
            <a:fld id="{283AA37B-31F2-46EE-90A4-68D9AA6A4383}" type="slidenum">
              <a:rPr lang="en-US" altLang="zh-CN" smtClean="0"/>
              <a:t>22</a:t>
            </a:fld>
            <a:endParaRPr lang="en-US" altLang="zh-CN"/>
          </a:p>
        </p:txBody>
      </p:sp>
      <p:pic>
        <p:nvPicPr>
          <p:cNvPr id="3074" name="Picture 2" descr="https://img1.baidu.com/it/u=3518162735,1324575599&amp;fm=253&amp;fmt=auto&amp;app=120&amp;f=GIF?w=804&amp;h=469">
            <a:extLst>
              <a:ext uri="{FF2B5EF4-FFF2-40B4-BE49-F238E27FC236}">
                <a16:creationId xmlns:a16="http://schemas.microsoft.com/office/drawing/2014/main" id="{D822795E-C02E-43E2-AFAE-CB244DCAB6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9938" y="1488281"/>
            <a:ext cx="7658100" cy="446722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E7734732-ADDF-49B6-AE50-2BE97C8A5F2F}"/>
              </a:ext>
            </a:extLst>
          </p:cNvPr>
          <p:cNvSpPr/>
          <p:nvPr/>
        </p:nvSpPr>
        <p:spPr>
          <a:xfrm>
            <a:off x="2195736" y="6075660"/>
            <a:ext cx="4572000" cy="276999"/>
          </a:xfrm>
          <a:prstGeom prst="rect">
            <a:avLst/>
          </a:prstGeom>
        </p:spPr>
        <p:txBody>
          <a:bodyPr>
            <a:spAutoFit/>
          </a:bodyPr>
          <a:lstStyle/>
          <a:p>
            <a:r>
              <a:rPr lang="zh-CN" altLang="en-US" dirty="0">
                <a:hlinkClick r:id="rId3"/>
              </a:rPr>
              <a:t>一座城市！</a:t>
            </a:r>
            <a:endParaRPr lang="en-US" dirty="0"/>
          </a:p>
        </p:txBody>
      </p:sp>
    </p:spTree>
    <p:extLst>
      <p:ext uri="{BB962C8B-B14F-4D97-AF65-F5344CB8AC3E}">
        <p14:creationId xmlns:p14="http://schemas.microsoft.com/office/powerpoint/2010/main" val="2321235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fld id="{F0C1E819-BEFA-4A14-BBB8-5DE87E0DACC0}"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16387"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42AEEA88-DB7C-4693-A2B1-DAF74563227A}"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23</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16388" name="Rectangle 2"/>
          <p:cNvSpPr>
            <a:spLocks noGrp="1" noChangeArrowheads="1"/>
          </p:cNvSpPr>
          <p:nvPr>
            <p:ph type="title" idx="4294967295"/>
          </p:nvPr>
        </p:nvSpPr>
        <p:spPr/>
        <p:txBody>
          <a:bodyPr/>
          <a:lstStyle/>
          <a:p>
            <a:r>
              <a:rPr lang="en-US" altLang="zh-CN" dirty="0">
                <a:ea typeface="宋体" pitchFamily="2" charset="-122"/>
              </a:rPr>
              <a:t>N-type MOS Transistor</a:t>
            </a:r>
          </a:p>
        </p:txBody>
      </p:sp>
      <p:sp>
        <p:nvSpPr>
          <p:cNvPr id="16389" name="Rectangle 3"/>
          <p:cNvSpPr>
            <a:spLocks noGrp="1" noChangeArrowheads="1"/>
          </p:cNvSpPr>
          <p:nvPr>
            <p:ph type="body" idx="4294967295"/>
          </p:nvPr>
        </p:nvSpPr>
        <p:spPr/>
        <p:txBody>
          <a:bodyPr/>
          <a:lstStyle/>
          <a:p>
            <a:pPr marL="0" indent="0"/>
            <a:r>
              <a:rPr lang="en-US" altLang="zh-CN" dirty="0">
                <a:ea typeface="宋体" pitchFamily="2" charset="-122"/>
              </a:rPr>
              <a:t>MOS = Metal Oxide Semiconductor </a:t>
            </a:r>
            <a:r>
              <a:rPr lang="zh-CN" altLang="en-US" dirty="0">
                <a:ea typeface="宋体" pitchFamily="2" charset="-122"/>
              </a:rPr>
              <a:t>金属氧化物半导体</a:t>
            </a:r>
            <a:endParaRPr lang="en-US" altLang="zh-CN" dirty="0">
              <a:ea typeface="宋体" pitchFamily="2" charset="-122"/>
            </a:endParaRPr>
          </a:p>
          <a:p>
            <a:pPr marL="576580" lvl="1" indent="-234950"/>
            <a:r>
              <a:rPr lang="en-US" altLang="zh-CN" dirty="0"/>
              <a:t>two types: N-type and P-type</a:t>
            </a:r>
          </a:p>
          <a:p>
            <a:pPr marL="0" indent="0"/>
            <a:r>
              <a:rPr lang="en-US" altLang="zh-CN" dirty="0">
                <a:solidFill>
                  <a:srgbClr val="FF3300"/>
                </a:solidFill>
                <a:ea typeface="宋体" pitchFamily="2" charset="-122"/>
              </a:rPr>
              <a:t>N-type</a:t>
            </a:r>
          </a:p>
          <a:p>
            <a:pPr marL="576580" lvl="1" indent="-234950"/>
            <a:r>
              <a:rPr lang="en-US" altLang="zh-CN" dirty="0"/>
              <a:t>when Gate has </a:t>
            </a:r>
            <a:r>
              <a:rPr lang="en-US" altLang="zh-CN" u="sng" dirty="0">
                <a:solidFill>
                  <a:srgbClr val="009900"/>
                </a:solidFill>
              </a:rPr>
              <a:t>positive</a:t>
            </a:r>
            <a:r>
              <a:rPr lang="en-US" altLang="zh-CN" dirty="0"/>
              <a:t> voltage,</a:t>
            </a:r>
            <a:br>
              <a:rPr lang="en-US" altLang="zh-CN" dirty="0"/>
            </a:br>
            <a:r>
              <a:rPr lang="en-US" altLang="zh-CN" dirty="0"/>
              <a:t>short circuit between #1 and #2</a:t>
            </a:r>
            <a:br>
              <a:rPr lang="en-US" altLang="zh-CN" dirty="0"/>
            </a:br>
            <a:r>
              <a:rPr lang="en-US" altLang="zh-CN" dirty="0"/>
              <a:t>(switch </a:t>
            </a:r>
            <a:r>
              <a:rPr lang="en-US" altLang="zh-CN" u="sng" dirty="0">
                <a:solidFill>
                  <a:srgbClr val="009900"/>
                </a:solidFill>
              </a:rPr>
              <a:t>closed</a:t>
            </a:r>
            <a:r>
              <a:rPr lang="en-US" altLang="zh-CN" dirty="0"/>
              <a:t>)</a:t>
            </a:r>
          </a:p>
          <a:p>
            <a:pPr marL="576580" lvl="1" indent="-234950"/>
            <a:r>
              <a:rPr lang="en-US" altLang="zh-CN" dirty="0"/>
              <a:t>when Gate has </a:t>
            </a:r>
            <a:r>
              <a:rPr lang="en-US" altLang="zh-CN" u="sng" dirty="0">
                <a:solidFill>
                  <a:srgbClr val="CE0000"/>
                </a:solidFill>
              </a:rPr>
              <a:t>zero</a:t>
            </a:r>
            <a:r>
              <a:rPr lang="en-US" altLang="zh-CN" dirty="0"/>
              <a:t> voltage,</a:t>
            </a:r>
            <a:br>
              <a:rPr lang="en-US" altLang="zh-CN" dirty="0"/>
            </a:br>
            <a:r>
              <a:rPr lang="en-US" altLang="zh-CN" dirty="0"/>
              <a:t>open circuit between #1 and #2</a:t>
            </a:r>
            <a:br>
              <a:rPr lang="en-US" altLang="zh-CN" dirty="0"/>
            </a:br>
            <a:r>
              <a:rPr lang="en-US" altLang="zh-CN" dirty="0"/>
              <a:t>(switch </a:t>
            </a:r>
            <a:r>
              <a:rPr lang="en-US" altLang="zh-CN" u="sng" dirty="0">
                <a:solidFill>
                  <a:srgbClr val="CE0000"/>
                </a:solidFill>
              </a:rPr>
              <a:t>open</a:t>
            </a:r>
            <a:r>
              <a:rPr lang="en-US" altLang="zh-CN" dirty="0"/>
              <a:t>)</a:t>
            </a:r>
          </a:p>
        </p:txBody>
      </p:sp>
      <p:sp>
        <p:nvSpPr>
          <p:cNvPr id="16390" name="Oval 9"/>
          <p:cNvSpPr>
            <a:spLocks noChangeArrowheads="1"/>
          </p:cNvSpPr>
          <p:nvPr/>
        </p:nvSpPr>
        <p:spPr bwMode="auto">
          <a:xfrm>
            <a:off x="7391400" y="1981200"/>
            <a:ext cx="990600" cy="1752600"/>
          </a:xfrm>
          <a:prstGeom prst="ellipse">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16391" name="Oval 11"/>
          <p:cNvSpPr>
            <a:spLocks noChangeArrowheads="1"/>
          </p:cNvSpPr>
          <p:nvPr/>
        </p:nvSpPr>
        <p:spPr bwMode="auto">
          <a:xfrm>
            <a:off x="7391400" y="4267200"/>
            <a:ext cx="990600" cy="1752600"/>
          </a:xfrm>
          <a:prstGeom prst="ellipse">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16392" name="Line 16"/>
          <p:cNvSpPr>
            <a:spLocks noChangeShapeType="1"/>
          </p:cNvSpPr>
          <p:nvPr/>
        </p:nvSpPr>
        <p:spPr bwMode="auto">
          <a:xfrm flipV="1">
            <a:off x="5334000" y="3200400"/>
            <a:ext cx="2057400" cy="1371600"/>
          </a:xfrm>
          <a:prstGeom prst="line">
            <a:avLst/>
          </a:prstGeom>
          <a:noFill/>
          <a:ln w="76200">
            <a:solidFill>
              <a:schemeClr val="folHlink"/>
            </a:solidFill>
            <a:round/>
            <a:tailEnd type="stealth"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16393" name="Text Box 14"/>
          <p:cNvSpPr txBox="1">
            <a:spLocks noChangeArrowheads="1"/>
          </p:cNvSpPr>
          <p:nvPr/>
        </p:nvSpPr>
        <p:spPr bwMode="auto">
          <a:xfrm>
            <a:off x="5556250" y="3733800"/>
            <a:ext cx="1319213" cy="466725"/>
          </a:xfrm>
          <a:prstGeom prst="rect">
            <a:avLst/>
          </a:prstGeom>
          <a:solidFill>
            <a:schemeClr val="bg1"/>
          </a:solidFill>
          <a:ln w="9525">
            <a:solidFill>
              <a:schemeClr val="tx1"/>
            </a:solidFill>
            <a:miter lim="800000"/>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1" u="none" strike="noStrike" kern="1200" cap="none" spc="0" normalizeH="0" baseline="0" noProof="0">
                <a:ln>
                  <a:noFill/>
                </a:ln>
                <a:solidFill>
                  <a:srgbClr val="000000"/>
                </a:solidFill>
                <a:effectLst/>
                <a:uLnTx/>
                <a:uFillTx/>
                <a:latin typeface="Franklin Gothic Book" pitchFamily="34" charset="0"/>
                <a:ea typeface="宋体" pitchFamily="2" charset="-122"/>
                <a:cs typeface="+mn-cs"/>
              </a:rPr>
              <a:t>Gate = 1</a:t>
            </a:r>
          </a:p>
        </p:txBody>
      </p:sp>
      <p:sp>
        <p:nvSpPr>
          <p:cNvPr id="16394" name="Line 17"/>
          <p:cNvSpPr>
            <a:spLocks noChangeShapeType="1"/>
          </p:cNvSpPr>
          <p:nvPr/>
        </p:nvSpPr>
        <p:spPr bwMode="auto">
          <a:xfrm>
            <a:off x="5638800" y="5029200"/>
            <a:ext cx="1752600" cy="152400"/>
          </a:xfrm>
          <a:prstGeom prst="line">
            <a:avLst/>
          </a:prstGeom>
          <a:noFill/>
          <a:ln w="76200">
            <a:solidFill>
              <a:schemeClr val="folHlink"/>
            </a:solidFill>
            <a:round/>
            <a:tailEnd type="stealth"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16395" name="Text Box 18"/>
          <p:cNvSpPr txBox="1">
            <a:spLocks noChangeArrowheads="1"/>
          </p:cNvSpPr>
          <p:nvPr/>
        </p:nvSpPr>
        <p:spPr bwMode="auto">
          <a:xfrm>
            <a:off x="5867400" y="5334000"/>
            <a:ext cx="1319213" cy="466725"/>
          </a:xfrm>
          <a:prstGeom prst="rect">
            <a:avLst/>
          </a:prstGeom>
          <a:solidFill>
            <a:schemeClr val="bg1"/>
          </a:solidFill>
          <a:ln w="9525">
            <a:solidFill>
              <a:schemeClr val="tx1"/>
            </a:solidFill>
            <a:miter lim="800000"/>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1" u="none" strike="noStrike" kern="1200" cap="none" spc="0" normalizeH="0" baseline="0" noProof="0">
                <a:ln>
                  <a:noFill/>
                </a:ln>
                <a:solidFill>
                  <a:srgbClr val="000000"/>
                </a:solidFill>
                <a:effectLst/>
                <a:uLnTx/>
                <a:uFillTx/>
                <a:latin typeface="Franklin Gothic Book" pitchFamily="34" charset="0"/>
                <a:ea typeface="宋体" pitchFamily="2" charset="-122"/>
                <a:cs typeface="+mn-cs"/>
              </a:rPr>
              <a:t>Gate = 0</a:t>
            </a:r>
          </a:p>
        </p:txBody>
      </p:sp>
      <p:pic>
        <p:nvPicPr>
          <p:cNvPr id="16396" name="Picture 20" descr="ch03-n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495800"/>
            <a:ext cx="198755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Oval 8"/>
          <p:cNvSpPr>
            <a:spLocks noChangeArrowheads="1"/>
          </p:cNvSpPr>
          <p:nvPr/>
        </p:nvSpPr>
        <p:spPr bwMode="auto">
          <a:xfrm>
            <a:off x="2743200" y="4267200"/>
            <a:ext cx="2895600" cy="1981200"/>
          </a:xfrm>
          <a:prstGeom prst="ellipse">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pic>
        <p:nvPicPr>
          <p:cNvPr id="16398" name="Picture 22" descr="ch03-op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4343400"/>
            <a:ext cx="33813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23" descr="ch03-clo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2057400"/>
            <a:ext cx="21907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Text Box 24"/>
          <p:cNvSpPr txBox="1">
            <a:spLocks noChangeArrowheads="1"/>
          </p:cNvSpPr>
          <p:nvPr/>
        </p:nvSpPr>
        <p:spPr bwMode="auto">
          <a:xfrm>
            <a:off x="254000" y="5943600"/>
            <a:ext cx="262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Terminal #2 must be</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connected to GND (0V).</a:t>
            </a:r>
          </a:p>
        </p:txBody>
      </p:sp>
      <p:sp>
        <p:nvSpPr>
          <p:cNvPr id="3" name="文本框 2">
            <a:extLst>
              <a:ext uri="{FF2B5EF4-FFF2-40B4-BE49-F238E27FC236}">
                <a16:creationId xmlns:a16="http://schemas.microsoft.com/office/drawing/2014/main" id="{8242FF09-F8B4-4230-8C23-34F11B75BBB1}"/>
              </a:ext>
            </a:extLst>
          </p:cNvPr>
          <p:cNvSpPr txBox="1"/>
          <p:nvPr/>
        </p:nvSpPr>
        <p:spPr>
          <a:xfrm>
            <a:off x="6012283" y="6108685"/>
            <a:ext cx="700833" cy="400110"/>
          </a:xfrm>
          <a:prstGeom prst="rect">
            <a:avLst/>
          </a:prstGeom>
          <a:solidFill>
            <a:srgbClr val="FFFF00"/>
          </a:solidFill>
        </p:spPr>
        <p:txBody>
          <a:bodyPr wrap="none" rtlCol="0">
            <a:spAutoFit/>
          </a:bodyPr>
          <a:lstStyle/>
          <a:p>
            <a:r>
              <a:rPr lang="zh-CN" altLang="en-US" sz="2000" b="1" baseline="0" dirty="0">
                <a:solidFill>
                  <a:schemeClr val="accent1"/>
                </a:solidFill>
              </a:rPr>
              <a:t>抽象</a:t>
            </a:r>
            <a:endParaRPr lang="en-US" b="1" baseline="0" dirty="0">
              <a:solidFill>
                <a:schemeClr val="accen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fld id="{7BCBCAF9-3EDA-45EC-8E72-592759A28CFF}"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18435"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1869D237-EFDC-4987-9169-4BC656B7D86F}"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24</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18436" name="Rectangle 3074"/>
          <p:cNvSpPr>
            <a:spLocks noGrp="1" noChangeArrowheads="1"/>
          </p:cNvSpPr>
          <p:nvPr>
            <p:ph type="title" idx="4294967295"/>
          </p:nvPr>
        </p:nvSpPr>
        <p:spPr/>
        <p:txBody>
          <a:bodyPr/>
          <a:lstStyle/>
          <a:p>
            <a:r>
              <a:rPr lang="en-US" altLang="zh-CN">
                <a:ea typeface="宋体" pitchFamily="2" charset="-122"/>
              </a:rPr>
              <a:t>P-type MOS Transistor</a:t>
            </a:r>
          </a:p>
        </p:txBody>
      </p:sp>
      <p:sp>
        <p:nvSpPr>
          <p:cNvPr id="18437" name="Rectangle 3075"/>
          <p:cNvSpPr>
            <a:spLocks noGrp="1" noChangeArrowheads="1"/>
          </p:cNvSpPr>
          <p:nvPr>
            <p:ph type="body" idx="4294967295"/>
          </p:nvPr>
        </p:nvSpPr>
        <p:spPr/>
        <p:txBody>
          <a:bodyPr/>
          <a:lstStyle/>
          <a:p>
            <a:pPr marL="0" indent="0"/>
            <a:r>
              <a:rPr lang="en-US" altLang="zh-CN" dirty="0">
                <a:solidFill>
                  <a:srgbClr val="FF3300"/>
                </a:solidFill>
                <a:ea typeface="宋体" pitchFamily="2" charset="-122"/>
              </a:rPr>
              <a:t>P-type </a:t>
            </a:r>
            <a:r>
              <a:rPr lang="en-US" altLang="zh-CN" dirty="0">
                <a:ea typeface="宋体" pitchFamily="2" charset="-122"/>
              </a:rPr>
              <a:t>is </a:t>
            </a:r>
            <a:r>
              <a:rPr lang="en-US" altLang="zh-CN" i="1" dirty="0">
                <a:ea typeface="宋体" pitchFamily="2" charset="-122"/>
              </a:rPr>
              <a:t>complementary</a:t>
            </a:r>
            <a:r>
              <a:rPr lang="en-US" altLang="zh-CN" dirty="0">
                <a:ea typeface="宋体" pitchFamily="2" charset="-122"/>
              </a:rPr>
              <a:t> to N-type</a:t>
            </a:r>
          </a:p>
          <a:p>
            <a:pPr marL="576580" lvl="1" indent="-234950"/>
            <a:r>
              <a:rPr lang="en-US" altLang="zh-CN" dirty="0"/>
              <a:t>when Gate has </a:t>
            </a:r>
            <a:r>
              <a:rPr lang="en-US" altLang="zh-CN" u="sng" dirty="0">
                <a:solidFill>
                  <a:srgbClr val="009900"/>
                </a:solidFill>
              </a:rPr>
              <a:t>positive</a:t>
            </a:r>
            <a:r>
              <a:rPr lang="en-US" altLang="zh-CN" dirty="0"/>
              <a:t> voltage,</a:t>
            </a:r>
            <a:br>
              <a:rPr lang="en-US" altLang="zh-CN" dirty="0"/>
            </a:br>
            <a:r>
              <a:rPr lang="en-US" altLang="zh-CN" dirty="0"/>
              <a:t>open circuit between #1 and #2</a:t>
            </a:r>
            <a:br>
              <a:rPr lang="en-US" altLang="zh-CN" dirty="0"/>
            </a:br>
            <a:r>
              <a:rPr lang="en-US" altLang="zh-CN" dirty="0"/>
              <a:t>(switch </a:t>
            </a:r>
            <a:r>
              <a:rPr lang="en-US" altLang="zh-CN" u="sng" dirty="0">
                <a:solidFill>
                  <a:srgbClr val="009900"/>
                </a:solidFill>
              </a:rPr>
              <a:t>open</a:t>
            </a:r>
            <a:r>
              <a:rPr lang="en-US" altLang="zh-CN" dirty="0"/>
              <a:t>)</a:t>
            </a:r>
          </a:p>
          <a:p>
            <a:pPr marL="576580" lvl="1" indent="-234950"/>
            <a:r>
              <a:rPr lang="en-US" altLang="zh-CN" dirty="0"/>
              <a:t>when Gate has </a:t>
            </a:r>
            <a:r>
              <a:rPr lang="en-US" altLang="zh-CN" u="sng" dirty="0">
                <a:solidFill>
                  <a:srgbClr val="CE0000"/>
                </a:solidFill>
              </a:rPr>
              <a:t>zero</a:t>
            </a:r>
            <a:r>
              <a:rPr lang="en-US" altLang="zh-CN" dirty="0"/>
              <a:t> voltage,</a:t>
            </a:r>
            <a:br>
              <a:rPr lang="en-US" altLang="zh-CN" dirty="0"/>
            </a:br>
            <a:r>
              <a:rPr lang="en-US" altLang="zh-CN" dirty="0"/>
              <a:t>short circuit between #1 and #2</a:t>
            </a:r>
            <a:br>
              <a:rPr lang="en-US" altLang="zh-CN" dirty="0"/>
            </a:br>
            <a:r>
              <a:rPr lang="en-US" altLang="zh-CN" dirty="0"/>
              <a:t>(switch </a:t>
            </a:r>
            <a:r>
              <a:rPr lang="en-US" altLang="zh-CN" u="sng" dirty="0">
                <a:solidFill>
                  <a:srgbClr val="CE0000"/>
                </a:solidFill>
              </a:rPr>
              <a:t>closed</a:t>
            </a:r>
            <a:r>
              <a:rPr lang="en-US" altLang="zh-CN" dirty="0"/>
              <a:t>)</a:t>
            </a:r>
          </a:p>
        </p:txBody>
      </p:sp>
      <p:sp>
        <p:nvSpPr>
          <p:cNvPr id="18438" name="Oval 3076"/>
          <p:cNvSpPr>
            <a:spLocks noChangeArrowheads="1"/>
          </p:cNvSpPr>
          <p:nvPr/>
        </p:nvSpPr>
        <p:spPr bwMode="auto">
          <a:xfrm>
            <a:off x="7391400" y="1981200"/>
            <a:ext cx="990600" cy="1752600"/>
          </a:xfrm>
          <a:prstGeom prst="ellipse">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18439" name="Line 3078"/>
          <p:cNvSpPr>
            <a:spLocks noChangeShapeType="1"/>
          </p:cNvSpPr>
          <p:nvPr/>
        </p:nvSpPr>
        <p:spPr bwMode="auto">
          <a:xfrm flipV="1">
            <a:off x="5334000" y="3200400"/>
            <a:ext cx="2057400" cy="1371600"/>
          </a:xfrm>
          <a:prstGeom prst="line">
            <a:avLst/>
          </a:prstGeom>
          <a:noFill/>
          <a:ln w="76200">
            <a:solidFill>
              <a:schemeClr val="folHlink"/>
            </a:solidFill>
            <a:round/>
            <a:tailEnd type="stealth"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18440" name="Text Box 3079"/>
          <p:cNvSpPr txBox="1">
            <a:spLocks noChangeArrowheads="1"/>
          </p:cNvSpPr>
          <p:nvPr/>
        </p:nvSpPr>
        <p:spPr bwMode="auto">
          <a:xfrm>
            <a:off x="5556250" y="3733800"/>
            <a:ext cx="1319213" cy="466725"/>
          </a:xfrm>
          <a:prstGeom prst="rect">
            <a:avLst/>
          </a:prstGeom>
          <a:solidFill>
            <a:schemeClr val="bg1"/>
          </a:solidFill>
          <a:ln w="9525">
            <a:solidFill>
              <a:schemeClr val="tx1"/>
            </a:solidFill>
            <a:miter lim="800000"/>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1" u="none" strike="noStrike" kern="1200" cap="none" spc="0" normalizeH="0" baseline="0" noProof="0">
                <a:ln>
                  <a:noFill/>
                </a:ln>
                <a:solidFill>
                  <a:srgbClr val="000000"/>
                </a:solidFill>
                <a:effectLst/>
                <a:uLnTx/>
                <a:uFillTx/>
                <a:latin typeface="Franklin Gothic Book" pitchFamily="34" charset="0"/>
                <a:ea typeface="宋体" pitchFamily="2" charset="-122"/>
                <a:cs typeface="+mn-cs"/>
              </a:rPr>
              <a:t>Gate = 1</a:t>
            </a:r>
          </a:p>
        </p:txBody>
      </p:sp>
      <p:sp>
        <p:nvSpPr>
          <p:cNvPr id="18441" name="Line 3080"/>
          <p:cNvSpPr>
            <a:spLocks noChangeShapeType="1"/>
          </p:cNvSpPr>
          <p:nvPr/>
        </p:nvSpPr>
        <p:spPr bwMode="auto">
          <a:xfrm>
            <a:off x="5638800" y="5029200"/>
            <a:ext cx="1752600" cy="152400"/>
          </a:xfrm>
          <a:prstGeom prst="line">
            <a:avLst/>
          </a:prstGeom>
          <a:noFill/>
          <a:ln w="76200">
            <a:solidFill>
              <a:schemeClr val="folHlink"/>
            </a:solidFill>
            <a:round/>
            <a:tailEnd type="stealth"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18442" name="Text Box 3081"/>
          <p:cNvSpPr txBox="1">
            <a:spLocks noChangeArrowheads="1"/>
          </p:cNvSpPr>
          <p:nvPr/>
        </p:nvSpPr>
        <p:spPr bwMode="auto">
          <a:xfrm>
            <a:off x="5867400" y="5334000"/>
            <a:ext cx="1319213" cy="466725"/>
          </a:xfrm>
          <a:prstGeom prst="rect">
            <a:avLst/>
          </a:prstGeom>
          <a:solidFill>
            <a:schemeClr val="bg1"/>
          </a:solidFill>
          <a:ln w="9525">
            <a:solidFill>
              <a:schemeClr val="tx1"/>
            </a:solidFill>
            <a:miter lim="800000"/>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1" u="none" strike="noStrike" kern="1200" cap="none" spc="0" normalizeH="0" baseline="0" noProof="0">
                <a:ln>
                  <a:noFill/>
                </a:ln>
                <a:solidFill>
                  <a:srgbClr val="000000"/>
                </a:solidFill>
                <a:effectLst/>
                <a:uLnTx/>
                <a:uFillTx/>
                <a:latin typeface="Franklin Gothic Book" pitchFamily="34" charset="0"/>
                <a:ea typeface="宋体" pitchFamily="2" charset="-122"/>
                <a:cs typeface="+mn-cs"/>
              </a:rPr>
              <a:t>Gate = 0</a:t>
            </a:r>
          </a:p>
        </p:txBody>
      </p:sp>
      <p:sp>
        <p:nvSpPr>
          <p:cNvPr id="18443" name="Oval 3077"/>
          <p:cNvSpPr>
            <a:spLocks noChangeArrowheads="1"/>
          </p:cNvSpPr>
          <p:nvPr/>
        </p:nvSpPr>
        <p:spPr bwMode="auto">
          <a:xfrm>
            <a:off x="7391400" y="4267200"/>
            <a:ext cx="990600" cy="1752600"/>
          </a:xfrm>
          <a:prstGeom prst="ellipse">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pic>
        <p:nvPicPr>
          <p:cNvPr id="18444" name="Picture 3084" descr="ch03-o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057400"/>
            <a:ext cx="33813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3085" descr="ch03-clo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4343400"/>
            <a:ext cx="21907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Text Box 3086"/>
          <p:cNvSpPr txBox="1">
            <a:spLocks noChangeArrowheads="1"/>
          </p:cNvSpPr>
          <p:nvPr/>
        </p:nvSpPr>
        <p:spPr bwMode="auto">
          <a:xfrm>
            <a:off x="431800" y="5943600"/>
            <a:ext cx="2266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Terminal #1 must be</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connected to +2.9V.</a:t>
            </a:r>
          </a:p>
        </p:txBody>
      </p:sp>
      <p:pic>
        <p:nvPicPr>
          <p:cNvPr id="18447" name="Picture 3088" descr="ch03-pm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419600"/>
            <a:ext cx="188436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Oval 3083"/>
          <p:cNvSpPr>
            <a:spLocks noChangeArrowheads="1"/>
          </p:cNvSpPr>
          <p:nvPr/>
        </p:nvSpPr>
        <p:spPr bwMode="auto">
          <a:xfrm>
            <a:off x="2743200" y="4267200"/>
            <a:ext cx="2895600" cy="1981200"/>
          </a:xfrm>
          <a:prstGeom prst="ellipse">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Levels of Abstraction</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25</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grpSp>
        <p:nvGrpSpPr>
          <p:cNvPr id="32" name="Group 49"/>
          <p:cNvGrpSpPr/>
          <p:nvPr/>
        </p:nvGrpSpPr>
        <p:grpSpPr bwMode="auto">
          <a:xfrm>
            <a:off x="4139952" y="1212310"/>
            <a:ext cx="4878636" cy="5240338"/>
            <a:chOff x="709" y="624"/>
            <a:chExt cx="4537" cy="3301"/>
          </a:xfrm>
        </p:grpSpPr>
        <p:sp>
          <p:nvSpPr>
            <p:cNvPr id="33" name="Text Box 3"/>
            <p:cNvSpPr txBox="1">
              <a:spLocks noChangeArrowheads="1"/>
            </p:cNvSpPr>
            <p:nvPr/>
          </p:nvSpPr>
          <p:spPr bwMode="auto">
            <a:xfrm>
              <a:off x="1642" y="624"/>
              <a:ext cx="24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Solve a system of equations</a:t>
              </a:r>
            </a:p>
          </p:txBody>
        </p:sp>
        <p:grpSp>
          <p:nvGrpSpPr>
            <p:cNvPr id="34" name="Group 28"/>
            <p:cNvGrpSpPr/>
            <p:nvPr/>
          </p:nvGrpSpPr>
          <p:grpSpPr bwMode="auto">
            <a:xfrm>
              <a:off x="709" y="1150"/>
              <a:ext cx="4537" cy="292"/>
              <a:chOff x="709" y="1115"/>
              <a:chExt cx="4537" cy="292"/>
            </a:xfrm>
          </p:grpSpPr>
          <p:sp>
            <p:nvSpPr>
              <p:cNvPr id="74" name="Text Box 4"/>
              <p:cNvSpPr txBox="1">
                <a:spLocks noChangeArrowheads="1"/>
              </p:cNvSpPr>
              <p:nvPr/>
            </p:nvSpPr>
            <p:spPr bwMode="auto">
              <a:xfrm>
                <a:off x="2150" y="1116"/>
                <a:ext cx="10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Gaussian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elimination</a:t>
                </a:r>
              </a:p>
            </p:txBody>
          </p:sp>
          <p:sp>
            <p:nvSpPr>
              <p:cNvPr id="75" name="Text Box 5"/>
              <p:cNvSpPr txBox="1">
                <a:spLocks noChangeArrowheads="1"/>
              </p:cNvSpPr>
              <p:nvPr/>
            </p:nvSpPr>
            <p:spPr bwMode="auto">
              <a:xfrm>
                <a:off x="3345" y="1115"/>
                <a:ext cx="8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Jacobi</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iteration</a:t>
                </a:r>
              </a:p>
            </p:txBody>
          </p:sp>
          <p:sp>
            <p:nvSpPr>
              <p:cNvPr id="76" name="Text Box 6"/>
              <p:cNvSpPr txBox="1">
                <a:spLocks noChangeArrowheads="1"/>
              </p:cNvSpPr>
              <p:nvPr/>
            </p:nvSpPr>
            <p:spPr bwMode="auto">
              <a:xfrm>
                <a:off x="709" y="1202"/>
                <a:ext cx="141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Red-black SOR</a:t>
                </a:r>
              </a:p>
            </p:txBody>
          </p:sp>
          <p:sp>
            <p:nvSpPr>
              <p:cNvPr id="77" name="Text Box 7"/>
              <p:cNvSpPr txBox="1">
                <a:spLocks noChangeArrowheads="1"/>
              </p:cNvSpPr>
              <p:nvPr/>
            </p:nvSpPr>
            <p:spPr bwMode="auto">
              <a:xfrm>
                <a:off x="4332" y="1202"/>
                <a:ext cx="91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Multigrid</a:t>
                </a:r>
              </a:p>
            </p:txBody>
          </p:sp>
        </p:grpSp>
        <p:grpSp>
          <p:nvGrpSpPr>
            <p:cNvPr id="35" name="Group 23"/>
            <p:cNvGrpSpPr/>
            <p:nvPr/>
          </p:nvGrpSpPr>
          <p:grpSpPr bwMode="auto">
            <a:xfrm>
              <a:off x="1277" y="1794"/>
              <a:ext cx="2948" cy="174"/>
              <a:chOff x="1133" y="1848"/>
              <a:chExt cx="2948" cy="174"/>
            </a:xfrm>
          </p:grpSpPr>
          <p:sp>
            <p:nvSpPr>
              <p:cNvPr id="70" name="Text Box 8"/>
              <p:cNvSpPr txBox="1">
                <a:spLocks noChangeArrowheads="1"/>
              </p:cNvSpPr>
              <p:nvPr/>
            </p:nvSpPr>
            <p:spPr bwMode="auto">
              <a:xfrm>
                <a:off x="1133" y="1848"/>
                <a:ext cx="10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FORTRAN</a:t>
                </a:r>
              </a:p>
            </p:txBody>
          </p:sp>
          <p:sp>
            <p:nvSpPr>
              <p:cNvPr id="71" name="Text Box 9"/>
              <p:cNvSpPr txBox="1">
                <a:spLocks noChangeArrowheads="1"/>
              </p:cNvSpPr>
              <p:nvPr/>
            </p:nvSpPr>
            <p:spPr bwMode="auto">
              <a:xfrm>
                <a:off x="2279" y="1848"/>
                <a:ext cx="3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a:t>
                </a:r>
              </a:p>
            </p:txBody>
          </p:sp>
          <p:sp>
            <p:nvSpPr>
              <p:cNvPr id="72" name="Text Box 10"/>
              <p:cNvSpPr txBox="1">
                <a:spLocks noChangeArrowheads="1"/>
              </p:cNvSpPr>
              <p:nvPr/>
            </p:nvSpPr>
            <p:spPr bwMode="auto">
              <a:xfrm>
                <a:off x="2811" y="1848"/>
                <a:ext cx="51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a:t>
                </a:r>
              </a:p>
            </p:txBody>
          </p:sp>
          <p:sp>
            <p:nvSpPr>
              <p:cNvPr id="73" name="Text Box 11"/>
              <p:cNvSpPr txBox="1">
                <a:spLocks noChangeArrowheads="1"/>
              </p:cNvSpPr>
              <p:nvPr/>
            </p:nvSpPr>
            <p:spPr bwMode="auto">
              <a:xfrm>
                <a:off x="3508" y="1848"/>
                <a:ext cx="5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Java</a:t>
                </a:r>
              </a:p>
            </p:txBody>
          </p:sp>
        </p:grpSp>
        <p:grpSp>
          <p:nvGrpSpPr>
            <p:cNvPr id="36" name="Group 24"/>
            <p:cNvGrpSpPr/>
            <p:nvPr/>
          </p:nvGrpSpPr>
          <p:grpSpPr bwMode="auto">
            <a:xfrm>
              <a:off x="982" y="2263"/>
              <a:ext cx="3647" cy="174"/>
              <a:chOff x="694" y="2472"/>
              <a:chExt cx="3647" cy="174"/>
            </a:xfrm>
          </p:grpSpPr>
          <p:sp>
            <p:nvSpPr>
              <p:cNvPr id="67" name="Text Box 12"/>
              <p:cNvSpPr txBox="1">
                <a:spLocks noChangeArrowheads="1"/>
              </p:cNvSpPr>
              <p:nvPr/>
            </p:nvSpPr>
            <p:spPr bwMode="auto">
              <a:xfrm>
                <a:off x="2004" y="2472"/>
                <a:ext cx="8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Intel x86</a:t>
                </a:r>
              </a:p>
            </p:txBody>
          </p:sp>
          <p:sp>
            <p:nvSpPr>
              <p:cNvPr id="68" name="Text Box 13"/>
              <p:cNvSpPr txBox="1">
                <a:spLocks noChangeArrowheads="1"/>
              </p:cNvSpPr>
              <p:nvPr/>
            </p:nvSpPr>
            <p:spPr bwMode="auto">
              <a:xfrm>
                <a:off x="694" y="2472"/>
                <a:ext cx="114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Sun SPARC</a:t>
                </a:r>
              </a:p>
            </p:txBody>
          </p:sp>
          <p:sp>
            <p:nvSpPr>
              <p:cNvPr id="69" name="Text Box 14"/>
              <p:cNvSpPr txBox="1">
                <a:spLocks noChangeArrowheads="1"/>
              </p:cNvSpPr>
              <p:nvPr/>
            </p:nvSpPr>
            <p:spPr bwMode="auto">
              <a:xfrm>
                <a:off x="3047" y="2472"/>
                <a:ext cx="129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IBM PowerPC</a:t>
                </a:r>
              </a:p>
            </p:txBody>
          </p:sp>
        </p:grpSp>
        <p:grpSp>
          <p:nvGrpSpPr>
            <p:cNvPr id="37" name="Group 25"/>
            <p:cNvGrpSpPr/>
            <p:nvPr/>
          </p:nvGrpSpPr>
          <p:grpSpPr bwMode="auto">
            <a:xfrm>
              <a:off x="1362" y="2733"/>
              <a:ext cx="3161" cy="232"/>
              <a:chOff x="1074" y="2928"/>
              <a:chExt cx="3161" cy="232"/>
            </a:xfrm>
          </p:grpSpPr>
          <p:sp>
            <p:nvSpPr>
              <p:cNvPr id="64" name="Text Box 15"/>
              <p:cNvSpPr txBox="1">
                <a:spLocks noChangeArrowheads="1"/>
              </p:cNvSpPr>
              <p:nvPr/>
            </p:nvSpPr>
            <p:spPr bwMode="auto">
              <a:xfrm>
                <a:off x="1074" y="2986"/>
                <a:ext cx="100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Pentium 4</a:t>
                </a:r>
              </a:p>
            </p:txBody>
          </p:sp>
          <p:sp>
            <p:nvSpPr>
              <p:cNvPr id="65" name="Text Box 16"/>
              <p:cNvSpPr txBox="1">
                <a:spLocks noChangeArrowheads="1"/>
              </p:cNvSpPr>
              <p:nvPr/>
            </p:nvSpPr>
            <p:spPr bwMode="auto">
              <a:xfrm>
                <a:off x="1892" y="2928"/>
                <a:ext cx="10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Core 2 Duo</a:t>
                </a:r>
              </a:p>
            </p:txBody>
          </p:sp>
          <p:sp>
            <p:nvSpPr>
              <p:cNvPr id="66" name="Text Box 17"/>
              <p:cNvSpPr txBox="1">
                <a:spLocks noChangeArrowheads="1"/>
              </p:cNvSpPr>
              <p:nvPr/>
            </p:nvSpPr>
            <p:spPr bwMode="auto">
              <a:xfrm>
                <a:off x="2824" y="2986"/>
                <a:ext cx="14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AMD Athlon X2</a:t>
                </a:r>
              </a:p>
            </p:txBody>
          </p:sp>
        </p:grpSp>
        <p:grpSp>
          <p:nvGrpSpPr>
            <p:cNvPr id="38" name="Group 26"/>
            <p:cNvGrpSpPr/>
            <p:nvPr/>
          </p:nvGrpSpPr>
          <p:grpSpPr bwMode="auto">
            <a:xfrm>
              <a:off x="1257" y="3202"/>
              <a:ext cx="3482" cy="174"/>
              <a:chOff x="1017" y="3288"/>
              <a:chExt cx="3482" cy="174"/>
            </a:xfrm>
          </p:grpSpPr>
          <p:sp>
            <p:nvSpPr>
              <p:cNvPr id="62" name="Text Box 18"/>
              <p:cNvSpPr txBox="1">
                <a:spLocks noChangeArrowheads="1"/>
              </p:cNvSpPr>
              <p:nvPr/>
            </p:nvSpPr>
            <p:spPr bwMode="auto">
              <a:xfrm>
                <a:off x="1017" y="3288"/>
                <a:ext cx="168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Ripple-carry adder</a:t>
                </a:r>
              </a:p>
            </p:txBody>
          </p:sp>
          <p:sp>
            <p:nvSpPr>
              <p:cNvPr id="63" name="Text Box 19"/>
              <p:cNvSpPr txBox="1">
                <a:spLocks noChangeArrowheads="1"/>
              </p:cNvSpPr>
              <p:nvPr/>
            </p:nvSpPr>
            <p:spPr bwMode="auto">
              <a:xfrm>
                <a:off x="2469" y="3288"/>
                <a:ext cx="20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Carry-lookahead adder</a:t>
                </a:r>
              </a:p>
            </p:txBody>
          </p:sp>
        </p:grpSp>
        <p:grpSp>
          <p:nvGrpSpPr>
            <p:cNvPr id="39" name="Group 27"/>
            <p:cNvGrpSpPr/>
            <p:nvPr/>
          </p:nvGrpSpPr>
          <p:grpSpPr bwMode="auto">
            <a:xfrm>
              <a:off x="1259" y="3696"/>
              <a:ext cx="3608" cy="229"/>
              <a:chOff x="1259" y="3696"/>
              <a:chExt cx="3608" cy="229"/>
            </a:xfrm>
          </p:grpSpPr>
          <p:sp>
            <p:nvSpPr>
              <p:cNvPr id="59" name="Text Box 20"/>
              <p:cNvSpPr txBox="1">
                <a:spLocks noChangeArrowheads="1"/>
              </p:cNvSpPr>
              <p:nvPr/>
            </p:nvSpPr>
            <p:spPr bwMode="auto">
              <a:xfrm>
                <a:off x="1259" y="3751"/>
                <a:ext cx="121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Static CMOS</a:t>
                </a:r>
              </a:p>
            </p:txBody>
          </p:sp>
          <p:sp>
            <p:nvSpPr>
              <p:cNvPr id="60" name="Text Box 21"/>
              <p:cNvSpPr txBox="1">
                <a:spLocks noChangeArrowheads="1"/>
              </p:cNvSpPr>
              <p:nvPr/>
            </p:nvSpPr>
            <p:spPr bwMode="auto">
              <a:xfrm>
                <a:off x="2200" y="3751"/>
                <a:ext cx="145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Dynamic CMOS</a:t>
                </a:r>
              </a:p>
            </p:txBody>
          </p:sp>
          <p:sp>
            <p:nvSpPr>
              <p:cNvPr id="61" name="Text Box 22"/>
              <p:cNvSpPr txBox="1">
                <a:spLocks noChangeArrowheads="1"/>
              </p:cNvSpPr>
              <p:nvPr/>
            </p:nvSpPr>
            <p:spPr bwMode="auto">
              <a:xfrm>
                <a:off x="3331" y="3696"/>
                <a:ext cx="15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Nanomechanical</a:t>
                </a:r>
              </a:p>
            </p:txBody>
          </p:sp>
        </p:grpSp>
        <p:sp>
          <p:nvSpPr>
            <p:cNvPr id="40" name="Line 29"/>
            <p:cNvSpPr>
              <a:spLocks noChangeShapeType="1"/>
            </p:cNvSpPr>
            <p:nvPr/>
          </p:nvSpPr>
          <p:spPr bwMode="auto">
            <a:xfrm flipH="1">
              <a:off x="1728" y="912"/>
              <a:ext cx="960"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1" name="Line 30"/>
            <p:cNvSpPr>
              <a:spLocks noChangeShapeType="1"/>
            </p:cNvSpPr>
            <p:nvPr/>
          </p:nvSpPr>
          <p:spPr bwMode="auto">
            <a:xfrm>
              <a:off x="2688" y="912"/>
              <a:ext cx="0"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2" name="Line 31"/>
            <p:cNvSpPr>
              <a:spLocks noChangeShapeType="1"/>
            </p:cNvSpPr>
            <p:nvPr/>
          </p:nvSpPr>
          <p:spPr bwMode="auto">
            <a:xfrm>
              <a:off x="2688" y="912"/>
              <a:ext cx="1008"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3" name="Line 32"/>
            <p:cNvSpPr>
              <a:spLocks noChangeShapeType="1"/>
            </p:cNvSpPr>
            <p:nvPr/>
          </p:nvSpPr>
          <p:spPr bwMode="auto">
            <a:xfrm>
              <a:off x="2688" y="912"/>
              <a:ext cx="1824"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4" name="Line 33"/>
            <p:cNvSpPr>
              <a:spLocks noChangeShapeType="1"/>
            </p:cNvSpPr>
            <p:nvPr/>
          </p:nvSpPr>
          <p:spPr bwMode="auto">
            <a:xfrm flipH="1">
              <a:off x="2112" y="1536"/>
              <a:ext cx="576"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5" name="Line 34"/>
            <p:cNvSpPr>
              <a:spLocks noChangeShapeType="1"/>
            </p:cNvSpPr>
            <p:nvPr/>
          </p:nvSpPr>
          <p:spPr bwMode="auto">
            <a:xfrm flipH="1">
              <a:off x="2592" y="1536"/>
              <a:ext cx="96"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6" name="Line 35"/>
            <p:cNvSpPr>
              <a:spLocks noChangeShapeType="1"/>
            </p:cNvSpPr>
            <p:nvPr/>
          </p:nvSpPr>
          <p:spPr bwMode="auto">
            <a:xfrm>
              <a:off x="2688" y="1536"/>
              <a:ext cx="384"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7" name="Line 36"/>
            <p:cNvSpPr>
              <a:spLocks noChangeShapeType="1"/>
            </p:cNvSpPr>
            <p:nvPr/>
          </p:nvSpPr>
          <p:spPr bwMode="auto">
            <a:xfrm>
              <a:off x="2688" y="1536"/>
              <a:ext cx="1056"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8" name="Line 37"/>
            <p:cNvSpPr>
              <a:spLocks noChangeShapeType="1"/>
            </p:cNvSpPr>
            <p:nvPr/>
          </p:nvSpPr>
          <p:spPr bwMode="auto">
            <a:xfrm flipH="1">
              <a:off x="1920" y="2016"/>
              <a:ext cx="624"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9" name="Line 38"/>
            <p:cNvSpPr>
              <a:spLocks noChangeShapeType="1"/>
            </p:cNvSpPr>
            <p:nvPr/>
          </p:nvSpPr>
          <p:spPr bwMode="auto">
            <a:xfrm>
              <a:off x="2544" y="2016"/>
              <a:ext cx="48"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0" name="Line 39"/>
            <p:cNvSpPr>
              <a:spLocks noChangeShapeType="1"/>
            </p:cNvSpPr>
            <p:nvPr/>
          </p:nvSpPr>
          <p:spPr bwMode="auto">
            <a:xfrm>
              <a:off x="2544" y="2016"/>
              <a:ext cx="960"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1" name="Line 40"/>
            <p:cNvSpPr>
              <a:spLocks noChangeShapeType="1"/>
            </p:cNvSpPr>
            <p:nvPr/>
          </p:nvSpPr>
          <p:spPr bwMode="auto">
            <a:xfrm flipH="1">
              <a:off x="2112" y="2448"/>
              <a:ext cx="576"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2" name="Line 41"/>
            <p:cNvSpPr>
              <a:spLocks noChangeShapeType="1"/>
            </p:cNvSpPr>
            <p:nvPr/>
          </p:nvSpPr>
          <p:spPr bwMode="auto">
            <a:xfrm>
              <a:off x="2688" y="2448"/>
              <a:ext cx="48"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3" name="Line 42"/>
            <p:cNvSpPr>
              <a:spLocks noChangeShapeType="1"/>
            </p:cNvSpPr>
            <p:nvPr/>
          </p:nvSpPr>
          <p:spPr bwMode="auto">
            <a:xfrm>
              <a:off x="2688" y="2448"/>
              <a:ext cx="816"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4" name="Line 43"/>
            <p:cNvSpPr>
              <a:spLocks noChangeShapeType="1"/>
            </p:cNvSpPr>
            <p:nvPr/>
          </p:nvSpPr>
          <p:spPr bwMode="auto">
            <a:xfrm flipH="1">
              <a:off x="2448" y="2976"/>
              <a:ext cx="288"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5" name="Line 44"/>
            <p:cNvSpPr>
              <a:spLocks noChangeShapeType="1"/>
            </p:cNvSpPr>
            <p:nvPr/>
          </p:nvSpPr>
          <p:spPr bwMode="auto">
            <a:xfrm>
              <a:off x="2736" y="2976"/>
              <a:ext cx="336"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6" name="Line 46"/>
            <p:cNvSpPr>
              <a:spLocks noChangeShapeType="1"/>
            </p:cNvSpPr>
            <p:nvPr/>
          </p:nvSpPr>
          <p:spPr bwMode="auto">
            <a:xfrm flipH="1">
              <a:off x="1920" y="3408"/>
              <a:ext cx="1488"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7" name="Line 47"/>
            <p:cNvSpPr>
              <a:spLocks noChangeShapeType="1"/>
            </p:cNvSpPr>
            <p:nvPr/>
          </p:nvSpPr>
          <p:spPr bwMode="auto">
            <a:xfrm flipH="1">
              <a:off x="2880" y="3408"/>
              <a:ext cx="528"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8" name="Line 48"/>
            <p:cNvSpPr>
              <a:spLocks noChangeShapeType="1"/>
            </p:cNvSpPr>
            <p:nvPr/>
          </p:nvSpPr>
          <p:spPr bwMode="auto">
            <a:xfrm>
              <a:off x="3408" y="3408"/>
              <a:ext cx="379"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grpSp>
      <p:sp>
        <p:nvSpPr>
          <p:cNvPr id="89" name="矩形 88"/>
          <p:cNvSpPr/>
          <p:nvPr/>
        </p:nvSpPr>
        <p:spPr bwMode="auto">
          <a:xfrm>
            <a:off x="4265966" y="5217828"/>
            <a:ext cx="4698522" cy="443420"/>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90" name="矩形 89"/>
          <p:cNvSpPr/>
          <p:nvPr/>
        </p:nvSpPr>
        <p:spPr bwMode="auto">
          <a:xfrm>
            <a:off x="4265966" y="1130300"/>
            <a:ext cx="4698522" cy="443420"/>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grpSp>
        <p:nvGrpSpPr>
          <p:cNvPr id="102" name="组合 101"/>
          <p:cNvGrpSpPr/>
          <p:nvPr/>
        </p:nvGrpSpPr>
        <p:grpSpPr>
          <a:xfrm>
            <a:off x="245196" y="1210268"/>
            <a:ext cx="3663217" cy="5115084"/>
            <a:chOff x="468313" y="1446213"/>
            <a:chExt cx="4225925" cy="4192587"/>
          </a:xfrm>
        </p:grpSpPr>
        <p:sp>
          <p:nvSpPr>
            <p:cNvPr id="103" name="AutoShape 3"/>
            <p:cNvSpPr>
              <a:spLocks noChangeArrowheads="1"/>
            </p:cNvSpPr>
            <p:nvPr/>
          </p:nvSpPr>
          <p:spPr bwMode="auto">
            <a:xfrm>
              <a:off x="468313" y="1849438"/>
              <a:ext cx="4225925" cy="403225"/>
            </a:xfrm>
            <a:prstGeom prst="roundRect">
              <a:avLst>
                <a:gd name="adj" fmla="val 16667"/>
              </a:avLst>
            </a:prstGeom>
            <a:solidFill>
              <a:srgbClr val="C3D69B"/>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Algorithm and Data Structure</a:t>
              </a: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endParaRPr>
            </a:p>
          </p:txBody>
        </p:sp>
        <p:sp>
          <p:nvSpPr>
            <p:cNvPr id="104" name="AutoShape 4"/>
            <p:cNvSpPr>
              <a:spLocks noChangeArrowheads="1"/>
            </p:cNvSpPr>
            <p:nvPr/>
          </p:nvSpPr>
          <p:spPr bwMode="auto">
            <a:xfrm>
              <a:off x="468313" y="3933825"/>
              <a:ext cx="4225925" cy="392113"/>
            </a:xfrm>
            <a:prstGeom prst="roundRect">
              <a:avLst>
                <a:gd name="adj" fmla="val 16667"/>
              </a:avLst>
            </a:prstGeom>
            <a:solidFill>
              <a:srgbClr val="99CC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Gates/Register-Transfer Level (RTL)</a:t>
              </a:r>
            </a:p>
          </p:txBody>
        </p:sp>
        <p:sp>
          <p:nvSpPr>
            <p:cNvPr id="105" name="AutoShape 5"/>
            <p:cNvSpPr>
              <a:spLocks noChangeArrowheads="1"/>
            </p:cNvSpPr>
            <p:nvPr/>
          </p:nvSpPr>
          <p:spPr bwMode="auto">
            <a:xfrm>
              <a:off x="468313" y="1446213"/>
              <a:ext cx="4217987" cy="403225"/>
            </a:xfrm>
            <a:prstGeom prst="roundRect">
              <a:avLst>
                <a:gd name="adj" fmla="val 16667"/>
              </a:avLst>
            </a:prstGeom>
            <a:solidFill>
              <a:srgbClr val="FFFF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0000"/>
                  </a:solidFill>
                  <a:effectLst/>
                  <a:uLnTx/>
                  <a:uFillTx/>
                  <a:latin typeface="Calibri" panose="020F0502020204030204" pitchFamily="34" charset="0"/>
                  <a:ea typeface="宋体" pitchFamily="2" charset="-122"/>
                  <a:cs typeface="+mn-cs"/>
                </a:rPr>
                <a:t>Application</a:t>
              </a:r>
            </a:p>
          </p:txBody>
        </p:sp>
        <p:sp>
          <p:nvSpPr>
            <p:cNvPr id="106" name="AutoShape 6"/>
            <p:cNvSpPr>
              <a:spLocks noChangeArrowheads="1"/>
            </p:cNvSpPr>
            <p:nvPr/>
          </p:nvSpPr>
          <p:spPr bwMode="auto">
            <a:xfrm>
              <a:off x="468313" y="3059113"/>
              <a:ext cx="4225925" cy="471487"/>
            </a:xfrm>
            <a:prstGeom prst="roundRect">
              <a:avLst>
                <a:gd name="adj" fmla="val 16667"/>
              </a:avLst>
            </a:prstGeom>
            <a:solidFill>
              <a:srgbClr val="FF0000"/>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Calibri" panose="020F0502020204030204" pitchFamily="34" charset="0"/>
                  <a:ea typeface="宋体" pitchFamily="2" charset="-122"/>
                  <a:cs typeface="+mn-cs"/>
                </a:rPr>
                <a:t>Instruction Set Architecture (ISA)</a:t>
              </a:r>
            </a:p>
          </p:txBody>
        </p:sp>
        <p:sp>
          <p:nvSpPr>
            <p:cNvPr id="107" name="AutoShape 7"/>
            <p:cNvSpPr>
              <a:spLocks noChangeArrowheads="1"/>
            </p:cNvSpPr>
            <p:nvPr/>
          </p:nvSpPr>
          <p:spPr bwMode="auto">
            <a:xfrm>
              <a:off x="468313" y="2655888"/>
              <a:ext cx="4214812" cy="403225"/>
            </a:xfrm>
            <a:prstGeom prst="roundRect">
              <a:avLst>
                <a:gd name="adj" fmla="val 16667"/>
              </a:avLst>
            </a:prstGeom>
            <a:solidFill>
              <a:schemeClr val="accent2">
                <a:lumMod val="40000"/>
                <a:lumOff val="60000"/>
              </a:schemeClr>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Operating System/Virtual Machines</a:t>
              </a:r>
            </a:p>
          </p:txBody>
        </p:sp>
        <p:sp>
          <p:nvSpPr>
            <p:cNvPr id="108" name="AutoShape 8"/>
            <p:cNvSpPr>
              <a:spLocks noChangeArrowheads="1"/>
            </p:cNvSpPr>
            <p:nvPr/>
          </p:nvSpPr>
          <p:spPr bwMode="auto">
            <a:xfrm>
              <a:off x="468313" y="3530600"/>
              <a:ext cx="4225925" cy="403225"/>
            </a:xfrm>
            <a:prstGeom prst="roundRect">
              <a:avLst>
                <a:gd name="adj" fmla="val 16667"/>
              </a:avLst>
            </a:prstGeom>
            <a:solidFill>
              <a:srgbClr val="99CC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Microarchitecture</a:t>
              </a:r>
            </a:p>
          </p:txBody>
        </p:sp>
        <p:sp>
          <p:nvSpPr>
            <p:cNvPr id="109" name="AutoShape 9"/>
            <p:cNvSpPr>
              <a:spLocks noChangeArrowheads="1"/>
            </p:cNvSpPr>
            <p:nvPr/>
          </p:nvSpPr>
          <p:spPr bwMode="auto">
            <a:xfrm>
              <a:off x="468313" y="4740275"/>
              <a:ext cx="4225925" cy="458788"/>
            </a:xfrm>
            <a:prstGeom prst="roundRect">
              <a:avLst>
                <a:gd name="adj" fmla="val 16667"/>
              </a:avLst>
            </a:prstGeom>
            <a:solidFill>
              <a:srgbClr val="99CC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Calibri" panose="020F0502020204030204" pitchFamily="34" charset="0"/>
                  <a:ea typeface="宋体" pitchFamily="2" charset="-122"/>
                  <a:cs typeface="+mn-cs"/>
                </a:rPr>
                <a:t>Electronic Devices</a:t>
              </a:r>
            </a:p>
          </p:txBody>
        </p:sp>
        <p:sp>
          <p:nvSpPr>
            <p:cNvPr id="110" name="AutoShape 10"/>
            <p:cNvSpPr>
              <a:spLocks noChangeArrowheads="1"/>
            </p:cNvSpPr>
            <p:nvPr/>
          </p:nvSpPr>
          <p:spPr bwMode="auto">
            <a:xfrm>
              <a:off x="468313" y="2252663"/>
              <a:ext cx="4225925" cy="403225"/>
            </a:xfrm>
            <a:prstGeom prst="roundRect">
              <a:avLst>
                <a:gd name="adj" fmla="val 16667"/>
              </a:avLst>
            </a:prstGeom>
            <a:solidFill>
              <a:schemeClr val="accent2">
                <a:lumMod val="40000"/>
                <a:lumOff val="60000"/>
              </a:schemeClr>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Programming Language/Compiler</a:t>
              </a:r>
            </a:p>
          </p:txBody>
        </p:sp>
        <p:sp>
          <p:nvSpPr>
            <p:cNvPr id="111" name="AutoShape 11"/>
            <p:cNvSpPr>
              <a:spLocks noChangeArrowheads="1"/>
            </p:cNvSpPr>
            <p:nvPr/>
          </p:nvSpPr>
          <p:spPr bwMode="auto">
            <a:xfrm>
              <a:off x="468313" y="4337050"/>
              <a:ext cx="4225925" cy="392113"/>
            </a:xfrm>
            <a:prstGeom prst="roundRect">
              <a:avLst>
                <a:gd name="adj" fmla="val 16667"/>
              </a:avLst>
            </a:prstGeom>
            <a:solidFill>
              <a:srgbClr val="99CC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Calibri" panose="020F0502020204030204" pitchFamily="34" charset="0"/>
                  <a:ea typeface="宋体" pitchFamily="2" charset="-122"/>
                  <a:cs typeface="+mn-cs"/>
                </a:rPr>
                <a:t>Analog/Digital Circuits</a:t>
              </a:r>
            </a:p>
          </p:txBody>
        </p:sp>
        <p:sp>
          <p:nvSpPr>
            <p:cNvPr id="112" name="AutoShape 12"/>
            <p:cNvSpPr>
              <a:spLocks noChangeArrowheads="1"/>
            </p:cNvSpPr>
            <p:nvPr/>
          </p:nvSpPr>
          <p:spPr bwMode="auto">
            <a:xfrm>
              <a:off x="468313" y="5180013"/>
              <a:ext cx="4225925" cy="458787"/>
            </a:xfrm>
            <a:prstGeom prst="roundRect">
              <a:avLst>
                <a:gd name="adj" fmla="val 16667"/>
              </a:avLst>
            </a:prstGeom>
            <a:solidFill>
              <a:schemeClr val="bg1"/>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0000"/>
                  </a:solidFill>
                  <a:effectLst/>
                  <a:uLnTx/>
                  <a:uFillTx/>
                  <a:latin typeface="Calibri" panose="020F0502020204030204" pitchFamily="34" charset="0"/>
                  <a:ea typeface="宋体" pitchFamily="2" charset="-122"/>
                  <a:cs typeface="+mn-cs"/>
                </a:rPr>
                <a:t>Physics</a:t>
              </a:r>
            </a:p>
          </p:txBody>
        </p:sp>
      </p:grpSp>
      <p:cxnSp>
        <p:nvCxnSpPr>
          <p:cNvPr id="113" name="直接箭头连接符 112"/>
          <p:cNvCxnSpPr>
            <a:endCxn id="109" idx="3"/>
          </p:cNvCxnSpPr>
          <p:nvPr/>
        </p:nvCxnSpPr>
        <p:spPr bwMode="auto">
          <a:xfrm flipH="1">
            <a:off x="3908413" y="5422572"/>
            <a:ext cx="357553" cy="86420"/>
          </a:xfrm>
          <a:prstGeom prst="straightConnector1">
            <a:avLst/>
          </a:prstGeom>
          <a:noFill/>
          <a:ln w="762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fld id="{CAF14B18-054F-4A20-A348-22D6211541E4}"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25603"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CA5145EA-0038-4E85-9057-C970EEC4FBE5}"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26</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25604" name="Rectangle 2"/>
          <p:cNvSpPr>
            <a:spLocks noGrp="1" noChangeArrowheads="1"/>
          </p:cNvSpPr>
          <p:nvPr>
            <p:ph type="title" idx="4294967295"/>
          </p:nvPr>
        </p:nvSpPr>
        <p:spPr/>
        <p:txBody>
          <a:bodyPr/>
          <a:lstStyle/>
          <a:p>
            <a:r>
              <a:rPr lang="en-US" altLang="zh-CN">
                <a:ea typeface="宋体" pitchFamily="2" charset="-122"/>
              </a:rPr>
              <a:t>Inverter (NOT Gate)</a:t>
            </a:r>
          </a:p>
        </p:txBody>
      </p:sp>
      <p:graphicFrame>
        <p:nvGraphicFramePr>
          <p:cNvPr id="46129" name="Group 49"/>
          <p:cNvGraphicFramePr>
            <a:graphicFrameLocks noGrp="1"/>
          </p:cNvGraphicFramePr>
          <p:nvPr/>
        </p:nvGraphicFramePr>
        <p:xfrm>
          <a:off x="533400" y="4724400"/>
          <a:ext cx="1676400" cy="1295400"/>
        </p:xfrm>
        <a:graphic>
          <a:graphicData uri="http://schemas.openxmlformats.org/drawingml/2006/table">
            <a:tb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In</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Out</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0 V</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2.9 V</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2.9 V</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0 V</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46130" name="Group 50"/>
          <p:cNvGraphicFramePr>
            <a:graphicFrameLocks noGrp="1"/>
          </p:cNvGraphicFramePr>
          <p:nvPr/>
        </p:nvGraphicFramePr>
        <p:xfrm>
          <a:off x="2667000" y="4724400"/>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In</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Out</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0</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1</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5623" name="Picture 70" descr="ch03-n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412875"/>
            <a:ext cx="29368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71" descr="ch03-not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734" y="1143000"/>
            <a:ext cx="2714625"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72" descr="ch03-no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962400"/>
            <a:ext cx="2714625"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6" name="Text Box 73"/>
          <p:cNvSpPr txBox="1">
            <a:spLocks noChangeArrowheads="1"/>
          </p:cNvSpPr>
          <p:nvPr/>
        </p:nvSpPr>
        <p:spPr bwMode="auto">
          <a:xfrm>
            <a:off x="3886200" y="3733800"/>
            <a:ext cx="1651000" cy="466725"/>
          </a:xfrm>
          <a:prstGeom prst="rect">
            <a:avLst/>
          </a:prstGeom>
          <a:solidFill>
            <a:srgbClr val="FFFF00"/>
          </a:solidFill>
          <a:ln w="9525">
            <a:solidFill>
              <a:schemeClr val="tx1"/>
            </a:solidFill>
            <a:miter lim="800000"/>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1" u="none" strike="noStrike" kern="1200" cap="none" spc="0" normalizeH="0" baseline="0" noProof="0" dirty="0">
                <a:ln>
                  <a:noFill/>
                </a:ln>
                <a:solidFill>
                  <a:schemeClr val="accent1"/>
                </a:solidFill>
                <a:effectLst/>
                <a:uLnTx/>
                <a:uFillTx/>
                <a:latin typeface="Arial" panose="020B0604020202020204" pitchFamily="34" charset="0"/>
                <a:ea typeface="宋体" pitchFamily="2" charset="-122"/>
                <a:cs typeface="+mn-cs"/>
              </a:rPr>
              <a:t>Truth table</a:t>
            </a:r>
          </a:p>
        </p:txBody>
      </p:sp>
      <p:sp>
        <p:nvSpPr>
          <p:cNvPr id="25627" name="Line 74"/>
          <p:cNvSpPr>
            <a:spLocks noChangeShapeType="1"/>
          </p:cNvSpPr>
          <p:nvPr/>
        </p:nvSpPr>
        <p:spPr bwMode="auto">
          <a:xfrm flipH="1">
            <a:off x="3886200" y="4191000"/>
            <a:ext cx="457200" cy="609600"/>
          </a:xfrm>
          <a:prstGeom prst="line">
            <a:avLst/>
          </a:prstGeom>
          <a:noFill/>
          <a:ln w="9525">
            <a:solidFill>
              <a:schemeClr val="tx1"/>
            </a:solidFill>
            <a:round/>
            <a:tailEnd type="arrow"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25628" name="Text Box 27"/>
          <p:cNvSpPr txBox="1">
            <a:spLocks noChangeArrowheads="1"/>
          </p:cNvSpPr>
          <p:nvPr/>
        </p:nvSpPr>
        <p:spPr bwMode="auto">
          <a:xfrm>
            <a:off x="2771775" y="1196975"/>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2.9V</a:t>
            </a:r>
          </a:p>
        </p:txBody>
      </p:sp>
      <p:sp>
        <p:nvSpPr>
          <p:cNvPr id="25629" name="Text Box 28"/>
          <p:cNvSpPr txBox="1">
            <a:spLocks noChangeArrowheads="1"/>
          </p:cNvSpPr>
          <p:nvPr/>
        </p:nvSpPr>
        <p:spPr bwMode="auto">
          <a:xfrm>
            <a:off x="2843213" y="40767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0V</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fld id="{1BA0B0AA-C95D-4ADF-88F6-948B38465855}"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29699"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453BD431-B66A-4B8E-B497-795209E86B5D}"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27</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29700" name="Rectangle 2"/>
          <p:cNvSpPr>
            <a:spLocks noGrp="1" noChangeArrowheads="1"/>
          </p:cNvSpPr>
          <p:nvPr>
            <p:ph type="title" idx="4294967295"/>
          </p:nvPr>
        </p:nvSpPr>
        <p:spPr/>
        <p:txBody>
          <a:bodyPr/>
          <a:lstStyle/>
          <a:p>
            <a:r>
              <a:rPr lang="en-US" altLang="zh-CN">
                <a:ea typeface="宋体" pitchFamily="2" charset="-122"/>
              </a:rPr>
              <a:t>OR Gate</a:t>
            </a:r>
          </a:p>
        </p:txBody>
      </p:sp>
      <p:sp>
        <p:nvSpPr>
          <p:cNvPr id="29701" name="Text Box 5"/>
          <p:cNvSpPr txBox="1">
            <a:spLocks noChangeArrowheads="1"/>
          </p:cNvSpPr>
          <p:nvPr/>
        </p:nvSpPr>
        <p:spPr bwMode="auto">
          <a:xfrm>
            <a:off x="5846763" y="4800600"/>
            <a:ext cx="3022600" cy="466725"/>
          </a:xfrm>
          <a:prstGeom prst="rect">
            <a:avLst/>
          </a:prstGeom>
          <a:solidFill>
            <a:srgbClr val="FFFF00"/>
          </a:solidFill>
          <a:ln w="9525">
            <a:solidFill>
              <a:schemeClr val="tx1"/>
            </a:solidFill>
            <a:miter lim="800000"/>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1"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Add </a:t>
            </a:r>
            <a:r>
              <a:rPr kumimoji="0" lang="en-US" altLang="zh-CN" sz="2400" b="0" i="1" u="none" strike="noStrike" kern="1200" cap="none" spc="0" normalizeH="0" baseline="0" noProof="0" dirty="0">
                <a:ln>
                  <a:noFill/>
                </a:ln>
                <a:solidFill>
                  <a:schemeClr val="accent1"/>
                </a:solidFill>
                <a:effectLst/>
                <a:uLnTx/>
                <a:uFillTx/>
                <a:latin typeface="Arial" panose="020B0604020202020204" pitchFamily="34" charset="0"/>
                <a:ea typeface="宋体" pitchFamily="2" charset="-122"/>
                <a:cs typeface="+mn-cs"/>
              </a:rPr>
              <a:t>inverter</a:t>
            </a:r>
            <a:r>
              <a:rPr kumimoji="0" lang="en-US" altLang="zh-CN" sz="2400" b="0" i="1"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 to NOR.</a:t>
            </a:r>
          </a:p>
        </p:txBody>
      </p:sp>
      <p:pic>
        <p:nvPicPr>
          <p:cNvPr id="29702" name="Picture 8" descr="ch03-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52419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0185" name="Group 9"/>
          <p:cNvGraphicFramePr>
            <a:graphicFrameLocks noGrp="1"/>
          </p:cNvGraphicFramePr>
          <p:nvPr/>
        </p:nvGraphicFramePr>
        <p:xfrm>
          <a:off x="6732240" y="1341438"/>
          <a:ext cx="1676400" cy="22098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dirty="0">
                          <a:ln>
                            <a:noFill/>
                          </a:ln>
                          <a:solidFill>
                            <a:schemeClr val="tx1"/>
                          </a:solidFill>
                          <a:effectLst/>
                          <a:latin typeface="Arial" panose="020B0604020202020204" pitchFamily="34" charset="0"/>
                          <a:ea typeface="宋体" pitchFamily="2" charset="-122"/>
                        </a:rPr>
                        <a:t>A</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B</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C</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0</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0</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dirty="0">
                          <a:ln>
                            <a:noFill/>
                          </a:ln>
                          <a:solidFill>
                            <a:schemeClr val="tx1"/>
                          </a:solidFill>
                          <a:effectLst/>
                          <a:latin typeface="Arial" panose="020B0604020202020204" pitchFamily="34" charset="0"/>
                          <a:ea typeface="宋体"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dirty="0">
                          <a:ln>
                            <a:noFill/>
                          </a:ln>
                          <a:solidFill>
                            <a:schemeClr val="tx1"/>
                          </a:solidFill>
                          <a:effectLst/>
                          <a:latin typeface="Arial" panose="020B0604020202020204" pitchFamily="34" charset="0"/>
                          <a:ea typeface="宋体"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fld id="{9039C0DB-F01C-4C61-8EEF-0E1B31DCDD39}"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32771"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9C4F361-8DD8-4E52-BC4E-ACB848364DB9}"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28</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32772" name="Rectangle 2"/>
          <p:cNvSpPr>
            <a:spLocks noGrp="1" noChangeArrowheads="1"/>
          </p:cNvSpPr>
          <p:nvPr>
            <p:ph type="title" idx="4294967295"/>
          </p:nvPr>
        </p:nvSpPr>
        <p:spPr/>
        <p:txBody>
          <a:bodyPr/>
          <a:lstStyle/>
          <a:p>
            <a:r>
              <a:rPr lang="en-US" altLang="zh-CN">
                <a:ea typeface="宋体" pitchFamily="2" charset="-122"/>
              </a:rPr>
              <a:t>AND Gate</a:t>
            </a:r>
          </a:p>
        </p:txBody>
      </p:sp>
      <p:sp>
        <p:nvSpPr>
          <p:cNvPr id="32773" name="Text Box 3"/>
          <p:cNvSpPr txBox="1">
            <a:spLocks noChangeArrowheads="1"/>
          </p:cNvSpPr>
          <p:nvPr/>
        </p:nvSpPr>
        <p:spPr bwMode="auto">
          <a:xfrm>
            <a:off x="5754688" y="4800600"/>
            <a:ext cx="3209925" cy="466725"/>
          </a:xfrm>
          <a:prstGeom prst="rect">
            <a:avLst/>
          </a:prstGeom>
          <a:solidFill>
            <a:srgbClr val="FFFF00"/>
          </a:solidFill>
          <a:ln w="9525">
            <a:solidFill>
              <a:schemeClr val="tx1"/>
            </a:solidFill>
            <a:miter lim="800000"/>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1"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Add </a:t>
            </a:r>
            <a:r>
              <a:rPr kumimoji="0" lang="en-US" altLang="zh-CN" sz="2400" b="0" i="1" u="none" strike="noStrike" kern="1200" cap="none" spc="0" normalizeH="0" baseline="0" noProof="0" dirty="0">
                <a:ln>
                  <a:noFill/>
                </a:ln>
                <a:solidFill>
                  <a:schemeClr val="accent1"/>
                </a:solidFill>
                <a:effectLst/>
                <a:uLnTx/>
                <a:uFillTx/>
                <a:latin typeface="Arial" panose="020B0604020202020204" pitchFamily="34" charset="0"/>
                <a:ea typeface="宋体" pitchFamily="2" charset="-122"/>
                <a:cs typeface="+mn-cs"/>
              </a:rPr>
              <a:t>inverter</a:t>
            </a:r>
            <a:r>
              <a:rPr kumimoji="0" lang="en-US" altLang="zh-CN" sz="2400" b="0" i="1"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 to NAND.</a:t>
            </a:r>
          </a:p>
        </p:txBody>
      </p:sp>
      <p:graphicFrame>
        <p:nvGraphicFramePr>
          <p:cNvPr id="104453" name="Group 5"/>
          <p:cNvGraphicFramePr>
            <a:graphicFrameLocks noGrp="1"/>
          </p:cNvGraphicFramePr>
          <p:nvPr/>
        </p:nvGraphicFramePr>
        <p:xfrm>
          <a:off x="6804248" y="1255561"/>
          <a:ext cx="1676400" cy="22098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dirty="0">
                          <a:ln>
                            <a:noFill/>
                          </a:ln>
                          <a:solidFill>
                            <a:schemeClr val="tx1"/>
                          </a:solidFill>
                          <a:effectLst/>
                          <a:latin typeface="Arial" panose="020B0604020202020204" pitchFamily="34" charset="0"/>
                          <a:ea typeface="宋体" pitchFamily="2" charset="-122"/>
                        </a:rPr>
                        <a:t>A</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B</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C</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0</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0</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dirty="0">
                          <a:ln>
                            <a:noFill/>
                          </a:ln>
                          <a:solidFill>
                            <a:schemeClr val="tx1"/>
                          </a:solidFill>
                          <a:effectLst/>
                          <a:latin typeface="Arial" panose="020B0604020202020204" pitchFamily="34" charset="0"/>
                          <a:ea typeface="宋体"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a:ln>
                            <a:noFill/>
                          </a:ln>
                          <a:solidFill>
                            <a:schemeClr val="tx1"/>
                          </a:solidFill>
                          <a:effectLst/>
                          <a:latin typeface="Arial" panose="020B0604020202020204" pitchFamily="34" charset="0"/>
                          <a:ea typeface="宋体"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itchFamily="2"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itchFamily="2" charset="-122"/>
                        </a:defRPr>
                      </a:lvl3pPr>
                      <a:lvl4pPr marL="1600200" indent="-228600" eaLnBrk="0" hangingPunct="0">
                        <a:spcBef>
                          <a:spcPct val="20000"/>
                        </a:spcBef>
                        <a:defRPr sz="1400">
                          <a:solidFill>
                            <a:schemeClr val="tx1"/>
                          </a:solidFill>
                          <a:latin typeface="Arial" panose="020B0604020202020204" pitchFamily="34" charset="0"/>
                          <a:ea typeface="黑体" pitchFamily="2" charset="-122"/>
                        </a:defRPr>
                      </a:lvl4pPr>
                      <a:lvl5pPr marL="2057400" indent="-228600" eaLnBrk="0" hangingPunct="0">
                        <a:spcBef>
                          <a:spcPct val="20000"/>
                        </a:spcBef>
                        <a:defRPr>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pPr>
                      <a:r>
                        <a:rPr kumimoji="0" lang="en-US" altLang="zh-CN" sz="2000" b="1" i="0" u="none" strike="noStrike" cap="none" normalizeH="0" baseline="0" dirty="0">
                          <a:ln>
                            <a:noFill/>
                          </a:ln>
                          <a:solidFill>
                            <a:schemeClr val="tx1"/>
                          </a:solidFill>
                          <a:effectLst/>
                          <a:latin typeface="Arial" panose="020B0604020202020204" pitchFamily="34" charset="0"/>
                          <a:ea typeface="宋体"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32792" name="Picture 37" descr="ch03-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52308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Gates</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5" name="页脚占位符 4"/>
          <p:cNvSpPr>
            <a:spLocks noGrp="1"/>
          </p:cNvSpPr>
          <p:nvPr>
            <p:ph type="ftr" sz="quarter" idx="4294967295"/>
          </p:nvPr>
        </p:nvSpPr>
        <p:spPr bwMode="auto">
          <a:xfrm>
            <a:off x="2819400" y="6553200"/>
            <a:ext cx="3200400" cy="228600"/>
          </a:xfrm>
          <a:prstGeom prst="rect">
            <a:avLst/>
          </a:prstGeom>
          <a:noFill/>
          <a:ln w="9525">
            <a:noFill/>
            <a:miter lim="800000"/>
          </a:ln>
          <a:effectLst/>
        </p:spPr>
        <p:txBody>
          <a:bodyPr vert="horz" wrap="square" lIns="91440" tIns="45720" rIns="91440" bIns="45720" numCol="1" anchor="t" anchorCtr="0" compatLnSpc="1"/>
          <a:lstStyle>
            <a:defPPr>
              <a:defRPr lang="zh-CN"/>
            </a:defPPr>
            <a:lvl1pPr algn="ctr" rtl="0" eaLnBrk="1" fontAlgn="base" hangingPunct="1">
              <a:spcBef>
                <a:spcPct val="0"/>
              </a:spcBef>
              <a:spcAft>
                <a:spcPct val="0"/>
              </a:spcAft>
              <a:defRPr sz="1400" kern="1200" baseline="0">
                <a:solidFill>
                  <a:schemeClr val="tx1"/>
                </a:solidFill>
                <a:latin typeface="Arial" panose="020B0604020202020204" pitchFamily="34" charset="0"/>
                <a:ea typeface="宋体" pitchFamily="2" charset="-122"/>
                <a:cs typeface="+mn-cs"/>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宋体" pitchFamily="2" charset="-122"/>
                <a:cs typeface="+mn-cs"/>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宋体" pitchFamily="2" charset="-122"/>
                <a:cs typeface="+mn-cs"/>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宋体" pitchFamily="2" charset="-122"/>
                <a:cs typeface="+mn-cs"/>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kern="1200" baseline="-25000">
                <a:solidFill>
                  <a:schemeClr val="tx1"/>
                </a:solidFill>
                <a:latin typeface="Arial" panose="020B0604020202020204" pitchFamily="34" charset="0"/>
                <a:ea typeface="宋体" pitchFamily="2" charset="-122"/>
                <a:cs typeface="+mn-cs"/>
              </a:defRPr>
            </a:lvl6pPr>
            <a:lvl7pPr marL="2743200" algn="l" defTabSz="914400" rtl="0" eaLnBrk="1" latinLnBrk="0" hangingPunct="1">
              <a:defRPr kern="1200" baseline="-25000">
                <a:solidFill>
                  <a:schemeClr val="tx1"/>
                </a:solidFill>
                <a:latin typeface="Arial" panose="020B0604020202020204" pitchFamily="34" charset="0"/>
                <a:ea typeface="宋体" pitchFamily="2" charset="-122"/>
                <a:cs typeface="+mn-cs"/>
              </a:defRPr>
            </a:lvl7pPr>
            <a:lvl8pPr marL="3200400" algn="l" defTabSz="914400" rtl="0" eaLnBrk="1" latinLnBrk="0" hangingPunct="1">
              <a:defRPr kern="1200" baseline="-25000">
                <a:solidFill>
                  <a:schemeClr val="tx1"/>
                </a:solidFill>
                <a:latin typeface="Arial" panose="020B0604020202020204" pitchFamily="34" charset="0"/>
                <a:ea typeface="宋体" pitchFamily="2" charset="-122"/>
                <a:cs typeface="+mn-cs"/>
              </a:defRPr>
            </a:lvl8pPr>
            <a:lvl9pPr marL="3657600" algn="l" defTabSz="914400" rtl="0" eaLnBrk="1" latinLnBrk="0" hangingPunct="1">
              <a:defRPr kern="1200" baseline="-25000">
                <a:solidFill>
                  <a:schemeClr val="tx1"/>
                </a:solidFill>
                <a:latin typeface="Arial" panose="020B0604020202020204" pitchFamily="34" charset="0"/>
                <a:ea typeface="宋体"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Lecture 1</a:t>
            </a: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29</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pic>
        <p:nvPicPr>
          <p:cNvPr id="7" name="Picture 20" descr="ch03-nm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67" y="1119160"/>
            <a:ext cx="198755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088" descr="ch03-p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060" y="1089305"/>
            <a:ext cx="188436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0" descr="ch03-n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119277"/>
            <a:ext cx="1996902" cy="202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9" descr="ch03-n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431" y="2984445"/>
            <a:ext cx="1721270" cy="195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h03-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5272" y="3034272"/>
            <a:ext cx="2589761"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1" descr="ch03-na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0701" y="4558140"/>
            <a:ext cx="1686577" cy="188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descr="ch03-a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3027" y="4558140"/>
            <a:ext cx="2449146" cy="199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descr="ch03-gat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5608" y="1032616"/>
            <a:ext cx="8512784" cy="546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1" name="Rectangle 2"/>
          <p:cNvSpPr>
            <a:spLocks noGrp="1" noChangeArrowheads="1"/>
          </p:cNvSpPr>
          <p:nvPr>
            <p:ph type="title"/>
          </p:nvPr>
        </p:nvSpPr>
        <p:spPr/>
        <p:txBody>
          <a:bodyPr/>
          <a:lstStyle/>
          <a:p>
            <a:r>
              <a:rPr lang="en-US" altLang="zh-CN" dirty="0"/>
              <a:t>Text Book</a:t>
            </a:r>
            <a:endParaRPr lang="zh-CN" altLang="en-US" dirty="0"/>
          </a:p>
        </p:txBody>
      </p:sp>
      <p:sp>
        <p:nvSpPr>
          <p:cNvPr id="103432" name="Rectangle 3"/>
          <p:cNvSpPr>
            <a:spLocks noGrp="1" noChangeArrowheads="1"/>
          </p:cNvSpPr>
          <p:nvPr>
            <p:ph type="body" idx="1"/>
          </p:nvPr>
        </p:nvSpPr>
        <p:spPr>
          <a:xfrm>
            <a:off x="179387" y="981075"/>
            <a:ext cx="5256709" cy="5481638"/>
          </a:xfrm>
        </p:spPr>
        <p:txBody>
          <a:bodyPr/>
          <a:lstStyle/>
          <a:p>
            <a:pPr>
              <a:spcBef>
                <a:spcPts val="0"/>
              </a:spcBef>
            </a:pPr>
            <a:r>
              <a:rPr lang="en-US" altLang="zh-CN" dirty="0"/>
              <a:t>Introduction to computer architecture(ISA)</a:t>
            </a:r>
          </a:p>
          <a:p>
            <a:pPr lvl="1">
              <a:spcBef>
                <a:spcPts val="0"/>
              </a:spcBef>
            </a:pPr>
            <a:r>
              <a:rPr lang="en-US" altLang="zh-CN" sz="2000" dirty="0">
                <a:latin typeface="Courier"/>
              </a:rPr>
              <a:t>How is data represented?</a:t>
            </a:r>
          </a:p>
          <a:p>
            <a:pPr lvl="1">
              <a:spcBef>
                <a:spcPts val="0"/>
              </a:spcBef>
            </a:pPr>
            <a:r>
              <a:rPr lang="en-US" altLang="zh-CN" sz="2000" dirty="0">
                <a:latin typeface="Courier"/>
              </a:rPr>
              <a:t>What are the pieces of a computer?</a:t>
            </a:r>
          </a:p>
          <a:p>
            <a:pPr lvl="1">
              <a:spcBef>
                <a:spcPts val="0"/>
              </a:spcBef>
            </a:pPr>
            <a:r>
              <a:rPr lang="en-US" altLang="zh-CN" sz="2000" dirty="0">
                <a:latin typeface="Courier"/>
              </a:rPr>
              <a:t>How do computers work?</a:t>
            </a:r>
          </a:p>
          <a:p>
            <a:pPr>
              <a:spcBef>
                <a:spcPts val="0"/>
              </a:spcBef>
            </a:pPr>
            <a:r>
              <a:rPr lang="en-US" altLang="zh-CN" dirty="0"/>
              <a:t>Programming</a:t>
            </a:r>
          </a:p>
          <a:p>
            <a:pPr lvl="1">
              <a:spcBef>
                <a:spcPts val="0"/>
              </a:spcBef>
            </a:pPr>
            <a:r>
              <a:rPr lang="en-US" altLang="zh-CN" sz="2000" dirty="0">
                <a:latin typeface="Courier"/>
              </a:rPr>
              <a:t>How do I "talk" directly to the machine?-Assembly  language</a:t>
            </a:r>
          </a:p>
          <a:p>
            <a:pPr lvl="1">
              <a:spcBef>
                <a:spcPts val="0"/>
              </a:spcBef>
            </a:pPr>
            <a:r>
              <a:rPr lang="en-US" altLang="zh-CN" sz="2000" dirty="0">
                <a:latin typeface="Courier"/>
              </a:rPr>
              <a:t>How do I program in “C”?-high level language(HLL)</a:t>
            </a:r>
          </a:p>
          <a:p>
            <a:pPr>
              <a:spcBef>
                <a:spcPts val="0"/>
              </a:spcBef>
            </a:pPr>
            <a:r>
              <a:rPr lang="en-US" altLang="zh-CN" dirty="0"/>
              <a:t>Computer systems and computation</a:t>
            </a:r>
          </a:p>
          <a:p>
            <a:pPr lvl="1">
              <a:spcBef>
                <a:spcPts val="0"/>
              </a:spcBef>
            </a:pPr>
            <a:r>
              <a:rPr lang="en-US" altLang="zh-CN" sz="2000" dirty="0">
                <a:latin typeface="Courier"/>
              </a:rPr>
              <a:t>How do simple HW/SW elements come together to realize complex computations?</a:t>
            </a:r>
            <a:endParaRPr lang="zh-CN" altLang="en-US" sz="2000" dirty="0">
              <a:latin typeface="Courier"/>
            </a:endParaRPr>
          </a:p>
        </p:txBody>
      </p:sp>
      <p:sp>
        <p:nvSpPr>
          <p:cNvPr id="19" name="日期占位符 3"/>
          <p:cNvSpPr>
            <a:spLocks noGrp="1"/>
          </p:cNvSpPr>
          <p:nvPr>
            <p:ph type="dt" sz="half" idx="10"/>
          </p:nvPr>
        </p:nvSpPr>
        <p:spPr>
          <a:xfrm>
            <a:off x="179512" y="6537325"/>
            <a:ext cx="2286000" cy="244475"/>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2500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20" name="灯片编号占位符 5"/>
          <p:cNvSpPr>
            <a:spLocks noGrp="1"/>
          </p:cNvSpPr>
          <p:nvPr>
            <p:ph type="sldNum" sz="quarter" idx="12"/>
          </p:nvPr>
        </p:nvSpPr>
        <p:spPr>
          <a:xfrm>
            <a:off x="6293296" y="6537325"/>
            <a:ext cx="2743200" cy="244475"/>
          </a:xfr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25000" noProof="0" smtClean="0">
                <a:ln>
                  <a:noFill/>
                </a:ln>
                <a:solidFill>
                  <a:srgbClr val="000000"/>
                </a:solidFill>
                <a:effectLst/>
                <a:uLnTx/>
                <a:uFillTx/>
                <a:latin typeface="Arial" panose="020B0604020202020204" pitchFamily="34" charset="0"/>
                <a:ea typeface="宋体" pitchFamily="2" charset="-122"/>
                <a:cs typeface="+mn-cs"/>
              </a:rPr>
              <a:t>3</a:t>
            </a:fld>
            <a:endParaRPr kumimoji="0" lang="en-US" altLang="zh-CN" sz="14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22" name="TextBox 29"/>
          <p:cNvSpPr txBox="1">
            <a:spLocks noChangeArrowheads="1"/>
          </p:cNvSpPr>
          <p:nvPr/>
        </p:nvSpPr>
        <p:spPr bwMode="auto">
          <a:xfrm>
            <a:off x="5398791" y="4337557"/>
            <a:ext cx="3543610" cy="2123658"/>
          </a:xfrm>
          <a:prstGeom prst="rect">
            <a:avLst/>
          </a:prstGeom>
          <a:solidFill>
            <a:schemeClr val="accent1">
              <a:lumMod val="20000"/>
              <a:lumOff val="80000"/>
            </a:schemeClr>
          </a:solidFill>
          <a:ln>
            <a:noFill/>
          </a:ln>
          <a:effectLst>
            <a:outerShdw blurRad="63500" sx="102000" sy="102000" algn="ctr" rotWithShape="0">
              <a:prstClr val="black">
                <a:alpha val="40000"/>
              </a:prstClr>
            </a:outerShdw>
          </a:effectLst>
        </p:spPr>
        <p:txBody>
          <a:bodyPr wrap="squar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altLang="zh-CN" sz="1650" b="1" i="1"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Introduction to Computing Systems: from bits and gates to C/C++and beyond(3nd edition), </a:t>
            </a:r>
          </a:p>
          <a:p>
            <a:pPr marL="0" marR="0" lvl="0" indent="0" algn="l" defTabSz="914400" rtl="0" eaLnBrk="0" fontAlgn="auto" latinLnBrk="0" hangingPunct="0">
              <a:lnSpc>
                <a:spcPct val="100000"/>
              </a:lnSpc>
              <a:spcBef>
                <a:spcPts val="0"/>
              </a:spcBef>
              <a:spcAft>
                <a:spcPts val="0"/>
              </a:spcAft>
              <a:buClrTx/>
              <a:buSzTx/>
              <a:buFontTx/>
              <a:buNone/>
              <a:defRPr/>
            </a:pPr>
            <a:endParaRPr kumimoji="0" lang="en-US" altLang="zh-CN" sz="1650" b="1" i="1"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auto" latinLnBrk="0" hangingPunct="0">
              <a:lnSpc>
                <a:spcPct val="100000"/>
              </a:lnSpc>
              <a:spcBef>
                <a:spcPts val="0"/>
              </a:spcBef>
              <a:spcAft>
                <a:spcPts val="0"/>
              </a:spcAft>
              <a:buClrTx/>
              <a:buSzTx/>
              <a:buFontTx/>
              <a:buNone/>
              <a:defRPr/>
            </a:pPr>
            <a:r>
              <a:rPr kumimoji="0" lang="en-US" altLang="zh-CN" sz="16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Yale N. </a:t>
            </a:r>
            <a:r>
              <a:rPr kumimoji="0" lang="en-US" altLang="zh-CN" sz="1650" b="1"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Patt</a:t>
            </a:r>
            <a:r>
              <a:rPr kumimoji="0" lang="en-US" altLang="zh-CN" sz="16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and Sanjay J. Patel</a:t>
            </a:r>
            <a:r>
              <a:rPr kumimoji="0" lang="zh-CN" altLang="en-US" sz="16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en-US" altLang="zh-CN" sz="16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September 2019, McGraw-Hill Higher Education</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4809" y="1484784"/>
            <a:ext cx="1552231" cy="2010420"/>
          </a:xfrm>
          <a:prstGeom prst="rect">
            <a:avLst/>
          </a:prstGeom>
        </p:spPr>
      </p:pic>
      <p:pic>
        <p:nvPicPr>
          <p:cNvPr id="10" name="Picture 7" descr="pp_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6060" y="1939221"/>
            <a:ext cx="1638822" cy="189000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âIntroduction to Computing Systems: From Bits &amp; Gates to C &amp; Beyondâï¼ä½èï¼[Patt, Y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9468" y="2360817"/>
            <a:ext cx="1582933" cy="189800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7315" y="92597"/>
            <a:ext cx="2022158" cy="167224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Levels of Abstraction</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30</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grpSp>
        <p:nvGrpSpPr>
          <p:cNvPr id="32" name="Group 49"/>
          <p:cNvGrpSpPr/>
          <p:nvPr/>
        </p:nvGrpSpPr>
        <p:grpSpPr bwMode="auto">
          <a:xfrm>
            <a:off x="4139952" y="1212310"/>
            <a:ext cx="4878636" cy="5240338"/>
            <a:chOff x="709" y="624"/>
            <a:chExt cx="4537" cy="3301"/>
          </a:xfrm>
        </p:grpSpPr>
        <p:sp>
          <p:nvSpPr>
            <p:cNvPr id="33" name="Text Box 3"/>
            <p:cNvSpPr txBox="1">
              <a:spLocks noChangeArrowheads="1"/>
            </p:cNvSpPr>
            <p:nvPr/>
          </p:nvSpPr>
          <p:spPr bwMode="auto">
            <a:xfrm>
              <a:off x="1642" y="624"/>
              <a:ext cx="24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Solve a system of equations</a:t>
              </a:r>
            </a:p>
          </p:txBody>
        </p:sp>
        <p:grpSp>
          <p:nvGrpSpPr>
            <p:cNvPr id="34" name="Group 28"/>
            <p:cNvGrpSpPr/>
            <p:nvPr/>
          </p:nvGrpSpPr>
          <p:grpSpPr bwMode="auto">
            <a:xfrm>
              <a:off x="709" y="1150"/>
              <a:ext cx="4537" cy="292"/>
              <a:chOff x="709" y="1115"/>
              <a:chExt cx="4537" cy="292"/>
            </a:xfrm>
          </p:grpSpPr>
          <p:sp>
            <p:nvSpPr>
              <p:cNvPr id="74" name="Text Box 4"/>
              <p:cNvSpPr txBox="1">
                <a:spLocks noChangeArrowheads="1"/>
              </p:cNvSpPr>
              <p:nvPr/>
            </p:nvSpPr>
            <p:spPr bwMode="auto">
              <a:xfrm>
                <a:off x="2150" y="1116"/>
                <a:ext cx="10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Gaussian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elimination</a:t>
                </a:r>
              </a:p>
            </p:txBody>
          </p:sp>
          <p:sp>
            <p:nvSpPr>
              <p:cNvPr id="75" name="Text Box 5"/>
              <p:cNvSpPr txBox="1">
                <a:spLocks noChangeArrowheads="1"/>
              </p:cNvSpPr>
              <p:nvPr/>
            </p:nvSpPr>
            <p:spPr bwMode="auto">
              <a:xfrm>
                <a:off x="3345" y="1115"/>
                <a:ext cx="8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Jacobi</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iteration</a:t>
                </a:r>
              </a:p>
            </p:txBody>
          </p:sp>
          <p:sp>
            <p:nvSpPr>
              <p:cNvPr id="76" name="Text Box 6"/>
              <p:cNvSpPr txBox="1">
                <a:spLocks noChangeArrowheads="1"/>
              </p:cNvSpPr>
              <p:nvPr/>
            </p:nvSpPr>
            <p:spPr bwMode="auto">
              <a:xfrm>
                <a:off x="709" y="1202"/>
                <a:ext cx="141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Red-black SOR</a:t>
                </a:r>
              </a:p>
            </p:txBody>
          </p:sp>
          <p:sp>
            <p:nvSpPr>
              <p:cNvPr id="77" name="Text Box 7"/>
              <p:cNvSpPr txBox="1">
                <a:spLocks noChangeArrowheads="1"/>
              </p:cNvSpPr>
              <p:nvPr/>
            </p:nvSpPr>
            <p:spPr bwMode="auto">
              <a:xfrm>
                <a:off x="4332" y="1202"/>
                <a:ext cx="91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Multigrid</a:t>
                </a:r>
              </a:p>
            </p:txBody>
          </p:sp>
        </p:grpSp>
        <p:grpSp>
          <p:nvGrpSpPr>
            <p:cNvPr id="35" name="Group 23"/>
            <p:cNvGrpSpPr/>
            <p:nvPr/>
          </p:nvGrpSpPr>
          <p:grpSpPr bwMode="auto">
            <a:xfrm>
              <a:off x="1277" y="1794"/>
              <a:ext cx="2948" cy="174"/>
              <a:chOff x="1133" y="1848"/>
              <a:chExt cx="2948" cy="174"/>
            </a:xfrm>
          </p:grpSpPr>
          <p:sp>
            <p:nvSpPr>
              <p:cNvPr id="70" name="Text Box 8"/>
              <p:cNvSpPr txBox="1">
                <a:spLocks noChangeArrowheads="1"/>
              </p:cNvSpPr>
              <p:nvPr/>
            </p:nvSpPr>
            <p:spPr bwMode="auto">
              <a:xfrm>
                <a:off x="1133" y="1848"/>
                <a:ext cx="10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FORTRAN</a:t>
                </a:r>
              </a:p>
            </p:txBody>
          </p:sp>
          <p:sp>
            <p:nvSpPr>
              <p:cNvPr id="71" name="Text Box 9"/>
              <p:cNvSpPr txBox="1">
                <a:spLocks noChangeArrowheads="1"/>
              </p:cNvSpPr>
              <p:nvPr/>
            </p:nvSpPr>
            <p:spPr bwMode="auto">
              <a:xfrm>
                <a:off x="2279" y="1848"/>
                <a:ext cx="3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a:t>
                </a:r>
              </a:p>
            </p:txBody>
          </p:sp>
          <p:sp>
            <p:nvSpPr>
              <p:cNvPr id="72" name="Text Box 10"/>
              <p:cNvSpPr txBox="1">
                <a:spLocks noChangeArrowheads="1"/>
              </p:cNvSpPr>
              <p:nvPr/>
            </p:nvSpPr>
            <p:spPr bwMode="auto">
              <a:xfrm>
                <a:off x="2811" y="1848"/>
                <a:ext cx="51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a:t>
                </a:r>
              </a:p>
            </p:txBody>
          </p:sp>
          <p:sp>
            <p:nvSpPr>
              <p:cNvPr id="73" name="Text Box 11"/>
              <p:cNvSpPr txBox="1">
                <a:spLocks noChangeArrowheads="1"/>
              </p:cNvSpPr>
              <p:nvPr/>
            </p:nvSpPr>
            <p:spPr bwMode="auto">
              <a:xfrm>
                <a:off x="3508" y="1848"/>
                <a:ext cx="5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Java</a:t>
                </a:r>
              </a:p>
            </p:txBody>
          </p:sp>
        </p:grpSp>
        <p:grpSp>
          <p:nvGrpSpPr>
            <p:cNvPr id="36" name="Group 24"/>
            <p:cNvGrpSpPr/>
            <p:nvPr/>
          </p:nvGrpSpPr>
          <p:grpSpPr bwMode="auto">
            <a:xfrm>
              <a:off x="982" y="2263"/>
              <a:ext cx="3647" cy="174"/>
              <a:chOff x="694" y="2472"/>
              <a:chExt cx="3647" cy="174"/>
            </a:xfrm>
          </p:grpSpPr>
          <p:sp>
            <p:nvSpPr>
              <p:cNvPr id="67" name="Text Box 12"/>
              <p:cNvSpPr txBox="1">
                <a:spLocks noChangeArrowheads="1"/>
              </p:cNvSpPr>
              <p:nvPr/>
            </p:nvSpPr>
            <p:spPr bwMode="auto">
              <a:xfrm>
                <a:off x="2004" y="2472"/>
                <a:ext cx="8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Intel x86</a:t>
                </a:r>
              </a:p>
            </p:txBody>
          </p:sp>
          <p:sp>
            <p:nvSpPr>
              <p:cNvPr id="68" name="Text Box 13"/>
              <p:cNvSpPr txBox="1">
                <a:spLocks noChangeArrowheads="1"/>
              </p:cNvSpPr>
              <p:nvPr/>
            </p:nvSpPr>
            <p:spPr bwMode="auto">
              <a:xfrm>
                <a:off x="694" y="2472"/>
                <a:ext cx="114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Sun SPARC</a:t>
                </a:r>
              </a:p>
            </p:txBody>
          </p:sp>
          <p:sp>
            <p:nvSpPr>
              <p:cNvPr id="69" name="Text Box 14"/>
              <p:cNvSpPr txBox="1">
                <a:spLocks noChangeArrowheads="1"/>
              </p:cNvSpPr>
              <p:nvPr/>
            </p:nvSpPr>
            <p:spPr bwMode="auto">
              <a:xfrm>
                <a:off x="3047" y="2472"/>
                <a:ext cx="129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IBM PowerPC</a:t>
                </a:r>
              </a:p>
            </p:txBody>
          </p:sp>
        </p:grpSp>
        <p:grpSp>
          <p:nvGrpSpPr>
            <p:cNvPr id="37" name="Group 25"/>
            <p:cNvGrpSpPr/>
            <p:nvPr/>
          </p:nvGrpSpPr>
          <p:grpSpPr bwMode="auto">
            <a:xfrm>
              <a:off x="1362" y="2733"/>
              <a:ext cx="3161" cy="232"/>
              <a:chOff x="1074" y="2928"/>
              <a:chExt cx="3161" cy="232"/>
            </a:xfrm>
          </p:grpSpPr>
          <p:sp>
            <p:nvSpPr>
              <p:cNvPr id="64" name="Text Box 15"/>
              <p:cNvSpPr txBox="1">
                <a:spLocks noChangeArrowheads="1"/>
              </p:cNvSpPr>
              <p:nvPr/>
            </p:nvSpPr>
            <p:spPr bwMode="auto">
              <a:xfrm>
                <a:off x="1074" y="2986"/>
                <a:ext cx="100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Pentium 4</a:t>
                </a:r>
              </a:p>
            </p:txBody>
          </p:sp>
          <p:sp>
            <p:nvSpPr>
              <p:cNvPr id="65" name="Text Box 16"/>
              <p:cNvSpPr txBox="1">
                <a:spLocks noChangeArrowheads="1"/>
              </p:cNvSpPr>
              <p:nvPr/>
            </p:nvSpPr>
            <p:spPr bwMode="auto">
              <a:xfrm>
                <a:off x="1892" y="2928"/>
                <a:ext cx="10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Core 2 Duo</a:t>
                </a:r>
              </a:p>
            </p:txBody>
          </p:sp>
          <p:sp>
            <p:nvSpPr>
              <p:cNvPr id="66" name="Text Box 17"/>
              <p:cNvSpPr txBox="1">
                <a:spLocks noChangeArrowheads="1"/>
              </p:cNvSpPr>
              <p:nvPr/>
            </p:nvSpPr>
            <p:spPr bwMode="auto">
              <a:xfrm>
                <a:off x="2824" y="2986"/>
                <a:ext cx="14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AMD Athlon X2</a:t>
                </a:r>
              </a:p>
            </p:txBody>
          </p:sp>
        </p:grpSp>
        <p:grpSp>
          <p:nvGrpSpPr>
            <p:cNvPr id="38" name="Group 26"/>
            <p:cNvGrpSpPr/>
            <p:nvPr/>
          </p:nvGrpSpPr>
          <p:grpSpPr bwMode="auto">
            <a:xfrm>
              <a:off x="1257" y="3202"/>
              <a:ext cx="3482" cy="174"/>
              <a:chOff x="1017" y="3288"/>
              <a:chExt cx="3482" cy="174"/>
            </a:xfrm>
          </p:grpSpPr>
          <p:sp>
            <p:nvSpPr>
              <p:cNvPr id="62" name="Text Box 18"/>
              <p:cNvSpPr txBox="1">
                <a:spLocks noChangeArrowheads="1"/>
              </p:cNvSpPr>
              <p:nvPr/>
            </p:nvSpPr>
            <p:spPr bwMode="auto">
              <a:xfrm>
                <a:off x="1017" y="3288"/>
                <a:ext cx="168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Ripple-carry adder</a:t>
                </a:r>
              </a:p>
            </p:txBody>
          </p:sp>
          <p:sp>
            <p:nvSpPr>
              <p:cNvPr id="63" name="Text Box 19"/>
              <p:cNvSpPr txBox="1">
                <a:spLocks noChangeArrowheads="1"/>
              </p:cNvSpPr>
              <p:nvPr/>
            </p:nvSpPr>
            <p:spPr bwMode="auto">
              <a:xfrm>
                <a:off x="2469" y="3288"/>
                <a:ext cx="20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Carry-lookahead adder</a:t>
                </a:r>
              </a:p>
            </p:txBody>
          </p:sp>
        </p:grpSp>
        <p:grpSp>
          <p:nvGrpSpPr>
            <p:cNvPr id="39" name="Group 27"/>
            <p:cNvGrpSpPr/>
            <p:nvPr/>
          </p:nvGrpSpPr>
          <p:grpSpPr bwMode="auto">
            <a:xfrm>
              <a:off x="1259" y="3696"/>
              <a:ext cx="3608" cy="229"/>
              <a:chOff x="1259" y="3696"/>
              <a:chExt cx="3608" cy="229"/>
            </a:xfrm>
          </p:grpSpPr>
          <p:sp>
            <p:nvSpPr>
              <p:cNvPr id="59" name="Text Box 20"/>
              <p:cNvSpPr txBox="1">
                <a:spLocks noChangeArrowheads="1"/>
              </p:cNvSpPr>
              <p:nvPr/>
            </p:nvSpPr>
            <p:spPr bwMode="auto">
              <a:xfrm>
                <a:off x="1259" y="3751"/>
                <a:ext cx="121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Static CMOS</a:t>
                </a:r>
              </a:p>
            </p:txBody>
          </p:sp>
          <p:sp>
            <p:nvSpPr>
              <p:cNvPr id="60" name="Text Box 21"/>
              <p:cNvSpPr txBox="1">
                <a:spLocks noChangeArrowheads="1"/>
              </p:cNvSpPr>
              <p:nvPr/>
            </p:nvSpPr>
            <p:spPr bwMode="auto">
              <a:xfrm>
                <a:off x="2200" y="3751"/>
                <a:ext cx="145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Dynamic CMOS</a:t>
                </a:r>
              </a:p>
            </p:txBody>
          </p:sp>
          <p:sp>
            <p:nvSpPr>
              <p:cNvPr id="61" name="Text Box 22"/>
              <p:cNvSpPr txBox="1">
                <a:spLocks noChangeArrowheads="1"/>
              </p:cNvSpPr>
              <p:nvPr/>
            </p:nvSpPr>
            <p:spPr bwMode="auto">
              <a:xfrm>
                <a:off x="3331" y="3696"/>
                <a:ext cx="15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Nanomechanical</a:t>
                </a:r>
              </a:p>
            </p:txBody>
          </p:sp>
        </p:grpSp>
        <p:sp>
          <p:nvSpPr>
            <p:cNvPr id="40" name="Line 29"/>
            <p:cNvSpPr>
              <a:spLocks noChangeShapeType="1"/>
            </p:cNvSpPr>
            <p:nvPr/>
          </p:nvSpPr>
          <p:spPr bwMode="auto">
            <a:xfrm flipH="1">
              <a:off x="1728" y="912"/>
              <a:ext cx="960"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1" name="Line 30"/>
            <p:cNvSpPr>
              <a:spLocks noChangeShapeType="1"/>
            </p:cNvSpPr>
            <p:nvPr/>
          </p:nvSpPr>
          <p:spPr bwMode="auto">
            <a:xfrm>
              <a:off x="2688" y="912"/>
              <a:ext cx="0"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2" name="Line 31"/>
            <p:cNvSpPr>
              <a:spLocks noChangeShapeType="1"/>
            </p:cNvSpPr>
            <p:nvPr/>
          </p:nvSpPr>
          <p:spPr bwMode="auto">
            <a:xfrm>
              <a:off x="2688" y="912"/>
              <a:ext cx="1008"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3" name="Line 32"/>
            <p:cNvSpPr>
              <a:spLocks noChangeShapeType="1"/>
            </p:cNvSpPr>
            <p:nvPr/>
          </p:nvSpPr>
          <p:spPr bwMode="auto">
            <a:xfrm>
              <a:off x="2688" y="912"/>
              <a:ext cx="1824"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4" name="Line 33"/>
            <p:cNvSpPr>
              <a:spLocks noChangeShapeType="1"/>
            </p:cNvSpPr>
            <p:nvPr/>
          </p:nvSpPr>
          <p:spPr bwMode="auto">
            <a:xfrm flipH="1">
              <a:off x="2112" y="1536"/>
              <a:ext cx="576"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5" name="Line 34"/>
            <p:cNvSpPr>
              <a:spLocks noChangeShapeType="1"/>
            </p:cNvSpPr>
            <p:nvPr/>
          </p:nvSpPr>
          <p:spPr bwMode="auto">
            <a:xfrm flipH="1">
              <a:off x="2592" y="1536"/>
              <a:ext cx="96"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6" name="Line 35"/>
            <p:cNvSpPr>
              <a:spLocks noChangeShapeType="1"/>
            </p:cNvSpPr>
            <p:nvPr/>
          </p:nvSpPr>
          <p:spPr bwMode="auto">
            <a:xfrm>
              <a:off x="2688" y="1536"/>
              <a:ext cx="384"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7" name="Line 36"/>
            <p:cNvSpPr>
              <a:spLocks noChangeShapeType="1"/>
            </p:cNvSpPr>
            <p:nvPr/>
          </p:nvSpPr>
          <p:spPr bwMode="auto">
            <a:xfrm>
              <a:off x="2688" y="1536"/>
              <a:ext cx="1056"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8" name="Line 37"/>
            <p:cNvSpPr>
              <a:spLocks noChangeShapeType="1"/>
            </p:cNvSpPr>
            <p:nvPr/>
          </p:nvSpPr>
          <p:spPr bwMode="auto">
            <a:xfrm flipH="1">
              <a:off x="1920" y="2016"/>
              <a:ext cx="624"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9" name="Line 38"/>
            <p:cNvSpPr>
              <a:spLocks noChangeShapeType="1"/>
            </p:cNvSpPr>
            <p:nvPr/>
          </p:nvSpPr>
          <p:spPr bwMode="auto">
            <a:xfrm>
              <a:off x="2544" y="2016"/>
              <a:ext cx="48"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0" name="Line 39"/>
            <p:cNvSpPr>
              <a:spLocks noChangeShapeType="1"/>
            </p:cNvSpPr>
            <p:nvPr/>
          </p:nvSpPr>
          <p:spPr bwMode="auto">
            <a:xfrm>
              <a:off x="2544" y="2016"/>
              <a:ext cx="960"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1" name="Line 40"/>
            <p:cNvSpPr>
              <a:spLocks noChangeShapeType="1"/>
            </p:cNvSpPr>
            <p:nvPr/>
          </p:nvSpPr>
          <p:spPr bwMode="auto">
            <a:xfrm flipH="1">
              <a:off x="2112" y="2448"/>
              <a:ext cx="576"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2" name="Line 41"/>
            <p:cNvSpPr>
              <a:spLocks noChangeShapeType="1"/>
            </p:cNvSpPr>
            <p:nvPr/>
          </p:nvSpPr>
          <p:spPr bwMode="auto">
            <a:xfrm>
              <a:off x="2688" y="2448"/>
              <a:ext cx="48"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3" name="Line 42"/>
            <p:cNvSpPr>
              <a:spLocks noChangeShapeType="1"/>
            </p:cNvSpPr>
            <p:nvPr/>
          </p:nvSpPr>
          <p:spPr bwMode="auto">
            <a:xfrm>
              <a:off x="2688" y="2448"/>
              <a:ext cx="816"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4" name="Line 43"/>
            <p:cNvSpPr>
              <a:spLocks noChangeShapeType="1"/>
            </p:cNvSpPr>
            <p:nvPr/>
          </p:nvSpPr>
          <p:spPr bwMode="auto">
            <a:xfrm flipH="1">
              <a:off x="2448" y="2976"/>
              <a:ext cx="288"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5" name="Line 44"/>
            <p:cNvSpPr>
              <a:spLocks noChangeShapeType="1"/>
            </p:cNvSpPr>
            <p:nvPr/>
          </p:nvSpPr>
          <p:spPr bwMode="auto">
            <a:xfrm>
              <a:off x="2736" y="2976"/>
              <a:ext cx="336"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6" name="Line 46"/>
            <p:cNvSpPr>
              <a:spLocks noChangeShapeType="1"/>
            </p:cNvSpPr>
            <p:nvPr/>
          </p:nvSpPr>
          <p:spPr bwMode="auto">
            <a:xfrm flipH="1">
              <a:off x="1920" y="3408"/>
              <a:ext cx="1488"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7" name="Line 47"/>
            <p:cNvSpPr>
              <a:spLocks noChangeShapeType="1"/>
            </p:cNvSpPr>
            <p:nvPr/>
          </p:nvSpPr>
          <p:spPr bwMode="auto">
            <a:xfrm flipH="1">
              <a:off x="2880" y="3408"/>
              <a:ext cx="528"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8" name="Line 48"/>
            <p:cNvSpPr>
              <a:spLocks noChangeShapeType="1"/>
            </p:cNvSpPr>
            <p:nvPr/>
          </p:nvSpPr>
          <p:spPr bwMode="auto">
            <a:xfrm>
              <a:off x="3408" y="3408"/>
              <a:ext cx="379"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grpSp>
      <p:sp>
        <p:nvSpPr>
          <p:cNvPr id="89" name="矩形 88"/>
          <p:cNvSpPr/>
          <p:nvPr/>
        </p:nvSpPr>
        <p:spPr bwMode="auto">
          <a:xfrm>
            <a:off x="4265966" y="5229200"/>
            <a:ext cx="4698522" cy="443420"/>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90" name="矩形 89"/>
          <p:cNvSpPr/>
          <p:nvPr/>
        </p:nvSpPr>
        <p:spPr bwMode="auto">
          <a:xfrm>
            <a:off x="4265966" y="1130300"/>
            <a:ext cx="4698522" cy="443420"/>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grpSp>
        <p:nvGrpSpPr>
          <p:cNvPr id="91" name="组合 90"/>
          <p:cNvGrpSpPr/>
          <p:nvPr/>
        </p:nvGrpSpPr>
        <p:grpSpPr>
          <a:xfrm>
            <a:off x="245196" y="1210268"/>
            <a:ext cx="3663217" cy="5115084"/>
            <a:chOff x="468313" y="1446213"/>
            <a:chExt cx="4225925" cy="4192587"/>
          </a:xfrm>
        </p:grpSpPr>
        <p:sp>
          <p:nvSpPr>
            <p:cNvPr id="92" name="AutoShape 3"/>
            <p:cNvSpPr>
              <a:spLocks noChangeArrowheads="1"/>
            </p:cNvSpPr>
            <p:nvPr/>
          </p:nvSpPr>
          <p:spPr bwMode="auto">
            <a:xfrm>
              <a:off x="468313" y="1849438"/>
              <a:ext cx="4225925" cy="403225"/>
            </a:xfrm>
            <a:prstGeom prst="roundRect">
              <a:avLst>
                <a:gd name="adj" fmla="val 16667"/>
              </a:avLst>
            </a:prstGeom>
            <a:solidFill>
              <a:srgbClr val="C3D69B"/>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Algorithm and Data Structure</a:t>
              </a: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endParaRPr>
            </a:p>
          </p:txBody>
        </p:sp>
        <p:sp>
          <p:nvSpPr>
            <p:cNvPr id="93" name="AutoShape 4"/>
            <p:cNvSpPr>
              <a:spLocks noChangeArrowheads="1"/>
            </p:cNvSpPr>
            <p:nvPr/>
          </p:nvSpPr>
          <p:spPr bwMode="auto">
            <a:xfrm>
              <a:off x="468313" y="3933825"/>
              <a:ext cx="4225925" cy="392113"/>
            </a:xfrm>
            <a:prstGeom prst="roundRect">
              <a:avLst>
                <a:gd name="adj" fmla="val 16667"/>
              </a:avLst>
            </a:prstGeom>
            <a:solidFill>
              <a:srgbClr val="99CC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Gates/Register-Transfer Level (RTL)</a:t>
              </a:r>
            </a:p>
          </p:txBody>
        </p:sp>
        <p:sp>
          <p:nvSpPr>
            <p:cNvPr id="94" name="AutoShape 5"/>
            <p:cNvSpPr>
              <a:spLocks noChangeArrowheads="1"/>
            </p:cNvSpPr>
            <p:nvPr/>
          </p:nvSpPr>
          <p:spPr bwMode="auto">
            <a:xfrm>
              <a:off x="468313" y="1446213"/>
              <a:ext cx="4217987" cy="403225"/>
            </a:xfrm>
            <a:prstGeom prst="roundRect">
              <a:avLst>
                <a:gd name="adj" fmla="val 16667"/>
              </a:avLst>
            </a:prstGeom>
            <a:solidFill>
              <a:srgbClr val="FFFF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0000"/>
                  </a:solidFill>
                  <a:effectLst/>
                  <a:uLnTx/>
                  <a:uFillTx/>
                  <a:latin typeface="Calibri" panose="020F0502020204030204" pitchFamily="34" charset="0"/>
                  <a:ea typeface="宋体" pitchFamily="2" charset="-122"/>
                  <a:cs typeface="+mn-cs"/>
                </a:rPr>
                <a:t>Application</a:t>
              </a:r>
            </a:p>
          </p:txBody>
        </p:sp>
        <p:sp>
          <p:nvSpPr>
            <p:cNvPr id="95" name="AutoShape 6"/>
            <p:cNvSpPr>
              <a:spLocks noChangeArrowheads="1"/>
            </p:cNvSpPr>
            <p:nvPr/>
          </p:nvSpPr>
          <p:spPr bwMode="auto">
            <a:xfrm>
              <a:off x="468313" y="3059113"/>
              <a:ext cx="4225925" cy="471487"/>
            </a:xfrm>
            <a:prstGeom prst="roundRect">
              <a:avLst>
                <a:gd name="adj" fmla="val 16667"/>
              </a:avLst>
            </a:prstGeom>
            <a:solidFill>
              <a:srgbClr val="FF0000"/>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Calibri" panose="020F0502020204030204" pitchFamily="34" charset="0"/>
                  <a:ea typeface="宋体" pitchFamily="2" charset="-122"/>
                  <a:cs typeface="+mn-cs"/>
                </a:rPr>
                <a:t>Instruction Set Architecture (ISA)</a:t>
              </a:r>
            </a:p>
          </p:txBody>
        </p:sp>
        <p:sp>
          <p:nvSpPr>
            <p:cNvPr id="96" name="AutoShape 7"/>
            <p:cNvSpPr>
              <a:spLocks noChangeArrowheads="1"/>
            </p:cNvSpPr>
            <p:nvPr/>
          </p:nvSpPr>
          <p:spPr bwMode="auto">
            <a:xfrm>
              <a:off x="468313" y="2655888"/>
              <a:ext cx="4214812" cy="403225"/>
            </a:xfrm>
            <a:prstGeom prst="roundRect">
              <a:avLst>
                <a:gd name="adj" fmla="val 16667"/>
              </a:avLst>
            </a:prstGeom>
            <a:solidFill>
              <a:schemeClr val="accent2">
                <a:lumMod val="40000"/>
                <a:lumOff val="60000"/>
              </a:schemeClr>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Operating System/Virtual Machines</a:t>
              </a:r>
            </a:p>
          </p:txBody>
        </p:sp>
        <p:sp>
          <p:nvSpPr>
            <p:cNvPr id="97" name="AutoShape 8"/>
            <p:cNvSpPr>
              <a:spLocks noChangeArrowheads="1"/>
            </p:cNvSpPr>
            <p:nvPr/>
          </p:nvSpPr>
          <p:spPr bwMode="auto">
            <a:xfrm>
              <a:off x="468313" y="3530600"/>
              <a:ext cx="4225925" cy="403225"/>
            </a:xfrm>
            <a:prstGeom prst="roundRect">
              <a:avLst>
                <a:gd name="adj" fmla="val 16667"/>
              </a:avLst>
            </a:prstGeom>
            <a:solidFill>
              <a:srgbClr val="99CC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Microarchitecture</a:t>
              </a:r>
            </a:p>
          </p:txBody>
        </p:sp>
        <p:sp>
          <p:nvSpPr>
            <p:cNvPr id="98" name="AutoShape 9"/>
            <p:cNvSpPr>
              <a:spLocks noChangeArrowheads="1"/>
            </p:cNvSpPr>
            <p:nvPr/>
          </p:nvSpPr>
          <p:spPr bwMode="auto">
            <a:xfrm>
              <a:off x="468313" y="4740275"/>
              <a:ext cx="4225925" cy="458788"/>
            </a:xfrm>
            <a:prstGeom prst="roundRect">
              <a:avLst>
                <a:gd name="adj" fmla="val 16667"/>
              </a:avLst>
            </a:prstGeom>
            <a:solidFill>
              <a:srgbClr val="99CC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Calibri" panose="020F0502020204030204" pitchFamily="34" charset="0"/>
                  <a:ea typeface="宋体" pitchFamily="2" charset="-122"/>
                  <a:cs typeface="+mn-cs"/>
                </a:rPr>
                <a:t>Electronic Devices</a:t>
              </a:r>
            </a:p>
          </p:txBody>
        </p:sp>
        <p:sp>
          <p:nvSpPr>
            <p:cNvPr id="99" name="AutoShape 10"/>
            <p:cNvSpPr>
              <a:spLocks noChangeArrowheads="1"/>
            </p:cNvSpPr>
            <p:nvPr/>
          </p:nvSpPr>
          <p:spPr bwMode="auto">
            <a:xfrm>
              <a:off x="468313" y="2252663"/>
              <a:ext cx="4225925" cy="403225"/>
            </a:xfrm>
            <a:prstGeom prst="roundRect">
              <a:avLst>
                <a:gd name="adj" fmla="val 16667"/>
              </a:avLst>
            </a:prstGeom>
            <a:solidFill>
              <a:schemeClr val="accent2">
                <a:lumMod val="40000"/>
                <a:lumOff val="60000"/>
              </a:schemeClr>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Programming Language/Compiler</a:t>
              </a:r>
            </a:p>
          </p:txBody>
        </p:sp>
        <p:sp>
          <p:nvSpPr>
            <p:cNvPr id="100" name="AutoShape 11"/>
            <p:cNvSpPr>
              <a:spLocks noChangeArrowheads="1"/>
            </p:cNvSpPr>
            <p:nvPr/>
          </p:nvSpPr>
          <p:spPr bwMode="auto">
            <a:xfrm>
              <a:off x="468313" y="4337050"/>
              <a:ext cx="4225925" cy="392113"/>
            </a:xfrm>
            <a:prstGeom prst="roundRect">
              <a:avLst>
                <a:gd name="adj" fmla="val 16667"/>
              </a:avLst>
            </a:prstGeom>
            <a:solidFill>
              <a:srgbClr val="99CC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Calibri" panose="020F0502020204030204" pitchFamily="34" charset="0"/>
                  <a:ea typeface="宋体" pitchFamily="2" charset="-122"/>
                  <a:cs typeface="+mn-cs"/>
                </a:rPr>
                <a:t>Analog/Digital Circuits</a:t>
              </a:r>
            </a:p>
          </p:txBody>
        </p:sp>
        <p:sp>
          <p:nvSpPr>
            <p:cNvPr id="101" name="AutoShape 12"/>
            <p:cNvSpPr>
              <a:spLocks noChangeArrowheads="1"/>
            </p:cNvSpPr>
            <p:nvPr/>
          </p:nvSpPr>
          <p:spPr bwMode="auto">
            <a:xfrm>
              <a:off x="468313" y="5180013"/>
              <a:ext cx="4225925" cy="458787"/>
            </a:xfrm>
            <a:prstGeom prst="roundRect">
              <a:avLst>
                <a:gd name="adj" fmla="val 16667"/>
              </a:avLst>
            </a:prstGeom>
            <a:solidFill>
              <a:schemeClr val="bg1"/>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0000"/>
                  </a:solidFill>
                  <a:effectLst/>
                  <a:uLnTx/>
                  <a:uFillTx/>
                  <a:latin typeface="Calibri" panose="020F0502020204030204" pitchFamily="34" charset="0"/>
                  <a:ea typeface="宋体" pitchFamily="2" charset="-122"/>
                  <a:cs typeface="+mn-cs"/>
                </a:rPr>
                <a:t>Physics</a:t>
              </a:r>
            </a:p>
          </p:txBody>
        </p:sp>
      </p:grpSp>
      <p:cxnSp>
        <p:nvCxnSpPr>
          <p:cNvPr id="102" name="直接箭头连接符 101"/>
          <p:cNvCxnSpPr>
            <a:stCxn id="89" idx="1"/>
            <a:endCxn id="100" idx="3"/>
          </p:cNvCxnSpPr>
          <p:nvPr/>
        </p:nvCxnSpPr>
        <p:spPr bwMode="auto">
          <a:xfrm flipH="1" flipV="1">
            <a:off x="3908413" y="4976372"/>
            <a:ext cx="357553" cy="474538"/>
          </a:xfrm>
          <a:prstGeom prst="straightConnector1">
            <a:avLst/>
          </a:prstGeom>
          <a:noFill/>
          <a:ln w="762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Basic Logical Structure</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5" name="页脚占位符 4"/>
          <p:cNvSpPr>
            <a:spLocks noGrp="1"/>
          </p:cNvSpPr>
          <p:nvPr>
            <p:ph type="ftr" sz="quarter" idx="4294967295"/>
          </p:nvPr>
        </p:nvSpPr>
        <p:spPr bwMode="auto">
          <a:xfrm>
            <a:off x="2819400" y="6553200"/>
            <a:ext cx="3200400" cy="228600"/>
          </a:xfrm>
          <a:prstGeom prst="rect">
            <a:avLst/>
          </a:prstGeom>
          <a:noFill/>
          <a:ln w="9525">
            <a:noFill/>
            <a:miter lim="800000"/>
          </a:ln>
          <a:effectLst/>
        </p:spPr>
        <p:txBody>
          <a:bodyPr vert="horz" wrap="square" lIns="91440" tIns="45720" rIns="91440" bIns="45720" numCol="1" anchor="t" anchorCtr="0" compatLnSpc="1"/>
          <a:lstStyle>
            <a:defPPr>
              <a:defRPr lang="zh-CN"/>
            </a:defPPr>
            <a:lvl1pPr algn="ctr" rtl="0" eaLnBrk="1" fontAlgn="base" hangingPunct="1">
              <a:spcBef>
                <a:spcPct val="0"/>
              </a:spcBef>
              <a:spcAft>
                <a:spcPct val="0"/>
              </a:spcAft>
              <a:defRPr sz="1400" kern="1200" baseline="0">
                <a:solidFill>
                  <a:schemeClr val="tx1"/>
                </a:solidFill>
                <a:latin typeface="Arial" panose="020B0604020202020204" pitchFamily="34" charset="0"/>
                <a:ea typeface="宋体" pitchFamily="2" charset="-122"/>
                <a:cs typeface="+mn-cs"/>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宋体" pitchFamily="2" charset="-122"/>
                <a:cs typeface="+mn-cs"/>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宋体" pitchFamily="2" charset="-122"/>
                <a:cs typeface="+mn-cs"/>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宋体" pitchFamily="2" charset="-122"/>
                <a:cs typeface="+mn-cs"/>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kern="1200" baseline="-25000">
                <a:solidFill>
                  <a:schemeClr val="tx1"/>
                </a:solidFill>
                <a:latin typeface="Arial" panose="020B0604020202020204" pitchFamily="34" charset="0"/>
                <a:ea typeface="宋体" pitchFamily="2" charset="-122"/>
                <a:cs typeface="+mn-cs"/>
              </a:defRPr>
            </a:lvl6pPr>
            <a:lvl7pPr marL="2743200" algn="l" defTabSz="914400" rtl="0" eaLnBrk="1" latinLnBrk="0" hangingPunct="1">
              <a:defRPr kern="1200" baseline="-25000">
                <a:solidFill>
                  <a:schemeClr val="tx1"/>
                </a:solidFill>
                <a:latin typeface="Arial" panose="020B0604020202020204" pitchFamily="34" charset="0"/>
                <a:ea typeface="宋体" pitchFamily="2" charset="-122"/>
                <a:cs typeface="+mn-cs"/>
              </a:defRPr>
            </a:lvl7pPr>
            <a:lvl8pPr marL="3200400" algn="l" defTabSz="914400" rtl="0" eaLnBrk="1" latinLnBrk="0" hangingPunct="1">
              <a:defRPr kern="1200" baseline="-25000">
                <a:solidFill>
                  <a:schemeClr val="tx1"/>
                </a:solidFill>
                <a:latin typeface="Arial" panose="020B0604020202020204" pitchFamily="34" charset="0"/>
                <a:ea typeface="宋体" pitchFamily="2" charset="-122"/>
                <a:cs typeface="+mn-cs"/>
              </a:defRPr>
            </a:lvl8pPr>
            <a:lvl9pPr marL="3657600" algn="l" defTabSz="914400" rtl="0" eaLnBrk="1" latinLnBrk="0" hangingPunct="1">
              <a:defRPr kern="1200" baseline="-25000">
                <a:solidFill>
                  <a:schemeClr val="tx1"/>
                </a:solidFill>
                <a:latin typeface="Arial" panose="020B0604020202020204" pitchFamily="34" charset="0"/>
                <a:ea typeface="宋体"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Lecture 1</a:t>
            </a: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31</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pic>
        <p:nvPicPr>
          <p:cNvPr id="8" name="Picture 6" descr="ch03-deco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214" y="1134839"/>
            <a:ext cx="1607995" cy="1362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ch03-mu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2398" y="1220495"/>
            <a:ext cx="2510333" cy="119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1" descr="ch03-fulladd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7576" y="1063729"/>
            <a:ext cx="2160590" cy="128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ch03-4bitadd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214" y="2790549"/>
            <a:ext cx="4343400" cy="151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h03-dlatc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8913" y="2673224"/>
            <a:ext cx="2537917" cy="93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ch03-regis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061" y="4780753"/>
            <a:ext cx="3383632" cy="128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descr="ch03-memor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2731" y="3890110"/>
            <a:ext cx="2990974" cy="276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Levels of Abstraction</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32</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grpSp>
        <p:nvGrpSpPr>
          <p:cNvPr id="32" name="Group 49"/>
          <p:cNvGrpSpPr/>
          <p:nvPr/>
        </p:nvGrpSpPr>
        <p:grpSpPr bwMode="auto">
          <a:xfrm>
            <a:off x="4139952" y="1212310"/>
            <a:ext cx="4878636" cy="5240338"/>
            <a:chOff x="709" y="624"/>
            <a:chExt cx="4537" cy="3301"/>
          </a:xfrm>
        </p:grpSpPr>
        <p:sp>
          <p:nvSpPr>
            <p:cNvPr id="33" name="Text Box 3"/>
            <p:cNvSpPr txBox="1">
              <a:spLocks noChangeArrowheads="1"/>
            </p:cNvSpPr>
            <p:nvPr/>
          </p:nvSpPr>
          <p:spPr bwMode="auto">
            <a:xfrm>
              <a:off x="1642" y="624"/>
              <a:ext cx="24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Solve a system of equations</a:t>
              </a:r>
            </a:p>
          </p:txBody>
        </p:sp>
        <p:grpSp>
          <p:nvGrpSpPr>
            <p:cNvPr id="34" name="Group 28"/>
            <p:cNvGrpSpPr/>
            <p:nvPr/>
          </p:nvGrpSpPr>
          <p:grpSpPr bwMode="auto">
            <a:xfrm>
              <a:off x="709" y="1150"/>
              <a:ext cx="4537" cy="292"/>
              <a:chOff x="709" y="1115"/>
              <a:chExt cx="4537" cy="292"/>
            </a:xfrm>
          </p:grpSpPr>
          <p:sp>
            <p:nvSpPr>
              <p:cNvPr id="74" name="Text Box 4"/>
              <p:cNvSpPr txBox="1">
                <a:spLocks noChangeArrowheads="1"/>
              </p:cNvSpPr>
              <p:nvPr/>
            </p:nvSpPr>
            <p:spPr bwMode="auto">
              <a:xfrm>
                <a:off x="2150" y="1116"/>
                <a:ext cx="10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Gaussian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elimination</a:t>
                </a:r>
              </a:p>
            </p:txBody>
          </p:sp>
          <p:sp>
            <p:nvSpPr>
              <p:cNvPr id="75" name="Text Box 5"/>
              <p:cNvSpPr txBox="1">
                <a:spLocks noChangeArrowheads="1"/>
              </p:cNvSpPr>
              <p:nvPr/>
            </p:nvSpPr>
            <p:spPr bwMode="auto">
              <a:xfrm>
                <a:off x="3345" y="1115"/>
                <a:ext cx="8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Jacobi</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iteration</a:t>
                </a:r>
              </a:p>
            </p:txBody>
          </p:sp>
          <p:sp>
            <p:nvSpPr>
              <p:cNvPr id="76" name="Text Box 6"/>
              <p:cNvSpPr txBox="1">
                <a:spLocks noChangeArrowheads="1"/>
              </p:cNvSpPr>
              <p:nvPr/>
            </p:nvSpPr>
            <p:spPr bwMode="auto">
              <a:xfrm>
                <a:off x="709" y="1202"/>
                <a:ext cx="141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Red-black SOR</a:t>
                </a:r>
              </a:p>
            </p:txBody>
          </p:sp>
          <p:sp>
            <p:nvSpPr>
              <p:cNvPr id="77" name="Text Box 7"/>
              <p:cNvSpPr txBox="1">
                <a:spLocks noChangeArrowheads="1"/>
              </p:cNvSpPr>
              <p:nvPr/>
            </p:nvSpPr>
            <p:spPr bwMode="auto">
              <a:xfrm>
                <a:off x="4332" y="1202"/>
                <a:ext cx="91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Multigrid</a:t>
                </a:r>
              </a:p>
            </p:txBody>
          </p:sp>
        </p:grpSp>
        <p:grpSp>
          <p:nvGrpSpPr>
            <p:cNvPr id="35" name="Group 23"/>
            <p:cNvGrpSpPr/>
            <p:nvPr/>
          </p:nvGrpSpPr>
          <p:grpSpPr bwMode="auto">
            <a:xfrm>
              <a:off x="1277" y="1794"/>
              <a:ext cx="2948" cy="174"/>
              <a:chOff x="1133" y="1848"/>
              <a:chExt cx="2948" cy="174"/>
            </a:xfrm>
          </p:grpSpPr>
          <p:sp>
            <p:nvSpPr>
              <p:cNvPr id="70" name="Text Box 8"/>
              <p:cNvSpPr txBox="1">
                <a:spLocks noChangeArrowheads="1"/>
              </p:cNvSpPr>
              <p:nvPr/>
            </p:nvSpPr>
            <p:spPr bwMode="auto">
              <a:xfrm>
                <a:off x="1133" y="1848"/>
                <a:ext cx="10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FORTRAN</a:t>
                </a:r>
              </a:p>
            </p:txBody>
          </p:sp>
          <p:sp>
            <p:nvSpPr>
              <p:cNvPr id="71" name="Text Box 9"/>
              <p:cNvSpPr txBox="1">
                <a:spLocks noChangeArrowheads="1"/>
              </p:cNvSpPr>
              <p:nvPr/>
            </p:nvSpPr>
            <p:spPr bwMode="auto">
              <a:xfrm>
                <a:off x="2279" y="1848"/>
                <a:ext cx="3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a:t>
                </a:r>
              </a:p>
            </p:txBody>
          </p:sp>
          <p:sp>
            <p:nvSpPr>
              <p:cNvPr id="72" name="Text Box 10"/>
              <p:cNvSpPr txBox="1">
                <a:spLocks noChangeArrowheads="1"/>
              </p:cNvSpPr>
              <p:nvPr/>
            </p:nvSpPr>
            <p:spPr bwMode="auto">
              <a:xfrm>
                <a:off x="2811" y="1848"/>
                <a:ext cx="51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a:t>
                </a:r>
              </a:p>
            </p:txBody>
          </p:sp>
          <p:sp>
            <p:nvSpPr>
              <p:cNvPr id="73" name="Text Box 11"/>
              <p:cNvSpPr txBox="1">
                <a:spLocks noChangeArrowheads="1"/>
              </p:cNvSpPr>
              <p:nvPr/>
            </p:nvSpPr>
            <p:spPr bwMode="auto">
              <a:xfrm>
                <a:off x="3508" y="1848"/>
                <a:ext cx="5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Java</a:t>
                </a:r>
              </a:p>
            </p:txBody>
          </p:sp>
        </p:grpSp>
        <p:grpSp>
          <p:nvGrpSpPr>
            <p:cNvPr id="36" name="Group 24"/>
            <p:cNvGrpSpPr/>
            <p:nvPr/>
          </p:nvGrpSpPr>
          <p:grpSpPr bwMode="auto">
            <a:xfrm>
              <a:off x="982" y="2263"/>
              <a:ext cx="3647" cy="174"/>
              <a:chOff x="694" y="2472"/>
              <a:chExt cx="3647" cy="174"/>
            </a:xfrm>
          </p:grpSpPr>
          <p:sp>
            <p:nvSpPr>
              <p:cNvPr id="67" name="Text Box 12"/>
              <p:cNvSpPr txBox="1">
                <a:spLocks noChangeArrowheads="1"/>
              </p:cNvSpPr>
              <p:nvPr/>
            </p:nvSpPr>
            <p:spPr bwMode="auto">
              <a:xfrm>
                <a:off x="2004" y="2472"/>
                <a:ext cx="8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Intel x86</a:t>
                </a:r>
              </a:p>
            </p:txBody>
          </p:sp>
          <p:sp>
            <p:nvSpPr>
              <p:cNvPr id="68" name="Text Box 13"/>
              <p:cNvSpPr txBox="1">
                <a:spLocks noChangeArrowheads="1"/>
              </p:cNvSpPr>
              <p:nvPr/>
            </p:nvSpPr>
            <p:spPr bwMode="auto">
              <a:xfrm>
                <a:off x="694" y="2472"/>
                <a:ext cx="114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Sun SPARC</a:t>
                </a:r>
              </a:p>
            </p:txBody>
          </p:sp>
          <p:sp>
            <p:nvSpPr>
              <p:cNvPr id="69" name="Text Box 14"/>
              <p:cNvSpPr txBox="1">
                <a:spLocks noChangeArrowheads="1"/>
              </p:cNvSpPr>
              <p:nvPr/>
            </p:nvSpPr>
            <p:spPr bwMode="auto">
              <a:xfrm>
                <a:off x="3047" y="2472"/>
                <a:ext cx="129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IBM PowerPC</a:t>
                </a:r>
              </a:p>
            </p:txBody>
          </p:sp>
        </p:grpSp>
        <p:grpSp>
          <p:nvGrpSpPr>
            <p:cNvPr id="37" name="Group 25"/>
            <p:cNvGrpSpPr/>
            <p:nvPr/>
          </p:nvGrpSpPr>
          <p:grpSpPr bwMode="auto">
            <a:xfrm>
              <a:off x="1362" y="2733"/>
              <a:ext cx="3161" cy="232"/>
              <a:chOff x="1074" y="2928"/>
              <a:chExt cx="3161" cy="232"/>
            </a:xfrm>
          </p:grpSpPr>
          <p:sp>
            <p:nvSpPr>
              <p:cNvPr id="64" name="Text Box 15"/>
              <p:cNvSpPr txBox="1">
                <a:spLocks noChangeArrowheads="1"/>
              </p:cNvSpPr>
              <p:nvPr/>
            </p:nvSpPr>
            <p:spPr bwMode="auto">
              <a:xfrm>
                <a:off x="1074" y="2986"/>
                <a:ext cx="100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Pentium 4</a:t>
                </a:r>
              </a:p>
            </p:txBody>
          </p:sp>
          <p:sp>
            <p:nvSpPr>
              <p:cNvPr id="65" name="Text Box 16"/>
              <p:cNvSpPr txBox="1">
                <a:spLocks noChangeArrowheads="1"/>
              </p:cNvSpPr>
              <p:nvPr/>
            </p:nvSpPr>
            <p:spPr bwMode="auto">
              <a:xfrm>
                <a:off x="1892" y="2928"/>
                <a:ext cx="10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Core 2 Duo</a:t>
                </a:r>
              </a:p>
            </p:txBody>
          </p:sp>
          <p:sp>
            <p:nvSpPr>
              <p:cNvPr id="66" name="Text Box 17"/>
              <p:cNvSpPr txBox="1">
                <a:spLocks noChangeArrowheads="1"/>
              </p:cNvSpPr>
              <p:nvPr/>
            </p:nvSpPr>
            <p:spPr bwMode="auto">
              <a:xfrm>
                <a:off x="2824" y="2986"/>
                <a:ext cx="14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AMD Athlon X2</a:t>
                </a:r>
              </a:p>
            </p:txBody>
          </p:sp>
        </p:grpSp>
        <p:grpSp>
          <p:nvGrpSpPr>
            <p:cNvPr id="38" name="Group 26"/>
            <p:cNvGrpSpPr/>
            <p:nvPr/>
          </p:nvGrpSpPr>
          <p:grpSpPr bwMode="auto">
            <a:xfrm>
              <a:off x="1257" y="3202"/>
              <a:ext cx="3482" cy="174"/>
              <a:chOff x="1017" y="3288"/>
              <a:chExt cx="3482" cy="174"/>
            </a:xfrm>
          </p:grpSpPr>
          <p:sp>
            <p:nvSpPr>
              <p:cNvPr id="62" name="Text Box 18"/>
              <p:cNvSpPr txBox="1">
                <a:spLocks noChangeArrowheads="1"/>
              </p:cNvSpPr>
              <p:nvPr/>
            </p:nvSpPr>
            <p:spPr bwMode="auto">
              <a:xfrm>
                <a:off x="1017" y="3288"/>
                <a:ext cx="168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Ripple-carry adder</a:t>
                </a:r>
              </a:p>
            </p:txBody>
          </p:sp>
          <p:sp>
            <p:nvSpPr>
              <p:cNvPr id="63" name="Text Box 19"/>
              <p:cNvSpPr txBox="1">
                <a:spLocks noChangeArrowheads="1"/>
              </p:cNvSpPr>
              <p:nvPr/>
            </p:nvSpPr>
            <p:spPr bwMode="auto">
              <a:xfrm>
                <a:off x="2469" y="3288"/>
                <a:ext cx="20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Carry-lookahead adder</a:t>
                </a:r>
              </a:p>
            </p:txBody>
          </p:sp>
        </p:grpSp>
        <p:grpSp>
          <p:nvGrpSpPr>
            <p:cNvPr id="39" name="Group 27"/>
            <p:cNvGrpSpPr/>
            <p:nvPr/>
          </p:nvGrpSpPr>
          <p:grpSpPr bwMode="auto">
            <a:xfrm>
              <a:off x="1259" y="3696"/>
              <a:ext cx="3608" cy="229"/>
              <a:chOff x="1259" y="3696"/>
              <a:chExt cx="3608" cy="229"/>
            </a:xfrm>
          </p:grpSpPr>
          <p:sp>
            <p:nvSpPr>
              <p:cNvPr id="59" name="Text Box 20"/>
              <p:cNvSpPr txBox="1">
                <a:spLocks noChangeArrowheads="1"/>
              </p:cNvSpPr>
              <p:nvPr/>
            </p:nvSpPr>
            <p:spPr bwMode="auto">
              <a:xfrm>
                <a:off x="1259" y="3751"/>
                <a:ext cx="121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Static CMOS</a:t>
                </a:r>
              </a:p>
            </p:txBody>
          </p:sp>
          <p:sp>
            <p:nvSpPr>
              <p:cNvPr id="60" name="Text Box 21"/>
              <p:cNvSpPr txBox="1">
                <a:spLocks noChangeArrowheads="1"/>
              </p:cNvSpPr>
              <p:nvPr/>
            </p:nvSpPr>
            <p:spPr bwMode="auto">
              <a:xfrm>
                <a:off x="2200" y="3751"/>
                <a:ext cx="145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Dynamic CMOS</a:t>
                </a:r>
              </a:p>
            </p:txBody>
          </p:sp>
          <p:sp>
            <p:nvSpPr>
              <p:cNvPr id="61" name="Text Box 22"/>
              <p:cNvSpPr txBox="1">
                <a:spLocks noChangeArrowheads="1"/>
              </p:cNvSpPr>
              <p:nvPr/>
            </p:nvSpPr>
            <p:spPr bwMode="auto">
              <a:xfrm>
                <a:off x="3331" y="3696"/>
                <a:ext cx="15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Nanomechanical</a:t>
                </a:r>
              </a:p>
            </p:txBody>
          </p:sp>
        </p:grpSp>
        <p:sp>
          <p:nvSpPr>
            <p:cNvPr id="40" name="Line 29"/>
            <p:cNvSpPr>
              <a:spLocks noChangeShapeType="1"/>
            </p:cNvSpPr>
            <p:nvPr/>
          </p:nvSpPr>
          <p:spPr bwMode="auto">
            <a:xfrm flipH="1">
              <a:off x="1728" y="912"/>
              <a:ext cx="960"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1" name="Line 30"/>
            <p:cNvSpPr>
              <a:spLocks noChangeShapeType="1"/>
            </p:cNvSpPr>
            <p:nvPr/>
          </p:nvSpPr>
          <p:spPr bwMode="auto">
            <a:xfrm>
              <a:off x="2688" y="912"/>
              <a:ext cx="0"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2" name="Line 31"/>
            <p:cNvSpPr>
              <a:spLocks noChangeShapeType="1"/>
            </p:cNvSpPr>
            <p:nvPr/>
          </p:nvSpPr>
          <p:spPr bwMode="auto">
            <a:xfrm>
              <a:off x="2688" y="912"/>
              <a:ext cx="1008"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3" name="Line 32"/>
            <p:cNvSpPr>
              <a:spLocks noChangeShapeType="1"/>
            </p:cNvSpPr>
            <p:nvPr/>
          </p:nvSpPr>
          <p:spPr bwMode="auto">
            <a:xfrm>
              <a:off x="2688" y="912"/>
              <a:ext cx="1824"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4" name="Line 33"/>
            <p:cNvSpPr>
              <a:spLocks noChangeShapeType="1"/>
            </p:cNvSpPr>
            <p:nvPr/>
          </p:nvSpPr>
          <p:spPr bwMode="auto">
            <a:xfrm flipH="1">
              <a:off x="2112" y="1536"/>
              <a:ext cx="576"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5" name="Line 34"/>
            <p:cNvSpPr>
              <a:spLocks noChangeShapeType="1"/>
            </p:cNvSpPr>
            <p:nvPr/>
          </p:nvSpPr>
          <p:spPr bwMode="auto">
            <a:xfrm flipH="1">
              <a:off x="2592" y="1536"/>
              <a:ext cx="96"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6" name="Line 35"/>
            <p:cNvSpPr>
              <a:spLocks noChangeShapeType="1"/>
            </p:cNvSpPr>
            <p:nvPr/>
          </p:nvSpPr>
          <p:spPr bwMode="auto">
            <a:xfrm>
              <a:off x="2688" y="1536"/>
              <a:ext cx="384"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7" name="Line 36"/>
            <p:cNvSpPr>
              <a:spLocks noChangeShapeType="1"/>
            </p:cNvSpPr>
            <p:nvPr/>
          </p:nvSpPr>
          <p:spPr bwMode="auto">
            <a:xfrm>
              <a:off x="2688" y="1536"/>
              <a:ext cx="1056"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8" name="Line 37"/>
            <p:cNvSpPr>
              <a:spLocks noChangeShapeType="1"/>
            </p:cNvSpPr>
            <p:nvPr/>
          </p:nvSpPr>
          <p:spPr bwMode="auto">
            <a:xfrm flipH="1">
              <a:off x="1920" y="2016"/>
              <a:ext cx="624"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9" name="Line 38"/>
            <p:cNvSpPr>
              <a:spLocks noChangeShapeType="1"/>
            </p:cNvSpPr>
            <p:nvPr/>
          </p:nvSpPr>
          <p:spPr bwMode="auto">
            <a:xfrm>
              <a:off x="2544" y="2016"/>
              <a:ext cx="48"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0" name="Line 39"/>
            <p:cNvSpPr>
              <a:spLocks noChangeShapeType="1"/>
            </p:cNvSpPr>
            <p:nvPr/>
          </p:nvSpPr>
          <p:spPr bwMode="auto">
            <a:xfrm>
              <a:off x="2544" y="2016"/>
              <a:ext cx="960"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1" name="Line 40"/>
            <p:cNvSpPr>
              <a:spLocks noChangeShapeType="1"/>
            </p:cNvSpPr>
            <p:nvPr/>
          </p:nvSpPr>
          <p:spPr bwMode="auto">
            <a:xfrm flipH="1">
              <a:off x="2112" y="2448"/>
              <a:ext cx="576"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2" name="Line 41"/>
            <p:cNvSpPr>
              <a:spLocks noChangeShapeType="1"/>
            </p:cNvSpPr>
            <p:nvPr/>
          </p:nvSpPr>
          <p:spPr bwMode="auto">
            <a:xfrm>
              <a:off x="2688" y="2448"/>
              <a:ext cx="48"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3" name="Line 42"/>
            <p:cNvSpPr>
              <a:spLocks noChangeShapeType="1"/>
            </p:cNvSpPr>
            <p:nvPr/>
          </p:nvSpPr>
          <p:spPr bwMode="auto">
            <a:xfrm>
              <a:off x="2688" y="2448"/>
              <a:ext cx="816"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4" name="Line 43"/>
            <p:cNvSpPr>
              <a:spLocks noChangeShapeType="1"/>
            </p:cNvSpPr>
            <p:nvPr/>
          </p:nvSpPr>
          <p:spPr bwMode="auto">
            <a:xfrm flipH="1">
              <a:off x="2448" y="2976"/>
              <a:ext cx="288"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5" name="Line 44"/>
            <p:cNvSpPr>
              <a:spLocks noChangeShapeType="1"/>
            </p:cNvSpPr>
            <p:nvPr/>
          </p:nvSpPr>
          <p:spPr bwMode="auto">
            <a:xfrm>
              <a:off x="2736" y="2976"/>
              <a:ext cx="336"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6" name="Line 46"/>
            <p:cNvSpPr>
              <a:spLocks noChangeShapeType="1"/>
            </p:cNvSpPr>
            <p:nvPr/>
          </p:nvSpPr>
          <p:spPr bwMode="auto">
            <a:xfrm flipH="1">
              <a:off x="1920" y="3408"/>
              <a:ext cx="1488"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7" name="Line 47"/>
            <p:cNvSpPr>
              <a:spLocks noChangeShapeType="1"/>
            </p:cNvSpPr>
            <p:nvPr/>
          </p:nvSpPr>
          <p:spPr bwMode="auto">
            <a:xfrm flipH="1">
              <a:off x="2880" y="3408"/>
              <a:ext cx="528"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8" name="Line 48"/>
            <p:cNvSpPr>
              <a:spLocks noChangeShapeType="1"/>
            </p:cNvSpPr>
            <p:nvPr/>
          </p:nvSpPr>
          <p:spPr bwMode="auto">
            <a:xfrm>
              <a:off x="3408" y="3408"/>
              <a:ext cx="379"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grpSp>
      <p:sp>
        <p:nvSpPr>
          <p:cNvPr id="89" name="矩形 88"/>
          <p:cNvSpPr/>
          <p:nvPr/>
        </p:nvSpPr>
        <p:spPr bwMode="auto">
          <a:xfrm>
            <a:off x="4265966" y="4569756"/>
            <a:ext cx="4698522" cy="443420"/>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90" name="矩形 89"/>
          <p:cNvSpPr/>
          <p:nvPr/>
        </p:nvSpPr>
        <p:spPr bwMode="auto">
          <a:xfrm>
            <a:off x="4265966" y="1130300"/>
            <a:ext cx="4698522" cy="443420"/>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grpSp>
        <p:nvGrpSpPr>
          <p:cNvPr id="91" name="组合 90"/>
          <p:cNvGrpSpPr/>
          <p:nvPr/>
        </p:nvGrpSpPr>
        <p:grpSpPr>
          <a:xfrm>
            <a:off x="245196" y="1210268"/>
            <a:ext cx="3663217" cy="5115084"/>
            <a:chOff x="468313" y="1446213"/>
            <a:chExt cx="4225925" cy="4192587"/>
          </a:xfrm>
        </p:grpSpPr>
        <p:sp>
          <p:nvSpPr>
            <p:cNvPr id="92" name="AutoShape 3"/>
            <p:cNvSpPr>
              <a:spLocks noChangeArrowheads="1"/>
            </p:cNvSpPr>
            <p:nvPr/>
          </p:nvSpPr>
          <p:spPr bwMode="auto">
            <a:xfrm>
              <a:off x="468313" y="1849438"/>
              <a:ext cx="4225925" cy="403225"/>
            </a:xfrm>
            <a:prstGeom prst="roundRect">
              <a:avLst>
                <a:gd name="adj" fmla="val 16667"/>
              </a:avLst>
            </a:prstGeom>
            <a:solidFill>
              <a:srgbClr val="C3D69B"/>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Algorithm and Data Structure</a:t>
              </a: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endParaRPr>
            </a:p>
          </p:txBody>
        </p:sp>
        <p:sp>
          <p:nvSpPr>
            <p:cNvPr id="93" name="AutoShape 4"/>
            <p:cNvSpPr>
              <a:spLocks noChangeArrowheads="1"/>
            </p:cNvSpPr>
            <p:nvPr/>
          </p:nvSpPr>
          <p:spPr bwMode="auto">
            <a:xfrm>
              <a:off x="468313" y="3933825"/>
              <a:ext cx="4225925" cy="392113"/>
            </a:xfrm>
            <a:prstGeom prst="roundRect">
              <a:avLst>
                <a:gd name="adj" fmla="val 16667"/>
              </a:avLst>
            </a:prstGeom>
            <a:solidFill>
              <a:srgbClr val="99CC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Gates/Register-Transfer Level (RTL)</a:t>
              </a:r>
            </a:p>
          </p:txBody>
        </p:sp>
        <p:sp>
          <p:nvSpPr>
            <p:cNvPr id="94" name="AutoShape 5"/>
            <p:cNvSpPr>
              <a:spLocks noChangeArrowheads="1"/>
            </p:cNvSpPr>
            <p:nvPr/>
          </p:nvSpPr>
          <p:spPr bwMode="auto">
            <a:xfrm>
              <a:off x="468313" y="1446213"/>
              <a:ext cx="4217987" cy="403225"/>
            </a:xfrm>
            <a:prstGeom prst="roundRect">
              <a:avLst>
                <a:gd name="adj" fmla="val 16667"/>
              </a:avLst>
            </a:prstGeom>
            <a:solidFill>
              <a:srgbClr val="FFFF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0000"/>
                  </a:solidFill>
                  <a:effectLst/>
                  <a:uLnTx/>
                  <a:uFillTx/>
                  <a:latin typeface="Calibri" panose="020F0502020204030204" pitchFamily="34" charset="0"/>
                  <a:ea typeface="宋体" pitchFamily="2" charset="-122"/>
                  <a:cs typeface="+mn-cs"/>
                </a:rPr>
                <a:t>Application</a:t>
              </a:r>
            </a:p>
          </p:txBody>
        </p:sp>
        <p:sp>
          <p:nvSpPr>
            <p:cNvPr id="95" name="AutoShape 6"/>
            <p:cNvSpPr>
              <a:spLocks noChangeArrowheads="1"/>
            </p:cNvSpPr>
            <p:nvPr/>
          </p:nvSpPr>
          <p:spPr bwMode="auto">
            <a:xfrm>
              <a:off x="468313" y="3059113"/>
              <a:ext cx="4225925" cy="471487"/>
            </a:xfrm>
            <a:prstGeom prst="roundRect">
              <a:avLst>
                <a:gd name="adj" fmla="val 16667"/>
              </a:avLst>
            </a:prstGeom>
            <a:solidFill>
              <a:srgbClr val="FF0000"/>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Calibri" panose="020F0502020204030204" pitchFamily="34" charset="0"/>
                  <a:ea typeface="宋体" pitchFamily="2" charset="-122"/>
                  <a:cs typeface="+mn-cs"/>
                </a:rPr>
                <a:t>Instruction Set Architecture (ISA)</a:t>
              </a:r>
            </a:p>
          </p:txBody>
        </p:sp>
        <p:sp>
          <p:nvSpPr>
            <p:cNvPr id="96" name="AutoShape 7"/>
            <p:cNvSpPr>
              <a:spLocks noChangeArrowheads="1"/>
            </p:cNvSpPr>
            <p:nvPr/>
          </p:nvSpPr>
          <p:spPr bwMode="auto">
            <a:xfrm>
              <a:off x="468313" y="2655888"/>
              <a:ext cx="4214812" cy="403225"/>
            </a:xfrm>
            <a:prstGeom prst="roundRect">
              <a:avLst>
                <a:gd name="adj" fmla="val 16667"/>
              </a:avLst>
            </a:prstGeom>
            <a:solidFill>
              <a:schemeClr val="accent2">
                <a:lumMod val="40000"/>
                <a:lumOff val="60000"/>
              </a:schemeClr>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Operating System/Virtual Machines</a:t>
              </a:r>
            </a:p>
          </p:txBody>
        </p:sp>
        <p:sp>
          <p:nvSpPr>
            <p:cNvPr id="97" name="AutoShape 8"/>
            <p:cNvSpPr>
              <a:spLocks noChangeArrowheads="1"/>
            </p:cNvSpPr>
            <p:nvPr/>
          </p:nvSpPr>
          <p:spPr bwMode="auto">
            <a:xfrm>
              <a:off x="468313" y="3530600"/>
              <a:ext cx="4225925" cy="403225"/>
            </a:xfrm>
            <a:prstGeom prst="roundRect">
              <a:avLst>
                <a:gd name="adj" fmla="val 16667"/>
              </a:avLst>
            </a:prstGeom>
            <a:solidFill>
              <a:srgbClr val="99CC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Microarchitecture</a:t>
              </a:r>
            </a:p>
          </p:txBody>
        </p:sp>
        <p:sp>
          <p:nvSpPr>
            <p:cNvPr id="98" name="AutoShape 9"/>
            <p:cNvSpPr>
              <a:spLocks noChangeArrowheads="1"/>
            </p:cNvSpPr>
            <p:nvPr/>
          </p:nvSpPr>
          <p:spPr bwMode="auto">
            <a:xfrm>
              <a:off x="468313" y="4740275"/>
              <a:ext cx="4225925" cy="458788"/>
            </a:xfrm>
            <a:prstGeom prst="roundRect">
              <a:avLst>
                <a:gd name="adj" fmla="val 16667"/>
              </a:avLst>
            </a:prstGeom>
            <a:solidFill>
              <a:srgbClr val="99CC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Calibri" panose="020F0502020204030204" pitchFamily="34" charset="0"/>
                  <a:ea typeface="宋体" pitchFamily="2" charset="-122"/>
                  <a:cs typeface="+mn-cs"/>
                </a:rPr>
                <a:t>Electronic Devices</a:t>
              </a:r>
            </a:p>
          </p:txBody>
        </p:sp>
        <p:sp>
          <p:nvSpPr>
            <p:cNvPr id="99" name="AutoShape 10"/>
            <p:cNvSpPr>
              <a:spLocks noChangeArrowheads="1"/>
            </p:cNvSpPr>
            <p:nvPr/>
          </p:nvSpPr>
          <p:spPr bwMode="auto">
            <a:xfrm>
              <a:off x="468313" y="2252663"/>
              <a:ext cx="4225925" cy="403225"/>
            </a:xfrm>
            <a:prstGeom prst="roundRect">
              <a:avLst>
                <a:gd name="adj" fmla="val 16667"/>
              </a:avLst>
            </a:prstGeom>
            <a:solidFill>
              <a:schemeClr val="accent2">
                <a:lumMod val="40000"/>
                <a:lumOff val="60000"/>
              </a:schemeClr>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Programming Language/Compiler</a:t>
              </a:r>
            </a:p>
          </p:txBody>
        </p:sp>
        <p:sp>
          <p:nvSpPr>
            <p:cNvPr id="100" name="AutoShape 11"/>
            <p:cNvSpPr>
              <a:spLocks noChangeArrowheads="1"/>
            </p:cNvSpPr>
            <p:nvPr/>
          </p:nvSpPr>
          <p:spPr bwMode="auto">
            <a:xfrm>
              <a:off x="468313" y="4337050"/>
              <a:ext cx="4225925" cy="392113"/>
            </a:xfrm>
            <a:prstGeom prst="roundRect">
              <a:avLst>
                <a:gd name="adj" fmla="val 16667"/>
              </a:avLst>
            </a:prstGeom>
            <a:solidFill>
              <a:srgbClr val="99CC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Calibri" panose="020F0502020204030204" pitchFamily="34" charset="0"/>
                  <a:ea typeface="宋体" pitchFamily="2" charset="-122"/>
                  <a:cs typeface="+mn-cs"/>
                </a:rPr>
                <a:t>Analog/Digital Circuits</a:t>
              </a:r>
            </a:p>
          </p:txBody>
        </p:sp>
        <p:sp>
          <p:nvSpPr>
            <p:cNvPr id="101" name="AutoShape 12"/>
            <p:cNvSpPr>
              <a:spLocks noChangeArrowheads="1"/>
            </p:cNvSpPr>
            <p:nvPr/>
          </p:nvSpPr>
          <p:spPr bwMode="auto">
            <a:xfrm>
              <a:off x="468313" y="5180013"/>
              <a:ext cx="4225925" cy="458787"/>
            </a:xfrm>
            <a:prstGeom prst="roundRect">
              <a:avLst>
                <a:gd name="adj" fmla="val 16667"/>
              </a:avLst>
            </a:prstGeom>
            <a:solidFill>
              <a:schemeClr val="bg1"/>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0000"/>
                  </a:solidFill>
                  <a:effectLst/>
                  <a:uLnTx/>
                  <a:uFillTx/>
                  <a:latin typeface="Calibri" panose="020F0502020204030204" pitchFamily="34" charset="0"/>
                  <a:ea typeface="宋体" pitchFamily="2" charset="-122"/>
                  <a:cs typeface="+mn-cs"/>
                </a:rPr>
                <a:t>Physics</a:t>
              </a:r>
            </a:p>
          </p:txBody>
        </p:sp>
      </p:grpSp>
      <p:cxnSp>
        <p:nvCxnSpPr>
          <p:cNvPr id="102" name="直接箭头连接符 101"/>
          <p:cNvCxnSpPr>
            <a:endCxn id="103" idx="1"/>
          </p:cNvCxnSpPr>
          <p:nvPr/>
        </p:nvCxnSpPr>
        <p:spPr bwMode="auto">
          <a:xfrm flipH="1" flipV="1">
            <a:off x="4224900" y="4257033"/>
            <a:ext cx="382983" cy="301728"/>
          </a:xfrm>
          <a:prstGeom prst="straightConnector1">
            <a:avLst/>
          </a:prstGeom>
          <a:noFill/>
          <a:ln w="762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右大括号 102"/>
          <p:cNvSpPr/>
          <p:nvPr/>
        </p:nvSpPr>
        <p:spPr bwMode="auto">
          <a:xfrm>
            <a:off x="3891556" y="3765086"/>
            <a:ext cx="333344" cy="983893"/>
          </a:xfrm>
          <a:prstGeom prst="rightBrace">
            <a:avLst/>
          </a:prstGeom>
          <a:noFill/>
          <a:ln w="571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20000"/>
              </a:spcBef>
              <a:spcAft>
                <a:spcPct val="0"/>
              </a:spcAft>
              <a:buClrTx/>
              <a:buSzTx/>
              <a:buFontTx/>
              <a:buChar char="•"/>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组合 156"/>
          <p:cNvGrpSpPr/>
          <p:nvPr/>
        </p:nvGrpSpPr>
        <p:grpSpPr>
          <a:xfrm>
            <a:off x="6670466" y="2543542"/>
            <a:ext cx="360039" cy="119168"/>
            <a:chOff x="5292080" y="3452075"/>
            <a:chExt cx="360039" cy="119168"/>
          </a:xfrm>
        </p:grpSpPr>
        <p:sp>
          <p:nvSpPr>
            <p:cNvPr id="158" name="等腰三角形 157"/>
            <p:cNvSpPr/>
            <p:nvPr/>
          </p:nvSpPr>
          <p:spPr bwMode="auto">
            <a:xfrm rot="5400000">
              <a:off x="5525971" y="34450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159" name="直接连接符 158"/>
            <p:cNvCxnSpPr/>
            <p:nvPr/>
          </p:nvCxnSpPr>
          <p:spPr bwMode="auto">
            <a:xfrm rot="5400000">
              <a:off x="5405536" y="3405478"/>
              <a:ext cx="0" cy="2269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3" name="文本框 292"/>
          <p:cNvSpPr txBox="1"/>
          <p:nvPr/>
        </p:nvSpPr>
        <p:spPr>
          <a:xfrm>
            <a:off x="6310425" y="2480016"/>
            <a:ext cx="441232"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SR2</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grpSp>
        <p:nvGrpSpPr>
          <p:cNvPr id="346" name="组合 345"/>
          <p:cNvGrpSpPr/>
          <p:nvPr/>
        </p:nvGrpSpPr>
        <p:grpSpPr>
          <a:xfrm>
            <a:off x="6670553" y="2547150"/>
            <a:ext cx="360000" cy="221857"/>
            <a:chOff x="5898218" y="3494595"/>
            <a:chExt cx="360000" cy="221857"/>
          </a:xfrm>
        </p:grpSpPr>
        <p:cxnSp>
          <p:nvCxnSpPr>
            <p:cNvPr id="347" name="直接连接符 346"/>
            <p:cNvCxnSpPr/>
            <p:nvPr/>
          </p:nvCxnSpPr>
          <p:spPr bwMode="auto">
            <a:xfrm flipH="1">
              <a:off x="5959620" y="3494595"/>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 name="文本框 347"/>
            <p:cNvSpPr txBox="1"/>
            <p:nvPr/>
          </p:nvSpPr>
          <p:spPr>
            <a:xfrm>
              <a:off x="5898218" y="3501008"/>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3</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2" name="组合 1"/>
          <p:cNvGrpSpPr/>
          <p:nvPr/>
        </p:nvGrpSpPr>
        <p:grpSpPr>
          <a:xfrm>
            <a:off x="5698465" y="3920177"/>
            <a:ext cx="1105129" cy="119168"/>
            <a:chOff x="5698465" y="3920177"/>
            <a:chExt cx="1105129" cy="119168"/>
          </a:xfrm>
        </p:grpSpPr>
        <p:cxnSp>
          <p:nvCxnSpPr>
            <p:cNvPr id="88" name="直接连接符 87"/>
            <p:cNvCxnSpPr/>
            <p:nvPr/>
          </p:nvCxnSpPr>
          <p:spPr bwMode="auto">
            <a:xfrm rot="5400000">
              <a:off x="6184465" y="3501035"/>
              <a:ext cx="0" cy="9720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等腰三角形 86"/>
            <p:cNvSpPr/>
            <p:nvPr/>
          </p:nvSpPr>
          <p:spPr bwMode="auto">
            <a:xfrm rot="5400000">
              <a:off x="6677446" y="3913196"/>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grpSp>
      <p:sp>
        <p:nvSpPr>
          <p:cNvPr id="28" name="流程图: 手动操作 27"/>
          <p:cNvSpPr/>
          <p:nvPr/>
        </p:nvSpPr>
        <p:spPr bwMode="auto">
          <a:xfrm>
            <a:off x="6742473" y="3892235"/>
            <a:ext cx="684016" cy="184837"/>
          </a:xfrm>
          <a:prstGeom prst="flowChartManualOperation">
            <a:avLst/>
          </a:prstGeom>
          <a:solidFill>
            <a:srgbClr val="FF0000"/>
          </a:solidFill>
          <a:ln w="127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Times New Roman" panose="02020603050405020304" pitchFamily="18" charset="0"/>
              </a:rPr>
              <a:t>SR2MUX</a:t>
            </a:r>
            <a:endParaRPr kumimoji="0" lang="zh-CN" altLang="en-US" sz="10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Times New Roman" panose="02020603050405020304" pitchFamily="18" charset="0"/>
            </a:endParaRPr>
          </a:p>
        </p:txBody>
      </p:sp>
      <p:cxnSp>
        <p:nvCxnSpPr>
          <p:cNvPr id="99" name="直接连接符 98"/>
          <p:cNvCxnSpPr/>
          <p:nvPr/>
        </p:nvCxnSpPr>
        <p:spPr bwMode="auto">
          <a:xfrm>
            <a:off x="7172232" y="4064192"/>
            <a:ext cx="2289" cy="242621"/>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99" name="组合 298"/>
          <p:cNvGrpSpPr/>
          <p:nvPr/>
        </p:nvGrpSpPr>
        <p:grpSpPr>
          <a:xfrm>
            <a:off x="7091627" y="4017787"/>
            <a:ext cx="396344" cy="215444"/>
            <a:chOff x="7272000" y="2565484"/>
            <a:chExt cx="396344" cy="215444"/>
          </a:xfrm>
        </p:grpSpPr>
        <p:cxnSp>
          <p:nvCxnSpPr>
            <p:cNvPr id="300" name="直接连接符 299"/>
            <p:cNvCxnSpPr/>
            <p:nvPr/>
          </p:nvCxnSpPr>
          <p:spPr bwMode="auto">
            <a:xfrm flipH="1">
              <a:off x="7272000" y="2626896"/>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1" name="文本框 300"/>
            <p:cNvSpPr txBox="1"/>
            <p:nvPr/>
          </p:nvSpPr>
          <p:spPr>
            <a:xfrm>
              <a:off x="7308344" y="2565484"/>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342" name="组合 341"/>
          <p:cNvGrpSpPr/>
          <p:nvPr/>
        </p:nvGrpSpPr>
        <p:grpSpPr>
          <a:xfrm>
            <a:off x="6340499" y="3697739"/>
            <a:ext cx="360000" cy="221857"/>
            <a:chOff x="5898218" y="3494595"/>
            <a:chExt cx="360000" cy="221857"/>
          </a:xfrm>
        </p:grpSpPr>
        <p:cxnSp>
          <p:nvCxnSpPr>
            <p:cNvPr id="303" name="直接连接符 302"/>
            <p:cNvCxnSpPr/>
            <p:nvPr/>
          </p:nvCxnSpPr>
          <p:spPr bwMode="auto">
            <a:xfrm flipH="1">
              <a:off x="5959620" y="3494595"/>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4" name="文本框 303"/>
            <p:cNvSpPr txBox="1"/>
            <p:nvPr/>
          </p:nvSpPr>
          <p:spPr>
            <a:xfrm>
              <a:off x="5898218" y="3501008"/>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162" name="组合 161"/>
          <p:cNvGrpSpPr/>
          <p:nvPr/>
        </p:nvGrpSpPr>
        <p:grpSpPr>
          <a:xfrm>
            <a:off x="7138217" y="3056080"/>
            <a:ext cx="396344" cy="215444"/>
            <a:chOff x="7272000" y="2565484"/>
            <a:chExt cx="396344" cy="215444"/>
          </a:xfrm>
        </p:grpSpPr>
        <p:sp>
          <p:nvSpPr>
            <p:cNvPr id="164" name="文本框 163"/>
            <p:cNvSpPr txBox="1"/>
            <p:nvPr/>
          </p:nvSpPr>
          <p:spPr>
            <a:xfrm>
              <a:off x="7308344" y="2565484"/>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cxnSp>
          <p:nvCxnSpPr>
            <p:cNvPr id="163" name="直接连接符 162"/>
            <p:cNvCxnSpPr/>
            <p:nvPr/>
          </p:nvCxnSpPr>
          <p:spPr bwMode="auto">
            <a:xfrm flipH="1">
              <a:off x="7272000" y="2626896"/>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27" name="直接连接符 126"/>
          <p:cNvCxnSpPr/>
          <p:nvPr/>
        </p:nvCxnSpPr>
        <p:spPr bwMode="auto">
          <a:xfrm rot="5400000">
            <a:off x="5812482" y="1553144"/>
            <a:ext cx="1726" cy="40896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连接符 37"/>
          <p:cNvCxnSpPr/>
          <p:nvPr/>
        </p:nvCxnSpPr>
        <p:spPr bwMode="auto">
          <a:xfrm>
            <a:off x="7203138" y="2768048"/>
            <a:ext cx="1726" cy="11520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83" name="组合 282"/>
          <p:cNvGrpSpPr/>
          <p:nvPr/>
        </p:nvGrpSpPr>
        <p:grpSpPr>
          <a:xfrm>
            <a:off x="2926049" y="3398698"/>
            <a:ext cx="396344" cy="215444"/>
            <a:chOff x="7272000" y="2565484"/>
            <a:chExt cx="396344" cy="215444"/>
          </a:xfrm>
        </p:grpSpPr>
        <p:cxnSp>
          <p:nvCxnSpPr>
            <p:cNvPr id="284" name="直接连接符 283"/>
            <p:cNvCxnSpPr/>
            <p:nvPr/>
          </p:nvCxnSpPr>
          <p:spPr bwMode="auto">
            <a:xfrm flipH="1">
              <a:off x="7272000" y="2626896"/>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5" name="文本框 284"/>
            <p:cNvSpPr txBox="1"/>
            <p:nvPr/>
          </p:nvSpPr>
          <p:spPr>
            <a:xfrm>
              <a:off x="7308344" y="2565484"/>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cxnSp>
        <p:nvCxnSpPr>
          <p:cNvPr id="178" name="直接连接符 177"/>
          <p:cNvCxnSpPr/>
          <p:nvPr/>
        </p:nvCxnSpPr>
        <p:spPr bwMode="auto">
          <a:xfrm flipV="1">
            <a:off x="2595659" y="3272128"/>
            <a:ext cx="1726" cy="3960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直接连接符 178"/>
          <p:cNvCxnSpPr/>
          <p:nvPr/>
        </p:nvCxnSpPr>
        <p:spPr bwMode="auto">
          <a:xfrm flipV="1">
            <a:off x="2801224" y="3272104"/>
            <a:ext cx="1726" cy="6840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直接连接符 179"/>
          <p:cNvCxnSpPr/>
          <p:nvPr/>
        </p:nvCxnSpPr>
        <p:spPr bwMode="auto">
          <a:xfrm flipV="1">
            <a:off x="3006789" y="3272104"/>
            <a:ext cx="1726" cy="9720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直接连接符 180"/>
          <p:cNvCxnSpPr/>
          <p:nvPr/>
        </p:nvCxnSpPr>
        <p:spPr bwMode="auto">
          <a:xfrm flipV="1">
            <a:off x="3212355" y="3272104"/>
            <a:ext cx="1726" cy="3960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 name="文本框 265"/>
          <p:cNvSpPr txBox="1"/>
          <p:nvPr/>
        </p:nvSpPr>
        <p:spPr>
          <a:xfrm>
            <a:off x="1197857" y="3427153"/>
            <a:ext cx="610398"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[10:0]</a:t>
            </a:r>
            <a:endParaRPr kumimoji="0" lang="zh-CN" altLang="en-US"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grpSp>
        <p:nvGrpSpPr>
          <p:cNvPr id="277" name="组合 276"/>
          <p:cNvGrpSpPr/>
          <p:nvPr/>
        </p:nvGrpSpPr>
        <p:grpSpPr>
          <a:xfrm>
            <a:off x="2511649" y="3398698"/>
            <a:ext cx="396344" cy="215444"/>
            <a:chOff x="7272000" y="2565484"/>
            <a:chExt cx="396344" cy="215444"/>
          </a:xfrm>
        </p:grpSpPr>
        <p:cxnSp>
          <p:nvCxnSpPr>
            <p:cNvPr id="278" name="直接连接符 277"/>
            <p:cNvCxnSpPr/>
            <p:nvPr/>
          </p:nvCxnSpPr>
          <p:spPr bwMode="auto">
            <a:xfrm flipH="1">
              <a:off x="7272000" y="2626896"/>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9" name="文本框 278"/>
            <p:cNvSpPr txBox="1"/>
            <p:nvPr/>
          </p:nvSpPr>
          <p:spPr>
            <a:xfrm>
              <a:off x="7308344" y="2565484"/>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280" name="组合 279"/>
          <p:cNvGrpSpPr/>
          <p:nvPr/>
        </p:nvGrpSpPr>
        <p:grpSpPr>
          <a:xfrm>
            <a:off x="2710025" y="3398698"/>
            <a:ext cx="396344" cy="215444"/>
            <a:chOff x="7272000" y="2565484"/>
            <a:chExt cx="396344" cy="215444"/>
          </a:xfrm>
        </p:grpSpPr>
        <p:cxnSp>
          <p:nvCxnSpPr>
            <p:cNvPr id="281" name="直接连接符 280"/>
            <p:cNvCxnSpPr/>
            <p:nvPr/>
          </p:nvCxnSpPr>
          <p:spPr bwMode="auto">
            <a:xfrm flipH="1">
              <a:off x="7272000" y="2626896"/>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2" name="文本框 281"/>
            <p:cNvSpPr txBox="1"/>
            <p:nvPr/>
          </p:nvSpPr>
          <p:spPr>
            <a:xfrm>
              <a:off x="7308344" y="2565484"/>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sp>
        <p:nvSpPr>
          <p:cNvPr id="182" name="矩形 181"/>
          <p:cNvSpPr/>
          <p:nvPr/>
        </p:nvSpPr>
        <p:spPr bwMode="auto">
          <a:xfrm>
            <a:off x="1731563" y="3560136"/>
            <a:ext cx="677722" cy="216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8000" tIns="0" rIns="91440" bIns="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SEXT</a:t>
            </a:r>
            <a:endParaRPr kumimoji="0" lang="zh-CN" altLang="en-US"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83" name="矩形 182"/>
          <p:cNvSpPr/>
          <p:nvPr/>
        </p:nvSpPr>
        <p:spPr bwMode="auto">
          <a:xfrm>
            <a:off x="1733276" y="3849918"/>
            <a:ext cx="677722" cy="216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8000" tIns="0" rIns="91440" bIns="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SEXT</a:t>
            </a:r>
            <a:endParaRPr kumimoji="0" lang="zh-CN" altLang="en-US"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84" name="矩形 183"/>
          <p:cNvSpPr/>
          <p:nvPr/>
        </p:nvSpPr>
        <p:spPr bwMode="auto">
          <a:xfrm>
            <a:off x="1733276" y="4137950"/>
            <a:ext cx="677722" cy="216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8000" tIns="0" rIns="91440" bIns="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SEXT</a:t>
            </a:r>
            <a:endParaRPr kumimoji="0" lang="zh-CN" altLang="en-US"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cxnSp>
        <p:nvCxnSpPr>
          <p:cNvPr id="188" name="直接连接符 187"/>
          <p:cNvCxnSpPr/>
          <p:nvPr/>
        </p:nvCxnSpPr>
        <p:spPr bwMode="auto">
          <a:xfrm rot="16200000">
            <a:off x="1477431" y="3993950"/>
            <a:ext cx="1726" cy="504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直接连接符 188"/>
          <p:cNvCxnSpPr/>
          <p:nvPr/>
        </p:nvCxnSpPr>
        <p:spPr bwMode="auto">
          <a:xfrm rot="16200000">
            <a:off x="1478644" y="3705918"/>
            <a:ext cx="1726" cy="504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直接连接符 189"/>
          <p:cNvCxnSpPr/>
          <p:nvPr/>
        </p:nvCxnSpPr>
        <p:spPr bwMode="auto">
          <a:xfrm rot="16200000">
            <a:off x="1478644" y="3416136"/>
            <a:ext cx="1726" cy="504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直接连接符 191"/>
          <p:cNvCxnSpPr/>
          <p:nvPr/>
        </p:nvCxnSpPr>
        <p:spPr bwMode="auto">
          <a:xfrm rot="16200000">
            <a:off x="2513171" y="3570936"/>
            <a:ext cx="1726" cy="1944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直接连接符 192"/>
          <p:cNvCxnSpPr/>
          <p:nvPr/>
        </p:nvCxnSpPr>
        <p:spPr bwMode="auto">
          <a:xfrm rot="16200000">
            <a:off x="2621171" y="3752718"/>
            <a:ext cx="1726" cy="4104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直接连接符 193"/>
          <p:cNvCxnSpPr/>
          <p:nvPr/>
        </p:nvCxnSpPr>
        <p:spPr bwMode="auto">
          <a:xfrm rot="16200000">
            <a:off x="2721971" y="3939950"/>
            <a:ext cx="1726" cy="612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7" name="文本框 266"/>
          <p:cNvSpPr txBox="1"/>
          <p:nvPr/>
        </p:nvSpPr>
        <p:spPr>
          <a:xfrm>
            <a:off x="1197857" y="3715185"/>
            <a:ext cx="610398"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[8:0]</a:t>
            </a:r>
            <a:endParaRPr kumimoji="0" lang="zh-CN" altLang="en-US"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68" name="文本框 267"/>
          <p:cNvSpPr txBox="1"/>
          <p:nvPr/>
        </p:nvSpPr>
        <p:spPr>
          <a:xfrm>
            <a:off x="1197857" y="4003217"/>
            <a:ext cx="610398"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[5:0]</a:t>
            </a:r>
            <a:endParaRPr kumimoji="0" lang="zh-CN" altLang="en-US"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69" name="文本框 268"/>
          <p:cNvSpPr txBox="1"/>
          <p:nvPr/>
        </p:nvSpPr>
        <p:spPr>
          <a:xfrm>
            <a:off x="1197857" y="4291249"/>
            <a:ext cx="610398"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[4:0]</a:t>
            </a:r>
            <a:endParaRPr kumimoji="0" lang="zh-CN" altLang="en-US"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grpSp>
        <p:nvGrpSpPr>
          <p:cNvPr id="7" name="组合 6"/>
          <p:cNvGrpSpPr/>
          <p:nvPr/>
        </p:nvGrpSpPr>
        <p:grpSpPr>
          <a:xfrm>
            <a:off x="1226294" y="3740160"/>
            <a:ext cx="5750850" cy="900072"/>
            <a:chOff x="1226294" y="3740160"/>
            <a:chExt cx="5750850" cy="900072"/>
          </a:xfrm>
        </p:grpSpPr>
        <p:cxnSp>
          <p:nvCxnSpPr>
            <p:cNvPr id="200" name="直接连接符 199"/>
            <p:cNvCxnSpPr/>
            <p:nvPr/>
          </p:nvCxnSpPr>
          <p:spPr bwMode="auto">
            <a:xfrm rot="16200000">
              <a:off x="5086281" y="1859144"/>
              <a:ext cx="1726" cy="3780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直接连接符 174"/>
            <p:cNvCxnSpPr/>
            <p:nvPr/>
          </p:nvCxnSpPr>
          <p:spPr bwMode="auto">
            <a:xfrm>
              <a:off x="6956208" y="3740176"/>
              <a:ext cx="2289" cy="1800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矩形 148"/>
            <p:cNvSpPr/>
            <p:nvPr/>
          </p:nvSpPr>
          <p:spPr bwMode="auto">
            <a:xfrm>
              <a:off x="1733276" y="4424232"/>
              <a:ext cx="677722" cy="216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8000" tIns="0" rIns="91440" bIns="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SEXT</a:t>
              </a:r>
              <a:endParaRPr kumimoji="0" lang="zh-CN" altLang="en-US"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cxnSp>
          <p:nvCxnSpPr>
            <p:cNvPr id="199" name="直接连接符 198"/>
            <p:cNvCxnSpPr/>
            <p:nvPr/>
          </p:nvCxnSpPr>
          <p:spPr bwMode="auto">
            <a:xfrm rot="10800000">
              <a:off x="3214082" y="3740160"/>
              <a:ext cx="1726" cy="792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 name="直接连接符 246"/>
            <p:cNvCxnSpPr/>
            <p:nvPr/>
          </p:nvCxnSpPr>
          <p:spPr bwMode="auto">
            <a:xfrm rot="16200000">
              <a:off x="1477431" y="4280232"/>
              <a:ext cx="1726" cy="504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直接连接符 197"/>
            <p:cNvCxnSpPr/>
            <p:nvPr/>
          </p:nvCxnSpPr>
          <p:spPr bwMode="auto">
            <a:xfrm rot="16200000">
              <a:off x="2822531" y="4130832"/>
              <a:ext cx="1726" cy="8028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2" name="直接连接符 61"/>
          <p:cNvCxnSpPr/>
          <p:nvPr/>
        </p:nvCxnSpPr>
        <p:spPr bwMode="auto">
          <a:xfrm>
            <a:off x="8110625" y="5360336"/>
            <a:ext cx="0" cy="5400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接连接符 64"/>
          <p:cNvCxnSpPr/>
          <p:nvPr/>
        </p:nvCxnSpPr>
        <p:spPr bwMode="auto">
          <a:xfrm>
            <a:off x="7030505" y="5324336"/>
            <a:ext cx="0" cy="576000"/>
          </a:xfrm>
          <a:prstGeom prst="line">
            <a:avLst/>
          </a:prstGeom>
          <a:solidFill>
            <a:schemeClr val="accent1"/>
          </a:solidFill>
          <a:ln w="41275"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矩形 66"/>
          <p:cNvSpPr/>
          <p:nvPr/>
        </p:nvSpPr>
        <p:spPr bwMode="auto">
          <a:xfrm>
            <a:off x="6512153" y="5900336"/>
            <a:ext cx="950400" cy="576064"/>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INPUT</a:t>
            </a:r>
            <a:endParaRPr kumimoji="0" lang="zh-CN" altLang="en-US"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cxnSp>
        <p:nvCxnSpPr>
          <p:cNvPr id="358" name="直接连接符 357"/>
          <p:cNvCxnSpPr/>
          <p:nvPr/>
        </p:nvCxnSpPr>
        <p:spPr bwMode="auto">
          <a:xfrm>
            <a:off x="4836233" y="5919928"/>
            <a:ext cx="0" cy="288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7" name="直接连接符 356"/>
          <p:cNvCxnSpPr/>
          <p:nvPr/>
        </p:nvCxnSpPr>
        <p:spPr bwMode="auto">
          <a:xfrm rot="16200000">
            <a:off x="4600265" y="5968436"/>
            <a:ext cx="0" cy="468000"/>
          </a:xfrm>
          <a:prstGeom prst="line">
            <a:avLst/>
          </a:prstGeom>
          <a:solidFill>
            <a:schemeClr val="accent1"/>
          </a:solidFill>
          <a:ln w="41275"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85" name="组合 384"/>
          <p:cNvGrpSpPr/>
          <p:nvPr/>
        </p:nvGrpSpPr>
        <p:grpSpPr>
          <a:xfrm flipH="1">
            <a:off x="4370149" y="6565995"/>
            <a:ext cx="360039" cy="119168"/>
            <a:chOff x="5292080" y="3452075"/>
            <a:chExt cx="360039" cy="119168"/>
          </a:xfrm>
        </p:grpSpPr>
        <p:sp>
          <p:nvSpPr>
            <p:cNvPr id="386" name="等腰三角形 385"/>
            <p:cNvSpPr/>
            <p:nvPr/>
          </p:nvSpPr>
          <p:spPr bwMode="auto">
            <a:xfrm rot="5400000">
              <a:off x="5525971" y="34450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387" name="直接连接符 386"/>
            <p:cNvCxnSpPr/>
            <p:nvPr/>
          </p:nvCxnSpPr>
          <p:spPr bwMode="auto">
            <a:xfrm rot="5400000">
              <a:off x="5405536" y="3405478"/>
              <a:ext cx="0" cy="2269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88" name="文本框 387"/>
          <p:cNvSpPr txBox="1"/>
          <p:nvPr/>
        </p:nvSpPr>
        <p:spPr>
          <a:xfrm>
            <a:off x="4665830" y="6517650"/>
            <a:ext cx="995646"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MEM.EN,R,W</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grpSp>
        <p:nvGrpSpPr>
          <p:cNvPr id="418" name="组合 417"/>
          <p:cNvGrpSpPr/>
          <p:nvPr/>
        </p:nvGrpSpPr>
        <p:grpSpPr>
          <a:xfrm>
            <a:off x="4745207" y="5930003"/>
            <a:ext cx="396344" cy="215444"/>
            <a:chOff x="7272000" y="2565484"/>
            <a:chExt cx="396344" cy="215444"/>
          </a:xfrm>
        </p:grpSpPr>
        <p:cxnSp>
          <p:nvCxnSpPr>
            <p:cNvPr id="419" name="直接连接符 418"/>
            <p:cNvCxnSpPr/>
            <p:nvPr/>
          </p:nvCxnSpPr>
          <p:spPr bwMode="auto">
            <a:xfrm flipH="1">
              <a:off x="7272000" y="2626896"/>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0" name="文本框 419"/>
            <p:cNvSpPr txBox="1"/>
            <p:nvPr/>
          </p:nvSpPr>
          <p:spPr>
            <a:xfrm>
              <a:off x="7308344" y="2565484"/>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sp>
        <p:nvSpPr>
          <p:cNvPr id="105" name="矩形 104"/>
          <p:cNvSpPr/>
          <p:nvPr/>
        </p:nvSpPr>
        <p:spPr bwMode="auto">
          <a:xfrm>
            <a:off x="4514169" y="5684384"/>
            <a:ext cx="676800" cy="216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8000" tIns="7200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MAR</a:t>
            </a:r>
            <a:endParaRPr kumimoji="0" lang="zh-CN" altLang="en-US"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cxnSp>
        <p:nvCxnSpPr>
          <p:cNvPr id="356" name="直接连接符 355"/>
          <p:cNvCxnSpPr/>
          <p:nvPr/>
        </p:nvCxnSpPr>
        <p:spPr bwMode="auto">
          <a:xfrm>
            <a:off x="4836233" y="5360336"/>
            <a:ext cx="0" cy="3528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71" name="组合 370"/>
          <p:cNvGrpSpPr/>
          <p:nvPr/>
        </p:nvGrpSpPr>
        <p:grpSpPr>
          <a:xfrm flipH="1">
            <a:off x="5230306" y="5732800"/>
            <a:ext cx="360039" cy="119168"/>
            <a:chOff x="5292080" y="3452075"/>
            <a:chExt cx="360039" cy="119168"/>
          </a:xfrm>
        </p:grpSpPr>
        <p:sp>
          <p:nvSpPr>
            <p:cNvPr id="372" name="等腰三角形 371"/>
            <p:cNvSpPr/>
            <p:nvPr/>
          </p:nvSpPr>
          <p:spPr bwMode="auto">
            <a:xfrm rot="5400000">
              <a:off x="5525971" y="34450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373" name="直接连接符 372"/>
            <p:cNvCxnSpPr/>
            <p:nvPr/>
          </p:nvCxnSpPr>
          <p:spPr bwMode="auto">
            <a:xfrm rot="5400000">
              <a:off x="5405536" y="3405478"/>
              <a:ext cx="0" cy="2269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15" name="组合 414"/>
          <p:cNvGrpSpPr/>
          <p:nvPr/>
        </p:nvGrpSpPr>
        <p:grpSpPr>
          <a:xfrm>
            <a:off x="4745207" y="5378888"/>
            <a:ext cx="396344" cy="215444"/>
            <a:chOff x="7272000" y="2565484"/>
            <a:chExt cx="396344" cy="215444"/>
          </a:xfrm>
        </p:grpSpPr>
        <p:cxnSp>
          <p:nvCxnSpPr>
            <p:cNvPr id="416" name="直接连接符 415"/>
            <p:cNvCxnSpPr/>
            <p:nvPr/>
          </p:nvCxnSpPr>
          <p:spPr bwMode="auto">
            <a:xfrm flipH="1">
              <a:off x="7272000" y="2626896"/>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7" name="文本框 416"/>
            <p:cNvSpPr txBox="1"/>
            <p:nvPr/>
          </p:nvSpPr>
          <p:spPr>
            <a:xfrm>
              <a:off x="7308344" y="2565484"/>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sp>
        <p:nvSpPr>
          <p:cNvPr id="374" name="文本框 373"/>
          <p:cNvSpPr txBox="1"/>
          <p:nvPr/>
        </p:nvSpPr>
        <p:spPr>
          <a:xfrm>
            <a:off x="5587295" y="5669274"/>
            <a:ext cx="72313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LD.MAR</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cxnSp>
        <p:nvCxnSpPr>
          <p:cNvPr id="137" name="直接连接符 136"/>
          <p:cNvCxnSpPr/>
          <p:nvPr/>
        </p:nvCxnSpPr>
        <p:spPr bwMode="auto">
          <a:xfrm flipV="1">
            <a:off x="4654241" y="1748544"/>
            <a:ext cx="1726" cy="1440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1" name="组合 150"/>
          <p:cNvGrpSpPr/>
          <p:nvPr/>
        </p:nvGrpSpPr>
        <p:grpSpPr>
          <a:xfrm>
            <a:off x="3934162" y="1941680"/>
            <a:ext cx="360039" cy="119168"/>
            <a:chOff x="5292080" y="3452075"/>
            <a:chExt cx="360039" cy="119168"/>
          </a:xfrm>
        </p:grpSpPr>
        <p:sp>
          <p:nvSpPr>
            <p:cNvPr id="152" name="等腰三角形 151"/>
            <p:cNvSpPr/>
            <p:nvPr/>
          </p:nvSpPr>
          <p:spPr bwMode="auto">
            <a:xfrm rot="5400000">
              <a:off x="5525971" y="34450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153" name="直接连接符 152"/>
            <p:cNvCxnSpPr/>
            <p:nvPr/>
          </p:nvCxnSpPr>
          <p:spPr bwMode="auto">
            <a:xfrm rot="5400000">
              <a:off x="5405536" y="3405478"/>
              <a:ext cx="0" cy="2269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4" name="组合 153"/>
          <p:cNvGrpSpPr/>
          <p:nvPr/>
        </p:nvGrpSpPr>
        <p:grpSpPr>
          <a:xfrm>
            <a:off x="3934161" y="1592352"/>
            <a:ext cx="360039" cy="119168"/>
            <a:chOff x="5292080" y="3452075"/>
            <a:chExt cx="360039" cy="119168"/>
          </a:xfrm>
        </p:grpSpPr>
        <p:sp>
          <p:nvSpPr>
            <p:cNvPr id="155" name="等腰三角形 154"/>
            <p:cNvSpPr/>
            <p:nvPr/>
          </p:nvSpPr>
          <p:spPr bwMode="auto">
            <a:xfrm rot="5400000">
              <a:off x="5525971" y="34450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156" name="直接连接符 155"/>
            <p:cNvCxnSpPr/>
            <p:nvPr/>
          </p:nvCxnSpPr>
          <p:spPr bwMode="auto">
            <a:xfrm rot="5400000">
              <a:off x="5405536" y="3405478"/>
              <a:ext cx="0" cy="2269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1" name="组合 50"/>
          <p:cNvGrpSpPr/>
          <p:nvPr/>
        </p:nvGrpSpPr>
        <p:grpSpPr>
          <a:xfrm>
            <a:off x="4563756" y="1213012"/>
            <a:ext cx="180969" cy="402036"/>
            <a:chOff x="2185214" y="1412776"/>
            <a:chExt cx="180969" cy="402036"/>
          </a:xfrm>
        </p:grpSpPr>
        <p:sp>
          <p:nvSpPr>
            <p:cNvPr id="52" name="等腰三角形 51"/>
            <p:cNvSpPr/>
            <p:nvPr/>
          </p:nvSpPr>
          <p:spPr bwMode="auto">
            <a:xfrm>
              <a:off x="2185214" y="1412776"/>
              <a:ext cx="180969" cy="148657"/>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53" name="直接连接符 52"/>
            <p:cNvCxnSpPr/>
            <p:nvPr/>
          </p:nvCxnSpPr>
          <p:spPr bwMode="auto">
            <a:xfrm>
              <a:off x="2275698" y="1561433"/>
              <a:ext cx="0" cy="253379"/>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4" name="矩形 103"/>
          <p:cNvSpPr/>
          <p:nvPr/>
        </p:nvSpPr>
        <p:spPr bwMode="auto">
          <a:xfrm>
            <a:off x="4294201" y="1543936"/>
            <a:ext cx="677722" cy="216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8000" tIns="3600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PC</a:t>
            </a:r>
            <a:endParaRPr kumimoji="0" lang="zh-CN" altLang="en-US" sz="10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grpSp>
        <p:nvGrpSpPr>
          <p:cNvPr id="254" name="组合 253"/>
          <p:cNvGrpSpPr/>
          <p:nvPr/>
        </p:nvGrpSpPr>
        <p:grpSpPr>
          <a:xfrm>
            <a:off x="4222194" y="1255880"/>
            <a:ext cx="360039" cy="119168"/>
            <a:chOff x="5292080" y="3452075"/>
            <a:chExt cx="360039" cy="119168"/>
          </a:xfrm>
        </p:grpSpPr>
        <p:sp>
          <p:nvSpPr>
            <p:cNvPr id="255" name="等腰三角形 254"/>
            <p:cNvSpPr/>
            <p:nvPr/>
          </p:nvSpPr>
          <p:spPr bwMode="auto">
            <a:xfrm rot="5400000">
              <a:off x="5525971" y="34450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256" name="直接连接符 255"/>
            <p:cNvCxnSpPr/>
            <p:nvPr/>
          </p:nvCxnSpPr>
          <p:spPr bwMode="auto">
            <a:xfrm rot="5400000">
              <a:off x="5405536" y="3405478"/>
              <a:ext cx="0" cy="2269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55" name="直接连接符 354"/>
          <p:cNvCxnSpPr/>
          <p:nvPr/>
        </p:nvCxnSpPr>
        <p:spPr bwMode="auto">
          <a:xfrm>
            <a:off x="4649268" y="1060966"/>
            <a:ext cx="1726" cy="144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 name="文本框 306"/>
          <p:cNvSpPr txBox="1"/>
          <p:nvPr/>
        </p:nvSpPr>
        <p:spPr>
          <a:xfrm>
            <a:off x="3569657" y="1209382"/>
            <a:ext cx="698632" cy="24622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err="1">
                <a:ln>
                  <a:noFill/>
                </a:ln>
                <a:solidFill>
                  <a:srgbClr val="000000"/>
                </a:solidFill>
                <a:effectLst/>
                <a:uLnTx/>
                <a:uFillTx/>
                <a:latin typeface="Arial" panose="020B0604020202020204" pitchFamily="34" charset="0"/>
                <a:ea typeface="宋体" pitchFamily="2" charset="-122"/>
                <a:cs typeface="+mn-cs"/>
              </a:rPr>
              <a:t>GatePC</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 name="灯片编号占位符 2"/>
          <p:cNvSpPr>
            <a:spLocks noGrp="1"/>
          </p:cNvSpPr>
          <p:nvPr>
            <p:ph type="sldNum" sz="quarter" idx="12"/>
          </p:nvPr>
        </p:nvSpPr>
        <p:spPr>
          <a:xfrm>
            <a:off x="6322257" y="6537325"/>
            <a:ext cx="2743200" cy="244475"/>
          </a:xfr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DE9E528-1FB2-4ADD-81AD-0CADE8E681E0}"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33</a:t>
            </a:fld>
            <a:endPar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grpSp>
        <p:nvGrpSpPr>
          <p:cNvPr id="54" name="组合 53"/>
          <p:cNvGrpSpPr/>
          <p:nvPr/>
        </p:nvGrpSpPr>
        <p:grpSpPr>
          <a:xfrm>
            <a:off x="2784736" y="5347152"/>
            <a:ext cx="180969" cy="402036"/>
            <a:chOff x="2185214" y="1412776"/>
            <a:chExt cx="180969" cy="402036"/>
          </a:xfrm>
        </p:grpSpPr>
        <p:sp>
          <p:nvSpPr>
            <p:cNvPr id="55" name="等腰三角形 54"/>
            <p:cNvSpPr/>
            <p:nvPr/>
          </p:nvSpPr>
          <p:spPr bwMode="auto">
            <a:xfrm>
              <a:off x="2185214" y="1412776"/>
              <a:ext cx="180969" cy="148657"/>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56" name="直接连接符 55"/>
            <p:cNvCxnSpPr/>
            <p:nvPr/>
          </p:nvCxnSpPr>
          <p:spPr bwMode="auto">
            <a:xfrm>
              <a:off x="2275698" y="1561433"/>
              <a:ext cx="0" cy="253379"/>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8" name="矩形 67"/>
          <p:cNvSpPr/>
          <p:nvPr/>
        </p:nvSpPr>
        <p:spPr bwMode="auto">
          <a:xfrm>
            <a:off x="7632180" y="5900336"/>
            <a:ext cx="950400" cy="576064"/>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OUTPUT</a:t>
            </a:r>
            <a:endParaRPr kumimoji="0" lang="zh-CN" altLang="en-US"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69" name="矩形 68"/>
          <p:cNvSpPr/>
          <p:nvPr/>
        </p:nvSpPr>
        <p:spPr bwMode="auto">
          <a:xfrm>
            <a:off x="3392528" y="5651906"/>
            <a:ext cx="950400" cy="1101059"/>
          </a:xfrm>
          <a:prstGeom prst="rect">
            <a:avLst/>
          </a:prstGeom>
          <a:solidFill>
            <a:srgbClr val="FF99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MEMORY</a:t>
            </a:r>
            <a:endParaRPr kumimoji="0" lang="zh-CN" altLang="en-US"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95" name="梯形 94"/>
          <p:cNvSpPr/>
          <p:nvPr/>
        </p:nvSpPr>
        <p:spPr bwMode="auto">
          <a:xfrm>
            <a:off x="2421993" y="3056080"/>
            <a:ext cx="972000" cy="227440"/>
          </a:xfrm>
          <a:prstGeom prst="trapezoid">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1" i="0" u="none" strike="noStrike" kern="1200" cap="none" spc="0" normalizeH="0" baseline="0" noProof="0" dirty="0">
                <a:ln>
                  <a:noFill/>
                </a:ln>
                <a:solidFill>
                  <a:srgbClr val="FFFFFF"/>
                </a:solidFill>
                <a:effectLst/>
                <a:uLnTx/>
                <a:uFillTx/>
                <a:latin typeface="Arial" panose="020B0604020202020204" pitchFamily="34" charset="0"/>
                <a:ea typeface="宋体" pitchFamily="2" charset="-122"/>
                <a:cs typeface="+mn-cs"/>
              </a:rPr>
              <a:t>MUX</a:t>
            </a:r>
            <a:endParaRPr kumimoji="0" lang="zh-CN" altLang="en-US" sz="1000" b="1" i="0" u="none" strike="noStrike" kern="1200" cap="none" spc="0" normalizeH="0" baseline="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96" name="梯形 95"/>
          <p:cNvSpPr/>
          <p:nvPr/>
        </p:nvSpPr>
        <p:spPr bwMode="auto">
          <a:xfrm>
            <a:off x="3664802" y="3056080"/>
            <a:ext cx="773415" cy="227440"/>
          </a:xfrm>
          <a:prstGeom prst="trapezoid">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1" i="0" u="none" strike="noStrike" kern="1200" cap="none" spc="0" normalizeH="0" baseline="0" noProof="0" dirty="0">
                <a:ln>
                  <a:noFill/>
                </a:ln>
                <a:solidFill>
                  <a:srgbClr val="FFFFFF"/>
                </a:solidFill>
                <a:effectLst/>
                <a:uLnTx/>
                <a:uFillTx/>
                <a:latin typeface="Arial" panose="020B0604020202020204" pitchFamily="34" charset="0"/>
                <a:ea typeface="宋体" pitchFamily="2" charset="-122"/>
                <a:cs typeface="+mn-cs"/>
              </a:rPr>
              <a:t>MUX</a:t>
            </a:r>
            <a:endParaRPr kumimoji="0" lang="zh-CN" altLang="en-US" sz="1000" b="1" i="0" u="none" strike="noStrike" kern="1200" cap="none" spc="0" normalizeH="0" baseline="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106" name="矩形 105"/>
          <p:cNvSpPr/>
          <p:nvPr/>
        </p:nvSpPr>
        <p:spPr bwMode="auto">
          <a:xfrm>
            <a:off x="2536359" y="5684384"/>
            <a:ext cx="677722" cy="216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8000" tIns="3600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MDR</a:t>
            </a:r>
            <a:endParaRPr kumimoji="0" lang="zh-CN" altLang="en-US"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cxnSp>
        <p:nvCxnSpPr>
          <p:cNvPr id="136" name="直接连接符 135"/>
          <p:cNvCxnSpPr/>
          <p:nvPr/>
        </p:nvCxnSpPr>
        <p:spPr bwMode="auto">
          <a:xfrm flipV="1">
            <a:off x="4870265" y="2099704"/>
            <a:ext cx="1726" cy="3240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接连接符 139"/>
          <p:cNvCxnSpPr/>
          <p:nvPr/>
        </p:nvCxnSpPr>
        <p:spPr bwMode="auto">
          <a:xfrm rot="10800000">
            <a:off x="3358098" y="1075872"/>
            <a:ext cx="1726" cy="1224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接连接符 140"/>
          <p:cNvCxnSpPr/>
          <p:nvPr/>
        </p:nvCxnSpPr>
        <p:spPr bwMode="auto">
          <a:xfrm flipV="1">
            <a:off x="4436491" y="2108560"/>
            <a:ext cx="1726" cy="1980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直接连接符 141"/>
          <p:cNvCxnSpPr/>
          <p:nvPr/>
        </p:nvCxnSpPr>
        <p:spPr bwMode="auto">
          <a:xfrm flipV="1">
            <a:off x="4652515" y="2108560"/>
            <a:ext cx="1726" cy="3132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直接连接符 143"/>
          <p:cNvCxnSpPr/>
          <p:nvPr/>
        </p:nvCxnSpPr>
        <p:spPr bwMode="auto">
          <a:xfrm flipV="1">
            <a:off x="4076451" y="2804080"/>
            <a:ext cx="1726" cy="2520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接连接符 146"/>
          <p:cNvCxnSpPr/>
          <p:nvPr/>
        </p:nvCxnSpPr>
        <p:spPr bwMode="auto">
          <a:xfrm flipV="1">
            <a:off x="3790145" y="2386600"/>
            <a:ext cx="1726" cy="2160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8" name="椭圆 147"/>
          <p:cNvSpPr/>
          <p:nvPr/>
        </p:nvSpPr>
        <p:spPr bwMode="auto">
          <a:xfrm>
            <a:off x="3775881" y="2359138"/>
            <a:ext cx="45719" cy="4887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173" name="直接连接符 172"/>
          <p:cNvCxnSpPr/>
          <p:nvPr/>
        </p:nvCxnSpPr>
        <p:spPr bwMode="auto">
          <a:xfrm flipV="1">
            <a:off x="3790145" y="3272104"/>
            <a:ext cx="1726" cy="3276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直接连接符 175"/>
          <p:cNvCxnSpPr/>
          <p:nvPr/>
        </p:nvCxnSpPr>
        <p:spPr bwMode="auto">
          <a:xfrm flipV="1">
            <a:off x="3500387" y="2804072"/>
            <a:ext cx="1726" cy="1800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直接连接符 176"/>
          <p:cNvCxnSpPr/>
          <p:nvPr/>
        </p:nvCxnSpPr>
        <p:spPr bwMode="auto">
          <a:xfrm rot="16200000">
            <a:off x="3210681" y="2684409"/>
            <a:ext cx="1726" cy="5976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直接连接符 185"/>
          <p:cNvCxnSpPr/>
          <p:nvPr/>
        </p:nvCxnSpPr>
        <p:spPr bwMode="auto">
          <a:xfrm rot="10800000">
            <a:off x="1218173" y="2638432"/>
            <a:ext cx="1726" cy="20736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矩形 227"/>
          <p:cNvSpPr/>
          <p:nvPr/>
        </p:nvSpPr>
        <p:spPr bwMode="auto">
          <a:xfrm>
            <a:off x="5806369" y="4712264"/>
            <a:ext cx="360040" cy="3456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eaVert" wrap="square" lIns="108000" tIns="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a:t>
            </a:r>
            <a:endParaRPr kumimoji="0" lang="zh-CN" altLang="en-US" sz="2400" b="1"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cxnSp>
        <p:nvCxnSpPr>
          <p:cNvPr id="239" name="直接连接符 238"/>
          <p:cNvCxnSpPr/>
          <p:nvPr/>
        </p:nvCxnSpPr>
        <p:spPr bwMode="auto">
          <a:xfrm>
            <a:off x="2672447" y="5908126"/>
            <a:ext cx="0" cy="324000"/>
          </a:xfrm>
          <a:prstGeom prst="line">
            <a:avLst/>
          </a:prstGeom>
          <a:solidFill>
            <a:schemeClr val="accent1"/>
          </a:solidFill>
          <a:ln w="41275"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直接连接符 240"/>
          <p:cNvCxnSpPr/>
          <p:nvPr/>
        </p:nvCxnSpPr>
        <p:spPr bwMode="auto">
          <a:xfrm flipV="1">
            <a:off x="2854041" y="6368472"/>
            <a:ext cx="0" cy="2160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直接连接符 241"/>
          <p:cNvCxnSpPr/>
          <p:nvPr/>
        </p:nvCxnSpPr>
        <p:spPr bwMode="auto">
          <a:xfrm rot="16200000">
            <a:off x="3106281" y="6315335"/>
            <a:ext cx="1726" cy="540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 name="直接连接符 243"/>
          <p:cNvCxnSpPr/>
          <p:nvPr/>
        </p:nvCxnSpPr>
        <p:spPr bwMode="auto">
          <a:xfrm rot="16200000">
            <a:off x="1736994" y="6026858"/>
            <a:ext cx="1726" cy="1080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1" name="组合 260"/>
          <p:cNvGrpSpPr/>
          <p:nvPr/>
        </p:nvGrpSpPr>
        <p:grpSpPr>
          <a:xfrm>
            <a:off x="3286201" y="2595651"/>
            <a:ext cx="1008000" cy="244405"/>
            <a:chOff x="2843920" y="2392507"/>
            <a:chExt cx="1008000" cy="244405"/>
          </a:xfrm>
        </p:grpSpPr>
        <p:sp>
          <p:nvSpPr>
            <p:cNvPr id="94" name="梯形 93"/>
            <p:cNvSpPr/>
            <p:nvPr/>
          </p:nvSpPr>
          <p:spPr bwMode="auto">
            <a:xfrm>
              <a:off x="2843920" y="2392507"/>
              <a:ext cx="1008000" cy="232989"/>
            </a:xfrm>
            <a:prstGeom prst="trapezoid">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0" rIns="91440" bIns="21600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a:t>
              </a:r>
              <a:endParaRPr kumimoji="0" lang="zh-CN" altLang="en-US" sz="20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57" name="等腰三角形 256"/>
            <p:cNvSpPr/>
            <p:nvPr/>
          </p:nvSpPr>
          <p:spPr bwMode="auto">
            <a:xfrm>
              <a:off x="3249397" y="2545331"/>
              <a:ext cx="197047" cy="91581"/>
            </a:xfrm>
            <a:prstGeom prst="triangl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259" name="直接连接符 258"/>
            <p:cNvCxnSpPr/>
            <p:nvPr/>
          </p:nvCxnSpPr>
          <p:spPr bwMode="auto">
            <a:xfrm flipV="1">
              <a:off x="3249397" y="2545331"/>
              <a:ext cx="98524" cy="9158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0" name="直接连接符 259"/>
            <p:cNvCxnSpPr/>
            <p:nvPr/>
          </p:nvCxnSpPr>
          <p:spPr bwMode="auto">
            <a:xfrm flipH="1" flipV="1">
              <a:off x="3347864" y="2545331"/>
              <a:ext cx="98524" cy="9158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65" name="直接连接符 264"/>
          <p:cNvCxnSpPr/>
          <p:nvPr/>
        </p:nvCxnSpPr>
        <p:spPr bwMode="auto">
          <a:xfrm>
            <a:off x="2258637" y="1111864"/>
            <a:ext cx="1726" cy="324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1" name="组合 270"/>
          <p:cNvGrpSpPr/>
          <p:nvPr/>
        </p:nvGrpSpPr>
        <p:grpSpPr>
          <a:xfrm>
            <a:off x="5661476" y="2176846"/>
            <a:ext cx="396344" cy="215444"/>
            <a:chOff x="7272000" y="2565484"/>
            <a:chExt cx="396344" cy="215444"/>
          </a:xfrm>
        </p:grpSpPr>
        <p:cxnSp>
          <p:nvCxnSpPr>
            <p:cNvPr id="272" name="直接连接符 271"/>
            <p:cNvCxnSpPr/>
            <p:nvPr/>
          </p:nvCxnSpPr>
          <p:spPr bwMode="auto">
            <a:xfrm flipH="1">
              <a:off x="7272000" y="2626896"/>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3" name="文本框 272"/>
            <p:cNvSpPr txBox="1"/>
            <p:nvPr/>
          </p:nvSpPr>
          <p:spPr>
            <a:xfrm>
              <a:off x="7308344" y="2565484"/>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286" name="组合 285"/>
          <p:cNvGrpSpPr/>
          <p:nvPr/>
        </p:nvGrpSpPr>
        <p:grpSpPr>
          <a:xfrm>
            <a:off x="3142073" y="3398698"/>
            <a:ext cx="396344" cy="215444"/>
            <a:chOff x="7272000" y="2565484"/>
            <a:chExt cx="396344" cy="215444"/>
          </a:xfrm>
        </p:grpSpPr>
        <p:cxnSp>
          <p:nvCxnSpPr>
            <p:cNvPr id="287" name="直接连接符 286"/>
            <p:cNvCxnSpPr/>
            <p:nvPr/>
          </p:nvCxnSpPr>
          <p:spPr bwMode="auto">
            <a:xfrm flipH="1">
              <a:off x="7272000" y="2626896"/>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8" name="文本框 287"/>
            <p:cNvSpPr txBox="1"/>
            <p:nvPr/>
          </p:nvSpPr>
          <p:spPr>
            <a:xfrm>
              <a:off x="7308344" y="2565484"/>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310" name="组合 309"/>
          <p:cNvGrpSpPr/>
          <p:nvPr/>
        </p:nvGrpSpPr>
        <p:grpSpPr>
          <a:xfrm>
            <a:off x="3709468" y="3371360"/>
            <a:ext cx="396344" cy="215444"/>
            <a:chOff x="7272000" y="2565484"/>
            <a:chExt cx="396344" cy="215444"/>
          </a:xfrm>
        </p:grpSpPr>
        <p:cxnSp>
          <p:nvCxnSpPr>
            <p:cNvPr id="311" name="直接连接符 310"/>
            <p:cNvCxnSpPr/>
            <p:nvPr/>
          </p:nvCxnSpPr>
          <p:spPr bwMode="auto">
            <a:xfrm flipH="1">
              <a:off x="7272000" y="2626896"/>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2" name="文本框 311"/>
            <p:cNvSpPr txBox="1"/>
            <p:nvPr/>
          </p:nvSpPr>
          <p:spPr>
            <a:xfrm>
              <a:off x="7308344" y="2565484"/>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331" name="组合 330"/>
          <p:cNvGrpSpPr/>
          <p:nvPr/>
        </p:nvGrpSpPr>
        <p:grpSpPr>
          <a:xfrm>
            <a:off x="1154425" y="5000296"/>
            <a:ext cx="396344" cy="215444"/>
            <a:chOff x="7272000" y="2565484"/>
            <a:chExt cx="396344" cy="215444"/>
          </a:xfrm>
        </p:grpSpPr>
        <p:cxnSp>
          <p:nvCxnSpPr>
            <p:cNvPr id="332" name="直接连接符 331"/>
            <p:cNvCxnSpPr/>
            <p:nvPr/>
          </p:nvCxnSpPr>
          <p:spPr bwMode="auto">
            <a:xfrm flipH="1">
              <a:off x="7272000" y="2626896"/>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3" name="文本框 332"/>
            <p:cNvSpPr txBox="1"/>
            <p:nvPr/>
          </p:nvSpPr>
          <p:spPr>
            <a:xfrm>
              <a:off x="7308344" y="2565484"/>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sp>
        <p:nvSpPr>
          <p:cNvPr id="334" name="文本框 333"/>
          <p:cNvSpPr txBox="1"/>
          <p:nvPr/>
        </p:nvSpPr>
        <p:spPr>
          <a:xfrm>
            <a:off x="4717064" y="3032135"/>
            <a:ext cx="913705"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ADDR1MUX</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grpSp>
        <p:nvGrpSpPr>
          <p:cNvPr id="335" name="组合 334"/>
          <p:cNvGrpSpPr/>
          <p:nvPr/>
        </p:nvGrpSpPr>
        <p:grpSpPr>
          <a:xfrm flipH="1">
            <a:off x="4419247" y="3101884"/>
            <a:ext cx="360039" cy="119168"/>
            <a:chOff x="5292080" y="3452075"/>
            <a:chExt cx="360039" cy="119168"/>
          </a:xfrm>
        </p:grpSpPr>
        <p:sp>
          <p:nvSpPr>
            <p:cNvPr id="336" name="等腰三角形 335"/>
            <p:cNvSpPr/>
            <p:nvPr/>
          </p:nvSpPr>
          <p:spPr bwMode="auto">
            <a:xfrm rot="5400000">
              <a:off x="5525971" y="34450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337" name="直接连接符 336"/>
            <p:cNvCxnSpPr/>
            <p:nvPr/>
          </p:nvCxnSpPr>
          <p:spPr bwMode="auto">
            <a:xfrm rot="5400000">
              <a:off x="5405536" y="3405478"/>
              <a:ext cx="0" cy="2269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43" name="组合 342"/>
          <p:cNvGrpSpPr/>
          <p:nvPr/>
        </p:nvGrpSpPr>
        <p:grpSpPr>
          <a:xfrm>
            <a:off x="3895814" y="1945790"/>
            <a:ext cx="360000" cy="217408"/>
            <a:chOff x="5898218" y="3494595"/>
            <a:chExt cx="360000" cy="217408"/>
          </a:xfrm>
        </p:grpSpPr>
        <p:cxnSp>
          <p:nvCxnSpPr>
            <p:cNvPr id="344" name="直接连接符 343"/>
            <p:cNvCxnSpPr/>
            <p:nvPr/>
          </p:nvCxnSpPr>
          <p:spPr bwMode="auto">
            <a:xfrm flipH="1">
              <a:off x="5959620" y="3494595"/>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5" name="文本框 344"/>
            <p:cNvSpPr txBox="1"/>
            <p:nvPr/>
          </p:nvSpPr>
          <p:spPr>
            <a:xfrm>
              <a:off x="5898218" y="3496559"/>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2</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sp>
        <p:nvSpPr>
          <p:cNvPr id="93" name="梯形 92"/>
          <p:cNvSpPr/>
          <p:nvPr/>
        </p:nvSpPr>
        <p:spPr bwMode="auto">
          <a:xfrm>
            <a:off x="4240866" y="1892536"/>
            <a:ext cx="773415" cy="227440"/>
          </a:xfrm>
          <a:prstGeom prst="trapezoid">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72000" rIns="91440" bIns="7200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1" i="0" u="none" strike="noStrike" kern="1200" cap="none" spc="0" normalizeH="0" baseline="0" noProof="0" dirty="0">
                <a:ln>
                  <a:noFill/>
                </a:ln>
                <a:solidFill>
                  <a:srgbClr val="FFFFFF"/>
                </a:solidFill>
                <a:effectLst/>
                <a:uLnTx/>
                <a:uFillTx/>
                <a:latin typeface="Arial" panose="020B0604020202020204" pitchFamily="34" charset="0"/>
                <a:ea typeface="宋体" pitchFamily="2" charset="-122"/>
                <a:cs typeface="+mn-cs"/>
              </a:rPr>
              <a:t>PCMUX</a:t>
            </a:r>
            <a:endParaRPr kumimoji="0" lang="zh-CN" altLang="en-US" sz="1000" b="1" i="0" u="none" strike="noStrike" kern="1200" cap="none" spc="0" normalizeH="0" baseline="0" noProof="0" dirty="0">
              <a:ln>
                <a:noFill/>
              </a:ln>
              <a:solidFill>
                <a:srgbClr val="FFFFFF"/>
              </a:solidFill>
              <a:effectLst/>
              <a:uLnTx/>
              <a:uFillTx/>
              <a:latin typeface="Arial" panose="020B0604020202020204" pitchFamily="34" charset="0"/>
              <a:ea typeface="宋体" pitchFamily="2" charset="-122"/>
              <a:cs typeface="+mn-cs"/>
            </a:endParaRPr>
          </a:p>
        </p:txBody>
      </p:sp>
      <p:cxnSp>
        <p:nvCxnSpPr>
          <p:cNvPr id="131" name="直接连接符 130"/>
          <p:cNvCxnSpPr/>
          <p:nvPr/>
        </p:nvCxnSpPr>
        <p:spPr bwMode="auto">
          <a:xfrm>
            <a:off x="5366663" y="1424500"/>
            <a:ext cx="1726" cy="3960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矩形 131"/>
          <p:cNvSpPr/>
          <p:nvPr/>
        </p:nvSpPr>
        <p:spPr bwMode="auto">
          <a:xfrm>
            <a:off x="5233467" y="1831944"/>
            <a:ext cx="356878" cy="19852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08000" tIns="7200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1" i="0" u="none" strike="noStrike" kern="1200" cap="none" spc="0" normalizeH="0" baseline="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000" b="1" i="0" u="none" strike="noStrike" kern="1200" cap="none" spc="0" normalizeH="0" baseline="0" noProof="0" dirty="0">
              <a:ln>
                <a:noFill/>
              </a:ln>
              <a:solidFill>
                <a:srgbClr val="FFFFFF"/>
              </a:solidFill>
              <a:effectLst/>
              <a:uLnTx/>
              <a:uFillTx/>
              <a:latin typeface="Arial" panose="020B0604020202020204" pitchFamily="34" charset="0"/>
              <a:ea typeface="宋体" pitchFamily="2" charset="-122"/>
              <a:cs typeface="+mn-cs"/>
            </a:endParaRPr>
          </a:p>
        </p:txBody>
      </p:sp>
      <p:cxnSp>
        <p:nvCxnSpPr>
          <p:cNvPr id="133" name="直接连接符 132"/>
          <p:cNvCxnSpPr/>
          <p:nvPr/>
        </p:nvCxnSpPr>
        <p:spPr bwMode="auto">
          <a:xfrm rot="16200000">
            <a:off x="5025024" y="1084719"/>
            <a:ext cx="1726" cy="720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直接连接符 133"/>
          <p:cNvCxnSpPr/>
          <p:nvPr/>
        </p:nvCxnSpPr>
        <p:spPr bwMode="auto">
          <a:xfrm rot="16200000">
            <a:off x="5122241" y="2137145"/>
            <a:ext cx="1726" cy="540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直接连接符 134"/>
          <p:cNvCxnSpPr/>
          <p:nvPr/>
        </p:nvCxnSpPr>
        <p:spPr bwMode="auto">
          <a:xfrm>
            <a:off x="5374321" y="2012008"/>
            <a:ext cx="1726" cy="396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8" name="椭圆 167"/>
          <p:cNvSpPr/>
          <p:nvPr/>
        </p:nvSpPr>
        <p:spPr bwMode="auto">
          <a:xfrm>
            <a:off x="5328602" y="1423034"/>
            <a:ext cx="45719" cy="4887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grpSp>
        <p:nvGrpSpPr>
          <p:cNvPr id="313" name="组合 312"/>
          <p:cNvGrpSpPr/>
          <p:nvPr/>
        </p:nvGrpSpPr>
        <p:grpSpPr>
          <a:xfrm>
            <a:off x="5313792" y="2176846"/>
            <a:ext cx="396344" cy="215444"/>
            <a:chOff x="7272000" y="2565484"/>
            <a:chExt cx="396344" cy="215444"/>
          </a:xfrm>
        </p:grpSpPr>
        <p:cxnSp>
          <p:nvCxnSpPr>
            <p:cNvPr id="314" name="直接连接符 313"/>
            <p:cNvCxnSpPr/>
            <p:nvPr/>
          </p:nvCxnSpPr>
          <p:spPr bwMode="auto">
            <a:xfrm flipH="1">
              <a:off x="7272000" y="2626896"/>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5" name="文本框 314"/>
            <p:cNvSpPr txBox="1"/>
            <p:nvPr/>
          </p:nvSpPr>
          <p:spPr>
            <a:xfrm>
              <a:off x="7308344" y="2565484"/>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50" name="组合 49"/>
          <p:cNvGrpSpPr/>
          <p:nvPr/>
        </p:nvGrpSpPr>
        <p:grpSpPr>
          <a:xfrm>
            <a:off x="2169016" y="1429908"/>
            <a:ext cx="180969" cy="402036"/>
            <a:chOff x="2185214" y="1412776"/>
            <a:chExt cx="180969" cy="402036"/>
          </a:xfrm>
        </p:grpSpPr>
        <p:sp>
          <p:nvSpPr>
            <p:cNvPr id="47" name="等腰三角形 46"/>
            <p:cNvSpPr/>
            <p:nvPr/>
          </p:nvSpPr>
          <p:spPr bwMode="auto">
            <a:xfrm>
              <a:off x="2185214" y="1412776"/>
              <a:ext cx="180969" cy="148657"/>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49" name="直接连接符 48"/>
            <p:cNvCxnSpPr/>
            <p:nvPr/>
          </p:nvCxnSpPr>
          <p:spPr bwMode="auto">
            <a:xfrm>
              <a:off x="2275698" y="1561433"/>
              <a:ext cx="0" cy="253379"/>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2" name="梯形 91"/>
          <p:cNvSpPr/>
          <p:nvPr/>
        </p:nvSpPr>
        <p:spPr bwMode="auto">
          <a:xfrm>
            <a:off x="1750396" y="1820528"/>
            <a:ext cx="988993" cy="236862"/>
          </a:xfrm>
          <a:prstGeom prst="trapezoid">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1" i="0" u="none" strike="noStrike" kern="1200" cap="none" spc="0" normalizeH="0" baseline="0" noProof="0" dirty="0">
                <a:ln>
                  <a:noFill/>
                </a:ln>
                <a:solidFill>
                  <a:srgbClr val="FFFFFF"/>
                </a:solidFill>
                <a:effectLst/>
                <a:uLnTx/>
                <a:uFillTx/>
                <a:latin typeface="Arial" panose="020B0604020202020204" pitchFamily="34" charset="0"/>
                <a:ea typeface="宋体" pitchFamily="2" charset="-122"/>
                <a:cs typeface="+mn-cs"/>
              </a:rPr>
              <a:t>MARMUX</a:t>
            </a:r>
            <a:endParaRPr kumimoji="0" lang="zh-CN" altLang="en-US" sz="1000" b="1" i="0" u="none" strike="noStrike" kern="1200" cap="none" spc="0" normalizeH="0" baseline="0" noProof="0" dirty="0">
              <a:ln>
                <a:noFill/>
              </a:ln>
              <a:solidFill>
                <a:srgbClr val="FFFFFF"/>
              </a:solidFill>
              <a:effectLst/>
              <a:uLnTx/>
              <a:uFillTx/>
              <a:latin typeface="Arial" panose="020B0604020202020204" pitchFamily="34" charset="0"/>
              <a:ea typeface="宋体" pitchFamily="2" charset="-122"/>
              <a:cs typeface="+mn-cs"/>
            </a:endParaRPr>
          </a:p>
        </p:txBody>
      </p:sp>
      <p:cxnSp>
        <p:nvCxnSpPr>
          <p:cNvPr id="138" name="直接连接符 137"/>
          <p:cNvCxnSpPr/>
          <p:nvPr/>
        </p:nvCxnSpPr>
        <p:spPr bwMode="auto">
          <a:xfrm rot="16200000">
            <a:off x="3901881" y="1747544"/>
            <a:ext cx="1726" cy="1080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接连接符 138"/>
          <p:cNvCxnSpPr/>
          <p:nvPr/>
        </p:nvCxnSpPr>
        <p:spPr bwMode="auto">
          <a:xfrm rot="16200000">
            <a:off x="3091881" y="1717129"/>
            <a:ext cx="1726" cy="1368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接连接符 142"/>
          <p:cNvCxnSpPr/>
          <p:nvPr/>
        </p:nvCxnSpPr>
        <p:spPr bwMode="auto">
          <a:xfrm flipV="1">
            <a:off x="2421993" y="2048040"/>
            <a:ext cx="1726" cy="3600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直接连接符 144"/>
          <p:cNvCxnSpPr/>
          <p:nvPr/>
        </p:nvCxnSpPr>
        <p:spPr bwMode="auto">
          <a:xfrm flipV="1">
            <a:off x="2926049" y="2975144"/>
            <a:ext cx="1726" cy="1008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直接连接符 145"/>
          <p:cNvCxnSpPr/>
          <p:nvPr/>
        </p:nvCxnSpPr>
        <p:spPr bwMode="auto">
          <a:xfrm rot="16200000">
            <a:off x="4221282" y="1969129"/>
            <a:ext cx="1726" cy="864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直接连接符 168"/>
          <p:cNvCxnSpPr/>
          <p:nvPr/>
        </p:nvCxnSpPr>
        <p:spPr bwMode="auto">
          <a:xfrm rot="16200000">
            <a:off x="5554281" y="1246719"/>
            <a:ext cx="1726" cy="396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直接连接符 169"/>
          <p:cNvCxnSpPr/>
          <p:nvPr/>
        </p:nvCxnSpPr>
        <p:spPr bwMode="auto">
          <a:xfrm rot="10800000">
            <a:off x="5734361" y="1436127"/>
            <a:ext cx="1726" cy="2052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直接连接符 170"/>
          <p:cNvCxnSpPr/>
          <p:nvPr/>
        </p:nvCxnSpPr>
        <p:spPr bwMode="auto">
          <a:xfrm rot="16200000">
            <a:off x="5014281" y="2749264"/>
            <a:ext cx="1726" cy="1476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直接连接符 171"/>
          <p:cNvCxnSpPr/>
          <p:nvPr/>
        </p:nvCxnSpPr>
        <p:spPr bwMode="auto">
          <a:xfrm flipV="1">
            <a:off x="4292475" y="3272104"/>
            <a:ext cx="1726" cy="2196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矩形 184"/>
          <p:cNvSpPr/>
          <p:nvPr/>
        </p:nvSpPr>
        <p:spPr bwMode="auto">
          <a:xfrm>
            <a:off x="1731563" y="2552048"/>
            <a:ext cx="677722" cy="216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8000" tIns="0" rIns="91440" bIns="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SEXT</a:t>
            </a:r>
            <a:endParaRPr kumimoji="0" lang="zh-CN" altLang="en-US"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cxnSp>
        <p:nvCxnSpPr>
          <p:cNvPr id="191" name="直接连接符 190"/>
          <p:cNvCxnSpPr/>
          <p:nvPr/>
        </p:nvCxnSpPr>
        <p:spPr bwMode="auto">
          <a:xfrm rot="16200000">
            <a:off x="1478644" y="2408048"/>
            <a:ext cx="1726" cy="504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直接连接符 194"/>
          <p:cNvCxnSpPr/>
          <p:nvPr/>
        </p:nvCxnSpPr>
        <p:spPr bwMode="auto">
          <a:xfrm rot="10800000">
            <a:off x="2061954" y="2047944"/>
            <a:ext cx="1726" cy="5040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8" name="组合 247"/>
          <p:cNvGrpSpPr/>
          <p:nvPr/>
        </p:nvGrpSpPr>
        <p:grpSpPr>
          <a:xfrm>
            <a:off x="1413881" y="1878792"/>
            <a:ext cx="360039" cy="119168"/>
            <a:chOff x="5292080" y="3452075"/>
            <a:chExt cx="360039" cy="119168"/>
          </a:xfrm>
        </p:grpSpPr>
        <p:sp>
          <p:nvSpPr>
            <p:cNvPr id="249" name="等腰三角形 248"/>
            <p:cNvSpPr/>
            <p:nvPr/>
          </p:nvSpPr>
          <p:spPr bwMode="auto">
            <a:xfrm rot="5400000">
              <a:off x="5525971" y="34450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250" name="直接连接符 249"/>
            <p:cNvCxnSpPr/>
            <p:nvPr/>
          </p:nvCxnSpPr>
          <p:spPr bwMode="auto">
            <a:xfrm rot="5400000">
              <a:off x="5405536" y="3405478"/>
              <a:ext cx="0" cy="2269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1" name="组合 250"/>
          <p:cNvGrpSpPr/>
          <p:nvPr/>
        </p:nvGrpSpPr>
        <p:grpSpPr>
          <a:xfrm>
            <a:off x="1845930" y="1424744"/>
            <a:ext cx="360039" cy="119168"/>
            <a:chOff x="5292080" y="3452075"/>
            <a:chExt cx="360039" cy="119168"/>
          </a:xfrm>
        </p:grpSpPr>
        <p:sp>
          <p:nvSpPr>
            <p:cNvPr id="252" name="等腰三角形 251"/>
            <p:cNvSpPr/>
            <p:nvPr/>
          </p:nvSpPr>
          <p:spPr bwMode="auto">
            <a:xfrm rot="5400000">
              <a:off x="5525971" y="34450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253" name="直接连接符 252"/>
            <p:cNvCxnSpPr/>
            <p:nvPr/>
          </p:nvCxnSpPr>
          <p:spPr bwMode="auto">
            <a:xfrm rot="5400000">
              <a:off x="5405536" y="3405478"/>
              <a:ext cx="0" cy="2269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70" name="文本框 269"/>
          <p:cNvSpPr txBox="1"/>
          <p:nvPr/>
        </p:nvSpPr>
        <p:spPr>
          <a:xfrm>
            <a:off x="1197857" y="2419041"/>
            <a:ext cx="610398"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[7:0]</a:t>
            </a:r>
            <a:endParaRPr kumimoji="0" lang="zh-CN" altLang="en-US"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08" name="文本框 307"/>
          <p:cNvSpPr txBox="1"/>
          <p:nvPr/>
        </p:nvSpPr>
        <p:spPr>
          <a:xfrm>
            <a:off x="787257" y="1369699"/>
            <a:ext cx="1130680" cy="24622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err="1">
                <a:ln>
                  <a:noFill/>
                </a:ln>
                <a:solidFill>
                  <a:srgbClr val="000000"/>
                </a:solidFill>
                <a:effectLst/>
                <a:uLnTx/>
                <a:uFillTx/>
                <a:latin typeface="Arial" panose="020B0604020202020204" pitchFamily="34" charset="0"/>
                <a:ea typeface="宋体" pitchFamily="2" charset="-122"/>
                <a:cs typeface="+mn-cs"/>
              </a:rPr>
              <a:t>GateMARMUX</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09" name="文本框 308"/>
          <p:cNvSpPr txBox="1"/>
          <p:nvPr/>
        </p:nvSpPr>
        <p:spPr>
          <a:xfrm>
            <a:off x="3311140" y="1546909"/>
            <a:ext cx="695029" cy="24622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LD.PC</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grpSp>
        <p:nvGrpSpPr>
          <p:cNvPr id="316" name="组合 315"/>
          <p:cNvGrpSpPr/>
          <p:nvPr/>
        </p:nvGrpSpPr>
        <p:grpSpPr>
          <a:xfrm>
            <a:off x="3281052" y="2014654"/>
            <a:ext cx="396344" cy="215444"/>
            <a:chOff x="7272000" y="2565484"/>
            <a:chExt cx="396344" cy="215444"/>
          </a:xfrm>
        </p:grpSpPr>
        <p:cxnSp>
          <p:nvCxnSpPr>
            <p:cNvPr id="317" name="直接连接符 316"/>
            <p:cNvCxnSpPr/>
            <p:nvPr/>
          </p:nvCxnSpPr>
          <p:spPr bwMode="auto">
            <a:xfrm flipH="1">
              <a:off x="7272000" y="2626896"/>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8" name="文本框 317"/>
            <p:cNvSpPr txBox="1"/>
            <p:nvPr/>
          </p:nvSpPr>
          <p:spPr>
            <a:xfrm>
              <a:off x="7308344" y="2565484"/>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319" name="组合 318"/>
          <p:cNvGrpSpPr/>
          <p:nvPr/>
        </p:nvGrpSpPr>
        <p:grpSpPr>
          <a:xfrm>
            <a:off x="2350548" y="2176846"/>
            <a:ext cx="396344" cy="215444"/>
            <a:chOff x="7272000" y="2565484"/>
            <a:chExt cx="396344" cy="215444"/>
          </a:xfrm>
        </p:grpSpPr>
        <p:cxnSp>
          <p:nvCxnSpPr>
            <p:cNvPr id="320" name="直接连接符 319"/>
            <p:cNvCxnSpPr/>
            <p:nvPr/>
          </p:nvCxnSpPr>
          <p:spPr bwMode="auto">
            <a:xfrm flipH="1">
              <a:off x="7272000" y="2626896"/>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1" name="文本框 320"/>
            <p:cNvSpPr txBox="1"/>
            <p:nvPr/>
          </p:nvSpPr>
          <p:spPr>
            <a:xfrm>
              <a:off x="7308344" y="2565484"/>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322" name="组合 321"/>
          <p:cNvGrpSpPr/>
          <p:nvPr/>
        </p:nvGrpSpPr>
        <p:grpSpPr>
          <a:xfrm>
            <a:off x="1983416" y="2176846"/>
            <a:ext cx="396344" cy="215444"/>
            <a:chOff x="7272000" y="2565484"/>
            <a:chExt cx="396344" cy="215444"/>
          </a:xfrm>
        </p:grpSpPr>
        <p:cxnSp>
          <p:nvCxnSpPr>
            <p:cNvPr id="323" name="直接连接符 322"/>
            <p:cNvCxnSpPr/>
            <p:nvPr/>
          </p:nvCxnSpPr>
          <p:spPr bwMode="auto">
            <a:xfrm flipH="1">
              <a:off x="7272000" y="2626896"/>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4" name="文本框 323"/>
            <p:cNvSpPr txBox="1"/>
            <p:nvPr/>
          </p:nvSpPr>
          <p:spPr>
            <a:xfrm>
              <a:off x="7308344" y="2565484"/>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338" name="组合 337"/>
          <p:cNvGrpSpPr/>
          <p:nvPr/>
        </p:nvGrpSpPr>
        <p:grpSpPr>
          <a:xfrm>
            <a:off x="2080239" y="3105493"/>
            <a:ext cx="360039" cy="119168"/>
            <a:chOff x="5292080" y="3452075"/>
            <a:chExt cx="360039" cy="119168"/>
          </a:xfrm>
        </p:grpSpPr>
        <p:sp>
          <p:nvSpPr>
            <p:cNvPr id="339" name="等腰三角形 338"/>
            <p:cNvSpPr/>
            <p:nvPr/>
          </p:nvSpPr>
          <p:spPr bwMode="auto">
            <a:xfrm rot="5400000">
              <a:off x="5525971" y="34450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340" name="直接连接符 339"/>
            <p:cNvCxnSpPr/>
            <p:nvPr/>
          </p:nvCxnSpPr>
          <p:spPr bwMode="auto">
            <a:xfrm rot="5400000">
              <a:off x="5405536" y="3405478"/>
              <a:ext cx="0" cy="2269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1" name="文本框 340"/>
          <p:cNvSpPr txBox="1"/>
          <p:nvPr/>
        </p:nvSpPr>
        <p:spPr>
          <a:xfrm>
            <a:off x="1136717" y="3046345"/>
            <a:ext cx="991968" cy="24622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ADDR2MUX</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grpSp>
        <p:nvGrpSpPr>
          <p:cNvPr id="325" name="组合 324"/>
          <p:cNvGrpSpPr/>
          <p:nvPr/>
        </p:nvGrpSpPr>
        <p:grpSpPr>
          <a:xfrm>
            <a:off x="4585967" y="2176846"/>
            <a:ext cx="396344" cy="215444"/>
            <a:chOff x="7272000" y="2565484"/>
            <a:chExt cx="396344" cy="215444"/>
          </a:xfrm>
        </p:grpSpPr>
        <p:cxnSp>
          <p:nvCxnSpPr>
            <p:cNvPr id="326" name="直接连接符 325"/>
            <p:cNvCxnSpPr/>
            <p:nvPr/>
          </p:nvCxnSpPr>
          <p:spPr bwMode="auto">
            <a:xfrm flipH="1">
              <a:off x="7272000" y="2626896"/>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7" name="文本框 326"/>
            <p:cNvSpPr txBox="1"/>
            <p:nvPr/>
          </p:nvSpPr>
          <p:spPr>
            <a:xfrm>
              <a:off x="7308344" y="2565484"/>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364" name="组合 363"/>
          <p:cNvGrpSpPr/>
          <p:nvPr/>
        </p:nvGrpSpPr>
        <p:grpSpPr>
          <a:xfrm>
            <a:off x="2170281" y="5732800"/>
            <a:ext cx="360039" cy="119168"/>
            <a:chOff x="5292080" y="3452075"/>
            <a:chExt cx="360039" cy="119168"/>
          </a:xfrm>
        </p:grpSpPr>
        <p:sp>
          <p:nvSpPr>
            <p:cNvPr id="365" name="等腰三角形 364"/>
            <p:cNvSpPr/>
            <p:nvPr/>
          </p:nvSpPr>
          <p:spPr bwMode="auto">
            <a:xfrm rot="5400000">
              <a:off x="5525971" y="34450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366" name="直接连接符 365"/>
            <p:cNvCxnSpPr/>
            <p:nvPr/>
          </p:nvCxnSpPr>
          <p:spPr bwMode="auto">
            <a:xfrm rot="5400000">
              <a:off x="5405536" y="3405478"/>
              <a:ext cx="0" cy="2269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67" name="文本框 366"/>
          <p:cNvSpPr txBox="1"/>
          <p:nvPr/>
        </p:nvSpPr>
        <p:spPr>
          <a:xfrm>
            <a:off x="1557897" y="5669274"/>
            <a:ext cx="744104"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LD.MDR</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92" name="梯形 391"/>
          <p:cNvSpPr/>
          <p:nvPr/>
        </p:nvSpPr>
        <p:spPr bwMode="auto">
          <a:xfrm>
            <a:off x="2187064" y="6122668"/>
            <a:ext cx="773415" cy="227440"/>
          </a:xfrm>
          <a:prstGeom prst="trapezoid">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1" i="0" u="none" strike="noStrike" kern="1200" cap="none" spc="0" normalizeH="0" baseline="0" noProof="0" dirty="0">
                <a:ln>
                  <a:noFill/>
                </a:ln>
                <a:solidFill>
                  <a:srgbClr val="FFFFFF"/>
                </a:solidFill>
                <a:effectLst/>
                <a:uLnTx/>
                <a:uFillTx/>
                <a:latin typeface="Arial" panose="020B0604020202020204" pitchFamily="34" charset="0"/>
                <a:ea typeface="宋体" pitchFamily="2" charset="-122"/>
                <a:cs typeface="+mn-cs"/>
              </a:rPr>
              <a:t>MUX</a:t>
            </a:r>
            <a:endParaRPr kumimoji="0" lang="zh-CN" altLang="en-US" sz="1000" b="1" i="0" u="none" strike="noStrike" kern="1200" cap="none" spc="0" normalizeH="0" baseline="0" noProof="0" dirty="0">
              <a:ln>
                <a:noFill/>
              </a:ln>
              <a:solidFill>
                <a:srgbClr val="FFFFFF"/>
              </a:solidFill>
              <a:effectLst/>
              <a:uLnTx/>
              <a:uFillTx/>
              <a:latin typeface="Arial" panose="020B0604020202020204" pitchFamily="34" charset="0"/>
              <a:ea typeface="宋体" pitchFamily="2" charset="-122"/>
              <a:cs typeface="+mn-cs"/>
            </a:endParaRPr>
          </a:p>
        </p:txBody>
      </p:sp>
      <p:cxnSp>
        <p:nvCxnSpPr>
          <p:cNvPr id="393" name="直接连接符 392"/>
          <p:cNvCxnSpPr/>
          <p:nvPr/>
        </p:nvCxnSpPr>
        <p:spPr bwMode="auto">
          <a:xfrm flipV="1">
            <a:off x="2277977" y="6368448"/>
            <a:ext cx="0" cy="2088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4" name="直接连接符 393"/>
          <p:cNvCxnSpPr/>
          <p:nvPr/>
        </p:nvCxnSpPr>
        <p:spPr bwMode="auto">
          <a:xfrm>
            <a:off x="1197857" y="5351128"/>
            <a:ext cx="0" cy="1224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5" name="直接连接符 394"/>
          <p:cNvCxnSpPr/>
          <p:nvPr/>
        </p:nvCxnSpPr>
        <p:spPr bwMode="auto">
          <a:xfrm>
            <a:off x="3104495" y="5904000"/>
            <a:ext cx="0" cy="3096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6" name="直接连接符 395"/>
          <p:cNvCxnSpPr/>
          <p:nvPr/>
        </p:nvCxnSpPr>
        <p:spPr bwMode="auto">
          <a:xfrm rot="5400000" flipH="1">
            <a:off x="3248479" y="6058435"/>
            <a:ext cx="0" cy="288000"/>
          </a:xfrm>
          <a:prstGeom prst="line">
            <a:avLst/>
          </a:prstGeom>
          <a:solidFill>
            <a:schemeClr val="accent1"/>
          </a:solidFill>
          <a:ln w="41275"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0" name="组合 399"/>
          <p:cNvGrpSpPr/>
          <p:nvPr/>
        </p:nvGrpSpPr>
        <p:grpSpPr>
          <a:xfrm>
            <a:off x="1837251" y="6173636"/>
            <a:ext cx="360039" cy="119168"/>
            <a:chOff x="5292080" y="3452075"/>
            <a:chExt cx="360039" cy="119168"/>
          </a:xfrm>
        </p:grpSpPr>
        <p:sp>
          <p:nvSpPr>
            <p:cNvPr id="401" name="等腰三角形 400"/>
            <p:cNvSpPr/>
            <p:nvPr/>
          </p:nvSpPr>
          <p:spPr bwMode="auto">
            <a:xfrm rot="5400000">
              <a:off x="5525971" y="34450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402" name="直接连接符 401"/>
            <p:cNvCxnSpPr/>
            <p:nvPr/>
          </p:nvCxnSpPr>
          <p:spPr bwMode="auto">
            <a:xfrm rot="5400000">
              <a:off x="5405536" y="3405478"/>
              <a:ext cx="0" cy="2269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03" name="文本框 402"/>
          <p:cNvSpPr txBox="1"/>
          <p:nvPr/>
        </p:nvSpPr>
        <p:spPr>
          <a:xfrm>
            <a:off x="1294916" y="6110110"/>
            <a:ext cx="695029"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MIO.EN</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grpSp>
        <p:nvGrpSpPr>
          <p:cNvPr id="404" name="组合 403"/>
          <p:cNvGrpSpPr/>
          <p:nvPr/>
        </p:nvGrpSpPr>
        <p:grpSpPr>
          <a:xfrm>
            <a:off x="2426458" y="5380465"/>
            <a:ext cx="360039" cy="119168"/>
            <a:chOff x="5292080" y="3452075"/>
            <a:chExt cx="360039" cy="119168"/>
          </a:xfrm>
        </p:grpSpPr>
        <p:sp>
          <p:nvSpPr>
            <p:cNvPr id="405" name="等腰三角形 404"/>
            <p:cNvSpPr/>
            <p:nvPr/>
          </p:nvSpPr>
          <p:spPr bwMode="auto">
            <a:xfrm rot="5400000">
              <a:off x="5525971" y="34450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406" name="直接连接符 405"/>
            <p:cNvCxnSpPr/>
            <p:nvPr/>
          </p:nvCxnSpPr>
          <p:spPr bwMode="auto">
            <a:xfrm rot="5400000">
              <a:off x="5405536" y="3405478"/>
              <a:ext cx="0" cy="2269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07" name="文本框 406"/>
          <p:cNvSpPr txBox="1"/>
          <p:nvPr/>
        </p:nvSpPr>
        <p:spPr>
          <a:xfrm>
            <a:off x="1629907" y="5333967"/>
            <a:ext cx="842646" cy="24622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err="1">
                <a:ln>
                  <a:noFill/>
                </a:ln>
                <a:solidFill>
                  <a:srgbClr val="000000"/>
                </a:solidFill>
                <a:effectLst/>
                <a:uLnTx/>
                <a:uFillTx/>
                <a:latin typeface="Arial" panose="020B0604020202020204" pitchFamily="34" charset="0"/>
                <a:ea typeface="宋体" pitchFamily="2" charset="-122"/>
                <a:cs typeface="+mn-cs"/>
              </a:rPr>
              <a:t>GateMDR</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grpSp>
        <p:nvGrpSpPr>
          <p:cNvPr id="412" name="组合 411"/>
          <p:cNvGrpSpPr/>
          <p:nvPr/>
        </p:nvGrpSpPr>
        <p:grpSpPr>
          <a:xfrm>
            <a:off x="2174743" y="1170445"/>
            <a:ext cx="396344" cy="215444"/>
            <a:chOff x="7272000" y="2565484"/>
            <a:chExt cx="396344" cy="215444"/>
          </a:xfrm>
        </p:grpSpPr>
        <p:cxnSp>
          <p:nvCxnSpPr>
            <p:cNvPr id="413" name="直接连接符 412"/>
            <p:cNvCxnSpPr/>
            <p:nvPr/>
          </p:nvCxnSpPr>
          <p:spPr bwMode="auto">
            <a:xfrm flipH="1">
              <a:off x="7272000" y="2626896"/>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4" name="文本框 413"/>
            <p:cNvSpPr txBox="1"/>
            <p:nvPr/>
          </p:nvSpPr>
          <p:spPr>
            <a:xfrm>
              <a:off x="7308344" y="2565484"/>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421" name="组合 420"/>
          <p:cNvGrpSpPr/>
          <p:nvPr/>
        </p:nvGrpSpPr>
        <p:grpSpPr>
          <a:xfrm>
            <a:off x="1134212" y="5442899"/>
            <a:ext cx="396344" cy="215444"/>
            <a:chOff x="7272000" y="2565484"/>
            <a:chExt cx="396344" cy="215444"/>
          </a:xfrm>
        </p:grpSpPr>
        <p:cxnSp>
          <p:nvCxnSpPr>
            <p:cNvPr id="422" name="直接连接符 421"/>
            <p:cNvCxnSpPr/>
            <p:nvPr/>
          </p:nvCxnSpPr>
          <p:spPr bwMode="auto">
            <a:xfrm flipH="1">
              <a:off x="7272000" y="2626896"/>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3" name="文本框 422"/>
            <p:cNvSpPr txBox="1"/>
            <p:nvPr/>
          </p:nvSpPr>
          <p:spPr>
            <a:xfrm>
              <a:off x="7308344" y="2565484"/>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424" name="组合 423"/>
          <p:cNvGrpSpPr/>
          <p:nvPr/>
        </p:nvGrpSpPr>
        <p:grpSpPr>
          <a:xfrm>
            <a:off x="2978204" y="6542014"/>
            <a:ext cx="360000" cy="221857"/>
            <a:chOff x="5898218" y="3494595"/>
            <a:chExt cx="360000" cy="221857"/>
          </a:xfrm>
        </p:grpSpPr>
        <p:cxnSp>
          <p:nvCxnSpPr>
            <p:cNvPr id="425" name="直接连接符 424"/>
            <p:cNvCxnSpPr/>
            <p:nvPr/>
          </p:nvCxnSpPr>
          <p:spPr bwMode="auto">
            <a:xfrm flipH="1">
              <a:off x="5959620" y="3494595"/>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6" name="文本框 425"/>
            <p:cNvSpPr txBox="1"/>
            <p:nvPr/>
          </p:nvSpPr>
          <p:spPr>
            <a:xfrm>
              <a:off x="5898218" y="3501008"/>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cxnSp>
        <p:nvCxnSpPr>
          <p:cNvPr id="44" name="直接连接符 43"/>
          <p:cNvCxnSpPr/>
          <p:nvPr/>
        </p:nvCxnSpPr>
        <p:spPr bwMode="auto">
          <a:xfrm>
            <a:off x="8971840" y="980728"/>
            <a:ext cx="2881" cy="4370400"/>
          </a:xfrm>
          <a:prstGeom prst="line">
            <a:avLst/>
          </a:prstGeom>
          <a:solidFill>
            <a:schemeClr val="accent1"/>
          </a:solidFill>
          <a:ln w="1270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接连接符 42"/>
          <p:cNvCxnSpPr/>
          <p:nvPr/>
        </p:nvCxnSpPr>
        <p:spPr bwMode="auto">
          <a:xfrm>
            <a:off x="621793" y="5288328"/>
            <a:ext cx="8344800" cy="0"/>
          </a:xfrm>
          <a:prstGeom prst="line">
            <a:avLst/>
          </a:prstGeom>
          <a:solidFill>
            <a:schemeClr val="accent1"/>
          </a:solidFill>
          <a:ln w="1270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流程图: 手动操作 4"/>
          <p:cNvSpPr/>
          <p:nvPr/>
        </p:nvSpPr>
        <p:spPr bwMode="auto">
          <a:xfrm>
            <a:off x="6994561" y="4289586"/>
            <a:ext cx="1080000" cy="390640"/>
          </a:xfrm>
          <a:prstGeom prst="flowChartManualOperation">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144000" rIns="91440" bIns="14400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ALU</a:t>
            </a:r>
            <a:endPar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0" name="等腰三角形 9"/>
          <p:cNvSpPr/>
          <p:nvPr/>
        </p:nvSpPr>
        <p:spPr bwMode="auto">
          <a:xfrm flipV="1">
            <a:off x="7391088" y="4289586"/>
            <a:ext cx="199657" cy="139368"/>
          </a:xfrm>
          <a:prstGeom prst="triangle">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12" name="文本框 11"/>
          <p:cNvSpPr txBox="1"/>
          <p:nvPr/>
        </p:nvSpPr>
        <p:spPr>
          <a:xfrm>
            <a:off x="7086742" y="4280216"/>
            <a:ext cx="102592" cy="184666"/>
          </a:xfrm>
          <a:prstGeom prst="rect">
            <a:avLst/>
          </a:prstGeom>
          <a:noFill/>
        </p:spPr>
        <p:txBody>
          <a:bodyPr wrap="non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A</a:t>
            </a:r>
            <a:endParaRPr kumimoji="0" lang="zh-CN" altLang="en-US" sz="12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13" name="文本框 12"/>
          <p:cNvSpPr txBox="1"/>
          <p:nvPr/>
        </p:nvSpPr>
        <p:spPr>
          <a:xfrm>
            <a:off x="7819344" y="4289554"/>
            <a:ext cx="102592" cy="184666"/>
          </a:xfrm>
          <a:prstGeom prst="rect">
            <a:avLst/>
          </a:prstGeom>
          <a:noFill/>
        </p:spPr>
        <p:txBody>
          <a:bodyPr wrap="non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B</a:t>
            </a:r>
            <a:endParaRPr kumimoji="0" lang="zh-CN" altLang="en-US" sz="12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cxnSp>
        <p:nvCxnSpPr>
          <p:cNvPr id="15" name="直接连接符 14"/>
          <p:cNvCxnSpPr/>
          <p:nvPr/>
        </p:nvCxnSpPr>
        <p:spPr bwMode="auto">
          <a:xfrm>
            <a:off x="7390425" y="4298836"/>
            <a:ext cx="99828" cy="13936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连接符 23"/>
          <p:cNvCxnSpPr/>
          <p:nvPr/>
        </p:nvCxnSpPr>
        <p:spPr bwMode="auto">
          <a:xfrm flipH="1">
            <a:off x="7497834" y="4298836"/>
            <a:ext cx="92793" cy="13936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2" name="等腰三角形 221"/>
          <p:cNvSpPr/>
          <p:nvPr/>
        </p:nvSpPr>
        <p:spPr bwMode="auto">
          <a:xfrm rot="5400000">
            <a:off x="6965478" y="4370395"/>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295" name="文本框 294"/>
          <p:cNvSpPr txBox="1"/>
          <p:nvPr/>
        </p:nvSpPr>
        <p:spPr>
          <a:xfrm>
            <a:off x="6420017" y="4250019"/>
            <a:ext cx="547664"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ALUK</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grpSp>
        <p:nvGrpSpPr>
          <p:cNvPr id="376" name="组合 375"/>
          <p:cNvGrpSpPr/>
          <p:nvPr/>
        </p:nvGrpSpPr>
        <p:grpSpPr>
          <a:xfrm>
            <a:off x="6258090" y="4397737"/>
            <a:ext cx="360000" cy="221857"/>
            <a:chOff x="5898218" y="3494595"/>
            <a:chExt cx="360000" cy="221857"/>
          </a:xfrm>
        </p:grpSpPr>
        <p:cxnSp>
          <p:nvCxnSpPr>
            <p:cNvPr id="377" name="直接连接符 376"/>
            <p:cNvCxnSpPr/>
            <p:nvPr/>
          </p:nvCxnSpPr>
          <p:spPr bwMode="auto">
            <a:xfrm flipH="1">
              <a:off x="5959620" y="3494595"/>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8" name="文本框 377"/>
            <p:cNvSpPr txBox="1"/>
            <p:nvPr/>
          </p:nvSpPr>
          <p:spPr>
            <a:xfrm>
              <a:off x="5898218" y="3501008"/>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2</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sp>
        <p:nvSpPr>
          <p:cNvPr id="70" name="矩形 69"/>
          <p:cNvSpPr/>
          <p:nvPr/>
        </p:nvSpPr>
        <p:spPr bwMode="auto">
          <a:xfrm>
            <a:off x="4746598" y="3915536"/>
            <a:ext cx="950556" cy="1233418"/>
          </a:xfrm>
          <a:prstGeom prst="rect">
            <a:avLst/>
          </a:prstGeom>
          <a:solidFill>
            <a:srgbClr val="CC0000"/>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FINITE STATE MACHINE</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111" name="组合 110"/>
          <p:cNvGrpSpPr/>
          <p:nvPr/>
        </p:nvGrpSpPr>
        <p:grpSpPr>
          <a:xfrm>
            <a:off x="3683425" y="4218423"/>
            <a:ext cx="394752" cy="277817"/>
            <a:chOff x="2731971" y="4365104"/>
            <a:chExt cx="327861" cy="216000"/>
          </a:xfrm>
        </p:grpSpPr>
        <p:sp>
          <p:nvSpPr>
            <p:cNvPr id="108" name="矩形 107"/>
            <p:cNvSpPr/>
            <p:nvPr/>
          </p:nvSpPr>
          <p:spPr bwMode="auto">
            <a:xfrm>
              <a:off x="2731971" y="4365104"/>
              <a:ext cx="111837" cy="216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8000" tIns="7200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N</a:t>
              </a:r>
              <a:endParaRPr kumimoji="0" lang="zh-CN" altLang="en-US" sz="10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09" name="矩形 108"/>
            <p:cNvSpPr/>
            <p:nvPr/>
          </p:nvSpPr>
          <p:spPr bwMode="auto">
            <a:xfrm>
              <a:off x="2839983" y="4365104"/>
              <a:ext cx="111837" cy="216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8000" tIns="7200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Z</a:t>
              </a:r>
              <a:endParaRPr kumimoji="0" lang="zh-CN" altLang="en-US" sz="10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10" name="矩形 109"/>
            <p:cNvSpPr/>
            <p:nvPr/>
          </p:nvSpPr>
          <p:spPr bwMode="auto">
            <a:xfrm>
              <a:off x="2947995" y="4365104"/>
              <a:ext cx="111837" cy="216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8000" tIns="7200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P</a:t>
              </a:r>
              <a:endParaRPr kumimoji="0" lang="zh-CN" altLang="en-US" sz="10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grpSp>
      <p:cxnSp>
        <p:nvCxnSpPr>
          <p:cNvPr id="203" name="直接连接符 202"/>
          <p:cNvCxnSpPr/>
          <p:nvPr/>
        </p:nvCxnSpPr>
        <p:spPr bwMode="auto">
          <a:xfrm flipV="1">
            <a:off x="1218173" y="4928288"/>
            <a:ext cx="1726" cy="3600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直接连接符 205"/>
          <p:cNvCxnSpPr/>
          <p:nvPr/>
        </p:nvCxnSpPr>
        <p:spPr bwMode="auto">
          <a:xfrm flipV="1">
            <a:off x="3883332" y="4472728"/>
            <a:ext cx="0" cy="2448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直接连接符 206"/>
          <p:cNvCxnSpPr/>
          <p:nvPr/>
        </p:nvCxnSpPr>
        <p:spPr bwMode="auto">
          <a:xfrm rot="16200000">
            <a:off x="4408514" y="4021887"/>
            <a:ext cx="1726" cy="6624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2" name="组合 211"/>
          <p:cNvGrpSpPr/>
          <p:nvPr/>
        </p:nvGrpSpPr>
        <p:grpSpPr>
          <a:xfrm>
            <a:off x="5734361" y="4072576"/>
            <a:ext cx="360039" cy="119168"/>
            <a:chOff x="5292080" y="3452075"/>
            <a:chExt cx="360039" cy="119168"/>
          </a:xfrm>
        </p:grpSpPr>
        <p:sp>
          <p:nvSpPr>
            <p:cNvPr id="213" name="等腰三角形 212"/>
            <p:cNvSpPr/>
            <p:nvPr/>
          </p:nvSpPr>
          <p:spPr bwMode="auto">
            <a:xfrm rot="5400000">
              <a:off x="5525971" y="34450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214" name="直接连接符 213"/>
            <p:cNvCxnSpPr/>
            <p:nvPr/>
          </p:nvCxnSpPr>
          <p:spPr bwMode="auto">
            <a:xfrm rot="5400000">
              <a:off x="5405536" y="3405478"/>
              <a:ext cx="0" cy="2269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8" name="组合 217"/>
          <p:cNvGrpSpPr/>
          <p:nvPr/>
        </p:nvGrpSpPr>
        <p:grpSpPr>
          <a:xfrm>
            <a:off x="5734361" y="4224976"/>
            <a:ext cx="360039" cy="119168"/>
            <a:chOff x="5292080" y="3452075"/>
            <a:chExt cx="360039" cy="119168"/>
          </a:xfrm>
        </p:grpSpPr>
        <p:sp>
          <p:nvSpPr>
            <p:cNvPr id="219" name="等腰三角形 218"/>
            <p:cNvSpPr/>
            <p:nvPr/>
          </p:nvSpPr>
          <p:spPr bwMode="auto">
            <a:xfrm rot="5400000">
              <a:off x="5525971" y="34450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220" name="直接连接符 219"/>
            <p:cNvCxnSpPr/>
            <p:nvPr/>
          </p:nvCxnSpPr>
          <p:spPr bwMode="auto">
            <a:xfrm rot="5400000">
              <a:off x="5405536" y="3405478"/>
              <a:ext cx="0" cy="2269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23" name="直接连接符 222"/>
          <p:cNvCxnSpPr/>
          <p:nvPr/>
        </p:nvCxnSpPr>
        <p:spPr bwMode="auto">
          <a:xfrm rot="5400000">
            <a:off x="6346497" y="3832234"/>
            <a:ext cx="0" cy="12240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4" name="组合 223"/>
          <p:cNvGrpSpPr/>
          <p:nvPr/>
        </p:nvGrpSpPr>
        <p:grpSpPr>
          <a:xfrm>
            <a:off x="5734361" y="4529776"/>
            <a:ext cx="360039" cy="119168"/>
            <a:chOff x="5292080" y="3452075"/>
            <a:chExt cx="360039" cy="119168"/>
          </a:xfrm>
        </p:grpSpPr>
        <p:sp>
          <p:nvSpPr>
            <p:cNvPr id="225" name="等腰三角形 224"/>
            <p:cNvSpPr/>
            <p:nvPr/>
          </p:nvSpPr>
          <p:spPr bwMode="auto">
            <a:xfrm rot="5400000">
              <a:off x="5525971" y="34450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226" name="直接连接符 225"/>
            <p:cNvCxnSpPr/>
            <p:nvPr/>
          </p:nvCxnSpPr>
          <p:spPr bwMode="auto">
            <a:xfrm rot="5400000">
              <a:off x="5405536" y="3405478"/>
              <a:ext cx="0" cy="2269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 name="组合 10"/>
          <p:cNvGrpSpPr/>
          <p:nvPr/>
        </p:nvGrpSpPr>
        <p:grpSpPr>
          <a:xfrm>
            <a:off x="3358097" y="4004728"/>
            <a:ext cx="1368000" cy="828000"/>
            <a:chOff x="3358097" y="4004728"/>
            <a:chExt cx="1368000" cy="828000"/>
          </a:xfrm>
        </p:grpSpPr>
        <p:cxnSp>
          <p:nvCxnSpPr>
            <p:cNvPr id="263" name="直接连接符 262"/>
            <p:cNvCxnSpPr/>
            <p:nvPr/>
          </p:nvCxnSpPr>
          <p:spPr bwMode="auto">
            <a:xfrm rot="10800000">
              <a:off x="3366482" y="4004728"/>
              <a:ext cx="1726" cy="828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 name="直接连接符 263"/>
            <p:cNvCxnSpPr/>
            <p:nvPr/>
          </p:nvCxnSpPr>
          <p:spPr bwMode="auto">
            <a:xfrm rot="16200000">
              <a:off x="4041234" y="3321927"/>
              <a:ext cx="1726" cy="13680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 name="组合 7"/>
          <p:cNvGrpSpPr/>
          <p:nvPr/>
        </p:nvGrpSpPr>
        <p:grpSpPr>
          <a:xfrm>
            <a:off x="4067944" y="4941168"/>
            <a:ext cx="695029" cy="318229"/>
            <a:chOff x="4067944" y="4941168"/>
            <a:chExt cx="695029" cy="318229"/>
          </a:xfrm>
        </p:grpSpPr>
        <p:grpSp>
          <p:nvGrpSpPr>
            <p:cNvPr id="360" name="组合 359"/>
            <p:cNvGrpSpPr/>
            <p:nvPr/>
          </p:nvGrpSpPr>
          <p:grpSpPr>
            <a:xfrm>
              <a:off x="4349249" y="4941168"/>
              <a:ext cx="360039" cy="119168"/>
              <a:chOff x="5292080" y="3452075"/>
              <a:chExt cx="360039" cy="119168"/>
            </a:xfrm>
          </p:grpSpPr>
          <p:sp>
            <p:nvSpPr>
              <p:cNvPr id="361" name="等腰三角形 360"/>
              <p:cNvSpPr/>
              <p:nvPr/>
            </p:nvSpPr>
            <p:spPr bwMode="auto">
              <a:xfrm rot="5400000">
                <a:off x="5525971" y="34450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362" name="直接连接符 361"/>
              <p:cNvCxnSpPr/>
              <p:nvPr/>
            </p:nvCxnSpPr>
            <p:spPr bwMode="auto">
              <a:xfrm rot="5400000">
                <a:off x="5405536" y="3405478"/>
                <a:ext cx="0" cy="2269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63" name="文本框 362"/>
            <p:cNvSpPr txBox="1"/>
            <p:nvPr/>
          </p:nvSpPr>
          <p:spPr>
            <a:xfrm>
              <a:off x="4067944" y="5013176"/>
              <a:ext cx="695029" cy="24622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RUN</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6" name="组合 5"/>
          <p:cNvGrpSpPr/>
          <p:nvPr/>
        </p:nvGrpSpPr>
        <p:grpSpPr>
          <a:xfrm>
            <a:off x="66045" y="4705522"/>
            <a:ext cx="794285" cy="246221"/>
            <a:chOff x="66045" y="4705522"/>
            <a:chExt cx="794285" cy="246221"/>
          </a:xfrm>
        </p:grpSpPr>
        <p:grpSp>
          <p:nvGrpSpPr>
            <p:cNvPr id="381" name="组合 380"/>
            <p:cNvGrpSpPr/>
            <p:nvPr/>
          </p:nvGrpSpPr>
          <p:grpSpPr>
            <a:xfrm>
              <a:off x="500291" y="4760252"/>
              <a:ext cx="360039" cy="119168"/>
              <a:chOff x="5292080" y="3452075"/>
              <a:chExt cx="360039" cy="119168"/>
            </a:xfrm>
          </p:grpSpPr>
          <p:sp>
            <p:nvSpPr>
              <p:cNvPr id="382" name="等腰三角形 381"/>
              <p:cNvSpPr/>
              <p:nvPr/>
            </p:nvSpPr>
            <p:spPr bwMode="auto">
              <a:xfrm rot="5400000">
                <a:off x="5525971" y="34450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383" name="直接连接符 382"/>
              <p:cNvCxnSpPr/>
              <p:nvPr/>
            </p:nvCxnSpPr>
            <p:spPr bwMode="auto">
              <a:xfrm rot="5400000">
                <a:off x="5405536" y="3405478"/>
                <a:ext cx="0" cy="2269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84" name="文本框 383"/>
            <p:cNvSpPr txBox="1"/>
            <p:nvPr/>
          </p:nvSpPr>
          <p:spPr>
            <a:xfrm>
              <a:off x="66045" y="4705522"/>
              <a:ext cx="520464" cy="24622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LD.IR</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grpSp>
      <p:cxnSp>
        <p:nvCxnSpPr>
          <p:cNvPr id="262" name="直接连接符 261"/>
          <p:cNvCxnSpPr/>
          <p:nvPr/>
        </p:nvCxnSpPr>
        <p:spPr bwMode="auto">
          <a:xfrm rot="16200000">
            <a:off x="2464347" y="3913064"/>
            <a:ext cx="1726" cy="18144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矩形 106"/>
          <p:cNvSpPr/>
          <p:nvPr/>
        </p:nvSpPr>
        <p:spPr bwMode="auto">
          <a:xfrm>
            <a:off x="880175" y="4712264"/>
            <a:ext cx="677722" cy="216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8000" tIns="7200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IR</a:t>
            </a:r>
            <a:endParaRPr kumimoji="0" lang="zh-CN" altLang="en-US"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 name="矩形 3"/>
          <p:cNvSpPr/>
          <p:nvPr/>
        </p:nvSpPr>
        <p:spPr bwMode="auto">
          <a:xfrm>
            <a:off x="7059361" y="1543912"/>
            <a:ext cx="950400" cy="1209906"/>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40" name="直接连接符 39"/>
          <p:cNvCxnSpPr/>
          <p:nvPr/>
        </p:nvCxnSpPr>
        <p:spPr bwMode="auto">
          <a:xfrm>
            <a:off x="7866941" y="2768136"/>
            <a:ext cx="1" cy="792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连接符 59"/>
          <p:cNvCxnSpPr/>
          <p:nvPr/>
        </p:nvCxnSpPr>
        <p:spPr bwMode="auto">
          <a:xfrm flipH="1">
            <a:off x="7530770" y="1111864"/>
            <a:ext cx="7582" cy="4680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1" name="组合 160"/>
          <p:cNvGrpSpPr/>
          <p:nvPr/>
        </p:nvGrpSpPr>
        <p:grpSpPr>
          <a:xfrm>
            <a:off x="7786289" y="3056080"/>
            <a:ext cx="396344" cy="215444"/>
            <a:chOff x="7272000" y="2565484"/>
            <a:chExt cx="396344" cy="215444"/>
          </a:xfrm>
        </p:grpSpPr>
        <p:cxnSp>
          <p:nvCxnSpPr>
            <p:cNvPr id="114" name="直接连接符 113"/>
            <p:cNvCxnSpPr/>
            <p:nvPr/>
          </p:nvCxnSpPr>
          <p:spPr bwMode="auto">
            <a:xfrm flipH="1">
              <a:off x="7272000" y="2626896"/>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 name="文本框 114"/>
            <p:cNvSpPr txBox="1"/>
            <p:nvPr/>
          </p:nvSpPr>
          <p:spPr>
            <a:xfrm>
              <a:off x="7308344" y="2565484"/>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229" name="组合 228"/>
          <p:cNvGrpSpPr/>
          <p:nvPr/>
        </p:nvGrpSpPr>
        <p:grpSpPr>
          <a:xfrm>
            <a:off x="6703212" y="2153305"/>
            <a:ext cx="360039" cy="119168"/>
            <a:chOff x="5292080" y="3452075"/>
            <a:chExt cx="360039" cy="119168"/>
          </a:xfrm>
        </p:grpSpPr>
        <p:sp>
          <p:nvSpPr>
            <p:cNvPr id="230" name="等腰三角形 229"/>
            <p:cNvSpPr/>
            <p:nvPr/>
          </p:nvSpPr>
          <p:spPr bwMode="auto">
            <a:xfrm rot="5400000">
              <a:off x="5525971" y="34450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231" name="直接连接符 230"/>
            <p:cNvCxnSpPr/>
            <p:nvPr/>
          </p:nvCxnSpPr>
          <p:spPr bwMode="auto">
            <a:xfrm rot="5400000">
              <a:off x="5405536" y="3405478"/>
              <a:ext cx="0" cy="2269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2" name="组合 231"/>
          <p:cNvGrpSpPr/>
          <p:nvPr/>
        </p:nvGrpSpPr>
        <p:grpSpPr>
          <a:xfrm>
            <a:off x="6703212" y="1615920"/>
            <a:ext cx="360039" cy="119168"/>
            <a:chOff x="5292080" y="3452075"/>
            <a:chExt cx="360039" cy="119168"/>
          </a:xfrm>
        </p:grpSpPr>
        <p:sp>
          <p:nvSpPr>
            <p:cNvPr id="233" name="等腰三角形 232"/>
            <p:cNvSpPr/>
            <p:nvPr/>
          </p:nvSpPr>
          <p:spPr bwMode="auto">
            <a:xfrm rot="5400000">
              <a:off x="5525971" y="34450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234" name="直接连接符 233"/>
            <p:cNvCxnSpPr/>
            <p:nvPr/>
          </p:nvCxnSpPr>
          <p:spPr bwMode="auto">
            <a:xfrm rot="5400000">
              <a:off x="5405536" y="3405478"/>
              <a:ext cx="0" cy="2269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5" name="组合 234"/>
          <p:cNvGrpSpPr/>
          <p:nvPr/>
        </p:nvGrpSpPr>
        <p:grpSpPr>
          <a:xfrm flipH="1">
            <a:off x="8019245" y="2552024"/>
            <a:ext cx="360039" cy="119168"/>
            <a:chOff x="5292080" y="3452075"/>
            <a:chExt cx="360039" cy="119168"/>
          </a:xfrm>
        </p:grpSpPr>
        <p:sp>
          <p:nvSpPr>
            <p:cNvPr id="236" name="等腰三角形 235"/>
            <p:cNvSpPr/>
            <p:nvPr/>
          </p:nvSpPr>
          <p:spPr bwMode="auto">
            <a:xfrm rot="5400000">
              <a:off x="5525971" y="34450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237" name="直接连接符 236"/>
            <p:cNvCxnSpPr/>
            <p:nvPr/>
          </p:nvCxnSpPr>
          <p:spPr bwMode="auto">
            <a:xfrm rot="5400000">
              <a:off x="5405536" y="3405478"/>
              <a:ext cx="0" cy="2269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1" name="文本框 290"/>
          <p:cNvSpPr txBox="1"/>
          <p:nvPr/>
        </p:nvSpPr>
        <p:spPr>
          <a:xfrm>
            <a:off x="6382433" y="1572499"/>
            <a:ext cx="441232"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DR</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92" name="文本框 291"/>
          <p:cNvSpPr txBox="1"/>
          <p:nvPr/>
        </p:nvSpPr>
        <p:spPr>
          <a:xfrm>
            <a:off x="6094401" y="2089779"/>
            <a:ext cx="695029"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LD.REG</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96" name="文本框 295"/>
          <p:cNvSpPr txBox="1"/>
          <p:nvPr/>
        </p:nvSpPr>
        <p:spPr>
          <a:xfrm>
            <a:off x="7282873" y="1705103"/>
            <a:ext cx="580473"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REG FILE</a:t>
            </a:r>
            <a:endParaRPr kumimoji="0" lang="zh-CN" altLang="en-US"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97" name="文本框 296"/>
          <p:cNvSpPr txBox="1"/>
          <p:nvPr/>
        </p:nvSpPr>
        <p:spPr>
          <a:xfrm>
            <a:off x="7606569" y="2408008"/>
            <a:ext cx="52777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SR1</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OUT</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98" name="文本框 297"/>
          <p:cNvSpPr txBox="1"/>
          <p:nvPr/>
        </p:nvSpPr>
        <p:spPr>
          <a:xfrm>
            <a:off x="7078792" y="2408008"/>
            <a:ext cx="52777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SR2</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OUT</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grpSp>
        <p:nvGrpSpPr>
          <p:cNvPr id="349" name="组合 348"/>
          <p:cNvGrpSpPr/>
          <p:nvPr/>
        </p:nvGrpSpPr>
        <p:grpSpPr>
          <a:xfrm>
            <a:off x="8110665" y="2557773"/>
            <a:ext cx="360000" cy="221857"/>
            <a:chOff x="5898218" y="3494595"/>
            <a:chExt cx="360000" cy="221857"/>
          </a:xfrm>
        </p:grpSpPr>
        <p:cxnSp>
          <p:nvCxnSpPr>
            <p:cNvPr id="350" name="直接连接符 349"/>
            <p:cNvCxnSpPr/>
            <p:nvPr/>
          </p:nvCxnSpPr>
          <p:spPr bwMode="auto">
            <a:xfrm flipH="1">
              <a:off x="5959620" y="3494595"/>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1" name="文本框 350"/>
            <p:cNvSpPr txBox="1"/>
            <p:nvPr/>
          </p:nvSpPr>
          <p:spPr>
            <a:xfrm>
              <a:off x="5898218" y="3501008"/>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3</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352" name="组合 351"/>
          <p:cNvGrpSpPr/>
          <p:nvPr/>
        </p:nvGrpSpPr>
        <p:grpSpPr>
          <a:xfrm>
            <a:off x="6695955" y="1625004"/>
            <a:ext cx="360000" cy="221857"/>
            <a:chOff x="5898218" y="3494595"/>
            <a:chExt cx="360000" cy="221857"/>
          </a:xfrm>
        </p:grpSpPr>
        <p:cxnSp>
          <p:nvCxnSpPr>
            <p:cNvPr id="353" name="直接连接符 352"/>
            <p:cNvCxnSpPr/>
            <p:nvPr/>
          </p:nvCxnSpPr>
          <p:spPr bwMode="auto">
            <a:xfrm flipH="1">
              <a:off x="5959620" y="3494595"/>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4" name="文本框 353"/>
            <p:cNvSpPr txBox="1"/>
            <p:nvPr/>
          </p:nvSpPr>
          <p:spPr>
            <a:xfrm>
              <a:off x="5898218" y="3501008"/>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3</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409" name="组合 408"/>
          <p:cNvGrpSpPr/>
          <p:nvPr/>
        </p:nvGrpSpPr>
        <p:grpSpPr>
          <a:xfrm>
            <a:off x="7462553" y="1111864"/>
            <a:ext cx="396344" cy="215444"/>
            <a:chOff x="7272000" y="2565484"/>
            <a:chExt cx="396344" cy="215444"/>
          </a:xfrm>
        </p:grpSpPr>
        <p:cxnSp>
          <p:nvCxnSpPr>
            <p:cNvPr id="410" name="直接连接符 409"/>
            <p:cNvCxnSpPr/>
            <p:nvPr/>
          </p:nvCxnSpPr>
          <p:spPr bwMode="auto">
            <a:xfrm flipH="1">
              <a:off x="7272000" y="2626896"/>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1" name="文本框 410"/>
            <p:cNvSpPr txBox="1"/>
            <p:nvPr/>
          </p:nvSpPr>
          <p:spPr>
            <a:xfrm>
              <a:off x="7308344" y="2565484"/>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cxnSp>
        <p:nvCxnSpPr>
          <p:cNvPr id="35" name="直接连接符 34"/>
          <p:cNvCxnSpPr/>
          <p:nvPr/>
        </p:nvCxnSpPr>
        <p:spPr bwMode="auto">
          <a:xfrm>
            <a:off x="7866941" y="3613228"/>
            <a:ext cx="1" cy="6840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椭圆 123"/>
          <p:cNvSpPr/>
          <p:nvPr/>
        </p:nvSpPr>
        <p:spPr bwMode="auto">
          <a:xfrm>
            <a:off x="7839281" y="3562247"/>
            <a:ext cx="55320" cy="4887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59" name="直接连接符 58"/>
          <p:cNvCxnSpPr/>
          <p:nvPr/>
        </p:nvCxnSpPr>
        <p:spPr bwMode="auto">
          <a:xfrm flipV="1">
            <a:off x="7534561" y="4676296"/>
            <a:ext cx="0" cy="32400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0" name="等腰三角形 209"/>
          <p:cNvSpPr/>
          <p:nvPr/>
        </p:nvSpPr>
        <p:spPr bwMode="auto">
          <a:xfrm rot="5400000">
            <a:off x="7325518" y="49953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208" name="直接连接符 207"/>
          <p:cNvCxnSpPr/>
          <p:nvPr/>
        </p:nvCxnSpPr>
        <p:spPr bwMode="auto">
          <a:xfrm>
            <a:off x="7533698" y="5144344"/>
            <a:ext cx="1726" cy="144000"/>
          </a:xfrm>
          <a:prstGeom prst="line">
            <a:avLst/>
          </a:prstGeom>
          <a:solidFill>
            <a:schemeClr val="accent1"/>
          </a:solidFill>
          <a:ln w="412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等腰三角形 57"/>
          <p:cNvSpPr/>
          <p:nvPr/>
        </p:nvSpPr>
        <p:spPr bwMode="auto">
          <a:xfrm flipV="1">
            <a:off x="7444077" y="5000296"/>
            <a:ext cx="180969" cy="148657"/>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grpSp>
        <p:nvGrpSpPr>
          <p:cNvPr id="274" name="组合 273"/>
          <p:cNvGrpSpPr/>
          <p:nvPr/>
        </p:nvGrpSpPr>
        <p:grpSpPr>
          <a:xfrm>
            <a:off x="7462553" y="4712844"/>
            <a:ext cx="396344" cy="215444"/>
            <a:chOff x="7272000" y="2565484"/>
            <a:chExt cx="396344" cy="215444"/>
          </a:xfrm>
        </p:grpSpPr>
        <p:cxnSp>
          <p:nvCxnSpPr>
            <p:cNvPr id="275" name="直接连接符 274"/>
            <p:cNvCxnSpPr/>
            <p:nvPr/>
          </p:nvCxnSpPr>
          <p:spPr bwMode="auto">
            <a:xfrm flipH="1">
              <a:off x="7272000" y="2626896"/>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 name="文本框 275"/>
            <p:cNvSpPr txBox="1"/>
            <p:nvPr/>
          </p:nvSpPr>
          <p:spPr>
            <a:xfrm>
              <a:off x="7308344" y="2565484"/>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sp>
        <p:nvSpPr>
          <p:cNvPr id="306" name="文本框 305"/>
          <p:cNvSpPr txBox="1"/>
          <p:nvPr/>
        </p:nvSpPr>
        <p:spPr>
          <a:xfrm>
            <a:off x="7695313" y="4951513"/>
            <a:ext cx="830621"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err="1">
                <a:ln>
                  <a:noFill/>
                </a:ln>
                <a:solidFill>
                  <a:srgbClr val="000000"/>
                </a:solidFill>
                <a:effectLst/>
                <a:uLnTx/>
                <a:uFillTx/>
                <a:latin typeface="Arial" panose="020B0604020202020204" pitchFamily="34" charset="0"/>
                <a:ea typeface="宋体" pitchFamily="2" charset="-122"/>
                <a:cs typeface="+mn-cs"/>
              </a:rPr>
              <a:t>GateALU</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94" name="文本框 293"/>
          <p:cNvSpPr txBox="1"/>
          <p:nvPr/>
        </p:nvSpPr>
        <p:spPr>
          <a:xfrm>
            <a:off x="8326649" y="2480016"/>
            <a:ext cx="441232"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SR1</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cxnSp>
        <p:nvCxnSpPr>
          <p:cNvPr id="211" name="直接连接符 210"/>
          <p:cNvCxnSpPr/>
          <p:nvPr/>
        </p:nvCxnSpPr>
        <p:spPr bwMode="auto">
          <a:xfrm rot="5400000">
            <a:off x="6526537" y="4277233"/>
            <a:ext cx="0" cy="15840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矩形 111"/>
          <p:cNvSpPr/>
          <p:nvPr/>
        </p:nvSpPr>
        <p:spPr bwMode="auto">
          <a:xfrm>
            <a:off x="3544471" y="4712288"/>
            <a:ext cx="677722" cy="216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8000" tIns="7200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1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LOGIC</a:t>
            </a:r>
            <a:endParaRPr kumimoji="0" lang="zh-CN" altLang="en-US" sz="11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cxnSp>
        <p:nvCxnSpPr>
          <p:cNvPr id="205" name="直接连接符 204"/>
          <p:cNvCxnSpPr/>
          <p:nvPr/>
        </p:nvCxnSpPr>
        <p:spPr bwMode="auto">
          <a:xfrm flipV="1">
            <a:off x="3882469" y="4919128"/>
            <a:ext cx="1726" cy="324000"/>
          </a:xfrm>
          <a:prstGeom prst="line">
            <a:avLst/>
          </a:prstGeom>
          <a:solidFill>
            <a:schemeClr val="accent1"/>
          </a:solidFill>
          <a:ln w="412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28" name="组合 327"/>
          <p:cNvGrpSpPr/>
          <p:nvPr/>
        </p:nvGrpSpPr>
        <p:grpSpPr>
          <a:xfrm>
            <a:off x="3813474" y="5000876"/>
            <a:ext cx="396344" cy="215444"/>
            <a:chOff x="7272000" y="2565484"/>
            <a:chExt cx="396344" cy="215444"/>
          </a:xfrm>
        </p:grpSpPr>
        <p:cxnSp>
          <p:nvCxnSpPr>
            <p:cNvPr id="329" name="直接连接符 328"/>
            <p:cNvCxnSpPr/>
            <p:nvPr/>
          </p:nvCxnSpPr>
          <p:spPr bwMode="auto">
            <a:xfrm flipH="1">
              <a:off x="7272000" y="2626896"/>
              <a:ext cx="144000" cy="1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0" name="文本框 329"/>
            <p:cNvSpPr txBox="1"/>
            <p:nvPr/>
          </p:nvSpPr>
          <p:spPr>
            <a:xfrm>
              <a:off x="7308344" y="2565484"/>
              <a:ext cx="3600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16</a:t>
              </a:r>
              <a:endParaRPr kumimoji="0" lang="zh-CN" altLang="en-US" sz="12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9" name="组合 8"/>
          <p:cNvGrpSpPr/>
          <p:nvPr/>
        </p:nvGrpSpPr>
        <p:grpSpPr>
          <a:xfrm>
            <a:off x="3707904" y="3717032"/>
            <a:ext cx="695029" cy="504055"/>
            <a:chOff x="3707904" y="3717032"/>
            <a:chExt cx="695029" cy="504055"/>
          </a:xfrm>
        </p:grpSpPr>
        <p:grpSp>
          <p:nvGrpSpPr>
            <p:cNvPr id="359" name="组合 358"/>
            <p:cNvGrpSpPr/>
            <p:nvPr/>
          </p:nvGrpSpPr>
          <p:grpSpPr>
            <a:xfrm rot="5400000" flipV="1">
              <a:off x="3684324" y="3981484"/>
              <a:ext cx="360039" cy="119168"/>
              <a:chOff x="5292080" y="3452075"/>
              <a:chExt cx="360039" cy="119168"/>
            </a:xfrm>
          </p:grpSpPr>
          <p:sp>
            <p:nvSpPr>
              <p:cNvPr id="368" name="等腰三角形 367"/>
              <p:cNvSpPr/>
              <p:nvPr/>
            </p:nvSpPr>
            <p:spPr bwMode="auto">
              <a:xfrm rot="5400000">
                <a:off x="5525971" y="3445094"/>
                <a:ext cx="119168" cy="133129"/>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cxnSp>
            <p:nvCxnSpPr>
              <p:cNvPr id="369" name="直接连接符 368"/>
              <p:cNvCxnSpPr/>
              <p:nvPr/>
            </p:nvCxnSpPr>
            <p:spPr bwMode="auto">
              <a:xfrm rot="5400000">
                <a:off x="5405536" y="3405478"/>
                <a:ext cx="0" cy="2269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70" name="文本框 369"/>
            <p:cNvSpPr txBox="1"/>
            <p:nvPr/>
          </p:nvSpPr>
          <p:spPr>
            <a:xfrm>
              <a:off x="3707904" y="3717032"/>
              <a:ext cx="695029" cy="24622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LD.CC</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endParaRPr>
            </a:p>
          </p:txBody>
        </p:sp>
      </p:grpSp>
      <p:sp>
        <p:nvSpPr>
          <p:cNvPr id="380" name="标题 1"/>
          <p:cNvSpPr txBox="1"/>
          <p:nvPr/>
        </p:nvSpPr>
        <p:spPr>
          <a:xfrm>
            <a:off x="179388" y="71438"/>
            <a:ext cx="8839200" cy="765175"/>
          </a:xfrm>
          <a:prstGeom prst="rect">
            <a:avLst/>
          </a:prstGeom>
        </p:spPr>
        <p:txBody>
          <a:bodyPr anchor="ctr"/>
          <a:lst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2pPr>
            <a:lvl3pPr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3pPr>
            <a:lvl4pPr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4pPr>
            <a:lvl5pPr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5pPr>
            <a:lvl6pPr marL="457200"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6pPr>
            <a:lvl7pPr marL="914400"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7pPr>
            <a:lvl8pPr marL="1371600"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8pPr>
            <a:lvl9pPr marL="1828800" algn="l" rtl="0" eaLnBrk="0" fontAlgn="base" hangingPunct="0">
              <a:spcBef>
                <a:spcPct val="0"/>
              </a:spcBef>
              <a:spcAft>
                <a:spcPct val="0"/>
              </a:spcAft>
              <a:defRPr sz="2800" b="1">
                <a:solidFill>
                  <a:schemeClr val="accent2"/>
                </a:solidFill>
                <a:latin typeface="Arial" panose="020B0604020202020204" pitchFamily="34" charset="0"/>
                <a:ea typeface="黑体"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0" cap="none" spc="0" normalizeH="0" baseline="0" noProof="0" dirty="0">
                <a:ln>
                  <a:noFill/>
                </a:ln>
                <a:solidFill>
                  <a:srgbClr val="333399"/>
                </a:solidFill>
                <a:effectLst/>
                <a:uLnTx/>
                <a:uFillTx/>
                <a:latin typeface="Arial" panose="020B0604020202020204"/>
                <a:ea typeface="黑体"/>
                <a:cs typeface="+mj-cs"/>
              </a:rPr>
              <a:t>LC-3</a:t>
            </a:r>
            <a:r>
              <a:rPr kumimoji="0" lang="zh-CN" altLang="en-US" sz="2800" b="1" i="0" u="none" strike="noStrike" kern="0" cap="none" spc="0" normalizeH="0" baseline="0" noProof="0" dirty="0">
                <a:ln>
                  <a:noFill/>
                </a:ln>
                <a:solidFill>
                  <a:srgbClr val="333399"/>
                </a:solidFill>
                <a:effectLst/>
                <a:uLnTx/>
                <a:uFillTx/>
                <a:latin typeface="Arial" panose="020B0604020202020204"/>
                <a:ea typeface="黑体"/>
                <a:cs typeface="+mj-cs"/>
              </a:rPr>
              <a:t> </a:t>
            </a:r>
            <a:r>
              <a:rPr kumimoji="0" lang="en-US" altLang="zh-CN" sz="2800" b="1" i="0" u="none" strike="noStrike" kern="0" cap="none" spc="0" normalizeH="0" baseline="0" noProof="0" dirty="0">
                <a:ln>
                  <a:noFill/>
                </a:ln>
                <a:solidFill>
                  <a:srgbClr val="333399"/>
                </a:solidFill>
                <a:effectLst/>
                <a:uLnTx/>
                <a:uFillTx/>
                <a:latin typeface="Arial" panose="020B0604020202020204"/>
                <a:ea typeface="黑体"/>
                <a:cs typeface="+mj-cs"/>
              </a:rPr>
              <a:t>Data Path(Microarchitecture)</a:t>
            </a:r>
            <a:endParaRPr kumimoji="0" lang="zh-CN" altLang="en-US" sz="2800" b="1" i="0" u="none" strike="noStrike" kern="0" cap="none" spc="0" normalizeH="0" baseline="0" noProof="0" dirty="0">
              <a:ln>
                <a:noFill/>
              </a:ln>
              <a:solidFill>
                <a:srgbClr val="333399"/>
              </a:solidFill>
              <a:effectLst/>
              <a:uLnTx/>
              <a:uFillTx/>
              <a:latin typeface="Arial" panose="020B0604020202020204"/>
              <a:ea typeface="黑体"/>
              <a:cs typeface="+mj-cs"/>
            </a:endParaRPr>
          </a:p>
        </p:txBody>
      </p:sp>
      <p:grpSp>
        <p:nvGrpSpPr>
          <p:cNvPr id="18" name="组合 17"/>
          <p:cNvGrpSpPr/>
          <p:nvPr/>
        </p:nvGrpSpPr>
        <p:grpSpPr>
          <a:xfrm>
            <a:off x="130105" y="1097936"/>
            <a:ext cx="5889529" cy="4131264"/>
            <a:chOff x="130105" y="1097936"/>
            <a:chExt cx="5889529" cy="4131264"/>
          </a:xfrm>
        </p:grpSpPr>
        <p:sp>
          <p:nvSpPr>
            <p:cNvPr id="375" name="矩形 374"/>
            <p:cNvSpPr/>
            <p:nvPr/>
          </p:nvSpPr>
          <p:spPr bwMode="auto">
            <a:xfrm>
              <a:off x="130105" y="1097936"/>
              <a:ext cx="5889529" cy="4131264"/>
            </a:xfrm>
            <a:prstGeom prst="rect">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17" name="矩形 16"/>
            <p:cNvSpPr/>
            <p:nvPr/>
          </p:nvSpPr>
          <p:spPr bwMode="auto">
            <a:xfrm>
              <a:off x="1430292" y="2314348"/>
              <a:ext cx="3506015" cy="1205811"/>
            </a:xfrm>
            <a:prstGeom prst="rect">
              <a:avLst/>
            </a:prstGeom>
            <a:solidFill>
              <a:schemeClr val="bg1"/>
            </a:solidFill>
            <a:ln w="38100" cap="flat" cmpd="sng" algn="ctr">
              <a:solidFill>
                <a:schemeClr val="bg1"/>
              </a:solidFill>
              <a:prstDash val="solid"/>
              <a:round/>
              <a:headEnd type="none" w="med" len="med"/>
              <a:tailEnd type="none" w="med" len="med"/>
            </a:ln>
            <a:effectLst>
              <a:outerShdw blurRad="50800" dist="152400" dir="2700000" algn="tl" rotWithShape="0">
                <a:prstClr val="black">
                  <a:alpha val="40000"/>
                </a:prstClr>
              </a:outerShdw>
            </a:effectLst>
          </p:spPr>
          <p:txBody>
            <a:bodyPr vert="horz" wrap="square" lIns="91440" tIns="4572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Control Unit</a:t>
              </a:r>
              <a:endParaRPr kumimoji="0" lang="zh-CN" altLang="en-US" sz="4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19"/>
          <p:cNvGrpSpPr/>
          <p:nvPr/>
        </p:nvGrpSpPr>
        <p:grpSpPr>
          <a:xfrm>
            <a:off x="138307" y="5302983"/>
            <a:ext cx="6290524" cy="1497514"/>
            <a:chOff x="138307" y="5302983"/>
            <a:chExt cx="6290524" cy="1497514"/>
          </a:xfrm>
        </p:grpSpPr>
        <p:sp>
          <p:nvSpPr>
            <p:cNvPr id="379" name="矩形 378"/>
            <p:cNvSpPr/>
            <p:nvPr/>
          </p:nvSpPr>
          <p:spPr bwMode="auto">
            <a:xfrm>
              <a:off x="138307" y="5302983"/>
              <a:ext cx="6290524" cy="1497514"/>
            </a:xfrm>
            <a:prstGeom prst="rect">
              <a:avLst/>
            </a:prstGeom>
            <a:noFill/>
            <a:ln w="63500" cap="flat" cmpd="sng" algn="ctr">
              <a:solidFill>
                <a:srgbClr val="003399"/>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391" name="矩形 390"/>
            <p:cNvSpPr/>
            <p:nvPr/>
          </p:nvSpPr>
          <p:spPr bwMode="auto">
            <a:xfrm>
              <a:off x="1571013" y="5444804"/>
              <a:ext cx="3506015" cy="1205811"/>
            </a:xfrm>
            <a:prstGeom prst="rect">
              <a:avLst/>
            </a:prstGeom>
            <a:solidFill>
              <a:schemeClr val="bg1"/>
            </a:solidFill>
            <a:ln w="38100" cap="flat" cmpd="sng" algn="ctr">
              <a:solidFill>
                <a:schemeClr val="bg1"/>
              </a:solidFill>
              <a:prstDash val="solid"/>
              <a:round/>
              <a:headEnd type="none" w="med" len="med"/>
              <a:tailEnd type="none" w="med" len="med"/>
            </a:ln>
            <a:effectLst>
              <a:outerShdw blurRad="50800" dist="152400" dir="2700000" algn="tl" rotWithShape="0">
                <a:prstClr val="black">
                  <a:alpha val="40000"/>
                </a:prstClr>
              </a:outerShdw>
            </a:effectLst>
          </p:spPr>
          <p:txBody>
            <a:bodyPr vert="horz" wrap="square" lIns="91440" tIns="4572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rgbClr val="003399"/>
                  </a:solidFill>
                  <a:effectLst/>
                  <a:uLnTx/>
                  <a:uFillTx/>
                  <a:latin typeface="微软雅黑" panose="020B0503020204020204" pitchFamily="34" charset="-122"/>
                  <a:ea typeface="微软雅黑" panose="020B0503020204020204" pitchFamily="34" charset="-122"/>
                  <a:cs typeface="+mn-cs"/>
                </a:rPr>
                <a:t>Memory Unit</a:t>
              </a:r>
              <a:endParaRPr kumimoji="0" lang="zh-CN" altLang="en-US" sz="4000" b="1" i="0" u="none" strike="noStrike" kern="1200" cap="none" spc="0" normalizeH="0" baseline="0" noProof="0" dirty="0">
                <a:ln>
                  <a:noFill/>
                </a:ln>
                <a:solidFill>
                  <a:srgbClr val="003399"/>
                </a:solidFill>
                <a:effectLst/>
                <a:uLnTx/>
                <a:uFillTx/>
                <a:latin typeface="微软雅黑" panose="020B0503020204020204" pitchFamily="34" charset="-122"/>
                <a:ea typeface="微软雅黑" panose="020B0503020204020204" pitchFamily="34" charset="-122"/>
                <a:cs typeface="+mn-cs"/>
              </a:endParaRPr>
            </a:p>
          </p:txBody>
        </p:sp>
      </p:grpSp>
      <p:cxnSp>
        <p:nvCxnSpPr>
          <p:cNvPr id="42" name="直接连接符 41"/>
          <p:cNvCxnSpPr/>
          <p:nvPr/>
        </p:nvCxnSpPr>
        <p:spPr bwMode="auto">
          <a:xfrm>
            <a:off x="622673" y="1039856"/>
            <a:ext cx="8344800" cy="0"/>
          </a:xfrm>
          <a:prstGeom prst="line">
            <a:avLst/>
          </a:prstGeom>
          <a:solidFill>
            <a:schemeClr val="accent1"/>
          </a:solidFill>
          <a:ln w="1270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 name="组合 21"/>
          <p:cNvGrpSpPr/>
          <p:nvPr/>
        </p:nvGrpSpPr>
        <p:grpSpPr>
          <a:xfrm>
            <a:off x="6094401" y="1111864"/>
            <a:ext cx="2872192" cy="4131264"/>
            <a:chOff x="6094401" y="1111864"/>
            <a:chExt cx="2872192" cy="4131264"/>
          </a:xfrm>
        </p:grpSpPr>
        <p:sp>
          <p:nvSpPr>
            <p:cNvPr id="14" name="矩形 13"/>
            <p:cNvSpPr/>
            <p:nvPr/>
          </p:nvSpPr>
          <p:spPr bwMode="auto">
            <a:xfrm>
              <a:off x="6094401" y="1111864"/>
              <a:ext cx="2872192" cy="4131264"/>
            </a:xfrm>
            <a:prstGeom prst="rect">
              <a:avLst/>
            </a:prstGeom>
            <a:noFill/>
            <a:ln w="635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397" name="矩形 396"/>
            <p:cNvSpPr/>
            <p:nvPr/>
          </p:nvSpPr>
          <p:spPr bwMode="auto">
            <a:xfrm>
              <a:off x="6146232" y="2420306"/>
              <a:ext cx="2736977" cy="1205811"/>
            </a:xfrm>
            <a:prstGeom prst="rect">
              <a:avLst/>
            </a:prstGeom>
            <a:solidFill>
              <a:schemeClr val="bg1"/>
            </a:solidFill>
            <a:ln w="38100" cap="flat" cmpd="sng" algn="ctr">
              <a:solidFill>
                <a:schemeClr val="bg1"/>
              </a:solidFill>
              <a:prstDash val="solid"/>
              <a:round/>
              <a:headEnd type="none" w="med" len="med"/>
              <a:tailEnd type="none" w="med" len="med"/>
            </a:ln>
            <a:effectLst>
              <a:outerShdw blurRad="50800" dist="152400" dir="2700000" algn="tl" rotWithShape="0">
                <a:prstClr val="black">
                  <a:alpha val="40000"/>
                </a:prstClr>
              </a:outerShdw>
            </a:effectLst>
          </p:spPr>
          <p:txBody>
            <a:bodyPr vert="horz" wrap="square" lIns="91440" tIns="45720" rIns="91440" bIns="45720" numCol="1" rtlCol="0"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rgbClr val="008000"/>
                  </a:solidFill>
                  <a:effectLst/>
                  <a:uLnTx/>
                  <a:uFillTx/>
                  <a:latin typeface="微软雅黑" panose="020B0503020204020204" pitchFamily="34" charset="-122"/>
                  <a:ea typeface="微软雅黑" panose="020B0503020204020204" pitchFamily="34" charset="-122"/>
                  <a:cs typeface="+mn-cs"/>
                </a:rPr>
                <a:t>Processing Unit</a:t>
              </a:r>
              <a:endParaRPr kumimoji="0" lang="zh-CN" altLang="en-US" sz="3600" b="1" i="0" u="none" strike="noStrike" kern="1200" cap="none" spc="0" normalizeH="0" baseline="0" noProof="0" dirty="0">
                <a:ln>
                  <a:noFill/>
                </a:ln>
                <a:solidFill>
                  <a:srgbClr val="008000"/>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Levels of Abstraction</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34</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grpSp>
        <p:nvGrpSpPr>
          <p:cNvPr id="32" name="Group 49"/>
          <p:cNvGrpSpPr/>
          <p:nvPr/>
        </p:nvGrpSpPr>
        <p:grpSpPr bwMode="auto">
          <a:xfrm>
            <a:off x="4139952" y="1212310"/>
            <a:ext cx="4878636" cy="5240338"/>
            <a:chOff x="709" y="624"/>
            <a:chExt cx="4537" cy="3301"/>
          </a:xfrm>
        </p:grpSpPr>
        <p:sp>
          <p:nvSpPr>
            <p:cNvPr id="33" name="Text Box 3"/>
            <p:cNvSpPr txBox="1">
              <a:spLocks noChangeArrowheads="1"/>
            </p:cNvSpPr>
            <p:nvPr/>
          </p:nvSpPr>
          <p:spPr bwMode="auto">
            <a:xfrm>
              <a:off x="1642" y="624"/>
              <a:ext cx="24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Solve a system of equations</a:t>
              </a:r>
            </a:p>
          </p:txBody>
        </p:sp>
        <p:grpSp>
          <p:nvGrpSpPr>
            <p:cNvPr id="34" name="Group 28"/>
            <p:cNvGrpSpPr/>
            <p:nvPr/>
          </p:nvGrpSpPr>
          <p:grpSpPr bwMode="auto">
            <a:xfrm>
              <a:off x="709" y="1150"/>
              <a:ext cx="4537" cy="292"/>
              <a:chOff x="709" y="1115"/>
              <a:chExt cx="4537" cy="292"/>
            </a:xfrm>
          </p:grpSpPr>
          <p:sp>
            <p:nvSpPr>
              <p:cNvPr id="74" name="Text Box 4"/>
              <p:cNvSpPr txBox="1">
                <a:spLocks noChangeArrowheads="1"/>
              </p:cNvSpPr>
              <p:nvPr/>
            </p:nvSpPr>
            <p:spPr bwMode="auto">
              <a:xfrm>
                <a:off x="2150" y="1116"/>
                <a:ext cx="10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Gaussian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elimination</a:t>
                </a:r>
              </a:p>
            </p:txBody>
          </p:sp>
          <p:sp>
            <p:nvSpPr>
              <p:cNvPr id="75" name="Text Box 5"/>
              <p:cNvSpPr txBox="1">
                <a:spLocks noChangeArrowheads="1"/>
              </p:cNvSpPr>
              <p:nvPr/>
            </p:nvSpPr>
            <p:spPr bwMode="auto">
              <a:xfrm>
                <a:off x="3345" y="1115"/>
                <a:ext cx="8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Jacobi</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iteration</a:t>
                </a:r>
              </a:p>
            </p:txBody>
          </p:sp>
          <p:sp>
            <p:nvSpPr>
              <p:cNvPr id="76" name="Text Box 6"/>
              <p:cNvSpPr txBox="1">
                <a:spLocks noChangeArrowheads="1"/>
              </p:cNvSpPr>
              <p:nvPr/>
            </p:nvSpPr>
            <p:spPr bwMode="auto">
              <a:xfrm>
                <a:off x="709" y="1202"/>
                <a:ext cx="141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Red-black SOR</a:t>
                </a:r>
              </a:p>
            </p:txBody>
          </p:sp>
          <p:sp>
            <p:nvSpPr>
              <p:cNvPr id="77" name="Text Box 7"/>
              <p:cNvSpPr txBox="1">
                <a:spLocks noChangeArrowheads="1"/>
              </p:cNvSpPr>
              <p:nvPr/>
            </p:nvSpPr>
            <p:spPr bwMode="auto">
              <a:xfrm>
                <a:off x="4332" y="1202"/>
                <a:ext cx="91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Multigrid</a:t>
                </a:r>
              </a:p>
            </p:txBody>
          </p:sp>
        </p:grpSp>
        <p:grpSp>
          <p:nvGrpSpPr>
            <p:cNvPr id="35" name="Group 23"/>
            <p:cNvGrpSpPr/>
            <p:nvPr/>
          </p:nvGrpSpPr>
          <p:grpSpPr bwMode="auto">
            <a:xfrm>
              <a:off x="1277" y="1794"/>
              <a:ext cx="2948" cy="174"/>
              <a:chOff x="1133" y="1848"/>
              <a:chExt cx="2948" cy="174"/>
            </a:xfrm>
          </p:grpSpPr>
          <p:sp>
            <p:nvSpPr>
              <p:cNvPr id="70" name="Text Box 8"/>
              <p:cNvSpPr txBox="1">
                <a:spLocks noChangeArrowheads="1"/>
              </p:cNvSpPr>
              <p:nvPr/>
            </p:nvSpPr>
            <p:spPr bwMode="auto">
              <a:xfrm>
                <a:off x="1133" y="1848"/>
                <a:ext cx="10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FORTRAN</a:t>
                </a:r>
              </a:p>
            </p:txBody>
          </p:sp>
          <p:sp>
            <p:nvSpPr>
              <p:cNvPr id="71" name="Text Box 9"/>
              <p:cNvSpPr txBox="1">
                <a:spLocks noChangeArrowheads="1"/>
              </p:cNvSpPr>
              <p:nvPr/>
            </p:nvSpPr>
            <p:spPr bwMode="auto">
              <a:xfrm>
                <a:off x="2279" y="1848"/>
                <a:ext cx="3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a:t>
                </a:r>
              </a:p>
            </p:txBody>
          </p:sp>
          <p:sp>
            <p:nvSpPr>
              <p:cNvPr id="72" name="Text Box 10"/>
              <p:cNvSpPr txBox="1">
                <a:spLocks noChangeArrowheads="1"/>
              </p:cNvSpPr>
              <p:nvPr/>
            </p:nvSpPr>
            <p:spPr bwMode="auto">
              <a:xfrm>
                <a:off x="2811" y="1848"/>
                <a:ext cx="51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a:t>
                </a:r>
              </a:p>
            </p:txBody>
          </p:sp>
          <p:sp>
            <p:nvSpPr>
              <p:cNvPr id="73" name="Text Box 11"/>
              <p:cNvSpPr txBox="1">
                <a:spLocks noChangeArrowheads="1"/>
              </p:cNvSpPr>
              <p:nvPr/>
            </p:nvSpPr>
            <p:spPr bwMode="auto">
              <a:xfrm>
                <a:off x="3508" y="1848"/>
                <a:ext cx="5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Java</a:t>
                </a:r>
              </a:p>
            </p:txBody>
          </p:sp>
        </p:grpSp>
        <p:grpSp>
          <p:nvGrpSpPr>
            <p:cNvPr id="36" name="Group 24"/>
            <p:cNvGrpSpPr/>
            <p:nvPr/>
          </p:nvGrpSpPr>
          <p:grpSpPr bwMode="auto">
            <a:xfrm>
              <a:off x="982" y="2263"/>
              <a:ext cx="3647" cy="174"/>
              <a:chOff x="694" y="2472"/>
              <a:chExt cx="3647" cy="174"/>
            </a:xfrm>
          </p:grpSpPr>
          <p:sp>
            <p:nvSpPr>
              <p:cNvPr id="67" name="Text Box 12"/>
              <p:cNvSpPr txBox="1">
                <a:spLocks noChangeArrowheads="1"/>
              </p:cNvSpPr>
              <p:nvPr/>
            </p:nvSpPr>
            <p:spPr bwMode="auto">
              <a:xfrm>
                <a:off x="2004" y="2472"/>
                <a:ext cx="8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Intel x86</a:t>
                </a:r>
              </a:p>
            </p:txBody>
          </p:sp>
          <p:sp>
            <p:nvSpPr>
              <p:cNvPr id="68" name="Text Box 13"/>
              <p:cNvSpPr txBox="1">
                <a:spLocks noChangeArrowheads="1"/>
              </p:cNvSpPr>
              <p:nvPr/>
            </p:nvSpPr>
            <p:spPr bwMode="auto">
              <a:xfrm>
                <a:off x="694" y="2472"/>
                <a:ext cx="114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Sun SPARC</a:t>
                </a:r>
              </a:p>
            </p:txBody>
          </p:sp>
          <p:sp>
            <p:nvSpPr>
              <p:cNvPr id="69" name="Text Box 14"/>
              <p:cNvSpPr txBox="1">
                <a:spLocks noChangeArrowheads="1"/>
              </p:cNvSpPr>
              <p:nvPr/>
            </p:nvSpPr>
            <p:spPr bwMode="auto">
              <a:xfrm>
                <a:off x="3047" y="2472"/>
                <a:ext cx="129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IBM PowerPC</a:t>
                </a:r>
              </a:p>
            </p:txBody>
          </p:sp>
        </p:grpSp>
        <p:grpSp>
          <p:nvGrpSpPr>
            <p:cNvPr id="37" name="Group 25"/>
            <p:cNvGrpSpPr/>
            <p:nvPr/>
          </p:nvGrpSpPr>
          <p:grpSpPr bwMode="auto">
            <a:xfrm>
              <a:off x="1362" y="2733"/>
              <a:ext cx="3161" cy="232"/>
              <a:chOff x="1074" y="2928"/>
              <a:chExt cx="3161" cy="232"/>
            </a:xfrm>
          </p:grpSpPr>
          <p:sp>
            <p:nvSpPr>
              <p:cNvPr id="64" name="Text Box 15"/>
              <p:cNvSpPr txBox="1">
                <a:spLocks noChangeArrowheads="1"/>
              </p:cNvSpPr>
              <p:nvPr/>
            </p:nvSpPr>
            <p:spPr bwMode="auto">
              <a:xfrm>
                <a:off x="1074" y="2986"/>
                <a:ext cx="100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Pentium 4</a:t>
                </a:r>
              </a:p>
            </p:txBody>
          </p:sp>
          <p:sp>
            <p:nvSpPr>
              <p:cNvPr id="65" name="Text Box 16"/>
              <p:cNvSpPr txBox="1">
                <a:spLocks noChangeArrowheads="1"/>
              </p:cNvSpPr>
              <p:nvPr/>
            </p:nvSpPr>
            <p:spPr bwMode="auto">
              <a:xfrm>
                <a:off x="1892" y="2928"/>
                <a:ext cx="10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Core 2 Duo</a:t>
                </a:r>
              </a:p>
            </p:txBody>
          </p:sp>
          <p:sp>
            <p:nvSpPr>
              <p:cNvPr id="66" name="Text Box 17"/>
              <p:cNvSpPr txBox="1">
                <a:spLocks noChangeArrowheads="1"/>
              </p:cNvSpPr>
              <p:nvPr/>
            </p:nvSpPr>
            <p:spPr bwMode="auto">
              <a:xfrm>
                <a:off x="2824" y="2986"/>
                <a:ext cx="14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AMD Athlon X2</a:t>
                </a:r>
              </a:p>
            </p:txBody>
          </p:sp>
        </p:grpSp>
        <p:grpSp>
          <p:nvGrpSpPr>
            <p:cNvPr id="38" name="Group 26"/>
            <p:cNvGrpSpPr/>
            <p:nvPr/>
          </p:nvGrpSpPr>
          <p:grpSpPr bwMode="auto">
            <a:xfrm>
              <a:off x="1257" y="3202"/>
              <a:ext cx="3482" cy="174"/>
              <a:chOff x="1017" y="3288"/>
              <a:chExt cx="3482" cy="174"/>
            </a:xfrm>
          </p:grpSpPr>
          <p:sp>
            <p:nvSpPr>
              <p:cNvPr id="62" name="Text Box 18"/>
              <p:cNvSpPr txBox="1">
                <a:spLocks noChangeArrowheads="1"/>
              </p:cNvSpPr>
              <p:nvPr/>
            </p:nvSpPr>
            <p:spPr bwMode="auto">
              <a:xfrm>
                <a:off x="1017" y="3288"/>
                <a:ext cx="168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Ripple-carry adder</a:t>
                </a:r>
              </a:p>
            </p:txBody>
          </p:sp>
          <p:sp>
            <p:nvSpPr>
              <p:cNvPr id="63" name="Text Box 19"/>
              <p:cNvSpPr txBox="1">
                <a:spLocks noChangeArrowheads="1"/>
              </p:cNvSpPr>
              <p:nvPr/>
            </p:nvSpPr>
            <p:spPr bwMode="auto">
              <a:xfrm>
                <a:off x="2469" y="3288"/>
                <a:ext cx="20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Carry-lookahead adder</a:t>
                </a:r>
              </a:p>
            </p:txBody>
          </p:sp>
        </p:grpSp>
        <p:grpSp>
          <p:nvGrpSpPr>
            <p:cNvPr id="39" name="Group 27"/>
            <p:cNvGrpSpPr/>
            <p:nvPr/>
          </p:nvGrpSpPr>
          <p:grpSpPr bwMode="auto">
            <a:xfrm>
              <a:off x="1259" y="3696"/>
              <a:ext cx="3608" cy="229"/>
              <a:chOff x="1259" y="3696"/>
              <a:chExt cx="3608" cy="229"/>
            </a:xfrm>
          </p:grpSpPr>
          <p:sp>
            <p:nvSpPr>
              <p:cNvPr id="59" name="Text Box 20"/>
              <p:cNvSpPr txBox="1">
                <a:spLocks noChangeArrowheads="1"/>
              </p:cNvSpPr>
              <p:nvPr/>
            </p:nvSpPr>
            <p:spPr bwMode="auto">
              <a:xfrm>
                <a:off x="1259" y="3751"/>
                <a:ext cx="121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Static CMOS</a:t>
                </a:r>
              </a:p>
            </p:txBody>
          </p:sp>
          <p:sp>
            <p:nvSpPr>
              <p:cNvPr id="60" name="Text Box 21"/>
              <p:cNvSpPr txBox="1">
                <a:spLocks noChangeArrowheads="1"/>
              </p:cNvSpPr>
              <p:nvPr/>
            </p:nvSpPr>
            <p:spPr bwMode="auto">
              <a:xfrm>
                <a:off x="2200" y="3751"/>
                <a:ext cx="145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Dynamic CMOS</a:t>
                </a:r>
              </a:p>
            </p:txBody>
          </p:sp>
          <p:sp>
            <p:nvSpPr>
              <p:cNvPr id="61" name="Text Box 22"/>
              <p:cNvSpPr txBox="1">
                <a:spLocks noChangeArrowheads="1"/>
              </p:cNvSpPr>
              <p:nvPr/>
            </p:nvSpPr>
            <p:spPr bwMode="auto">
              <a:xfrm>
                <a:off x="3331" y="3696"/>
                <a:ext cx="15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Nanomechanical</a:t>
                </a:r>
              </a:p>
            </p:txBody>
          </p:sp>
        </p:grpSp>
        <p:sp>
          <p:nvSpPr>
            <p:cNvPr id="40" name="Line 29"/>
            <p:cNvSpPr>
              <a:spLocks noChangeShapeType="1"/>
            </p:cNvSpPr>
            <p:nvPr/>
          </p:nvSpPr>
          <p:spPr bwMode="auto">
            <a:xfrm flipH="1">
              <a:off x="1728" y="912"/>
              <a:ext cx="960"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1" name="Line 30"/>
            <p:cNvSpPr>
              <a:spLocks noChangeShapeType="1"/>
            </p:cNvSpPr>
            <p:nvPr/>
          </p:nvSpPr>
          <p:spPr bwMode="auto">
            <a:xfrm>
              <a:off x="2688" y="912"/>
              <a:ext cx="0"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2" name="Line 31"/>
            <p:cNvSpPr>
              <a:spLocks noChangeShapeType="1"/>
            </p:cNvSpPr>
            <p:nvPr/>
          </p:nvSpPr>
          <p:spPr bwMode="auto">
            <a:xfrm>
              <a:off x="2688" y="912"/>
              <a:ext cx="1008"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3" name="Line 32"/>
            <p:cNvSpPr>
              <a:spLocks noChangeShapeType="1"/>
            </p:cNvSpPr>
            <p:nvPr/>
          </p:nvSpPr>
          <p:spPr bwMode="auto">
            <a:xfrm>
              <a:off x="2688" y="912"/>
              <a:ext cx="1824"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4" name="Line 33"/>
            <p:cNvSpPr>
              <a:spLocks noChangeShapeType="1"/>
            </p:cNvSpPr>
            <p:nvPr/>
          </p:nvSpPr>
          <p:spPr bwMode="auto">
            <a:xfrm flipH="1">
              <a:off x="2112" y="1536"/>
              <a:ext cx="576"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5" name="Line 34"/>
            <p:cNvSpPr>
              <a:spLocks noChangeShapeType="1"/>
            </p:cNvSpPr>
            <p:nvPr/>
          </p:nvSpPr>
          <p:spPr bwMode="auto">
            <a:xfrm flipH="1">
              <a:off x="2592" y="1536"/>
              <a:ext cx="96"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6" name="Line 35"/>
            <p:cNvSpPr>
              <a:spLocks noChangeShapeType="1"/>
            </p:cNvSpPr>
            <p:nvPr/>
          </p:nvSpPr>
          <p:spPr bwMode="auto">
            <a:xfrm>
              <a:off x="2688" y="1536"/>
              <a:ext cx="384"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7" name="Line 36"/>
            <p:cNvSpPr>
              <a:spLocks noChangeShapeType="1"/>
            </p:cNvSpPr>
            <p:nvPr/>
          </p:nvSpPr>
          <p:spPr bwMode="auto">
            <a:xfrm>
              <a:off x="2688" y="1536"/>
              <a:ext cx="1056"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8" name="Line 37"/>
            <p:cNvSpPr>
              <a:spLocks noChangeShapeType="1"/>
            </p:cNvSpPr>
            <p:nvPr/>
          </p:nvSpPr>
          <p:spPr bwMode="auto">
            <a:xfrm flipH="1">
              <a:off x="1920" y="2016"/>
              <a:ext cx="624"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49" name="Line 38"/>
            <p:cNvSpPr>
              <a:spLocks noChangeShapeType="1"/>
            </p:cNvSpPr>
            <p:nvPr/>
          </p:nvSpPr>
          <p:spPr bwMode="auto">
            <a:xfrm>
              <a:off x="2544" y="2016"/>
              <a:ext cx="48"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0" name="Line 39"/>
            <p:cNvSpPr>
              <a:spLocks noChangeShapeType="1"/>
            </p:cNvSpPr>
            <p:nvPr/>
          </p:nvSpPr>
          <p:spPr bwMode="auto">
            <a:xfrm>
              <a:off x="2544" y="2016"/>
              <a:ext cx="960"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1" name="Line 40"/>
            <p:cNvSpPr>
              <a:spLocks noChangeShapeType="1"/>
            </p:cNvSpPr>
            <p:nvPr/>
          </p:nvSpPr>
          <p:spPr bwMode="auto">
            <a:xfrm flipH="1">
              <a:off x="2112" y="2448"/>
              <a:ext cx="576"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2" name="Line 41"/>
            <p:cNvSpPr>
              <a:spLocks noChangeShapeType="1"/>
            </p:cNvSpPr>
            <p:nvPr/>
          </p:nvSpPr>
          <p:spPr bwMode="auto">
            <a:xfrm>
              <a:off x="2688" y="2448"/>
              <a:ext cx="48"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3" name="Line 42"/>
            <p:cNvSpPr>
              <a:spLocks noChangeShapeType="1"/>
            </p:cNvSpPr>
            <p:nvPr/>
          </p:nvSpPr>
          <p:spPr bwMode="auto">
            <a:xfrm>
              <a:off x="2688" y="2448"/>
              <a:ext cx="816"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4" name="Line 43"/>
            <p:cNvSpPr>
              <a:spLocks noChangeShapeType="1"/>
            </p:cNvSpPr>
            <p:nvPr/>
          </p:nvSpPr>
          <p:spPr bwMode="auto">
            <a:xfrm flipH="1">
              <a:off x="2448" y="2976"/>
              <a:ext cx="288"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5" name="Line 44"/>
            <p:cNvSpPr>
              <a:spLocks noChangeShapeType="1"/>
            </p:cNvSpPr>
            <p:nvPr/>
          </p:nvSpPr>
          <p:spPr bwMode="auto">
            <a:xfrm>
              <a:off x="2736" y="2976"/>
              <a:ext cx="336"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6" name="Line 46"/>
            <p:cNvSpPr>
              <a:spLocks noChangeShapeType="1"/>
            </p:cNvSpPr>
            <p:nvPr/>
          </p:nvSpPr>
          <p:spPr bwMode="auto">
            <a:xfrm flipH="1">
              <a:off x="1920" y="3408"/>
              <a:ext cx="1488"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7" name="Line 47"/>
            <p:cNvSpPr>
              <a:spLocks noChangeShapeType="1"/>
            </p:cNvSpPr>
            <p:nvPr/>
          </p:nvSpPr>
          <p:spPr bwMode="auto">
            <a:xfrm flipH="1">
              <a:off x="2880" y="3408"/>
              <a:ext cx="528" cy="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58" name="Line 48"/>
            <p:cNvSpPr>
              <a:spLocks noChangeShapeType="1"/>
            </p:cNvSpPr>
            <p:nvPr/>
          </p:nvSpPr>
          <p:spPr bwMode="auto">
            <a:xfrm>
              <a:off x="3408" y="3408"/>
              <a:ext cx="379" cy="2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grpSp>
      <p:sp>
        <p:nvSpPr>
          <p:cNvPr id="89" name="矩形 88"/>
          <p:cNvSpPr/>
          <p:nvPr/>
        </p:nvSpPr>
        <p:spPr bwMode="auto">
          <a:xfrm>
            <a:off x="4265966" y="3017298"/>
            <a:ext cx="4698522" cy="1143154"/>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90" name="矩形 89"/>
          <p:cNvSpPr/>
          <p:nvPr/>
        </p:nvSpPr>
        <p:spPr bwMode="auto">
          <a:xfrm>
            <a:off x="4265966" y="1130300"/>
            <a:ext cx="4698522" cy="443420"/>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grpSp>
        <p:nvGrpSpPr>
          <p:cNvPr id="91" name="组合 90"/>
          <p:cNvGrpSpPr/>
          <p:nvPr/>
        </p:nvGrpSpPr>
        <p:grpSpPr>
          <a:xfrm>
            <a:off x="245196" y="1210268"/>
            <a:ext cx="3663217" cy="5115084"/>
            <a:chOff x="468313" y="1446213"/>
            <a:chExt cx="4225925" cy="4192587"/>
          </a:xfrm>
        </p:grpSpPr>
        <p:sp>
          <p:nvSpPr>
            <p:cNvPr id="92" name="AutoShape 3"/>
            <p:cNvSpPr>
              <a:spLocks noChangeArrowheads="1"/>
            </p:cNvSpPr>
            <p:nvPr/>
          </p:nvSpPr>
          <p:spPr bwMode="auto">
            <a:xfrm>
              <a:off x="468313" y="1849438"/>
              <a:ext cx="4225925" cy="403225"/>
            </a:xfrm>
            <a:prstGeom prst="roundRect">
              <a:avLst>
                <a:gd name="adj" fmla="val 16667"/>
              </a:avLst>
            </a:prstGeom>
            <a:solidFill>
              <a:srgbClr val="C3D69B"/>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Algorithm and Data Structure</a:t>
              </a: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endParaRPr>
            </a:p>
          </p:txBody>
        </p:sp>
        <p:sp>
          <p:nvSpPr>
            <p:cNvPr id="93" name="AutoShape 4"/>
            <p:cNvSpPr>
              <a:spLocks noChangeArrowheads="1"/>
            </p:cNvSpPr>
            <p:nvPr/>
          </p:nvSpPr>
          <p:spPr bwMode="auto">
            <a:xfrm>
              <a:off x="468313" y="3933825"/>
              <a:ext cx="4225925" cy="392113"/>
            </a:xfrm>
            <a:prstGeom prst="roundRect">
              <a:avLst>
                <a:gd name="adj" fmla="val 16667"/>
              </a:avLst>
            </a:prstGeom>
            <a:solidFill>
              <a:srgbClr val="99CC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Gates/Register-Transfer Level (RTL)</a:t>
              </a:r>
            </a:p>
          </p:txBody>
        </p:sp>
        <p:sp>
          <p:nvSpPr>
            <p:cNvPr id="94" name="AutoShape 5"/>
            <p:cNvSpPr>
              <a:spLocks noChangeArrowheads="1"/>
            </p:cNvSpPr>
            <p:nvPr/>
          </p:nvSpPr>
          <p:spPr bwMode="auto">
            <a:xfrm>
              <a:off x="468313" y="1446213"/>
              <a:ext cx="4217987" cy="403225"/>
            </a:xfrm>
            <a:prstGeom prst="roundRect">
              <a:avLst>
                <a:gd name="adj" fmla="val 16667"/>
              </a:avLst>
            </a:prstGeom>
            <a:solidFill>
              <a:srgbClr val="FFFF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0000"/>
                  </a:solidFill>
                  <a:effectLst/>
                  <a:uLnTx/>
                  <a:uFillTx/>
                  <a:latin typeface="Calibri" panose="020F0502020204030204" pitchFamily="34" charset="0"/>
                  <a:ea typeface="宋体" pitchFamily="2" charset="-122"/>
                  <a:cs typeface="+mn-cs"/>
                </a:rPr>
                <a:t>Application</a:t>
              </a:r>
            </a:p>
          </p:txBody>
        </p:sp>
        <p:sp>
          <p:nvSpPr>
            <p:cNvPr id="95" name="AutoShape 6"/>
            <p:cNvSpPr>
              <a:spLocks noChangeArrowheads="1"/>
            </p:cNvSpPr>
            <p:nvPr/>
          </p:nvSpPr>
          <p:spPr bwMode="auto">
            <a:xfrm>
              <a:off x="468313" y="3059113"/>
              <a:ext cx="4225925" cy="471487"/>
            </a:xfrm>
            <a:prstGeom prst="roundRect">
              <a:avLst>
                <a:gd name="adj" fmla="val 16667"/>
              </a:avLst>
            </a:prstGeom>
            <a:solidFill>
              <a:srgbClr val="FF0000"/>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Calibri" panose="020F0502020204030204" pitchFamily="34" charset="0"/>
                  <a:ea typeface="宋体" pitchFamily="2" charset="-122"/>
                  <a:cs typeface="+mn-cs"/>
                </a:rPr>
                <a:t>Instruction Set Architecture (ISA)</a:t>
              </a:r>
            </a:p>
          </p:txBody>
        </p:sp>
        <p:sp>
          <p:nvSpPr>
            <p:cNvPr id="96" name="AutoShape 7"/>
            <p:cNvSpPr>
              <a:spLocks noChangeArrowheads="1"/>
            </p:cNvSpPr>
            <p:nvPr/>
          </p:nvSpPr>
          <p:spPr bwMode="auto">
            <a:xfrm>
              <a:off x="468313" y="2655888"/>
              <a:ext cx="4214812" cy="403225"/>
            </a:xfrm>
            <a:prstGeom prst="roundRect">
              <a:avLst>
                <a:gd name="adj" fmla="val 16667"/>
              </a:avLst>
            </a:prstGeom>
            <a:solidFill>
              <a:schemeClr val="accent2">
                <a:lumMod val="40000"/>
                <a:lumOff val="60000"/>
              </a:schemeClr>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Operating System/Virtual Machines</a:t>
              </a:r>
            </a:p>
          </p:txBody>
        </p:sp>
        <p:sp>
          <p:nvSpPr>
            <p:cNvPr id="97" name="AutoShape 8"/>
            <p:cNvSpPr>
              <a:spLocks noChangeArrowheads="1"/>
            </p:cNvSpPr>
            <p:nvPr/>
          </p:nvSpPr>
          <p:spPr bwMode="auto">
            <a:xfrm>
              <a:off x="468313" y="3530600"/>
              <a:ext cx="4225925" cy="403225"/>
            </a:xfrm>
            <a:prstGeom prst="roundRect">
              <a:avLst>
                <a:gd name="adj" fmla="val 16667"/>
              </a:avLst>
            </a:prstGeom>
            <a:solidFill>
              <a:srgbClr val="99CC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Microarchitecture</a:t>
              </a:r>
            </a:p>
          </p:txBody>
        </p:sp>
        <p:sp>
          <p:nvSpPr>
            <p:cNvPr id="98" name="AutoShape 9"/>
            <p:cNvSpPr>
              <a:spLocks noChangeArrowheads="1"/>
            </p:cNvSpPr>
            <p:nvPr/>
          </p:nvSpPr>
          <p:spPr bwMode="auto">
            <a:xfrm>
              <a:off x="468313" y="4740275"/>
              <a:ext cx="4225925" cy="458788"/>
            </a:xfrm>
            <a:prstGeom prst="roundRect">
              <a:avLst>
                <a:gd name="adj" fmla="val 16667"/>
              </a:avLst>
            </a:prstGeom>
            <a:solidFill>
              <a:srgbClr val="99CC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Calibri" panose="020F0502020204030204" pitchFamily="34" charset="0"/>
                  <a:ea typeface="宋体" pitchFamily="2" charset="-122"/>
                  <a:cs typeface="+mn-cs"/>
                </a:rPr>
                <a:t>Electronic Devices</a:t>
              </a:r>
            </a:p>
          </p:txBody>
        </p:sp>
        <p:sp>
          <p:nvSpPr>
            <p:cNvPr id="99" name="AutoShape 10"/>
            <p:cNvSpPr>
              <a:spLocks noChangeArrowheads="1"/>
            </p:cNvSpPr>
            <p:nvPr/>
          </p:nvSpPr>
          <p:spPr bwMode="auto">
            <a:xfrm>
              <a:off x="468313" y="2252663"/>
              <a:ext cx="4225925" cy="403225"/>
            </a:xfrm>
            <a:prstGeom prst="roundRect">
              <a:avLst>
                <a:gd name="adj" fmla="val 16667"/>
              </a:avLst>
            </a:prstGeom>
            <a:solidFill>
              <a:schemeClr val="accent2">
                <a:lumMod val="40000"/>
                <a:lumOff val="60000"/>
              </a:schemeClr>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itchFamily="2" charset="-122"/>
                  <a:cs typeface="+mn-cs"/>
                </a:rPr>
                <a:t>Programming Language/Compiler</a:t>
              </a:r>
            </a:p>
          </p:txBody>
        </p:sp>
        <p:sp>
          <p:nvSpPr>
            <p:cNvPr id="100" name="AutoShape 11"/>
            <p:cNvSpPr>
              <a:spLocks noChangeArrowheads="1"/>
            </p:cNvSpPr>
            <p:nvPr/>
          </p:nvSpPr>
          <p:spPr bwMode="auto">
            <a:xfrm>
              <a:off x="468313" y="4337050"/>
              <a:ext cx="4225925" cy="392113"/>
            </a:xfrm>
            <a:prstGeom prst="roundRect">
              <a:avLst>
                <a:gd name="adj" fmla="val 16667"/>
              </a:avLst>
            </a:prstGeom>
            <a:solidFill>
              <a:srgbClr val="99CCFF"/>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Calibri" panose="020F0502020204030204" pitchFamily="34" charset="0"/>
                  <a:ea typeface="宋体" pitchFamily="2" charset="-122"/>
                  <a:cs typeface="+mn-cs"/>
                </a:rPr>
                <a:t>Analog/Digital Circuits</a:t>
              </a:r>
            </a:p>
          </p:txBody>
        </p:sp>
        <p:sp>
          <p:nvSpPr>
            <p:cNvPr id="101" name="AutoShape 12"/>
            <p:cNvSpPr>
              <a:spLocks noChangeArrowheads="1"/>
            </p:cNvSpPr>
            <p:nvPr/>
          </p:nvSpPr>
          <p:spPr bwMode="auto">
            <a:xfrm>
              <a:off x="468313" y="5180013"/>
              <a:ext cx="4225925" cy="458787"/>
            </a:xfrm>
            <a:prstGeom prst="roundRect">
              <a:avLst>
                <a:gd name="adj" fmla="val 16667"/>
              </a:avLst>
            </a:prstGeom>
            <a:solidFill>
              <a:schemeClr val="bg1"/>
            </a:solidFill>
            <a:ln w="38100">
              <a:solidFill>
                <a:schemeClr val="tx1"/>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0000"/>
                  </a:solidFill>
                  <a:effectLst/>
                  <a:uLnTx/>
                  <a:uFillTx/>
                  <a:latin typeface="Calibri" panose="020F0502020204030204" pitchFamily="34" charset="0"/>
                  <a:ea typeface="宋体" pitchFamily="2" charset="-122"/>
                  <a:cs typeface="+mn-cs"/>
                </a:rPr>
                <a:t>Physics</a:t>
              </a:r>
            </a:p>
          </p:txBody>
        </p:sp>
      </p:grpSp>
      <p:cxnSp>
        <p:nvCxnSpPr>
          <p:cNvPr id="102" name="直接箭头连接符 101"/>
          <p:cNvCxnSpPr>
            <a:stCxn id="89" idx="1"/>
          </p:cNvCxnSpPr>
          <p:nvPr/>
        </p:nvCxnSpPr>
        <p:spPr bwMode="auto">
          <a:xfrm flipH="1" flipV="1">
            <a:off x="3898636" y="3485514"/>
            <a:ext cx="367330" cy="103361"/>
          </a:xfrm>
          <a:prstGeom prst="straightConnector1">
            <a:avLst/>
          </a:prstGeom>
          <a:noFill/>
          <a:ln w="762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LC-3</a:t>
            </a:r>
            <a:r>
              <a:rPr lang="zh-CN" altLang="en-US" dirty="0"/>
              <a:t> </a:t>
            </a:r>
            <a:r>
              <a:rPr lang="en-US" altLang="zh-CN" dirty="0"/>
              <a:t>ISA Overview</a:t>
            </a:r>
            <a:r>
              <a:rPr lang="zh-CN" altLang="en-US" dirty="0"/>
              <a:t> </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B31CBB7B-8F77-4532-AF3B-692F6833BD27}"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5" name="灯片编号占位符 4"/>
          <p:cNvSpPr>
            <a:spLocks noGrp="1"/>
          </p:cNvSpPr>
          <p:nvPr>
            <p:ph type="sldNum" sz="quarter" idx="12"/>
          </p:nvPr>
        </p:nvSpPr>
        <p:spPr>
          <a:xfrm>
            <a:off x="6100776" y="6476240"/>
            <a:ext cx="2743200" cy="244475"/>
          </a:xfr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0441A33-B750-4E2E-A7AE-D936BE1FEF48}"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35</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grpSp>
        <p:nvGrpSpPr>
          <p:cNvPr id="6" name="组合 5"/>
          <p:cNvGrpSpPr/>
          <p:nvPr/>
        </p:nvGrpSpPr>
        <p:grpSpPr>
          <a:xfrm>
            <a:off x="470624" y="966680"/>
            <a:ext cx="3829807" cy="2574797"/>
            <a:chOff x="504494" y="926211"/>
            <a:chExt cx="3829807" cy="2574797"/>
          </a:xfrm>
        </p:grpSpPr>
        <p:sp>
          <p:nvSpPr>
            <p:cNvPr id="7" name="矩形 6"/>
            <p:cNvSpPr/>
            <p:nvPr/>
          </p:nvSpPr>
          <p:spPr bwMode="auto">
            <a:xfrm>
              <a:off x="504494" y="926211"/>
              <a:ext cx="3829807" cy="257479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2500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运算指令</a:t>
              </a:r>
              <a:r>
                <a:rPr kumimoji="0" lang="en-US" altLang="zh-CN" sz="2400" b="1" i="0" u="none" strike="noStrike" kern="1200" cap="none" spc="0" normalizeH="0" baseline="-2500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(Operate Instructions)</a:t>
              </a:r>
              <a:endParaRPr kumimoji="0" lang="zh-CN" altLang="en-US" sz="2400" b="1" i="0" u="none" strike="noStrike" kern="1200" cap="none" spc="0" normalizeH="0" baseline="-2500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7"/>
            <p:cNvGrpSpPr/>
            <p:nvPr/>
          </p:nvGrpSpPr>
          <p:grpSpPr>
            <a:xfrm>
              <a:off x="717255" y="1349152"/>
              <a:ext cx="3534039" cy="2079848"/>
              <a:chOff x="827584" y="1628800"/>
              <a:chExt cx="3534039" cy="2079848"/>
            </a:xfrm>
          </p:grpSpPr>
          <p:grpSp>
            <p:nvGrpSpPr>
              <p:cNvPr id="9" name="组合 8"/>
              <p:cNvGrpSpPr/>
              <p:nvPr/>
            </p:nvGrpSpPr>
            <p:grpSpPr>
              <a:xfrm>
                <a:off x="1497144" y="1628800"/>
                <a:ext cx="2861657" cy="504024"/>
                <a:chOff x="345016" y="2996952"/>
                <a:chExt cx="2861657" cy="504024"/>
              </a:xfrm>
            </p:grpSpPr>
            <p:grpSp>
              <p:nvGrpSpPr>
                <p:cNvPr id="101" name="组合 100"/>
                <p:cNvGrpSpPr/>
                <p:nvPr/>
              </p:nvGrpSpPr>
              <p:grpSpPr>
                <a:xfrm>
                  <a:off x="345016" y="3212976"/>
                  <a:ext cx="2861657" cy="288000"/>
                  <a:chOff x="381000" y="3212976"/>
                  <a:chExt cx="2861657" cy="288000"/>
                </a:xfrm>
              </p:grpSpPr>
              <p:sp>
                <p:nvSpPr>
                  <p:cNvPr id="119" name="矩形 118"/>
                  <p:cNvSpPr/>
                  <p:nvPr/>
                </p:nvSpPr>
                <p:spPr bwMode="auto">
                  <a:xfrm>
                    <a:off x="38100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120" name="矩形 119"/>
                  <p:cNvSpPr/>
                  <p:nvPr/>
                </p:nvSpPr>
                <p:spPr bwMode="auto">
                  <a:xfrm>
                    <a:off x="559589"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121" name="矩形 120"/>
                  <p:cNvSpPr/>
                  <p:nvPr/>
                </p:nvSpPr>
                <p:spPr bwMode="auto">
                  <a:xfrm>
                    <a:off x="738178"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122" name="矩形 121"/>
                  <p:cNvSpPr/>
                  <p:nvPr/>
                </p:nvSpPr>
                <p:spPr bwMode="auto">
                  <a:xfrm>
                    <a:off x="916767"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123" name="矩形 122"/>
                  <p:cNvSpPr/>
                  <p:nvPr/>
                </p:nvSpPr>
                <p:spPr bwMode="auto">
                  <a:xfrm>
                    <a:off x="1095356"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DR</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26" name="矩形 125"/>
                  <p:cNvSpPr/>
                  <p:nvPr/>
                </p:nvSpPr>
                <p:spPr bwMode="auto">
                  <a:xfrm>
                    <a:off x="1631123"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SR1</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29" name="矩形 128"/>
                  <p:cNvSpPr/>
                  <p:nvPr/>
                </p:nvSpPr>
                <p:spPr bwMode="auto">
                  <a:xfrm>
                    <a:off x="216689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130" name="矩形 129"/>
                  <p:cNvSpPr/>
                  <p:nvPr/>
                </p:nvSpPr>
                <p:spPr bwMode="auto">
                  <a:xfrm>
                    <a:off x="2345479"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31" name="矩形 130"/>
                  <p:cNvSpPr/>
                  <p:nvPr/>
                </p:nvSpPr>
                <p:spPr bwMode="auto">
                  <a:xfrm>
                    <a:off x="2524068"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32" name="矩形 131"/>
                  <p:cNvSpPr/>
                  <p:nvPr/>
                </p:nvSpPr>
                <p:spPr bwMode="auto">
                  <a:xfrm>
                    <a:off x="2702657"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SR2</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102" name="组合 101"/>
                <p:cNvGrpSpPr/>
                <p:nvPr/>
              </p:nvGrpSpPr>
              <p:grpSpPr>
                <a:xfrm>
                  <a:off x="345016" y="2996952"/>
                  <a:ext cx="2858832" cy="201861"/>
                  <a:chOff x="395536" y="2924976"/>
                  <a:chExt cx="2858832" cy="288000"/>
                </a:xfrm>
              </p:grpSpPr>
              <p:sp>
                <p:nvSpPr>
                  <p:cNvPr id="103" name="矩形 102"/>
                  <p:cNvSpPr/>
                  <p:nvPr/>
                </p:nvSpPr>
                <p:spPr bwMode="auto">
                  <a:xfrm>
                    <a:off x="395536"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15</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04" name="矩形 103"/>
                  <p:cNvSpPr/>
                  <p:nvPr/>
                </p:nvSpPr>
                <p:spPr bwMode="auto">
                  <a:xfrm>
                    <a:off x="574125"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14</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05" name="矩形 104"/>
                  <p:cNvSpPr/>
                  <p:nvPr/>
                </p:nvSpPr>
                <p:spPr bwMode="auto">
                  <a:xfrm>
                    <a:off x="752714"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13</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06" name="矩形 105"/>
                  <p:cNvSpPr/>
                  <p:nvPr/>
                </p:nvSpPr>
                <p:spPr bwMode="auto">
                  <a:xfrm>
                    <a:off x="931303"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12</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07" name="矩形 106"/>
                  <p:cNvSpPr/>
                  <p:nvPr/>
                </p:nvSpPr>
                <p:spPr bwMode="auto">
                  <a:xfrm>
                    <a:off x="1109892"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11</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08" name="矩形 107"/>
                  <p:cNvSpPr/>
                  <p:nvPr/>
                </p:nvSpPr>
                <p:spPr bwMode="auto">
                  <a:xfrm>
                    <a:off x="1288481"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10</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09" name="矩形 108"/>
                  <p:cNvSpPr/>
                  <p:nvPr/>
                </p:nvSpPr>
                <p:spPr bwMode="auto">
                  <a:xfrm>
                    <a:off x="1467070"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9</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10" name="矩形 109"/>
                  <p:cNvSpPr/>
                  <p:nvPr/>
                </p:nvSpPr>
                <p:spPr bwMode="auto">
                  <a:xfrm>
                    <a:off x="1645659"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8</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11" name="矩形 110"/>
                  <p:cNvSpPr/>
                  <p:nvPr/>
                </p:nvSpPr>
                <p:spPr bwMode="auto">
                  <a:xfrm>
                    <a:off x="1824248"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7</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12" name="矩形 111"/>
                  <p:cNvSpPr/>
                  <p:nvPr/>
                </p:nvSpPr>
                <p:spPr bwMode="auto">
                  <a:xfrm>
                    <a:off x="2002837"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6</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13" name="矩形 112"/>
                  <p:cNvSpPr/>
                  <p:nvPr/>
                </p:nvSpPr>
                <p:spPr bwMode="auto">
                  <a:xfrm>
                    <a:off x="2181426"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5</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14" name="矩形 113"/>
                  <p:cNvSpPr/>
                  <p:nvPr/>
                </p:nvSpPr>
                <p:spPr bwMode="auto">
                  <a:xfrm>
                    <a:off x="2360015"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4</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15" name="矩形 114"/>
                  <p:cNvSpPr/>
                  <p:nvPr/>
                </p:nvSpPr>
                <p:spPr bwMode="auto">
                  <a:xfrm>
                    <a:off x="2538604"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3</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16" name="矩形 115"/>
                  <p:cNvSpPr/>
                  <p:nvPr/>
                </p:nvSpPr>
                <p:spPr bwMode="auto">
                  <a:xfrm>
                    <a:off x="2717193"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2</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17" name="矩形 116"/>
                  <p:cNvSpPr/>
                  <p:nvPr/>
                </p:nvSpPr>
                <p:spPr bwMode="auto">
                  <a:xfrm>
                    <a:off x="2895782"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18" name="矩形 117"/>
                  <p:cNvSpPr/>
                  <p:nvPr/>
                </p:nvSpPr>
                <p:spPr bwMode="auto">
                  <a:xfrm>
                    <a:off x="3074368"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grpSp>
            <p:nvGrpSpPr>
              <p:cNvPr id="10" name="组合 9"/>
              <p:cNvGrpSpPr/>
              <p:nvPr/>
            </p:nvGrpSpPr>
            <p:grpSpPr>
              <a:xfrm>
                <a:off x="1497144" y="2159989"/>
                <a:ext cx="2864479" cy="288000"/>
                <a:chOff x="381000" y="3212976"/>
                <a:chExt cx="2864479" cy="288000"/>
              </a:xfrm>
            </p:grpSpPr>
            <p:sp>
              <p:nvSpPr>
                <p:cNvPr id="85" name="矩形 84"/>
                <p:cNvSpPr/>
                <p:nvPr/>
              </p:nvSpPr>
              <p:spPr bwMode="auto">
                <a:xfrm>
                  <a:off x="38100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86" name="矩形 85"/>
                <p:cNvSpPr/>
                <p:nvPr/>
              </p:nvSpPr>
              <p:spPr bwMode="auto">
                <a:xfrm>
                  <a:off x="559589"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87" name="矩形 86"/>
                <p:cNvSpPr/>
                <p:nvPr/>
              </p:nvSpPr>
              <p:spPr bwMode="auto">
                <a:xfrm>
                  <a:off x="738178"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88" name="矩形 87"/>
                <p:cNvSpPr/>
                <p:nvPr/>
              </p:nvSpPr>
              <p:spPr bwMode="auto">
                <a:xfrm>
                  <a:off x="916767"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89" name="矩形 88"/>
                <p:cNvSpPr/>
                <p:nvPr/>
              </p:nvSpPr>
              <p:spPr bwMode="auto">
                <a:xfrm>
                  <a:off x="1095356"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DR</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92" name="矩形 91"/>
                <p:cNvSpPr/>
                <p:nvPr/>
              </p:nvSpPr>
              <p:spPr bwMode="auto">
                <a:xfrm>
                  <a:off x="1631123"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SR1</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95" name="矩形 94"/>
                <p:cNvSpPr/>
                <p:nvPr/>
              </p:nvSpPr>
              <p:spPr bwMode="auto">
                <a:xfrm>
                  <a:off x="216689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96" name="矩形 95"/>
                <p:cNvSpPr/>
                <p:nvPr/>
              </p:nvSpPr>
              <p:spPr bwMode="auto">
                <a:xfrm>
                  <a:off x="2345479" y="3212976"/>
                  <a:ext cx="90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Imm5</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11" name="组合 10"/>
              <p:cNvGrpSpPr/>
              <p:nvPr/>
            </p:nvGrpSpPr>
            <p:grpSpPr>
              <a:xfrm>
                <a:off x="1497144" y="2475154"/>
                <a:ext cx="2861657" cy="288000"/>
                <a:chOff x="381000" y="3212976"/>
                <a:chExt cx="2861657" cy="288000"/>
              </a:xfrm>
            </p:grpSpPr>
            <p:sp>
              <p:nvSpPr>
                <p:cNvPr id="69" name="矩形 68"/>
                <p:cNvSpPr/>
                <p:nvPr/>
              </p:nvSpPr>
              <p:spPr bwMode="auto">
                <a:xfrm>
                  <a:off x="38100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70" name="矩形 69"/>
                <p:cNvSpPr/>
                <p:nvPr/>
              </p:nvSpPr>
              <p:spPr bwMode="auto">
                <a:xfrm>
                  <a:off x="559589"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71" name="矩形 70"/>
                <p:cNvSpPr/>
                <p:nvPr/>
              </p:nvSpPr>
              <p:spPr bwMode="auto">
                <a:xfrm>
                  <a:off x="738178"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72" name="矩形 71"/>
                <p:cNvSpPr/>
                <p:nvPr/>
              </p:nvSpPr>
              <p:spPr bwMode="auto">
                <a:xfrm>
                  <a:off x="916767"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73" name="矩形 72"/>
                <p:cNvSpPr/>
                <p:nvPr/>
              </p:nvSpPr>
              <p:spPr bwMode="auto">
                <a:xfrm>
                  <a:off x="1095356"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DR</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76" name="矩形 75"/>
                <p:cNvSpPr/>
                <p:nvPr/>
              </p:nvSpPr>
              <p:spPr bwMode="auto">
                <a:xfrm>
                  <a:off x="1631123"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SR1</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79" name="矩形 78"/>
                <p:cNvSpPr/>
                <p:nvPr/>
              </p:nvSpPr>
              <p:spPr bwMode="auto">
                <a:xfrm>
                  <a:off x="216689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80" name="矩形 79"/>
                <p:cNvSpPr/>
                <p:nvPr/>
              </p:nvSpPr>
              <p:spPr bwMode="auto">
                <a:xfrm>
                  <a:off x="2345479"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81" name="矩形 80"/>
                <p:cNvSpPr/>
                <p:nvPr/>
              </p:nvSpPr>
              <p:spPr bwMode="auto">
                <a:xfrm>
                  <a:off x="2524068"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82" name="矩形 81"/>
                <p:cNvSpPr/>
                <p:nvPr/>
              </p:nvSpPr>
              <p:spPr bwMode="auto">
                <a:xfrm>
                  <a:off x="2702657"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SR2</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12" name="组合 11"/>
              <p:cNvGrpSpPr/>
              <p:nvPr/>
            </p:nvGrpSpPr>
            <p:grpSpPr>
              <a:xfrm>
                <a:off x="1497144" y="2790319"/>
                <a:ext cx="2864479" cy="288000"/>
                <a:chOff x="381000" y="3212976"/>
                <a:chExt cx="2864479" cy="288000"/>
              </a:xfrm>
            </p:grpSpPr>
            <p:sp>
              <p:nvSpPr>
                <p:cNvPr id="53" name="矩形 52"/>
                <p:cNvSpPr/>
                <p:nvPr/>
              </p:nvSpPr>
              <p:spPr bwMode="auto">
                <a:xfrm>
                  <a:off x="38100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54" name="矩形 53"/>
                <p:cNvSpPr/>
                <p:nvPr/>
              </p:nvSpPr>
              <p:spPr bwMode="auto">
                <a:xfrm>
                  <a:off x="559589"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55" name="矩形 54"/>
                <p:cNvSpPr/>
                <p:nvPr/>
              </p:nvSpPr>
              <p:spPr bwMode="auto">
                <a:xfrm>
                  <a:off x="738178"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56" name="矩形 55"/>
                <p:cNvSpPr/>
                <p:nvPr/>
              </p:nvSpPr>
              <p:spPr bwMode="auto">
                <a:xfrm>
                  <a:off x="916767"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57" name="矩形 56"/>
                <p:cNvSpPr/>
                <p:nvPr/>
              </p:nvSpPr>
              <p:spPr bwMode="auto">
                <a:xfrm>
                  <a:off x="1095356"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DR</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60" name="矩形 59"/>
                <p:cNvSpPr/>
                <p:nvPr/>
              </p:nvSpPr>
              <p:spPr bwMode="auto">
                <a:xfrm>
                  <a:off x="1631123"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SR1</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63" name="矩形 62"/>
                <p:cNvSpPr/>
                <p:nvPr/>
              </p:nvSpPr>
              <p:spPr bwMode="auto">
                <a:xfrm>
                  <a:off x="216689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64" name="矩形 63"/>
                <p:cNvSpPr/>
                <p:nvPr/>
              </p:nvSpPr>
              <p:spPr bwMode="auto">
                <a:xfrm>
                  <a:off x="2345479" y="3212976"/>
                  <a:ext cx="90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Imm5</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13" name="组合 12"/>
              <p:cNvGrpSpPr/>
              <p:nvPr/>
            </p:nvGrpSpPr>
            <p:grpSpPr>
              <a:xfrm>
                <a:off x="1497144" y="3105484"/>
                <a:ext cx="2858832" cy="288000"/>
                <a:chOff x="381000" y="3212976"/>
                <a:chExt cx="2858832" cy="288000"/>
              </a:xfrm>
            </p:grpSpPr>
            <p:sp>
              <p:nvSpPr>
                <p:cNvPr id="37" name="矩形 36"/>
                <p:cNvSpPr/>
                <p:nvPr/>
              </p:nvSpPr>
              <p:spPr bwMode="auto">
                <a:xfrm>
                  <a:off x="38100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38" name="矩形 37"/>
                <p:cNvSpPr/>
                <p:nvPr/>
              </p:nvSpPr>
              <p:spPr bwMode="auto">
                <a:xfrm>
                  <a:off x="559589"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39" name="矩形 38"/>
                <p:cNvSpPr/>
                <p:nvPr/>
              </p:nvSpPr>
              <p:spPr bwMode="auto">
                <a:xfrm>
                  <a:off x="738178"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40" name="矩形 39"/>
                <p:cNvSpPr/>
                <p:nvPr/>
              </p:nvSpPr>
              <p:spPr bwMode="auto">
                <a:xfrm>
                  <a:off x="916767"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41" name="矩形 40"/>
                <p:cNvSpPr/>
                <p:nvPr/>
              </p:nvSpPr>
              <p:spPr bwMode="auto">
                <a:xfrm>
                  <a:off x="1095356"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DR</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4" name="矩形 43"/>
                <p:cNvSpPr/>
                <p:nvPr/>
              </p:nvSpPr>
              <p:spPr bwMode="auto">
                <a:xfrm>
                  <a:off x="1631123"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SR1</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7" name="矩形 46"/>
                <p:cNvSpPr/>
                <p:nvPr/>
              </p:nvSpPr>
              <p:spPr bwMode="auto">
                <a:xfrm>
                  <a:off x="2166890"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8" name="矩形 47"/>
                <p:cNvSpPr/>
                <p:nvPr/>
              </p:nvSpPr>
              <p:spPr bwMode="auto">
                <a:xfrm>
                  <a:off x="2345479"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9" name="矩形 48"/>
                <p:cNvSpPr/>
                <p:nvPr/>
              </p:nvSpPr>
              <p:spPr bwMode="auto">
                <a:xfrm>
                  <a:off x="2524068"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50" name="矩形 49"/>
                <p:cNvSpPr/>
                <p:nvPr/>
              </p:nvSpPr>
              <p:spPr bwMode="auto">
                <a:xfrm>
                  <a:off x="2702657"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51" name="矩形 50"/>
                <p:cNvSpPr/>
                <p:nvPr/>
              </p:nvSpPr>
              <p:spPr bwMode="auto">
                <a:xfrm>
                  <a:off x="2881246"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52" name="矩形 51"/>
                <p:cNvSpPr/>
                <p:nvPr/>
              </p:nvSpPr>
              <p:spPr bwMode="auto">
                <a:xfrm>
                  <a:off x="3059832"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14" name="组合 13"/>
              <p:cNvGrpSpPr/>
              <p:nvPr/>
            </p:nvGrpSpPr>
            <p:grpSpPr>
              <a:xfrm>
                <a:off x="1497144" y="3420648"/>
                <a:ext cx="2858832" cy="288000"/>
                <a:chOff x="381000" y="3212976"/>
                <a:chExt cx="2858832" cy="288000"/>
              </a:xfrm>
            </p:grpSpPr>
            <p:sp>
              <p:nvSpPr>
                <p:cNvPr id="21" name="矩形 20"/>
                <p:cNvSpPr/>
                <p:nvPr/>
              </p:nvSpPr>
              <p:spPr bwMode="auto">
                <a:xfrm>
                  <a:off x="38100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2" name="矩形 21"/>
                <p:cNvSpPr/>
                <p:nvPr/>
              </p:nvSpPr>
              <p:spPr bwMode="auto">
                <a:xfrm>
                  <a:off x="559589"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3" name="矩形 22"/>
                <p:cNvSpPr/>
                <p:nvPr/>
              </p:nvSpPr>
              <p:spPr bwMode="auto">
                <a:xfrm>
                  <a:off x="738178"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4" name="矩形 23"/>
                <p:cNvSpPr/>
                <p:nvPr/>
              </p:nvSpPr>
              <p:spPr bwMode="auto">
                <a:xfrm>
                  <a:off x="916767"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5" name="矩形 24"/>
                <p:cNvSpPr/>
                <p:nvPr/>
              </p:nvSpPr>
              <p:spPr bwMode="auto">
                <a:xfrm>
                  <a:off x="1095356"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6" name="矩形 25"/>
                <p:cNvSpPr/>
                <p:nvPr/>
              </p:nvSpPr>
              <p:spPr bwMode="auto">
                <a:xfrm>
                  <a:off x="1273945"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7" name="矩形 26"/>
                <p:cNvSpPr/>
                <p:nvPr/>
              </p:nvSpPr>
              <p:spPr bwMode="auto">
                <a:xfrm>
                  <a:off x="1452534"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8" name="矩形 27"/>
                <p:cNvSpPr/>
                <p:nvPr/>
              </p:nvSpPr>
              <p:spPr bwMode="auto">
                <a:xfrm>
                  <a:off x="1631123"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9" name="矩形 28"/>
                <p:cNvSpPr/>
                <p:nvPr/>
              </p:nvSpPr>
              <p:spPr bwMode="auto">
                <a:xfrm>
                  <a:off x="1809712"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0" name="矩形 29"/>
                <p:cNvSpPr/>
                <p:nvPr/>
              </p:nvSpPr>
              <p:spPr bwMode="auto">
                <a:xfrm>
                  <a:off x="1988301"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1" name="矩形 30"/>
                <p:cNvSpPr/>
                <p:nvPr/>
              </p:nvSpPr>
              <p:spPr bwMode="auto">
                <a:xfrm>
                  <a:off x="2166890"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2" name="矩形 31"/>
                <p:cNvSpPr/>
                <p:nvPr/>
              </p:nvSpPr>
              <p:spPr bwMode="auto">
                <a:xfrm>
                  <a:off x="2345479"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3" name="矩形 32"/>
                <p:cNvSpPr/>
                <p:nvPr/>
              </p:nvSpPr>
              <p:spPr bwMode="auto">
                <a:xfrm>
                  <a:off x="2524068"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4" name="矩形 33"/>
                <p:cNvSpPr/>
                <p:nvPr/>
              </p:nvSpPr>
              <p:spPr bwMode="auto">
                <a:xfrm>
                  <a:off x="2702657"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5" name="矩形 34"/>
                <p:cNvSpPr/>
                <p:nvPr/>
              </p:nvSpPr>
              <p:spPr bwMode="auto">
                <a:xfrm>
                  <a:off x="2881246"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6" name="矩形 35"/>
                <p:cNvSpPr/>
                <p:nvPr/>
              </p:nvSpPr>
              <p:spPr bwMode="auto">
                <a:xfrm>
                  <a:off x="3059832"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sp>
            <p:nvSpPr>
              <p:cNvPr id="15" name="矩形 14"/>
              <p:cNvSpPr/>
              <p:nvPr/>
            </p:nvSpPr>
            <p:spPr bwMode="auto">
              <a:xfrm>
                <a:off x="827584" y="1842072"/>
                <a:ext cx="634282"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0" tIns="0" rIns="0" bIns="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ADD</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6" name="矩形 15"/>
              <p:cNvSpPr/>
              <p:nvPr/>
            </p:nvSpPr>
            <p:spPr bwMode="auto">
              <a:xfrm>
                <a:off x="827584" y="2473502"/>
                <a:ext cx="634282"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0" tIns="0" rIns="0" bIns="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AND</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7" name="矩形 16"/>
              <p:cNvSpPr/>
              <p:nvPr/>
            </p:nvSpPr>
            <p:spPr bwMode="auto">
              <a:xfrm>
                <a:off x="827584" y="2789217"/>
                <a:ext cx="634282"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0" tIns="0" rIns="0" bIns="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AND</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8" name="矩形 17"/>
              <p:cNvSpPr/>
              <p:nvPr/>
            </p:nvSpPr>
            <p:spPr bwMode="auto">
              <a:xfrm>
                <a:off x="827584" y="3104932"/>
                <a:ext cx="634282"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0" tIns="0" rIns="0" bIns="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NOT</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9" name="矩形 18"/>
              <p:cNvSpPr/>
              <p:nvPr/>
            </p:nvSpPr>
            <p:spPr bwMode="auto">
              <a:xfrm>
                <a:off x="827584" y="3420648"/>
                <a:ext cx="634282"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Reserved</a:t>
                </a:r>
                <a:endParaRPr kumimoji="0" lang="zh-CN" altLang="en-US" sz="16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0" name="矩形 19"/>
              <p:cNvSpPr/>
              <p:nvPr/>
            </p:nvSpPr>
            <p:spPr bwMode="auto">
              <a:xfrm>
                <a:off x="827584" y="2162472"/>
                <a:ext cx="634282"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0" tIns="0" rIns="0" bIns="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ADD</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grpSp>
        <p:nvGrpSpPr>
          <p:cNvPr id="135" name="组合 134"/>
          <p:cNvGrpSpPr/>
          <p:nvPr/>
        </p:nvGrpSpPr>
        <p:grpSpPr>
          <a:xfrm>
            <a:off x="459787" y="3573877"/>
            <a:ext cx="3851482" cy="3024601"/>
            <a:chOff x="504494" y="3554486"/>
            <a:chExt cx="3851482" cy="3024601"/>
          </a:xfrm>
        </p:grpSpPr>
        <p:sp>
          <p:nvSpPr>
            <p:cNvPr id="136" name="矩形 135"/>
            <p:cNvSpPr/>
            <p:nvPr/>
          </p:nvSpPr>
          <p:spPr bwMode="auto">
            <a:xfrm>
              <a:off x="504494" y="3554486"/>
              <a:ext cx="3851482" cy="3024601"/>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控制指令</a:t>
              </a:r>
              <a:r>
                <a:rPr kumimoji="0" lang="en-US" altLang="zh-CN" sz="2400" b="1"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(Control Instructions)</a:t>
              </a:r>
              <a:endParaRPr kumimoji="0" lang="zh-CN" altLang="en-US" sz="2400" b="1"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nvGrpSpPr>
            <p:cNvPr id="137" name="组合 136"/>
            <p:cNvGrpSpPr/>
            <p:nvPr/>
          </p:nvGrpSpPr>
          <p:grpSpPr>
            <a:xfrm>
              <a:off x="1399105" y="6237344"/>
              <a:ext cx="2868712" cy="288000"/>
              <a:chOff x="381000" y="3212976"/>
              <a:chExt cx="2868712" cy="288000"/>
            </a:xfrm>
          </p:grpSpPr>
          <p:sp>
            <p:nvSpPr>
              <p:cNvPr id="266" name="矩形 265"/>
              <p:cNvSpPr/>
              <p:nvPr/>
            </p:nvSpPr>
            <p:spPr bwMode="auto">
              <a:xfrm>
                <a:off x="38100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67" name="矩形 266"/>
              <p:cNvSpPr/>
              <p:nvPr/>
            </p:nvSpPr>
            <p:spPr bwMode="auto">
              <a:xfrm>
                <a:off x="559589"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68" name="矩形 267"/>
              <p:cNvSpPr/>
              <p:nvPr/>
            </p:nvSpPr>
            <p:spPr bwMode="auto">
              <a:xfrm>
                <a:off x="738178"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69" name="矩形 268"/>
              <p:cNvSpPr/>
              <p:nvPr/>
            </p:nvSpPr>
            <p:spPr bwMode="auto">
              <a:xfrm>
                <a:off x="916767"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70" name="矩形 269"/>
              <p:cNvSpPr/>
              <p:nvPr/>
            </p:nvSpPr>
            <p:spPr bwMode="auto">
              <a:xfrm>
                <a:off x="1095356"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71" name="矩形 270"/>
              <p:cNvSpPr/>
              <p:nvPr/>
            </p:nvSpPr>
            <p:spPr bwMode="auto">
              <a:xfrm>
                <a:off x="1273945"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72" name="矩形 271"/>
              <p:cNvSpPr/>
              <p:nvPr/>
            </p:nvSpPr>
            <p:spPr bwMode="auto">
              <a:xfrm>
                <a:off x="1452534"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73" name="矩形 272"/>
              <p:cNvSpPr/>
              <p:nvPr/>
            </p:nvSpPr>
            <p:spPr bwMode="auto">
              <a:xfrm>
                <a:off x="1631123"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74" name="矩形 273"/>
              <p:cNvSpPr/>
              <p:nvPr/>
            </p:nvSpPr>
            <p:spPr bwMode="auto">
              <a:xfrm>
                <a:off x="1809712" y="3212976"/>
                <a:ext cx="144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TrapVector8</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sp>
          <p:nvSpPr>
            <p:cNvPr id="138" name="矩形 137"/>
            <p:cNvSpPr/>
            <p:nvPr/>
          </p:nvSpPr>
          <p:spPr bwMode="auto">
            <a:xfrm>
              <a:off x="696381" y="6236242"/>
              <a:ext cx="634282"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0" tIns="0" rIns="0" bIns="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TRAP</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nvGrpSpPr>
            <p:cNvPr id="139" name="组合 138"/>
            <p:cNvGrpSpPr/>
            <p:nvPr/>
          </p:nvGrpSpPr>
          <p:grpSpPr>
            <a:xfrm>
              <a:off x="696381" y="4005064"/>
              <a:ext cx="3575669" cy="2124691"/>
              <a:chOff x="696381" y="3857190"/>
              <a:chExt cx="3575669" cy="2124691"/>
            </a:xfrm>
          </p:grpSpPr>
          <p:grpSp>
            <p:nvGrpSpPr>
              <p:cNvPr id="140" name="组合 139"/>
              <p:cNvGrpSpPr/>
              <p:nvPr/>
            </p:nvGrpSpPr>
            <p:grpSpPr>
              <a:xfrm>
                <a:off x="1399105" y="3857190"/>
                <a:ext cx="2870123" cy="504024"/>
                <a:chOff x="345016" y="2996952"/>
                <a:chExt cx="2870123" cy="504024"/>
              </a:xfrm>
            </p:grpSpPr>
            <p:grpSp>
              <p:nvGrpSpPr>
                <p:cNvPr id="232" name="组合 231"/>
                <p:cNvGrpSpPr/>
                <p:nvPr/>
              </p:nvGrpSpPr>
              <p:grpSpPr>
                <a:xfrm>
                  <a:off x="345016" y="3212976"/>
                  <a:ext cx="2870123" cy="288000"/>
                  <a:chOff x="381000" y="3212976"/>
                  <a:chExt cx="2870123" cy="288000"/>
                </a:xfrm>
              </p:grpSpPr>
              <p:sp>
                <p:nvSpPr>
                  <p:cNvPr id="250" name="矩形 249"/>
                  <p:cNvSpPr/>
                  <p:nvPr/>
                </p:nvSpPr>
                <p:spPr bwMode="auto">
                  <a:xfrm>
                    <a:off x="38100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51" name="矩形 250"/>
                  <p:cNvSpPr/>
                  <p:nvPr/>
                </p:nvSpPr>
                <p:spPr bwMode="auto">
                  <a:xfrm>
                    <a:off x="559589"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52" name="矩形 251"/>
                  <p:cNvSpPr/>
                  <p:nvPr/>
                </p:nvSpPr>
                <p:spPr bwMode="auto">
                  <a:xfrm>
                    <a:off x="738178"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53" name="矩形 252"/>
                  <p:cNvSpPr/>
                  <p:nvPr/>
                </p:nvSpPr>
                <p:spPr bwMode="auto">
                  <a:xfrm>
                    <a:off x="916767"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54" name="矩形 253"/>
                  <p:cNvSpPr/>
                  <p:nvPr/>
                </p:nvSpPr>
                <p:spPr bwMode="auto">
                  <a:xfrm>
                    <a:off x="1095356" y="3212976"/>
                    <a:ext cx="18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n</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55" name="矩形 254"/>
                  <p:cNvSpPr/>
                  <p:nvPr/>
                </p:nvSpPr>
                <p:spPr bwMode="auto">
                  <a:xfrm>
                    <a:off x="1273945" y="3212976"/>
                    <a:ext cx="18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z</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56" name="矩形 255"/>
                  <p:cNvSpPr/>
                  <p:nvPr/>
                </p:nvSpPr>
                <p:spPr bwMode="auto">
                  <a:xfrm>
                    <a:off x="1452534" y="3212976"/>
                    <a:ext cx="18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p</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57" name="矩形 256"/>
                  <p:cNvSpPr/>
                  <p:nvPr/>
                </p:nvSpPr>
                <p:spPr bwMode="auto">
                  <a:xfrm>
                    <a:off x="1631123" y="3212976"/>
                    <a:ext cx="162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PCoffset9</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233" name="组合 232"/>
                <p:cNvGrpSpPr/>
                <p:nvPr/>
              </p:nvGrpSpPr>
              <p:grpSpPr>
                <a:xfrm>
                  <a:off x="345016" y="2996952"/>
                  <a:ext cx="2858832" cy="201861"/>
                  <a:chOff x="395536" y="2924976"/>
                  <a:chExt cx="2858832" cy="288000"/>
                </a:xfrm>
              </p:grpSpPr>
              <p:sp>
                <p:nvSpPr>
                  <p:cNvPr id="234" name="矩形 233"/>
                  <p:cNvSpPr/>
                  <p:nvPr/>
                </p:nvSpPr>
                <p:spPr bwMode="auto">
                  <a:xfrm>
                    <a:off x="395536"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15</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35" name="矩形 234"/>
                  <p:cNvSpPr/>
                  <p:nvPr/>
                </p:nvSpPr>
                <p:spPr bwMode="auto">
                  <a:xfrm>
                    <a:off x="574125"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14</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36" name="矩形 235"/>
                  <p:cNvSpPr/>
                  <p:nvPr/>
                </p:nvSpPr>
                <p:spPr bwMode="auto">
                  <a:xfrm>
                    <a:off x="752714"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13</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37" name="矩形 236"/>
                  <p:cNvSpPr/>
                  <p:nvPr/>
                </p:nvSpPr>
                <p:spPr bwMode="auto">
                  <a:xfrm>
                    <a:off x="931303"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12</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38" name="矩形 237"/>
                  <p:cNvSpPr/>
                  <p:nvPr/>
                </p:nvSpPr>
                <p:spPr bwMode="auto">
                  <a:xfrm>
                    <a:off x="1109892"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11</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39" name="矩形 238"/>
                  <p:cNvSpPr/>
                  <p:nvPr/>
                </p:nvSpPr>
                <p:spPr bwMode="auto">
                  <a:xfrm>
                    <a:off x="1288481"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10</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40" name="矩形 239"/>
                  <p:cNvSpPr/>
                  <p:nvPr/>
                </p:nvSpPr>
                <p:spPr bwMode="auto">
                  <a:xfrm>
                    <a:off x="1467070"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9</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41" name="矩形 240"/>
                  <p:cNvSpPr/>
                  <p:nvPr/>
                </p:nvSpPr>
                <p:spPr bwMode="auto">
                  <a:xfrm>
                    <a:off x="1645659"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8</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42" name="矩形 241"/>
                  <p:cNvSpPr/>
                  <p:nvPr/>
                </p:nvSpPr>
                <p:spPr bwMode="auto">
                  <a:xfrm>
                    <a:off x="1824248"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7</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43" name="矩形 242"/>
                  <p:cNvSpPr/>
                  <p:nvPr/>
                </p:nvSpPr>
                <p:spPr bwMode="auto">
                  <a:xfrm>
                    <a:off x="2002837"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6</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44" name="矩形 243"/>
                  <p:cNvSpPr/>
                  <p:nvPr/>
                </p:nvSpPr>
                <p:spPr bwMode="auto">
                  <a:xfrm>
                    <a:off x="2181426"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5</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45" name="矩形 244"/>
                  <p:cNvSpPr/>
                  <p:nvPr/>
                </p:nvSpPr>
                <p:spPr bwMode="auto">
                  <a:xfrm>
                    <a:off x="2360015"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4</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46" name="矩形 245"/>
                  <p:cNvSpPr/>
                  <p:nvPr/>
                </p:nvSpPr>
                <p:spPr bwMode="auto">
                  <a:xfrm>
                    <a:off x="2538604"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3</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47" name="矩形 246"/>
                  <p:cNvSpPr/>
                  <p:nvPr/>
                </p:nvSpPr>
                <p:spPr bwMode="auto">
                  <a:xfrm>
                    <a:off x="2717193"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2</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48" name="矩形 247"/>
                  <p:cNvSpPr/>
                  <p:nvPr/>
                </p:nvSpPr>
                <p:spPr bwMode="auto">
                  <a:xfrm>
                    <a:off x="2895782"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49" name="矩形 248"/>
                  <p:cNvSpPr/>
                  <p:nvPr/>
                </p:nvSpPr>
                <p:spPr bwMode="auto">
                  <a:xfrm>
                    <a:off x="3074368"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grpSp>
            <p:nvGrpSpPr>
              <p:cNvPr id="141" name="组合 140"/>
              <p:cNvGrpSpPr/>
              <p:nvPr/>
            </p:nvGrpSpPr>
            <p:grpSpPr>
              <a:xfrm>
                <a:off x="1399105" y="4388379"/>
                <a:ext cx="2872945" cy="288000"/>
                <a:chOff x="381000" y="3212976"/>
                <a:chExt cx="2872945" cy="288000"/>
              </a:xfrm>
            </p:grpSpPr>
            <p:sp>
              <p:nvSpPr>
                <p:cNvPr id="216" name="矩形 215"/>
                <p:cNvSpPr/>
                <p:nvPr/>
              </p:nvSpPr>
              <p:spPr bwMode="auto">
                <a:xfrm>
                  <a:off x="38100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17" name="矩形 216"/>
                <p:cNvSpPr/>
                <p:nvPr/>
              </p:nvSpPr>
              <p:spPr bwMode="auto">
                <a:xfrm>
                  <a:off x="559589"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18" name="矩形 217"/>
                <p:cNvSpPr/>
                <p:nvPr/>
              </p:nvSpPr>
              <p:spPr bwMode="auto">
                <a:xfrm>
                  <a:off x="738178"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19" name="矩形 218"/>
                <p:cNvSpPr/>
                <p:nvPr/>
              </p:nvSpPr>
              <p:spPr bwMode="auto">
                <a:xfrm>
                  <a:off x="916767"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20" name="矩形 219"/>
                <p:cNvSpPr/>
                <p:nvPr/>
              </p:nvSpPr>
              <p:spPr bwMode="auto">
                <a:xfrm>
                  <a:off x="1095356"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21" name="矩形 220"/>
                <p:cNvSpPr/>
                <p:nvPr/>
              </p:nvSpPr>
              <p:spPr bwMode="auto">
                <a:xfrm>
                  <a:off x="1273945" y="3212976"/>
                  <a:ext cx="19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PCoffset11</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142" name="组合 141"/>
              <p:cNvGrpSpPr/>
              <p:nvPr/>
            </p:nvGrpSpPr>
            <p:grpSpPr>
              <a:xfrm>
                <a:off x="1399105" y="4703544"/>
                <a:ext cx="2858832" cy="288000"/>
                <a:chOff x="381000" y="3212976"/>
                <a:chExt cx="2858832" cy="288000"/>
              </a:xfrm>
            </p:grpSpPr>
            <p:sp>
              <p:nvSpPr>
                <p:cNvPr id="200" name="矩形 199"/>
                <p:cNvSpPr/>
                <p:nvPr/>
              </p:nvSpPr>
              <p:spPr bwMode="auto">
                <a:xfrm>
                  <a:off x="38100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01" name="矩形 200"/>
                <p:cNvSpPr/>
                <p:nvPr/>
              </p:nvSpPr>
              <p:spPr bwMode="auto">
                <a:xfrm>
                  <a:off x="559589"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02" name="矩形 201"/>
                <p:cNvSpPr/>
                <p:nvPr/>
              </p:nvSpPr>
              <p:spPr bwMode="auto">
                <a:xfrm>
                  <a:off x="738178"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03" name="矩形 202"/>
                <p:cNvSpPr/>
                <p:nvPr/>
              </p:nvSpPr>
              <p:spPr bwMode="auto">
                <a:xfrm>
                  <a:off x="916767"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04" name="矩形 203"/>
                <p:cNvSpPr/>
                <p:nvPr/>
              </p:nvSpPr>
              <p:spPr bwMode="auto">
                <a:xfrm>
                  <a:off x="1095356"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05" name="矩形 204"/>
                <p:cNvSpPr/>
                <p:nvPr/>
              </p:nvSpPr>
              <p:spPr bwMode="auto">
                <a:xfrm>
                  <a:off x="1273945"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06" name="矩形 205"/>
                <p:cNvSpPr/>
                <p:nvPr/>
              </p:nvSpPr>
              <p:spPr bwMode="auto">
                <a:xfrm>
                  <a:off x="1452534"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07" name="矩形 206"/>
                <p:cNvSpPr/>
                <p:nvPr/>
              </p:nvSpPr>
              <p:spPr bwMode="auto">
                <a:xfrm>
                  <a:off x="1631123"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err="1">
                      <a:ln>
                        <a:noFill/>
                      </a:ln>
                      <a:solidFill>
                        <a:srgbClr val="000000"/>
                      </a:solidFill>
                      <a:effectLst/>
                      <a:uLnTx/>
                      <a:uFillTx/>
                      <a:latin typeface="Arial" panose="020B0604020202020204" pitchFamily="34" charset="0"/>
                      <a:ea typeface="宋体" pitchFamily="2" charset="-122"/>
                      <a:cs typeface="+mn-cs"/>
                    </a:rPr>
                    <a:t>BaseR</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10" name="矩形 209"/>
                <p:cNvSpPr/>
                <p:nvPr/>
              </p:nvSpPr>
              <p:spPr bwMode="auto">
                <a:xfrm>
                  <a:off x="2166890"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11" name="矩形 210"/>
                <p:cNvSpPr/>
                <p:nvPr/>
              </p:nvSpPr>
              <p:spPr bwMode="auto">
                <a:xfrm>
                  <a:off x="2345479"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12" name="矩形 211"/>
                <p:cNvSpPr/>
                <p:nvPr/>
              </p:nvSpPr>
              <p:spPr bwMode="auto">
                <a:xfrm>
                  <a:off x="2524068"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13" name="矩形 212"/>
                <p:cNvSpPr/>
                <p:nvPr/>
              </p:nvSpPr>
              <p:spPr bwMode="auto">
                <a:xfrm>
                  <a:off x="2702657"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14" name="矩形 213"/>
                <p:cNvSpPr/>
                <p:nvPr/>
              </p:nvSpPr>
              <p:spPr bwMode="auto">
                <a:xfrm>
                  <a:off x="2881246"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15" name="矩形 214"/>
                <p:cNvSpPr/>
                <p:nvPr/>
              </p:nvSpPr>
              <p:spPr bwMode="auto">
                <a:xfrm>
                  <a:off x="3059832"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143" name="组合 142"/>
              <p:cNvGrpSpPr/>
              <p:nvPr/>
            </p:nvGrpSpPr>
            <p:grpSpPr>
              <a:xfrm>
                <a:off x="1399105" y="5018709"/>
                <a:ext cx="2858832" cy="288000"/>
                <a:chOff x="381000" y="3212976"/>
                <a:chExt cx="2858832" cy="288000"/>
              </a:xfrm>
            </p:grpSpPr>
            <p:sp>
              <p:nvSpPr>
                <p:cNvPr id="184" name="矩形 183"/>
                <p:cNvSpPr/>
                <p:nvPr/>
              </p:nvSpPr>
              <p:spPr bwMode="auto">
                <a:xfrm>
                  <a:off x="38100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185" name="矩形 184"/>
                <p:cNvSpPr/>
                <p:nvPr/>
              </p:nvSpPr>
              <p:spPr bwMode="auto">
                <a:xfrm>
                  <a:off x="559589"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186" name="矩形 185"/>
                <p:cNvSpPr/>
                <p:nvPr/>
              </p:nvSpPr>
              <p:spPr bwMode="auto">
                <a:xfrm>
                  <a:off x="738178"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187" name="矩形 186"/>
                <p:cNvSpPr/>
                <p:nvPr/>
              </p:nvSpPr>
              <p:spPr bwMode="auto">
                <a:xfrm>
                  <a:off x="916767"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188" name="矩形 187"/>
                <p:cNvSpPr/>
                <p:nvPr/>
              </p:nvSpPr>
              <p:spPr bwMode="auto">
                <a:xfrm>
                  <a:off x="1095356"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89" name="矩形 188"/>
                <p:cNvSpPr/>
                <p:nvPr/>
              </p:nvSpPr>
              <p:spPr bwMode="auto">
                <a:xfrm>
                  <a:off x="1273945"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90" name="矩形 189"/>
                <p:cNvSpPr/>
                <p:nvPr/>
              </p:nvSpPr>
              <p:spPr bwMode="auto">
                <a:xfrm>
                  <a:off x="1452534"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91" name="矩形 190"/>
                <p:cNvSpPr/>
                <p:nvPr/>
              </p:nvSpPr>
              <p:spPr bwMode="auto">
                <a:xfrm>
                  <a:off x="1631123"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92" name="矩形 191"/>
                <p:cNvSpPr/>
                <p:nvPr/>
              </p:nvSpPr>
              <p:spPr bwMode="auto">
                <a:xfrm>
                  <a:off x="1809712"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93" name="矩形 192"/>
                <p:cNvSpPr/>
                <p:nvPr/>
              </p:nvSpPr>
              <p:spPr bwMode="auto">
                <a:xfrm>
                  <a:off x="1988301"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94" name="矩形 193"/>
                <p:cNvSpPr/>
                <p:nvPr/>
              </p:nvSpPr>
              <p:spPr bwMode="auto">
                <a:xfrm>
                  <a:off x="2166890"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95" name="矩形 194"/>
                <p:cNvSpPr/>
                <p:nvPr/>
              </p:nvSpPr>
              <p:spPr bwMode="auto">
                <a:xfrm>
                  <a:off x="2345479"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96" name="矩形 195"/>
                <p:cNvSpPr/>
                <p:nvPr/>
              </p:nvSpPr>
              <p:spPr bwMode="auto">
                <a:xfrm>
                  <a:off x="2524068"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97" name="矩形 196"/>
                <p:cNvSpPr/>
                <p:nvPr/>
              </p:nvSpPr>
              <p:spPr bwMode="auto">
                <a:xfrm>
                  <a:off x="2702657"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98" name="矩形 197"/>
                <p:cNvSpPr/>
                <p:nvPr/>
              </p:nvSpPr>
              <p:spPr bwMode="auto">
                <a:xfrm>
                  <a:off x="2881246"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99" name="矩形 198"/>
                <p:cNvSpPr/>
                <p:nvPr/>
              </p:nvSpPr>
              <p:spPr bwMode="auto">
                <a:xfrm>
                  <a:off x="3059832"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sp>
            <p:nvSpPr>
              <p:cNvPr id="144" name="矩形 143"/>
              <p:cNvSpPr/>
              <p:nvPr/>
            </p:nvSpPr>
            <p:spPr bwMode="auto">
              <a:xfrm>
                <a:off x="696381" y="4070462"/>
                <a:ext cx="634282"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44000" tIns="0" rIns="0" bIns="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BR</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45" name="矩形 144"/>
              <p:cNvSpPr/>
              <p:nvPr/>
            </p:nvSpPr>
            <p:spPr bwMode="auto">
              <a:xfrm>
                <a:off x="696381" y="4701892"/>
                <a:ext cx="634282"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44000" tIns="0" rIns="0" bIns="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JSRR</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46" name="矩形 145"/>
              <p:cNvSpPr/>
              <p:nvPr/>
            </p:nvSpPr>
            <p:spPr bwMode="auto">
              <a:xfrm>
                <a:off x="696381" y="5017607"/>
                <a:ext cx="634282"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44000" tIns="0" rIns="0" bIns="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RTI</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47" name="矩形 146"/>
              <p:cNvSpPr/>
              <p:nvPr/>
            </p:nvSpPr>
            <p:spPr bwMode="auto">
              <a:xfrm>
                <a:off x="696381" y="4390862"/>
                <a:ext cx="634282"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44000" tIns="0" rIns="0" bIns="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JSR</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nvGrpSpPr>
              <p:cNvPr id="148" name="组合 147"/>
              <p:cNvGrpSpPr/>
              <p:nvPr/>
            </p:nvGrpSpPr>
            <p:grpSpPr>
              <a:xfrm>
                <a:off x="1399105" y="5334911"/>
                <a:ext cx="2858832" cy="288000"/>
                <a:chOff x="381000" y="3212976"/>
                <a:chExt cx="2858832" cy="288000"/>
              </a:xfrm>
            </p:grpSpPr>
            <p:sp>
              <p:nvSpPr>
                <p:cNvPr id="168" name="矩形 167"/>
                <p:cNvSpPr/>
                <p:nvPr/>
              </p:nvSpPr>
              <p:spPr bwMode="auto">
                <a:xfrm>
                  <a:off x="38100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169" name="矩形 168"/>
                <p:cNvSpPr/>
                <p:nvPr/>
              </p:nvSpPr>
              <p:spPr bwMode="auto">
                <a:xfrm>
                  <a:off x="559589"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170" name="矩形 169"/>
                <p:cNvSpPr/>
                <p:nvPr/>
              </p:nvSpPr>
              <p:spPr bwMode="auto">
                <a:xfrm>
                  <a:off x="738178"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171" name="矩形 170"/>
                <p:cNvSpPr/>
                <p:nvPr/>
              </p:nvSpPr>
              <p:spPr bwMode="auto">
                <a:xfrm>
                  <a:off x="916767"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172" name="矩形 171"/>
                <p:cNvSpPr/>
                <p:nvPr/>
              </p:nvSpPr>
              <p:spPr bwMode="auto">
                <a:xfrm>
                  <a:off x="1095356"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73" name="矩形 172"/>
                <p:cNvSpPr/>
                <p:nvPr/>
              </p:nvSpPr>
              <p:spPr bwMode="auto">
                <a:xfrm>
                  <a:off x="1273945"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74" name="矩形 173"/>
                <p:cNvSpPr/>
                <p:nvPr/>
              </p:nvSpPr>
              <p:spPr bwMode="auto">
                <a:xfrm>
                  <a:off x="1452534"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75" name="矩形 174"/>
                <p:cNvSpPr/>
                <p:nvPr/>
              </p:nvSpPr>
              <p:spPr bwMode="auto">
                <a:xfrm>
                  <a:off x="1631123"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err="1">
                      <a:ln>
                        <a:noFill/>
                      </a:ln>
                      <a:solidFill>
                        <a:srgbClr val="000000"/>
                      </a:solidFill>
                      <a:effectLst/>
                      <a:uLnTx/>
                      <a:uFillTx/>
                      <a:latin typeface="Arial" panose="020B0604020202020204" pitchFamily="34" charset="0"/>
                      <a:ea typeface="宋体" pitchFamily="2" charset="-122"/>
                      <a:cs typeface="+mn-cs"/>
                    </a:rPr>
                    <a:t>BaseR</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78" name="矩形 177"/>
                <p:cNvSpPr/>
                <p:nvPr/>
              </p:nvSpPr>
              <p:spPr bwMode="auto">
                <a:xfrm>
                  <a:off x="2166890"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79" name="矩形 178"/>
                <p:cNvSpPr/>
                <p:nvPr/>
              </p:nvSpPr>
              <p:spPr bwMode="auto">
                <a:xfrm>
                  <a:off x="2345479"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80" name="矩形 179"/>
                <p:cNvSpPr/>
                <p:nvPr/>
              </p:nvSpPr>
              <p:spPr bwMode="auto">
                <a:xfrm>
                  <a:off x="2524068"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81" name="矩形 180"/>
                <p:cNvSpPr/>
                <p:nvPr/>
              </p:nvSpPr>
              <p:spPr bwMode="auto">
                <a:xfrm>
                  <a:off x="2702657"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82" name="矩形 181"/>
                <p:cNvSpPr/>
                <p:nvPr/>
              </p:nvSpPr>
              <p:spPr bwMode="auto">
                <a:xfrm>
                  <a:off x="2881246"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83" name="矩形 182"/>
                <p:cNvSpPr/>
                <p:nvPr/>
              </p:nvSpPr>
              <p:spPr bwMode="auto">
                <a:xfrm>
                  <a:off x="3059832"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sp>
            <p:nvSpPr>
              <p:cNvPr id="149" name="矩形 148"/>
              <p:cNvSpPr/>
              <p:nvPr/>
            </p:nvSpPr>
            <p:spPr bwMode="auto">
              <a:xfrm>
                <a:off x="696381" y="5333809"/>
                <a:ext cx="634282"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44000" tIns="0" rIns="0" bIns="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JMP</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nvGrpSpPr>
              <p:cNvPr id="150" name="组合 149"/>
              <p:cNvGrpSpPr/>
              <p:nvPr/>
            </p:nvGrpSpPr>
            <p:grpSpPr>
              <a:xfrm>
                <a:off x="1399105" y="5693881"/>
                <a:ext cx="2858832" cy="288000"/>
                <a:chOff x="381000" y="3212976"/>
                <a:chExt cx="2858832" cy="288000"/>
              </a:xfrm>
            </p:grpSpPr>
            <p:sp>
              <p:nvSpPr>
                <p:cNvPr id="152" name="矩形 151"/>
                <p:cNvSpPr/>
                <p:nvPr/>
              </p:nvSpPr>
              <p:spPr bwMode="auto">
                <a:xfrm>
                  <a:off x="38100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153" name="矩形 152"/>
                <p:cNvSpPr/>
                <p:nvPr/>
              </p:nvSpPr>
              <p:spPr bwMode="auto">
                <a:xfrm>
                  <a:off x="559589"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154" name="矩形 153"/>
                <p:cNvSpPr/>
                <p:nvPr/>
              </p:nvSpPr>
              <p:spPr bwMode="auto">
                <a:xfrm>
                  <a:off x="738178"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155" name="矩形 154"/>
                <p:cNvSpPr/>
                <p:nvPr/>
              </p:nvSpPr>
              <p:spPr bwMode="auto">
                <a:xfrm>
                  <a:off x="916767"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156" name="矩形 155"/>
                <p:cNvSpPr/>
                <p:nvPr/>
              </p:nvSpPr>
              <p:spPr bwMode="auto">
                <a:xfrm>
                  <a:off x="1095356"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57" name="矩形 156"/>
                <p:cNvSpPr/>
                <p:nvPr/>
              </p:nvSpPr>
              <p:spPr bwMode="auto">
                <a:xfrm>
                  <a:off x="1273945"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58" name="矩形 157"/>
                <p:cNvSpPr/>
                <p:nvPr/>
              </p:nvSpPr>
              <p:spPr bwMode="auto">
                <a:xfrm>
                  <a:off x="1452534"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59" name="矩形 158"/>
                <p:cNvSpPr/>
                <p:nvPr/>
              </p:nvSpPr>
              <p:spPr bwMode="auto">
                <a:xfrm>
                  <a:off x="1631123" y="3212976"/>
                  <a:ext cx="18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60" name="矩形 159"/>
                <p:cNvSpPr/>
                <p:nvPr/>
              </p:nvSpPr>
              <p:spPr bwMode="auto">
                <a:xfrm>
                  <a:off x="1809712" y="3212976"/>
                  <a:ext cx="18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61" name="矩形 160"/>
                <p:cNvSpPr/>
                <p:nvPr/>
              </p:nvSpPr>
              <p:spPr bwMode="auto">
                <a:xfrm>
                  <a:off x="1988301" y="3212976"/>
                  <a:ext cx="18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62" name="矩形 161"/>
                <p:cNvSpPr/>
                <p:nvPr/>
              </p:nvSpPr>
              <p:spPr bwMode="auto">
                <a:xfrm>
                  <a:off x="2166890"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63" name="矩形 162"/>
                <p:cNvSpPr/>
                <p:nvPr/>
              </p:nvSpPr>
              <p:spPr bwMode="auto">
                <a:xfrm>
                  <a:off x="2345479"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64" name="矩形 163"/>
                <p:cNvSpPr/>
                <p:nvPr/>
              </p:nvSpPr>
              <p:spPr bwMode="auto">
                <a:xfrm>
                  <a:off x="2524068"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65" name="矩形 164"/>
                <p:cNvSpPr/>
                <p:nvPr/>
              </p:nvSpPr>
              <p:spPr bwMode="auto">
                <a:xfrm>
                  <a:off x="2702657"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66" name="矩形 165"/>
                <p:cNvSpPr/>
                <p:nvPr/>
              </p:nvSpPr>
              <p:spPr bwMode="auto">
                <a:xfrm>
                  <a:off x="2881246"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167" name="矩形 166"/>
                <p:cNvSpPr/>
                <p:nvPr/>
              </p:nvSpPr>
              <p:spPr bwMode="auto">
                <a:xfrm>
                  <a:off x="3059832" y="3212976"/>
                  <a:ext cx="1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sp>
            <p:nvSpPr>
              <p:cNvPr id="151" name="矩形 150"/>
              <p:cNvSpPr/>
              <p:nvPr/>
            </p:nvSpPr>
            <p:spPr bwMode="auto">
              <a:xfrm>
                <a:off x="696381" y="5692779"/>
                <a:ext cx="634282"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44000" tIns="0" rIns="0" bIns="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RET</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sp>
        <p:nvSpPr>
          <p:cNvPr id="283" name="矩形 282"/>
          <p:cNvSpPr/>
          <p:nvPr/>
        </p:nvSpPr>
        <p:spPr bwMode="auto">
          <a:xfrm>
            <a:off x="4716016" y="1268760"/>
            <a:ext cx="3939034" cy="4579135"/>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数据移动指令</a:t>
            </a:r>
            <a:endParaRPr kumimoji="0" lang="en-US" altLang="zh-CN" sz="2400" b="1"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(Data Movement Instructions)</a:t>
            </a:r>
            <a:endParaRPr kumimoji="0" lang="zh-CN" altLang="en-US" sz="2400" b="1"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nvGrpSpPr>
          <p:cNvPr id="284" name="组合 283"/>
          <p:cNvGrpSpPr/>
          <p:nvPr/>
        </p:nvGrpSpPr>
        <p:grpSpPr>
          <a:xfrm>
            <a:off x="5004024" y="2449762"/>
            <a:ext cx="3539683" cy="1449519"/>
            <a:chOff x="833366" y="4427663"/>
            <a:chExt cx="3539683" cy="1449519"/>
          </a:xfrm>
        </p:grpSpPr>
        <p:grpSp>
          <p:nvGrpSpPr>
            <p:cNvPr id="360" name="组合 359"/>
            <p:cNvGrpSpPr/>
            <p:nvPr/>
          </p:nvGrpSpPr>
          <p:grpSpPr>
            <a:xfrm>
              <a:off x="1502926" y="4427663"/>
              <a:ext cx="2870123" cy="504024"/>
              <a:chOff x="345016" y="2996952"/>
              <a:chExt cx="2870123" cy="504024"/>
            </a:xfrm>
          </p:grpSpPr>
          <p:grpSp>
            <p:nvGrpSpPr>
              <p:cNvPr id="416" name="组合 415"/>
              <p:cNvGrpSpPr/>
              <p:nvPr/>
            </p:nvGrpSpPr>
            <p:grpSpPr>
              <a:xfrm>
                <a:off x="345016" y="3212976"/>
                <a:ext cx="2870123" cy="288000"/>
                <a:chOff x="381000" y="3212976"/>
                <a:chExt cx="2870123" cy="288000"/>
              </a:xfrm>
            </p:grpSpPr>
            <p:sp>
              <p:nvSpPr>
                <p:cNvPr id="434" name="矩形 433"/>
                <p:cNvSpPr/>
                <p:nvPr/>
              </p:nvSpPr>
              <p:spPr bwMode="auto">
                <a:xfrm>
                  <a:off x="38100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435" name="矩形 434"/>
                <p:cNvSpPr/>
                <p:nvPr/>
              </p:nvSpPr>
              <p:spPr bwMode="auto">
                <a:xfrm>
                  <a:off x="559589"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436" name="矩形 435"/>
                <p:cNvSpPr/>
                <p:nvPr/>
              </p:nvSpPr>
              <p:spPr bwMode="auto">
                <a:xfrm>
                  <a:off x="738178"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437" name="矩形 436"/>
                <p:cNvSpPr/>
                <p:nvPr/>
              </p:nvSpPr>
              <p:spPr bwMode="auto">
                <a:xfrm>
                  <a:off x="916767"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438" name="矩形 437"/>
                <p:cNvSpPr/>
                <p:nvPr/>
              </p:nvSpPr>
              <p:spPr bwMode="auto">
                <a:xfrm>
                  <a:off x="1095356"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DR</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41" name="矩形 440"/>
                <p:cNvSpPr/>
                <p:nvPr/>
              </p:nvSpPr>
              <p:spPr bwMode="auto">
                <a:xfrm>
                  <a:off x="1631123" y="3212976"/>
                  <a:ext cx="162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PCoffset9</a:t>
                  </a:r>
                  <a:r>
                    <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 </a:t>
                  </a:r>
                </a:p>
              </p:txBody>
            </p:sp>
          </p:grpSp>
          <p:grpSp>
            <p:nvGrpSpPr>
              <p:cNvPr id="417" name="组合 416"/>
              <p:cNvGrpSpPr/>
              <p:nvPr/>
            </p:nvGrpSpPr>
            <p:grpSpPr>
              <a:xfrm>
                <a:off x="345016" y="2996952"/>
                <a:ext cx="2858832" cy="201861"/>
                <a:chOff x="395536" y="2924976"/>
                <a:chExt cx="2858832" cy="288000"/>
              </a:xfrm>
            </p:grpSpPr>
            <p:sp>
              <p:nvSpPr>
                <p:cNvPr id="418" name="矩形 417"/>
                <p:cNvSpPr/>
                <p:nvPr/>
              </p:nvSpPr>
              <p:spPr bwMode="auto">
                <a:xfrm>
                  <a:off x="395536"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15</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19" name="矩形 418"/>
                <p:cNvSpPr/>
                <p:nvPr/>
              </p:nvSpPr>
              <p:spPr bwMode="auto">
                <a:xfrm>
                  <a:off x="574125"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14</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20" name="矩形 419"/>
                <p:cNvSpPr/>
                <p:nvPr/>
              </p:nvSpPr>
              <p:spPr bwMode="auto">
                <a:xfrm>
                  <a:off x="752714"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13</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21" name="矩形 420"/>
                <p:cNvSpPr/>
                <p:nvPr/>
              </p:nvSpPr>
              <p:spPr bwMode="auto">
                <a:xfrm>
                  <a:off x="931303"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12</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22" name="矩形 421"/>
                <p:cNvSpPr/>
                <p:nvPr/>
              </p:nvSpPr>
              <p:spPr bwMode="auto">
                <a:xfrm>
                  <a:off x="1109892"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11</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23" name="矩形 422"/>
                <p:cNvSpPr/>
                <p:nvPr/>
              </p:nvSpPr>
              <p:spPr bwMode="auto">
                <a:xfrm>
                  <a:off x="1288481"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10</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24" name="矩形 423"/>
                <p:cNvSpPr/>
                <p:nvPr/>
              </p:nvSpPr>
              <p:spPr bwMode="auto">
                <a:xfrm>
                  <a:off x="1467070"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9</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25" name="矩形 424"/>
                <p:cNvSpPr/>
                <p:nvPr/>
              </p:nvSpPr>
              <p:spPr bwMode="auto">
                <a:xfrm>
                  <a:off x="1645659"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8</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26" name="矩形 425"/>
                <p:cNvSpPr/>
                <p:nvPr/>
              </p:nvSpPr>
              <p:spPr bwMode="auto">
                <a:xfrm>
                  <a:off x="1824248"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7</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27" name="矩形 426"/>
                <p:cNvSpPr/>
                <p:nvPr/>
              </p:nvSpPr>
              <p:spPr bwMode="auto">
                <a:xfrm>
                  <a:off x="2002837"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6</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28" name="矩形 427"/>
                <p:cNvSpPr/>
                <p:nvPr/>
              </p:nvSpPr>
              <p:spPr bwMode="auto">
                <a:xfrm>
                  <a:off x="2181426"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5</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29" name="矩形 428"/>
                <p:cNvSpPr/>
                <p:nvPr/>
              </p:nvSpPr>
              <p:spPr bwMode="auto">
                <a:xfrm>
                  <a:off x="2360015"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4</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30" name="矩形 429"/>
                <p:cNvSpPr/>
                <p:nvPr/>
              </p:nvSpPr>
              <p:spPr bwMode="auto">
                <a:xfrm>
                  <a:off x="2538604"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3</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31" name="矩形 430"/>
                <p:cNvSpPr/>
                <p:nvPr/>
              </p:nvSpPr>
              <p:spPr bwMode="auto">
                <a:xfrm>
                  <a:off x="2717193"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2</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32" name="矩形 431"/>
                <p:cNvSpPr/>
                <p:nvPr/>
              </p:nvSpPr>
              <p:spPr bwMode="auto">
                <a:xfrm>
                  <a:off x="2895782"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33" name="矩形 432"/>
                <p:cNvSpPr/>
                <p:nvPr/>
              </p:nvSpPr>
              <p:spPr bwMode="auto">
                <a:xfrm>
                  <a:off x="3074368"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grpSp>
          <p:nvGrpSpPr>
            <p:cNvPr id="361" name="组合 360"/>
            <p:cNvGrpSpPr/>
            <p:nvPr/>
          </p:nvGrpSpPr>
          <p:grpSpPr>
            <a:xfrm>
              <a:off x="1502926" y="4958852"/>
              <a:ext cx="2865890" cy="288000"/>
              <a:chOff x="381000" y="3212976"/>
              <a:chExt cx="2865890" cy="288000"/>
            </a:xfrm>
          </p:grpSpPr>
          <p:sp>
            <p:nvSpPr>
              <p:cNvPr id="400" name="矩形 399"/>
              <p:cNvSpPr/>
              <p:nvPr/>
            </p:nvSpPr>
            <p:spPr bwMode="auto">
              <a:xfrm>
                <a:off x="38100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401" name="矩形 400"/>
              <p:cNvSpPr/>
              <p:nvPr/>
            </p:nvSpPr>
            <p:spPr bwMode="auto">
              <a:xfrm>
                <a:off x="559589"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402" name="矩形 401"/>
              <p:cNvSpPr/>
              <p:nvPr/>
            </p:nvSpPr>
            <p:spPr bwMode="auto">
              <a:xfrm>
                <a:off x="738178"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403" name="矩形 402"/>
              <p:cNvSpPr/>
              <p:nvPr/>
            </p:nvSpPr>
            <p:spPr bwMode="auto">
              <a:xfrm>
                <a:off x="916767"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404" name="矩形 403"/>
              <p:cNvSpPr/>
              <p:nvPr/>
            </p:nvSpPr>
            <p:spPr bwMode="auto">
              <a:xfrm>
                <a:off x="1095356"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DR</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07" name="矩形 406"/>
              <p:cNvSpPr/>
              <p:nvPr/>
            </p:nvSpPr>
            <p:spPr bwMode="auto">
              <a:xfrm>
                <a:off x="1631123"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err="1">
                    <a:ln>
                      <a:noFill/>
                    </a:ln>
                    <a:solidFill>
                      <a:srgbClr val="000000"/>
                    </a:solidFill>
                    <a:effectLst/>
                    <a:uLnTx/>
                    <a:uFillTx/>
                    <a:latin typeface="Arial" panose="020B0604020202020204" pitchFamily="34" charset="0"/>
                    <a:ea typeface="宋体" pitchFamily="2" charset="-122"/>
                    <a:cs typeface="+mn-cs"/>
                  </a:rPr>
                  <a:t>BaseR</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410" name="矩形 409"/>
              <p:cNvSpPr/>
              <p:nvPr/>
            </p:nvSpPr>
            <p:spPr bwMode="auto">
              <a:xfrm>
                <a:off x="2166890" y="3212976"/>
                <a:ext cx="10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PCoffset6</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362" name="组合 361"/>
            <p:cNvGrpSpPr/>
            <p:nvPr/>
          </p:nvGrpSpPr>
          <p:grpSpPr>
            <a:xfrm>
              <a:off x="1502926" y="5274017"/>
              <a:ext cx="2870123" cy="288000"/>
              <a:chOff x="381000" y="3212976"/>
              <a:chExt cx="2870123" cy="288000"/>
            </a:xfrm>
          </p:grpSpPr>
          <p:sp>
            <p:nvSpPr>
              <p:cNvPr id="384" name="矩形 383"/>
              <p:cNvSpPr/>
              <p:nvPr/>
            </p:nvSpPr>
            <p:spPr bwMode="auto">
              <a:xfrm>
                <a:off x="38100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385" name="矩形 384"/>
              <p:cNvSpPr/>
              <p:nvPr/>
            </p:nvSpPr>
            <p:spPr bwMode="auto">
              <a:xfrm>
                <a:off x="559589"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386" name="矩形 385"/>
              <p:cNvSpPr/>
              <p:nvPr/>
            </p:nvSpPr>
            <p:spPr bwMode="auto">
              <a:xfrm>
                <a:off x="738178"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387" name="矩形 386"/>
              <p:cNvSpPr/>
              <p:nvPr/>
            </p:nvSpPr>
            <p:spPr bwMode="auto">
              <a:xfrm>
                <a:off x="916767"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388" name="矩形 387"/>
              <p:cNvSpPr/>
              <p:nvPr/>
            </p:nvSpPr>
            <p:spPr bwMode="auto">
              <a:xfrm>
                <a:off x="1095356"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DR</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91" name="矩形 390"/>
              <p:cNvSpPr/>
              <p:nvPr/>
            </p:nvSpPr>
            <p:spPr bwMode="auto">
              <a:xfrm>
                <a:off x="1631123" y="3212976"/>
                <a:ext cx="162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PCoffset9</a:t>
                </a:r>
                <a:r>
                  <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 </a:t>
                </a:r>
              </a:p>
            </p:txBody>
          </p:sp>
        </p:grpSp>
        <p:grpSp>
          <p:nvGrpSpPr>
            <p:cNvPr id="363" name="组合 362"/>
            <p:cNvGrpSpPr/>
            <p:nvPr/>
          </p:nvGrpSpPr>
          <p:grpSpPr>
            <a:xfrm>
              <a:off x="1502926" y="5589182"/>
              <a:ext cx="2870123" cy="288000"/>
              <a:chOff x="381000" y="3212976"/>
              <a:chExt cx="2870123" cy="288000"/>
            </a:xfrm>
          </p:grpSpPr>
          <p:sp>
            <p:nvSpPr>
              <p:cNvPr id="368" name="矩形 367"/>
              <p:cNvSpPr/>
              <p:nvPr/>
            </p:nvSpPr>
            <p:spPr bwMode="auto">
              <a:xfrm>
                <a:off x="38100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369" name="矩形 368"/>
              <p:cNvSpPr/>
              <p:nvPr/>
            </p:nvSpPr>
            <p:spPr bwMode="auto">
              <a:xfrm>
                <a:off x="559589"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370" name="矩形 369"/>
              <p:cNvSpPr/>
              <p:nvPr/>
            </p:nvSpPr>
            <p:spPr bwMode="auto">
              <a:xfrm>
                <a:off x="738178"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371" name="矩形 370"/>
              <p:cNvSpPr/>
              <p:nvPr/>
            </p:nvSpPr>
            <p:spPr bwMode="auto">
              <a:xfrm>
                <a:off x="916767"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372" name="矩形 371"/>
              <p:cNvSpPr/>
              <p:nvPr/>
            </p:nvSpPr>
            <p:spPr bwMode="auto">
              <a:xfrm>
                <a:off x="1095356"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DR</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75" name="矩形 374"/>
              <p:cNvSpPr/>
              <p:nvPr/>
            </p:nvSpPr>
            <p:spPr bwMode="auto">
              <a:xfrm>
                <a:off x="1631123" y="3212976"/>
                <a:ext cx="162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PCoffset9</a:t>
                </a:r>
                <a:r>
                  <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 </a:t>
                </a:r>
              </a:p>
            </p:txBody>
          </p:sp>
        </p:grpSp>
        <p:sp>
          <p:nvSpPr>
            <p:cNvPr id="364" name="矩形 363"/>
            <p:cNvSpPr/>
            <p:nvPr/>
          </p:nvSpPr>
          <p:spPr bwMode="auto">
            <a:xfrm>
              <a:off x="833366" y="4640935"/>
              <a:ext cx="634282"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44000" tIns="0" rIns="0" bIns="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LD</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65" name="矩形 364"/>
            <p:cNvSpPr/>
            <p:nvPr/>
          </p:nvSpPr>
          <p:spPr bwMode="auto">
            <a:xfrm>
              <a:off x="833366" y="5272365"/>
              <a:ext cx="634282"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44000" tIns="0" rIns="0" bIns="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LDI</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66" name="矩形 365"/>
            <p:cNvSpPr/>
            <p:nvPr/>
          </p:nvSpPr>
          <p:spPr bwMode="auto">
            <a:xfrm>
              <a:off x="833366" y="5588080"/>
              <a:ext cx="634282"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44000" tIns="0" rIns="0" bIns="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LEA</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67" name="矩形 366"/>
            <p:cNvSpPr/>
            <p:nvPr/>
          </p:nvSpPr>
          <p:spPr bwMode="auto">
            <a:xfrm>
              <a:off x="833366" y="4961335"/>
              <a:ext cx="634282"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44000" tIns="0" rIns="0" bIns="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LDR</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285" name="组合 284"/>
          <p:cNvGrpSpPr/>
          <p:nvPr/>
        </p:nvGrpSpPr>
        <p:grpSpPr>
          <a:xfrm>
            <a:off x="4944918" y="4565127"/>
            <a:ext cx="3611691" cy="1134354"/>
            <a:chOff x="5326485" y="4443852"/>
            <a:chExt cx="3611691" cy="1134354"/>
          </a:xfrm>
        </p:grpSpPr>
        <p:grpSp>
          <p:nvGrpSpPr>
            <p:cNvPr id="288" name="组合 287"/>
            <p:cNvGrpSpPr/>
            <p:nvPr/>
          </p:nvGrpSpPr>
          <p:grpSpPr>
            <a:xfrm>
              <a:off x="6068053" y="4443852"/>
              <a:ext cx="2870123" cy="504024"/>
              <a:chOff x="345016" y="2996952"/>
              <a:chExt cx="2870123" cy="504024"/>
            </a:xfrm>
          </p:grpSpPr>
          <p:grpSp>
            <p:nvGrpSpPr>
              <p:cNvPr id="326" name="组合 325"/>
              <p:cNvGrpSpPr/>
              <p:nvPr/>
            </p:nvGrpSpPr>
            <p:grpSpPr>
              <a:xfrm>
                <a:off x="345016" y="3212976"/>
                <a:ext cx="2870123" cy="288000"/>
                <a:chOff x="381000" y="3212976"/>
                <a:chExt cx="2870123" cy="288000"/>
              </a:xfrm>
            </p:grpSpPr>
            <p:sp>
              <p:nvSpPr>
                <p:cNvPr id="344" name="矩形 343"/>
                <p:cNvSpPr/>
                <p:nvPr/>
              </p:nvSpPr>
              <p:spPr bwMode="auto">
                <a:xfrm>
                  <a:off x="38100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345" name="矩形 344"/>
                <p:cNvSpPr/>
                <p:nvPr/>
              </p:nvSpPr>
              <p:spPr bwMode="auto">
                <a:xfrm>
                  <a:off x="559589"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346" name="矩形 345"/>
                <p:cNvSpPr/>
                <p:nvPr/>
              </p:nvSpPr>
              <p:spPr bwMode="auto">
                <a:xfrm>
                  <a:off x="738178"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347" name="矩形 346"/>
                <p:cNvSpPr/>
                <p:nvPr/>
              </p:nvSpPr>
              <p:spPr bwMode="auto">
                <a:xfrm>
                  <a:off x="916767"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348" name="矩形 347"/>
                <p:cNvSpPr/>
                <p:nvPr/>
              </p:nvSpPr>
              <p:spPr bwMode="auto">
                <a:xfrm>
                  <a:off x="1095356"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SR</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51" name="矩形 350"/>
                <p:cNvSpPr/>
                <p:nvPr/>
              </p:nvSpPr>
              <p:spPr bwMode="auto">
                <a:xfrm>
                  <a:off x="1631123" y="3212976"/>
                  <a:ext cx="162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PCoffset9</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327" name="组合 326"/>
              <p:cNvGrpSpPr/>
              <p:nvPr/>
            </p:nvGrpSpPr>
            <p:grpSpPr>
              <a:xfrm>
                <a:off x="345016" y="2996952"/>
                <a:ext cx="2858832" cy="201861"/>
                <a:chOff x="395536" y="2924976"/>
                <a:chExt cx="2858832" cy="288000"/>
              </a:xfrm>
            </p:grpSpPr>
            <p:sp>
              <p:nvSpPr>
                <p:cNvPr id="328" name="矩形 327"/>
                <p:cNvSpPr/>
                <p:nvPr/>
              </p:nvSpPr>
              <p:spPr bwMode="auto">
                <a:xfrm>
                  <a:off x="395536"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15</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29" name="矩形 328"/>
                <p:cNvSpPr/>
                <p:nvPr/>
              </p:nvSpPr>
              <p:spPr bwMode="auto">
                <a:xfrm>
                  <a:off x="574125"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14</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30" name="矩形 329"/>
                <p:cNvSpPr/>
                <p:nvPr/>
              </p:nvSpPr>
              <p:spPr bwMode="auto">
                <a:xfrm>
                  <a:off x="752714"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13</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31" name="矩形 330"/>
                <p:cNvSpPr/>
                <p:nvPr/>
              </p:nvSpPr>
              <p:spPr bwMode="auto">
                <a:xfrm>
                  <a:off x="931303"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12</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32" name="矩形 331"/>
                <p:cNvSpPr/>
                <p:nvPr/>
              </p:nvSpPr>
              <p:spPr bwMode="auto">
                <a:xfrm>
                  <a:off x="1109892"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11</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33" name="矩形 332"/>
                <p:cNvSpPr/>
                <p:nvPr/>
              </p:nvSpPr>
              <p:spPr bwMode="auto">
                <a:xfrm>
                  <a:off x="1288481"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10</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34" name="矩形 333"/>
                <p:cNvSpPr/>
                <p:nvPr/>
              </p:nvSpPr>
              <p:spPr bwMode="auto">
                <a:xfrm>
                  <a:off x="1467070"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9</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35" name="矩形 334"/>
                <p:cNvSpPr/>
                <p:nvPr/>
              </p:nvSpPr>
              <p:spPr bwMode="auto">
                <a:xfrm>
                  <a:off x="1645659"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8</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36" name="矩形 335"/>
                <p:cNvSpPr/>
                <p:nvPr/>
              </p:nvSpPr>
              <p:spPr bwMode="auto">
                <a:xfrm>
                  <a:off x="1824248"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7</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37" name="矩形 336"/>
                <p:cNvSpPr/>
                <p:nvPr/>
              </p:nvSpPr>
              <p:spPr bwMode="auto">
                <a:xfrm>
                  <a:off x="2002837"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6</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38" name="矩形 337"/>
                <p:cNvSpPr/>
                <p:nvPr/>
              </p:nvSpPr>
              <p:spPr bwMode="auto">
                <a:xfrm>
                  <a:off x="2181426"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5</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39" name="矩形 338"/>
                <p:cNvSpPr/>
                <p:nvPr/>
              </p:nvSpPr>
              <p:spPr bwMode="auto">
                <a:xfrm>
                  <a:off x="2360015"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4</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40" name="矩形 339"/>
                <p:cNvSpPr/>
                <p:nvPr/>
              </p:nvSpPr>
              <p:spPr bwMode="auto">
                <a:xfrm>
                  <a:off x="2538604"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3</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41" name="矩形 340"/>
                <p:cNvSpPr/>
                <p:nvPr/>
              </p:nvSpPr>
              <p:spPr bwMode="auto">
                <a:xfrm>
                  <a:off x="2717193"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2</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42" name="矩形 341"/>
                <p:cNvSpPr/>
                <p:nvPr/>
              </p:nvSpPr>
              <p:spPr bwMode="auto">
                <a:xfrm>
                  <a:off x="2895782"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1</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43" name="矩形 342"/>
                <p:cNvSpPr/>
                <p:nvPr/>
              </p:nvSpPr>
              <p:spPr bwMode="auto">
                <a:xfrm>
                  <a:off x="3074368" y="2924976"/>
                  <a:ext cx="180000" cy="28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0</a:t>
                  </a:r>
                  <a:endParaRPr kumimoji="0" lang="zh-CN" altLang="en-US" sz="14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grpSp>
          <p:nvGrpSpPr>
            <p:cNvPr id="289" name="组合 288"/>
            <p:cNvGrpSpPr/>
            <p:nvPr/>
          </p:nvGrpSpPr>
          <p:grpSpPr>
            <a:xfrm>
              <a:off x="6068053" y="4975041"/>
              <a:ext cx="2865890" cy="288000"/>
              <a:chOff x="381000" y="3212976"/>
              <a:chExt cx="2865890" cy="288000"/>
            </a:xfrm>
          </p:grpSpPr>
          <p:sp>
            <p:nvSpPr>
              <p:cNvPr id="310" name="矩形 309"/>
              <p:cNvSpPr/>
              <p:nvPr/>
            </p:nvSpPr>
            <p:spPr bwMode="auto">
              <a:xfrm>
                <a:off x="38100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311" name="矩形 310"/>
              <p:cNvSpPr/>
              <p:nvPr/>
            </p:nvSpPr>
            <p:spPr bwMode="auto">
              <a:xfrm>
                <a:off x="559589"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312" name="矩形 311"/>
              <p:cNvSpPr/>
              <p:nvPr/>
            </p:nvSpPr>
            <p:spPr bwMode="auto">
              <a:xfrm>
                <a:off x="738178"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313" name="矩形 312"/>
              <p:cNvSpPr/>
              <p:nvPr/>
            </p:nvSpPr>
            <p:spPr bwMode="auto">
              <a:xfrm>
                <a:off x="916767"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314" name="矩形 313"/>
              <p:cNvSpPr/>
              <p:nvPr/>
            </p:nvSpPr>
            <p:spPr bwMode="auto">
              <a:xfrm>
                <a:off x="1095356"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SR</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17" name="矩形 316"/>
              <p:cNvSpPr/>
              <p:nvPr/>
            </p:nvSpPr>
            <p:spPr bwMode="auto">
              <a:xfrm>
                <a:off x="1631123"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err="1">
                    <a:ln>
                      <a:noFill/>
                    </a:ln>
                    <a:solidFill>
                      <a:srgbClr val="000000"/>
                    </a:solidFill>
                    <a:effectLst/>
                    <a:uLnTx/>
                    <a:uFillTx/>
                    <a:latin typeface="Arial" panose="020B0604020202020204" pitchFamily="34" charset="0"/>
                    <a:ea typeface="宋体" pitchFamily="2" charset="-122"/>
                    <a:cs typeface="+mn-cs"/>
                  </a:rPr>
                  <a:t>BaseR</a:t>
                </a:r>
                <a:r>
                  <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 </a:t>
                </a:r>
              </a:p>
            </p:txBody>
          </p:sp>
          <p:sp>
            <p:nvSpPr>
              <p:cNvPr id="320" name="矩形 319"/>
              <p:cNvSpPr/>
              <p:nvPr/>
            </p:nvSpPr>
            <p:spPr bwMode="auto">
              <a:xfrm>
                <a:off x="2166890" y="3212976"/>
                <a:ext cx="108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PCoffset6</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grpSp>
          <p:nvGrpSpPr>
            <p:cNvPr id="290" name="组合 289"/>
            <p:cNvGrpSpPr/>
            <p:nvPr/>
          </p:nvGrpSpPr>
          <p:grpSpPr>
            <a:xfrm>
              <a:off x="6068053" y="5290206"/>
              <a:ext cx="2870123" cy="288000"/>
              <a:chOff x="381000" y="3212976"/>
              <a:chExt cx="2870123" cy="288000"/>
            </a:xfrm>
          </p:grpSpPr>
          <p:sp>
            <p:nvSpPr>
              <p:cNvPr id="294" name="矩形 293"/>
              <p:cNvSpPr/>
              <p:nvPr/>
            </p:nvSpPr>
            <p:spPr bwMode="auto">
              <a:xfrm>
                <a:off x="381000"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95" name="矩形 294"/>
              <p:cNvSpPr/>
              <p:nvPr/>
            </p:nvSpPr>
            <p:spPr bwMode="auto">
              <a:xfrm>
                <a:off x="559589"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0</a:t>
                </a:r>
                <a:endParaRPr kumimoji="0" lang="zh-CN" altLang="en-US" sz="1800" b="0"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96" name="矩形 295"/>
              <p:cNvSpPr/>
              <p:nvPr/>
            </p:nvSpPr>
            <p:spPr bwMode="auto">
              <a:xfrm>
                <a:off x="738178"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97" name="矩形 296"/>
              <p:cNvSpPr/>
              <p:nvPr/>
            </p:nvSpPr>
            <p:spPr bwMode="auto">
              <a:xfrm>
                <a:off x="916767" y="3212976"/>
                <a:ext cx="180000" cy="28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rPr>
                  <a:t>1</a:t>
                </a:r>
                <a:endParaRPr kumimoji="0" lang="zh-CN" altLang="en-US" sz="1800" b="1" i="0" u="none" strike="noStrike" kern="1200" cap="none" spc="0" normalizeH="0" baseline="-25000" noProof="0" dirty="0">
                  <a:ln>
                    <a:noFill/>
                  </a:ln>
                  <a:solidFill>
                    <a:srgbClr val="FFFFFF"/>
                  </a:solidFill>
                  <a:effectLst/>
                  <a:uLnTx/>
                  <a:uFillTx/>
                  <a:latin typeface="Arial" panose="020B0604020202020204" pitchFamily="34" charset="0"/>
                  <a:ea typeface="宋体" pitchFamily="2" charset="-122"/>
                  <a:cs typeface="+mn-cs"/>
                </a:endParaRPr>
              </a:p>
            </p:txBody>
          </p:sp>
          <p:sp>
            <p:nvSpPr>
              <p:cNvPr id="298" name="矩形 297"/>
              <p:cNvSpPr/>
              <p:nvPr/>
            </p:nvSpPr>
            <p:spPr bwMode="auto">
              <a:xfrm>
                <a:off x="1095356" y="3212976"/>
                <a:ext cx="540000" cy="2880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SR</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301" name="矩形 300"/>
              <p:cNvSpPr/>
              <p:nvPr/>
            </p:nvSpPr>
            <p:spPr bwMode="auto">
              <a:xfrm>
                <a:off x="1631123" y="3212976"/>
                <a:ext cx="1620000"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PCoffset9</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sp>
          <p:nvSpPr>
            <p:cNvPr id="291" name="矩形 290"/>
            <p:cNvSpPr/>
            <p:nvPr/>
          </p:nvSpPr>
          <p:spPr bwMode="auto">
            <a:xfrm>
              <a:off x="5326485" y="4657124"/>
              <a:ext cx="634282"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0" tIns="0" rIns="0" bIns="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ST</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92" name="矩形 291"/>
            <p:cNvSpPr/>
            <p:nvPr/>
          </p:nvSpPr>
          <p:spPr bwMode="auto">
            <a:xfrm>
              <a:off x="5326485" y="5288554"/>
              <a:ext cx="634282"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0" tIns="0" rIns="0" bIns="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STI</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sp>
          <p:nvSpPr>
            <p:cNvPr id="293" name="矩形 292"/>
            <p:cNvSpPr/>
            <p:nvPr/>
          </p:nvSpPr>
          <p:spPr bwMode="auto">
            <a:xfrm>
              <a:off x="5326485" y="4977524"/>
              <a:ext cx="634282" cy="28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0" tIns="0" rIns="0" bIns="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rPr>
                <a:t>STR</a:t>
              </a:r>
              <a:endParaRPr kumimoji="0" lang="zh-CN" altLang="en-US" sz="1800" b="0" i="0" u="none" strike="noStrike" kern="1200" cap="none" spc="0" normalizeH="0" baseline="-25000" noProof="0" dirty="0">
                <a:ln>
                  <a:noFill/>
                </a:ln>
                <a:solidFill>
                  <a:srgbClr val="000000"/>
                </a:solidFill>
                <a:effectLst/>
                <a:uLnTx/>
                <a:uFillTx/>
                <a:latin typeface="Arial" panose="020B0604020202020204" pitchFamily="34" charset="0"/>
                <a:ea typeface="宋体" pitchFamily="2" charset="-122"/>
                <a:cs typeface="+mn-cs"/>
              </a:endParaRPr>
            </a:p>
          </p:txBody>
        </p:sp>
      </p:grpSp>
      <p:sp>
        <p:nvSpPr>
          <p:cNvPr id="286" name="文本框 285"/>
          <p:cNvSpPr txBox="1"/>
          <p:nvPr/>
        </p:nvSpPr>
        <p:spPr>
          <a:xfrm>
            <a:off x="6437553" y="2038106"/>
            <a:ext cx="1473096" cy="29751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取数指令</a:t>
            </a:r>
            <a:r>
              <a:rPr kumimoji="0" lang="en-US" altLang="zh-CN" sz="2000" b="1"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(Load)</a:t>
            </a:r>
            <a:endParaRPr kumimoji="0" lang="zh-CN" altLang="en-US" sz="2000" b="1"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87" name="文本框 286"/>
          <p:cNvSpPr txBox="1"/>
          <p:nvPr/>
        </p:nvSpPr>
        <p:spPr>
          <a:xfrm>
            <a:off x="6437553" y="4139595"/>
            <a:ext cx="1455911" cy="29751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存数指令</a:t>
            </a:r>
            <a:r>
              <a:rPr kumimoji="0" lang="en-US" altLang="zh-CN" sz="2000" b="1"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(Store)</a:t>
            </a:r>
            <a:endParaRPr kumimoji="0" lang="zh-CN" altLang="en-US" sz="2000" b="1"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pPr>
              <a:defRPr/>
            </a:pPr>
            <a:r>
              <a:rPr lang="en-US" altLang="zh-CN" sz="2800" dirty="0">
                <a:sym typeface="Arial" panose="020B0604020202020204" pitchFamily="34" charset="0"/>
              </a:rPr>
              <a:t>Outline</a:t>
            </a:r>
            <a:endParaRPr lang="zh-CN" altLang="en-US" sz="2800" dirty="0">
              <a:sym typeface="Arial" panose="020B0604020202020204" pitchFamily="34" charset="0"/>
            </a:endParaRPr>
          </a:p>
        </p:txBody>
      </p:sp>
      <p:sp>
        <p:nvSpPr>
          <p:cNvPr id="10" name="TextBox 7"/>
          <p:cNvSpPr txBox="1">
            <a:spLocks noChangeArrowheads="1"/>
          </p:cNvSpPr>
          <p:nvPr/>
        </p:nvSpPr>
        <p:spPr bwMode="auto">
          <a:xfrm>
            <a:off x="1114235" y="1374998"/>
            <a:ext cx="7418983"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defRPr/>
            </a:pPr>
            <a:r>
              <a:rPr kumimoji="0" lang="en-US" altLang="zh-CN" sz="24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Course and Crew</a:t>
            </a:r>
            <a:endPar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endParaRPr>
          </a:p>
        </p:txBody>
      </p:sp>
      <p:sp>
        <p:nvSpPr>
          <p:cNvPr id="11" name="Text Box 17"/>
          <p:cNvSpPr txBox="1">
            <a:spLocks noChangeArrowheads="1"/>
          </p:cNvSpPr>
          <p:nvPr/>
        </p:nvSpPr>
        <p:spPr bwMode="auto">
          <a:xfrm>
            <a:off x="336992" y="1282032"/>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anose="020F0502020204030204" pitchFamily="34" charset="0"/>
                <a:ea typeface="宋体" pitchFamily="2" charset="-122"/>
              </a:defRPr>
            </a:lvl1pPr>
            <a:lvl2pPr marL="742950" indent="-285750" defTabSz="895350">
              <a:defRPr sz="800">
                <a:solidFill>
                  <a:schemeClr val="tx1"/>
                </a:solidFill>
                <a:latin typeface="Calibri" panose="020F0502020204030204" pitchFamily="34" charset="0"/>
                <a:ea typeface="宋体" pitchFamily="2" charset="-122"/>
              </a:defRPr>
            </a:lvl2pPr>
            <a:lvl3pPr marL="1143000" indent="-228600" defTabSz="895350">
              <a:defRPr sz="800">
                <a:solidFill>
                  <a:schemeClr val="tx1"/>
                </a:solidFill>
                <a:latin typeface="Calibri" panose="020F0502020204030204" pitchFamily="34" charset="0"/>
                <a:ea typeface="宋体" pitchFamily="2" charset="-122"/>
              </a:defRPr>
            </a:lvl3pPr>
            <a:lvl4pPr marL="1600200" indent="-228600" defTabSz="895350">
              <a:defRPr sz="800">
                <a:solidFill>
                  <a:schemeClr val="tx1"/>
                </a:solidFill>
                <a:latin typeface="Calibri" panose="020F0502020204030204" pitchFamily="34" charset="0"/>
                <a:ea typeface="宋体" pitchFamily="2" charset="-122"/>
              </a:defRPr>
            </a:lvl4pPr>
            <a:lvl5pPr marL="2057400" indent="-228600" defTabSz="895350">
              <a:defRPr sz="800">
                <a:solidFill>
                  <a:schemeClr val="tx1"/>
                </a:solidFill>
                <a:latin typeface="Calibri" panose="020F0502020204030204"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a:t>
            </a:r>
          </a:p>
        </p:txBody>
      </p:sp>
      <p:cxnSp>
        <p:nvCxnSpPr>
          <p:cNvPr id="12" name="直接连接符 11"/>
          <p:cNvCxnSpPr/>
          <p:nvPr/>
        </p:nvCxnSpPr>
        <p:spPr>
          <a:xfrm>
            <a:off x="337581" y="1929053"/>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TextBox 7"/>
          <p:cNvSpPr txBox="1">
            <a:spLocks noChangeArrowheads="1"/>
          </p:cNvSpPr>
          <p:nvPr/>
        </p:nvSpPr>
        <p:spPr bwMode="auto">
          <a:xfrm>
            <a:off x="1114235" y="2120185"/>
            <a:ext cx="7418983" cy="770823"/>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defRPr/>
            </a:pPr>
            <a:r>
              <a:rPr kumimoji="0" lang="en-US" altLang="zh-CN" sz="24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What's the difference between “Big" and "Small"?</a:t>
            </a:r>
            <a:endPar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endParaRPr>
          </a:p>
        </p:txBody>
      </p:sp>
      <p:sp>
        <p:nvSpPr>
          <p:cNvPr id="42" name="Text Box 17"/>
          <p:cNvSpPr txBox="1">
            <a:spLocks noChangeArrowheads="1"/>
          </p:cNvSpPr>
          <p:nvPr/>
        </p:nvSpPr>
        <p:spPr bwMode="auto">
          <a:xfrm>
            <a:off x="336992" y="2193418"/>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anose="020F0502020204030204" pitchFamily="34" charset="0"/>
                <a:ea typeface="宋体" pitchFamily="2" charset="-122"/>
              </a:defRPr>
            </a:lvl1pPr>
            <a:lvl2pPr marL="742950" indent="-285750" defTabSz="895350">
              <a:defRPr sz="800">
                <a:solidFill>
                  <a:schemeClr val="tx1"/>
                </a:solidFill>
                <a:latin typeface="Calibri" panose="020F0502020204030204" pitchFamily="34" charset="0"/>
                <a:ea typeface="宋体" pitchFamily="2" charset="-122"/>
              </a:defRPr>
            </a:lvl2pPr>
            <a:lvl3pPr marL="1143000" indent="-228600" defTabSz="895350">
              <a:defRPr sz="800">
                <a:solidFill>
                  <a:schemeClr val="tx1"/>
                </a:solidFill>
                <a:latin typeface="Calibri" panose="020F0502020204030204" pitchFamily="34" charset="0"/>
                <a:ea typeface="宋体" pitchFamily="2" charset="-122"/>
              </a:defRPr>
            </a:lvl3pPr>
            <a:lvl4pPr marL="1600200" indent="-228600" defTabSz="895350">
              <a:defRPr sz="800">
                <a:solidFill>
                  <a:schemeClr val="tx1"/>
                </a:solidFill>
                <a:latin typeface="Calibri" panose="020F0502020204030204" pitchFamily="34" charset="0"/>
                <a:ea typeface="宋体" pitchFamily="2" charset="-122"/>
              </a:defRPr>
            </a:lvl4pPr>
            <a:lvl5pPr marL="2057400" indent="-228600" defTabSz="895350">
              <a:defRPr sz="800">
                <a:solidFill>
                  <a:schemeClr val="tx1"/>
                </a:solidFill>
                <a:latin typeface="Calibri" panose="020F0502020204030204"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a:t>
            </a:r>
          </a:p>
        </p:txBody>
      </p:sp>
      <p:cxnSp>
        <p:nvCxnSpPr>
          <p:cNvPr id="43" name="直接连接符 42"/>
          <p:cNvCxnSpPr/>
          <p:nvPr/>
        </p:nvCxnSpPr>
        <p:spPr>
          <a:xfrm>
            <a:off x="337581" y="2840439"/>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7"/>
          <p:cNvSpPr txBox="1">
            <a:spLocks noChangeArrowheads="1"/>
          </p:cNvSpPr>
          <p:nvPr/>
        </p:nvSpPr>
        <p:spPr bwMode="auto">
          <a:xfrm>
            <a:off x="1114235" y="3175106"/>
            <a:ext cx="7418983"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Why Take This Course?</a:t>
            </a:r>
          </a:p>
        </p:txBody>
      </p:sp>
      <p:sp>
        <p:nvSpPr>
          <p:cNvPr id="46" name="Text Box 17"/>
          <p:cNvSpPr txBox="1">
            <a:spLocks noChangeArrowheads="1"/>
          </p:cNvSpPr>
          <p:nvPr/>
        </p:nvSpPr>
        <p:spPr bwMode="auto">
          <a:xfrm>
            <a:off x="336992" y="3082140"/>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anose="020F0502020204030204" pitchFamily="34" charset="0"/>
                <a:ea typeface="宋体" pitchFamily="2" charset="-122"/>
              </a:defRPr>
            </a:lvl1pPr>
            <a:lvl2pPr marL="742950" indent="-285750" defTabSz="895350">
              <a:defRPr sz="800">
                <a:solidFill>
                  <a:schemeClr val="tx1"/>
                </a:solidFill>
                <a:latin typeface="Calibri" panose="020F0502020204030204" pitchFamily="34" charset="0"/>
                <a:ea typeface="宋体" pitchFamily="2" charset="-122"/>
              </a:defRPr>
            </a:lvl2pPr>
            <a:lvl3pPr marL="1143000" indent="-228600" defTabSz="895350">
              <a:defRPr sz="800">
                <a:solidFill>
                  <a:schemeClr val="tx1"/>
                </a:solidFill>
                <a:latin typeface="Calibri" panose="020F0502020204030204" pitchFamily="34" charset="0"/>
                <a:ea typeface="宋体" pitchFamily="2" charset="-122"/>
              </a:defRPr>
            </a:lvl3pPr>
            <a:lvl4pPr marL="1600200" indent="-228600" defTabSz="895350">
              <a:defRPr sz="800">
                <a:solidFill>
                  <a:schemeClr val="tx1"/>
                </a:solidFill>
                <a:latin typeface="Calibri" panose="020F0502020204030204" pitchFamily="34" charset="0"/>
                <a:ea typeface="宋体" pitchFamily="2" charset="-122"/>
              </a:defRPr>
            </a:lvl4pPr>
            <a:lvl5pPr marL="2057400" indent="-228600" defTabSz="895350">
              <a:defRPr sz="800">
                <a:solidFill>
                  <a:schemeClr val="tx1"/>
                </a:solidFill>
                <a:latin typeface="Calibri" panose="020F0502020204030204"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a:t>
            </a:r>
          </a:p>
        </p:txBody>
      </p:sp>
      <p:cxnSp>
        <p:nvCxnSpPr>
          <p:cNvPr id="47" name="直接连接符 46"/>
          <p:cNvCxnSpPr/>
          <p:nvPr/>
        </p:nvCxnSpPr>
        <p:spPr>
          <a:xfrm>
            <a:off x="337581" y="3729161"/>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9" name="TextBox 7"/>
          <p:cNvSpPr txBox="1">
            <a:spLocks noChangeArrowheads="1"/>
          </p:cNvSpPr>
          <p:nvPr/>
        </p:nvSpPr>
        <p:spPr bwMode="auto">
          <a:xfrm>
            <a:off x="1114235" y="4013259"/>
            <a:ext cx="7418983"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Great Ideas in Computing Systems</a:t>
            </a:r>
          </a:p>
        </p:txBody>
      </p:sp>
      <p:sp>
        <p:nvSpPr>
          <p:cNvPr id="50" name="Text Box 17"/>
          <p:cNvSpPr txBox="1">
            <a:spLocks noChangeArrowheads="1"/>
          </p:cNvSpPr>
          <p:nvPr/>
        </p:nvSpPr>
        <p:spPr bwMode="auto">
          <a:xfrm>
            <a:off x="336992" y="3920293"/>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anose="020F0502020204030204" pitchFamily="34" charset="0"/>
                <a:ea typeface="宋体" pitchFamily="2" charset="-122"/>
              </a:defRPr>
            </a:lvl1pPr>
            <a:lvl2pPr marL="742950" indent="-285750" defTabSz="895350">
              <a:defRPr sz="800">
                <a:solidFill>
                  <a:schemeClr val="tx1"/>
                </a:solidFill>
                <a:latin typeface="Calibri" panose="020F0502020204030204" pitchFamily="34" charset="0"/>
                <a:ea typeface="宋体" pitchFamily="2" charset="-122"/>
              </a:defRPr>
            </a:lvl2pPr>
            <a:lvl3pPr marL="1143000" indent="-228600" defTabSz="895350">
              <a:defRPr sz="800">
                <a:solidFill>
                  <a:schemeClr val="tx1"/>
                </a:solidFill>
                <a:latin typeface="Calibri" panose="020F0502020204030204" pitchFamily="34" charset="0"/>
                <a:ea typeface="宋体" pitchFamily="2" charset="-122"/>
              </a:defRPr>
            </a:lvl3pPr>
            <a:lvl4pPr marL="1600200" indent="-228600" defTabSz="895350">
              <a:defRPr sz="800">
                <a:solidFill>
                  <a:schemeClr val="tx1"/>
                </a:solidFill>
                <a:latin typeface="Calibri" panose="020F0502020204030204" pitchFamily="34" charset="0"/>
                <a:ea typeface="宋体" pitchFamily="2" charset="-122"/>
              </a:defRPr>
            </a:lvl4pPr>
            <a:lvl5pPr marL="2057400" indent="-228600" defTabSz="895350">
              <a:defRPr sz="800">
                <a:solidFill>
                  <a:schemeClr val="tx1"/>
                </a:solidFill>
                <a:latin typeface="Calibri" panose="020F0502020204030204"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4</a:t>
            </a:r>
          </a:p>
        </p:txBody>
      </p:sp>
      <p:cxnSp>
        <p:nvCxnSpPr>
          <p:cNvPr id="51" name="直接连接符 50"/>
          <p:cNvCxnSpPr/>
          <p:nvPr/>
        </p:nvCxnSpPr>
        <p:spPr>
          <a:xfrm>
            <a:off x="337581" y="4567314"/>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4" name="TextBox 7"/>
          <p:cNvSpPr txBox="1">
            <a:spLocks noChangeArrowheads="1"/>
          </p:cNvSpPr>
          <p:nvPr/>
        </p:nvSpPr>
        <p:spPr bwMode="auto">
          <a:xfrm>
            <a:off x="1114235" y="4851412"/>
            <a:ext cx="7418983"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What’s This Course All About ?</a:t>
            </a:r>
          </a:p>
        </p:txBody>
      </p:sp>
      <p:sp>
        <p:nvSpPr>
          <p:cNvPr id="55" name="Text Box 17"/>
          <p:cNvSpPr txBox="1">
            <a:spLocks noChangeArrowheads="1"/>
          </p:cNvSpPr>
          <p:nvPr/>
        </p:nvSpPr>
        <p:spPr bwMode="auto">
          <a:xfrm>
            <a:off x="336992" y="4758446"/>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anose="020F0502020204030204" pitchFamily="34" charset="0"/>
                <a:ea typeface="宋体" pitchFamily="2" charset="-122"/>
              </a:defRPr>
            </a:lvl1pPr>
            <a:lvl2pPr marL="742950" indent="-285750" defTabSz="895350">
              <a:defRPr sz="800">
                <a:solidFill>
                  <a:schemeClr val="tx1"/>
                </a:solidFill>
                <a:latin typeface="Calibri" panose="020F0502020204030204" pitchFamily="34" charset="0"/>
                <a:ea typeface="宋体" pitchFamily="2" charset="-122"/>
              </a:defRPr>
            </a:lvl2pPr>
            <a:lvl3pPr marL="1143000" indent="-228600" defTabSz="895350">
              <a:defRPr sz="800">
                <a:solidFill>
                  <a:schemeClr val="tx1"/>
                </a:solidFill>
                <a:latin typeface="Calibri" panose="020F0502020204030204" pitchFamily="34" charset="0"/>
                <a:ea typeface="宋体" pitchFamily="2" charset="-122"/>
              </a:defRPr>
            </a:lvl3pPr>
            <a:lvl4pPr marL="1600200" indent="-228600" defTabSz="895350">
              <a:defRPr sz="800">
                <a:solidFill>
                  <a:schemeClr val="tx1"/>
                </a:solidFill>
                <a:latin typeface="Calibri" panose="020F0502020204030204" pitchFamily="34" charset="0"/>
                <a:ea typeface="宋体" pitchFamily="2" charset="-122"/>
              </a:defRPr>
            </a:lvl4pPr>
            <a:lvl5pPr marL="2057400" indent="-228600" defTabSz="895350">
              <a:defRPr sz="800">
                <a:solidFill>
                  <a:schemeClr val="tx1"/>
                </a:solidFill>
                <a:latin typeface="Calibri" panose="020F0502020204030204"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5</a:t>
            </a:r>
          </a:p>
        </p:txBody>
      </p:sp>
      <p:cxnSp>
        <p:nvCxnSpPr>
          <p:cNvPr id="56" name="直接连接符 55"/>
          <p:cNvCxnSpPr/>
          <p:nvPr/>
        </p:nvCxnSpPr>
        <p:spPr>
          <a:xfrm>
            <a:off x="337581" y="5405467"/>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8" name="TextBox 7"/>
          <p:cNvSpPr txBox="1">
            <a:spLocks noChangeArrowheads="1"/>
          </p:cNvSpPr>
          <p:nvPr/>
        </p:nvSpPr>
        <p:spPr bwMode="auto">
          <a:xfrm>
            <a:off x="1114235" y="5689563"/>
            <a:ext cx="7418983"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defRPr/>
            </a:pPr>
            <a:r>
              <a:rPr kumimoji="0" lang="en-US" altLang="zh-CN" sz="2400" b="1" i="0" u="none" strike="noStrike" kern="1200" cap="none" spc="0" normalizeH="0" baseline="0" noProof="0" dirty="0">
                <a:ln>
                  <a:noFill/>
                </a:ln>
                <a:solidFill>
                  <a:srgbClr val="333399"/>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Summary</a:t>
            </a:r>
          </a:p>
        </p:txBody>
      </p:sp>
      <p:sp>
        <p:nvSpPr>
          <p:cNvPr id="59" name="Text Box 17"/>
          <p:cNvSpPr txBox="1">
            <a:spLocks noChangeArrowheads="1"/>
          </p:cNvSpPr>
          <p:nvPr/>
        </p:nvSpPr>
        <p:spPr bwMode="auto">
          <a:xfrm>
            <a:off x="336992" y="5596597"/>
            <a:ext cx="611764" cy="624357"/>
          </a:xfrm>
          <a:prstGeom prst="rect">
            <a:avLst/>
          </a:prstGeom>
          <a:solidFill>
            <a:srgbClr val="003399">
              <a:alpha val="67000"/>
            </a:srgbClr>
          </a:solidFill>
          <a:ln w="9525">
            <a:noFill/>
            <a:miter lim="800000"/>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anose="020F0502020204030204" pitchFamily="34" charset="0"/>
                <a:ea typeface="宋体" pitchFamily="2" charset="-122"/>
              </a:defRPr>
            </a:lvl1pPr>
            <a:lvl2pPr marL="742950" indent="-285750" defTabSz="895350">
              <a:defRPr sz="800">
                <a:solidFill>
                  <a:schemeClr val="tx1"/>
                </a:solidFill>
                <a:latin typeface="Calibri" panose="020F0502020204030204" pitchFamily="34" charset="0"/>
                <a:ea typeface="宋体" pitchFamily="2" charset="-122"/>
              </a:defRPr>
            </a:lvl2pPr>
            <a:lvl3pPr marL="1143000" indent="-228600" defTabSz="895350">
              <a:defRPr sz="800">
                <a:solidFill>
                  <a:schemeClr val="tx1"/>
                </a:solidFill>
                <a:latin typeface="Calibri" panose="020F0502020204030204" pitchFamily="34" charset="0"/>
                <a:ea typeface="宋体" pitchFamily="2" charset="-122"/>
              </a:defRPr>
            </a:lvl3pPr>
            <a:lvl4pPr marL="1600200" indent="-228600" defTabSz="895350">
              <a:defRPr sz="800">
                <a:solidFill>
                  <a:schemeClr val="tx1"/>
                </a:solidFill>
                <a:latin typeface="Calibri" panose="020F0502020204030204" pitchFamily="34" charset="0"/>
                <a:ea typeface="宋体" pitchFamily="2" charset="-122"/>
              </a:defRPr>
            </a:lvl4pPr>
            <a:lvl5pPr marL="2057400" indent="-228600" defTabSz="895350">
              <a:defRPr sz="800">
                <a:solidFill>
                  <a:schemeClr val="tx1"/>
                </a:solidFill>
                <a:latin typeface="Calibri" panose="020F0502020204030204"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anose="020F0502020204030204"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6</a:t>
            </a:r>
          </a:p>
        </p:txBody>
      </p:sp>
      <p:cxnSp>
        <p:nvCxnSpPr>
          <p:cNvPr id="60" name="直接连接符 59"/>
          <p:cNvCxnSpPr/>
          <p:nvPr/>
        </p:nvCxnSpPr>
        <p:spPr>
          <a:xfrm>
            <a:off x="337581" y="6243618"/>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08" name="Rectangle 21"/>
          <p:cNvSpPr>
            <a:spLocks noChangeArrowheads="1"/>
          </p:cNvSpPr>
          <p:nvPr/>
        </p:nvSpPr>
        <p:spPr bwMode="auto">
          <a:xfrm>
            <a:off x="179388" y="71438"/>
            <a:ext cx="88392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6A6AB5"/>
                </a:solidFill>
                <a:effectLst/>
                <a:uLnTx/>
                <a:uFillTx/>
                <a:latin typeface="Arial" panose="020B0604020202020204" pitchFamily="34" charset="0"/>
                <a:ea typeface="黑体" pitchFamily="2" charset="-122"/>
                <a:cs typeface="+mn-cs"/>
              </a:rPr>
              <a:t>Abstraction</a:t>
            </a:r>
            <a:r>
              <a:rPr kumimoji="0" lang="en-US" altLang="zh-CN" sz="2800" b="1" i="0" u="none" strike="noStrike" kern="1200" cap="none" spc="0" normalizeH="0" baseline="0" noProof="0" dirty="0">
                <a:ln>
                  <a:noFill/>
                </a:ln>
                <a:solidFill>
                  <a:srgbClr val="333399"/>
                </a:solidFill>
                <a:effectLst/>
                <a:uLnTx/>
                <a:uFillTx/>
                <a:latin typeface="Arial" panose="020B0604020202020204" pitchFamily="34" charset="0"/>
                <a:ea typeface="黑体" pitchFamily="2" charset="-122"/>
                <a:cs typeface="+mn-cs"/>
              </a:rPr>
              <a:t> Layers in Modern Systems</a:t>
            </a:r>
            <a:endParaRPr kumimoji="0" lang="zh-CN" altLang="en-US" sz="2800" b="1" i="0" u="none" strike="noStrike" kern="1200" cap="none" spc="0" normalizeH="0" baseline="0" noProof="0" dirty="0">
              <a:ln>
                <a:noFill/>
              </a:ln>
              <a:solidFill>
                <a:srgbClr val="333399"/>
              </a:solidFill>
              <a:effectLst/>
              <a:uLnTx/>
              <a:uFillTx/>
              <a:latin typeface="Arial" panose="020B0604020202020204" pitchFamily="34" charset="0"/>
              <a:ea typeface="黑体" pitchFamily="2" charset="-122"/>
              <a:cs typeface="+mn-cs"/>
            </a:endParaRPr>
          </a:p>
        </p:txBody>
      </p:sp>
      <p:sp>
        <p:nvSpPr>
          <p:cNvPr id="27" name="日期占位符 3"/>
          <p:cNvSpPr>
            <a:spLocks noGrp="1"/>
          </p:cNvSpPr>
          <p:nvPr>
            <p:ph type="dt" sz="half" idx="10"/>
          </p:nvPr>
        </p:nvSpPr>
        <p:spPr>
          <a:xfrm>
            <a:off x="179512" y="6537325"/>
            <a:ext cx="2286000" cy="244475"/>
          </a:xfrm>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28" name="灯片编号占位符 5"/>
          <p:cNvSpPr>
            <a:spLocks noGrp="1"/>
          </p:cNvSpPr>
          <p:nvPr>
            <p:ph type="sldNum" sz="quarter" idx="12"/>
          </p:nvPr>
        </p:nvSpPr>
        <p:spPr>
          <a:xfrm>
            <a:off x="6293296" y="6537325"/>
            <a:ext cx="2743200" cy="244475"/>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37</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grpSp>
        <p:nvGrpSpPr>
          <p:cNvPr id="15" name="组合 14"/>
          <p:cNvGrpSpPr/>
          <p:nvPr/>
        </p:nvGrpSpPr>
        <p:grpSpPr>
          <a:xfrm>
            <a:off x="2555776" y="1412776"/>
            <a:ext cx="4156661" cy="4248472"/>
            <a:chOff x="516038" y="1797968"/>
            <a:chExt cx="4722812" cy="4248472"/>
          </a:xfrm>
        </p:grpSpPr>
        <p:sp>
          <p:nvSpPr>
            <p:cNvPr id="16" name="AutoShape 3"/>
            <p:cNvSpPr>
              <a:spLocks noChangeArrowheads="1"/>
            </p:cNvSpPr>
            <p:nvPr/>
          </p:nvSpPr>
          <p:spPr bwMode="auto">
            <a:xfrm>
              <a:off x="516039" y="2257078"/>
              <a:ext cx="4722811" cy="403225"/>
            </a:xfrm>
            <a:prstGeom prst="roundRect">
              <a:avLst>
                <a:gd name="adj" fmla="val 16667"/>
              </a:avLst>
            </a:prstGeom>
            <a:solidFill>
              <a:srgbClr val="C3D69B"/>
            </a:solidFill>
            <a:ln w="38100">
              <a:solidFill>
                <a:sysClr val="windowText" lastClr="000000"/>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1" fontAlgn="auto" latinLnBrk="0" hangingPunct="1">
                <a:lnSpc>
                  <a:spcPct val="100000"/>
                </a:lnSpc>
                <a:spcBef>
                  <a:spcPct val="0"/>
                </a:spcBef>
                <a:spcAft>
                  <a:spcPts val="0"/>
                </a:spcAft>
                <a:buClrTx/>
                <a:buSzTx/>
                <a:buFontTx/>
                <a:buNone/>
                <a:defRPr/>
              </a:pPr>
              <a:r>
                <a:rPr kumimoji="0" lang="en-US" altLang="zh-CN" sz="2000" b="0" i="0" u="none" strike="noStrike" kern="0" cap="none" spc="0" normalizeH="0" baseline="0" noProof="0" dirty="0">
                  <a:ln>
                    <a:noFill/>
                  </a:ln>
                  <a:solidFill>
                    <a:prstClr val="black"/>
                  </a:solidFill>
                  <a:effectLst/>
                  <a:uLnTx/>
                  <a:uFillTx/>
                  <a:latin typeface="Calibri" panose="020F0502020204030204" pitchFamily="34" charset="0"/>
                  <a:ea typeface="宋体" pitchFamily="2" charset="-122"/>
                  <a:cs typeface="+mn-cs"/>
                </a:rPr>
                <a:t>Algorithm and Data Structure</a:t>
              </a:r>
              <a:endParaRPr kumimoji="0" lang="zh-CN" altLang="en-US" sz="2000" b="0" i="0" u="none" strike="noStrike" kern="0" cap="none" spc="0" normalizeH="0" baseline="0" noProof="0" dirty="0">
                <a:ln>
                  <a:noFill/>
                </a:ln>
                <a:solidFill>
                  <a:prstClr val="black"/>
                </a:solidFill>
                <a:effectLst/>
                <a:uLnTx/>
                <a:uFillTx/>
                <a:latin typeface="Calibri" panose="020F0502020204030204" pitchFamily="34" charset="0"/>
                <a:ea typeface="宋体" pitchFamily="2" charset="-122"/>
                <a:cs typeface="+mn-cs"/>
              </a:endParaRPr>
            </a:p>
          </p:txBody>
        </p:sp>
        <p:sp>
          <p:nvSpPr>
            <p:cNvPr id="17" name="AutoShape 4"/>
            <p:cNvSpPr>
              <a:spLocks noChangeArrowheads="1"/>
            </p:cNvSpPr>
            <p:nvPr/>
          </p:nvSpPr>
          <p:spPr bwMode="auto">
            <a:xfrm>
              <a:off x="516039" y="4341465"/>
              <a:ext cx="4722811" cy="392113"/>
            </a:xfrm>
            <a:prstGeom prst="roundRect">
              <a:avLst>
                <a:gd name="adj" fmla="val 16667"/>
              </a:avLst>
            </a:prstGeom>
            <a:solidFill>
              <a:srgbClr val="99CCFF"/>
            </a:solidFill>
            <a:ln w="38100">
              <a:solidFill>
                <a:sysClr val="windowText" lastClr="000000"/>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1" fontAlgn="auto" latinLnBrk="0" hangingPunct="1">
                <a:lnSpc>
                  <a:spcPct val="100000"/>
                </a:lnSpc>
                <a:spcBef>
                  <a:spcPct val="0"/>
                </a:spcBef>
                <a:spcAft>
                  <a:spcPts val="0"/>
                </a:spcAft>
                <a:buClrTx/>
                <a:buSzTx/>
                <a:buFontTx/>
                <a:buNone/>
                <a:defRPr/>
              </a:pPr>
              <a:r>
                <a:rPr kumimoji="0" lang="en-US" altLang="zh-CN" sz="2000" b="0" i="0" u="none" strike="noStrike" kern="0" cap="none" spc="0" normalizeH="0" baseline="0" noProof="0" dirty="0">
                  <a:ln>
                    <a:noFill/>
                  </a:ln>
                  <a:solidFill>
                    <a:prstClr val="black"/>
                  </a:solidFill>
                  <a:effectLst/>
                  <a:uLnTx/>
                  <a:uFillTx/>
                  <a:latin typeface="Calibri" panose="020F0502020204030204" pitchFamily="34" charset="0"/>
                  <a:ea typeface="宋体" pitchFamily="2" charset="-122"/>
                  <a:cs typeface="+mn-cs"/>
                </a:rPr>
                <a:t>Gates/Register-Transfer Level (RTL)</a:t>
              </a:r>
            </a:p>
          </p:txBody>
        </p:sp>
        <p:sp>
          <p:nvSpPr>
            <p:cNvPr id="18" name="AutoShape 5"/>
            <p:cNvSpPr>
              <a:spLocks noChangeArrowheads="1"/>
            </p:cNvSpPr>
            <p:nvPr/>
          </p:nvSpPr>
          <p:spPr bwMode="auto">
            <a:xfrm>
              <a:off x="516039" y="1853853"/>
              <a:ext cx="4713940" cy="403225"/>
            </a:xfrm>
            <a:prstGeom prst="roundRect">
              <a:avLst>
                <a:gd name="adj" fmla="val 16667"/>
              </a:avLst>
            </a:prstGeom>
            <a:solidFill>
              <a:srgbClr val="F79646">
                <a:lumMod val="20000"/>
                <a:lumOff val="80000"/>
              </a:srgbClr>
            </a:solidFill>
            <a:ln w="38100">
              <a:solidFill>
                <a:sysClr val="windowText" lastClr="000000"/>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1" fontAlgn="auto" latinLnBrk="0" hangingPunct="1">
                <a:lnSpc>
                  <a:spcPct val="100000"/>
                </a:lnSpc>
                <a:spcBef>
                  <a:spcPct val="0"/>
                </a:spcBef>
                <a:spcAft>
                  <a:spcPts val="0"/>
                </a:spcAft>
                <a:buClrTx/>
                <a:buSzTx/>
                <a:buFontTx/>
                <a:buNone/>
                <a:defRPr/>
              </a:pPr>
              <a:r>
                <a:rPr kumimoji="0" lang="en-US" altLang="zh-CN" sz="2000" b="1" i="0" u="none" strike="noStrike" kern="0" cap="none" spc="0" normalizeH="0" baseline="0" noProof="0">
                  <a:ln>
                    <a:noFill/>
                  </a:ln>
                  <a:solidFill>
                    <a:srgbClr val="4F81BD"/>
                  </a:solidFill>
                  <a:effectLst/>
                  <a:uLnTx/>
                  <a:uFillTx/>
                  <a:latin typeface="Calibri" panose="020F0502020204030204" pitchFamily="34" charset="0"/>
                  <a:ea typeface="宋体" pitchFamily="2" charset="-122"/>
                  <a:cs typeface="+mn-cs"/>
                </a:rPr>
                <a:t>Application</a:t>
              </a:r>
            </a:p>
          </p:txBody>
        </p:sp>
        <p:sp>
          <p:nvSpPr>
            <p:cNvPr id="19" name="AutoShape 6"/>
            <p:cNvSpPr>
              <a:spLocks noChangeArrowheads="1"/>
            </p:cNvSpPr>
            <p:nvPr/>
          </p:nvSpPr>
          <p:spPr bwMode="auto">
            <a:xfrm>
              <a:off x="516039" y="3466753"/>
              <a:ext cx="4722811" cy="471487"/>
            </a:xfrm>
            <a:prstGeom prst="roundRect">
              <a:avLst>
                <a:gd name="adj" fmla="val 16667"/>
              </a:avLst>
            </a:prstGeom>
            <a:solidFill>
              <a:srgbClr val="FF0000"/>
            </a:solidFill>
            <a:ln w="38100">
              <a:solidFill>
                <a:sysClr val="windowText" lastClr="000000"/>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1" fontAlgn="auto" latinLnBrk="0" hangingPunct="1">
                <a:lnSpc>
                  <a:spcPct val="100000"/>
                </a:lnSpc>
                <a:spcBef>
                  <a:spcPct val="0"/>
                </a:spcBef>
                <a:spcAft>
                  <a:spcPts val="0"/>
                </a:spcAft>
                <a:buClrTx/>
                <a:buSzTx/>
                <a:buFontTx/>
                <a:buNone/>
                <a:defRPr/>
              </a:pPr>
              <a:r>
                <a:rPr kumimoji="0" lang="en-US" altLang="zh-CN" sz="2000" b="1"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mn-cs"/>
                </a:rPr>
                <a:t>Instruction Set Architecture (ISA)</a:t>
              </a:r>
            </a:p>
          </p:txBody>
        </p:sp>
        <p:sp>
          <p:nvSpPr>
            <p:cNvPr id="20" name="AutoShape 7"/>
            <p:cNvSpPr>
              <a:spLocks noChangeArrowheads="1"/>
            </p:cNvSpPr>
            <p:nvPr/>
          </p:nvSpPr>
          <p:spPr bwMode="auto">
            <a:xfrm>
              <a:off x="516038" y="3063528"/>
              <a:ext cx="4710391" cy="403225"/>
            </a:xfrm>
            <a:prstGeom prst="roundRect">
              <a:avLst>
                <a:gd name="adj" fmla="val 16667"/>
              </a:avLst>
            </a:prstGeom>
            <a:solidFill>
              <a:srgbClr val="8064A2">
                <a:lumMod val="60000"/>
                <a:lumOff val="40000"/>
              </a:srgbClr>
            </a:solidFill>
            <a:ln w="38100">
              <a:solidFill>
                <a:sysClr val="windowText" lastClr="000000"/>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1" fontAlgn="auto" latinLnBrk="0" hangingPunct="1">
                <a:lnSpc>
                  <a:spcPct val="100000"/>
                </a:lnSpc>
                <a:spcBef>
                  <a:spcPct val="0"/>
                </a:spcBef>
                <a:spcAft>
                  <a:spcPts val="0"/>
                </a:spcAft>
                <a:buClrTx/>
                <a:buSzTx/>
                <a:buFontTx/>
                <a:buNone/>
                <a:defRPr/>
              </a:pPr>
              <a:r>
                <a:rPr kumimoji="0" lang="en-US" altLang="zh-CN" sz="2000" b="0" i="0" u="none" strike="noStrike" kern="0" cap="none" spc="0" normalizeH="0" baseline="0" noProof="0">
                  <a:ln>
                    <a:noFill/>
                  </a:ln>
                  <a:solidFill>
                    <a:prstClr val="black"/>
                  </a:solidFill>
                  <a:effectLst/>
                  <a:uLnTx/>
                  <a:uFillTx/>
                  <a:latin typeface="Calibri" panose="020F0502020204030204" pitchFamily="34" charset="0"/>
                  <a:ea typeface="宋体" pitchFamily="2" charset="-122"/>
                  <a:cs typeface="+mn-cs"/>
                </a:rPr>
                <a:t>Operating System/Virtual Machines</a:t>
              </a:r>
            </a:p>
          </p:txBody>
        </p:sp>
        <p:sp>
          <p:nvSpPr>
            <p:cNvPr id="21" name="AutoShape 8"/>
            <p:cNvSpPr>
              <a:spLocks noChangeArrowheads="1"/>
            </p:cNvSpPr>
            <p:nvPr/>
          </p:nvSpPr>
          <p:spPr bwMode="auto">
            <a:xfrm>
              <a:off x="516039" y="3938240"/>
              <a:ext cx="4722811" cy="403225"/>
            </a:xfrm>
            <a:prstGeom prst="roundRect">
              <a:avLst>
                <a:gd name="adj" fmla="val 16667"/>
              </a:avLst>
            </a:prstGeom>
            <a:solidFill>
              <a:srgbClr val="99CCFF"/>
            </a:solidFill>
            <a:ln w="38100">
              <a:solidFill>
                <a:sysClr val="windowText" lastClr="000000"/>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1" fontAlgn="auto" latinLnBrk="0" hangingPunct="1">
                <a:lnSpc>
                  <a:spcPct val="100000"/>
                </a:lnSpc>
                <a:spcBef>
                  <a:spcPct val="0"/>
                </a:spcBef>
                <a:spcAft>
                  <a:spcPts val="0"/>
                </a:spcAft>
                <a:buClrTx/>
                <a:buSzTx/>
                <a:buFontTx/>
                <a:buNone/>
                <a:defRPr/>
              </a:pPr>
              <a:r>
                <a:rPr kumimoji="0" lang="en-US" altLang="zh-CN" sz="2000" b="0" i="0" u="none" strike="noStrike" kern="0" cap="none" spc="0" normalizeH="0" baseline="0" noProof="0" dirty="0">
                  <a:ln>
                    <a:noFill/>
                  </a:ln>
                  <a:solidFill>
                    <a:prstClr val="black"/>
                  </a:solidFill>
                  <a:effectLst/>
                  <a:uLnTx/>
                  <a:uFillTx/>
                  <a:latin typeface="Calibri" panose="020F0502020204030204" pitchFamily="34" charset="0"/>
                  <a:ea typeface="宋体" pitchFamily="2" charset="-122"/>
                  <a:cs typeface="+mn-cs"/>
                </a:rPr>
                <a:t>Microarchitecture</a:t>
              </a:r>
            </a:p>
          </p:txBody>
        </p:sp>
        <p:sp>
          <p:nvSpPr>
            <p:cNvPr id="22" name="AutoShape 9"/>
            <p:cNvSpPr>
              <a:spLocks noChangeArrowheads="1"/>
            </p:cNvSpPr>
            <p:nvPr/>
          </p:nvSpPr>
          <p:spPr bwMode="auto">
            <a:xfrm>
              <a:off x="516039" y="5147914"/>
              <a:ext cx="4722811" cy="458788"/>
            </a:xfrm>
            <a:prstGeom prst="roundRect">
              <a:avLst>
                <a:gd name="adj" fmla="val 16667"/>
              </a:avLst>
            </a:prstGeom>
            <a:solidFill>
              <a:srgbClr val="99CCFF"/>
            </a:solidFill>
            <a:ln w="38100">
              <a:solidFill>
                <a:sysClr val="windowText" lastClr="000000"/>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1" fontAlgn="auto" latinLnBrk="0" hangingPunct="1">
                <a:lnSpc>
                  <a:spcPct val="100000"/>
                </a:lnSpc>
                <a:spcBef>
                  <a:spcPct val="0"/>
                </a:spcBef>
                <a:spcAft>
                  <a:spcPts val="0"/>
                </a:spcAft>
                <a:buClrTx/>
                <a:buSzTx/>
                <a:buFontTx/>
                <a:buNone/>
                <a:defRPr/>
              </a:pPr>
              <a:r>
                <a:rPr kumimoji="0" lang="en-US" altLang="zh-CN" sz="2000" b="0" i="0" u="none" strike="noStrike" kern="0" cap="none" spc="0" normalizeH="0" baseline="0" noProof="0">
                  <a:ln>
                    <a:noFill/>
                  </a:ln>
                  <a:solidFill>
                    <a:prstClr val="black"/>
                  </a:solidFill>
                  <a:effectLst/>
                  <a:uLnTx/>
                  <a:uFillTx/>
                  <a:latin typeface="Calibri" panose="020F0502020204030204" pitchFamily="34" charset="0"/>
                  <a:ea typeface="宋体" pitchFamily="2" charset="-122"/>
                  <a:cs typeface="+mn-cs"/>
                </a:rPr>
                <a:t>Electronic Devices</a:t>
              </a:r>
            </a:p>
          </p:txBody>
        </p:sp>
        <p:sp>
          <p:nvSpPr>
            <p:cNvPr id="23" name="AutoShape 10"/>
            <p:cNvSpPr>
              <a:spLocks noChangeArrowheads="1"/>
            </p:cNvSpPr>
            <p:nvPr/>
          </p:nvSpPr>
          <p:spPr bwMode="auto">
            <a:xfrm>
              <a:off x="516039" y="2660303"/>
              <a:ext cx="4722811" cy="403225"/>
            </a:xfrm>
            <a:prstGeom prst="roundRect">
              <a:avLst>
                <a:gd name="adj" fmla="val 16667"/>
              </a:avLst>
            </a:prstGeom>
            <a:solidFill>
              <a:srgbClr val="8064A2">
                <a:lumMod val="60000"/>
                <a:lumOff val="40000"/>
              </a:srgbClr>
            </a:solidFill>
            <a:ln w="38100">
              <a:solidFill>
                <a:sysClr val="windowText" lastClr="000000"/>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1" fontAlgn="auto" latinLnBrk="0" hangingPunct="1">
                <a:lnSpc>
                  <a:spcPct val="100000"/>
                </a:lnSpc>
                <a:spcBef>
                  <a:spcPct val="0"/>
                </a:spcBef>
                <a:spcAft>
                  <a:spcPts val="0"/>
                </a:spcAft>
                <a:buClrTx/>
                <a:buSzTx/>
                <a:buFontTx/>
                <a:buNone/>
                <a:defRPr/>
              </a:pPr>
              <a:r>
                <a:rPr kumimoji="0" lang="en-US" altLang="zh-CN" sz="2000" b="0" i="0" u="none" strike="noStrike" kern="0" cap="none" spc="0" normalizeH="0" baseline="0" noProof="0" dirty="0">
                  <a:ln>
                    <a:noFill/>
                  </a:ln>
                  <a:solidFill>
                    <a:prstClr val="black"/>
                  </a:solidFill>
                  <a:effectLst/>
                  <a:uLnTx/>
                  <a:uFillTx/>
                  <a:latin typeface="Calibri" panose="020F0502020204030204" pitchFamily="34" charset="0"/>
                  <a:ea typeface="宋体" pitchFamily="2" charset="-122"/>
                  <a:cs typeface="+mn-cs"/>
                </a:rPr>
                <a:t>Programming Language/Compiler</a:t>
              </a:r>
            </a:p>
          </p:txBody>
        </p:sp>
        <p:sp>
          <p:nvSpPr>
            <p:cNvPr id="24" name="AutoShape 11"/>
            <p:cNvSpPr>
              <a:spLocks noChangeArrowheads="1"/>
            </p:cNvSpPr>
            <p:nvPr/>
          </p:nvSpPr>
          <p:spPr bwMode="auto">
            <a:xfrm>
              <a:off x="516039" y="4744690"/>
              <a:ext cx="4722811" cy="392113"/>
            </a:xfrm>
            <a:prstGeom prst="roundRect">
              <a:avLst>
                <a:gd name="adj" fmla="val 16667"/>
              </a:avLst>
            </a:prstGeom>
            <a:solidFill>
              <a:srgbClr val="99CCFF"/>
            </a:solidFill>
            <a:ln w="38100">
              <a:solidFill>
                <a:sysClr val="windowText" lastClr="000000"/>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1" fontAlgn="auto" latinLnBrk="0" hangingPunct="1">
                <a:lnSpc>
                  <a:spcPct val="100000"/>
                </a:lnSpc>
                <a:spcBef>
                  <a:spcPct val="0"/>
                </a:spcBef>
                <a:spcAft>
                  <a:spcPts val="0"/>
                </a:spcAft>
                <a:buClrTx/>
                <a:buSzTx/>
                <a:buFontTx/>
                <a:buNone/>
                <a:defRPr/>
              </a:pPr>
              <a:r>
                <a:rPr kumimoji="0" lang="en-US" altLang="zh-CN" sz="2000" b="0" i="0" u="none" strike="noStrike" kern="0" cap="none" spc="0" normalizeH="0" baseline="0" noProof="0">
                  <a:ln>
                    <a:noFill/>
                  </a:ln>
                  <a:solidFill>
                    <a:prstClr val="black"/>
                  </a:solidFill>
                  <a:effectLst/>
                  <a:uLnTx/>
                  <a:uFillTx/>
                  <a:latin typeface="Calibri" panose="020F0502020204030204" pitchFamily="34" charset="0"/>
                  <a:ea typeface="宋体" pitchFamily="2" charset="-122"/>
                  <a:cs typeface="+mn-cs"/>
                </a:rPr>
                <a:t>Analog/Digital Circuits</a:t>
              </a:r>
            </a:p>
          </p:txBody>
        </p:sp>
        <p:sp>
          <p:nvSpPr>
            <p:cNvPr id="25" name="AutoShape 12"/>
            <p:cNvSpPr>
              <a:spLocks noChangeArrowheads="1"/>
            </p:cNvSpPr>
            <p:nvPr/>
          </p:nvSpPr>
          <p:spPr bwMode="auto">
            <a:xfrm>
              <a:off x="516039" y="5587653"/>
              <a:ext cx="4722811" cy="458787"/>
            </a:xfrm>
            <a:prstGeom prst="roundRect">
              <a:avLst>
                <a:gd name="adj" fmla="val 16667"/>
              </a:avLst>
            </a:prstGeom>
            <a:noFill/>
            <a:ln w="38100">
              <a:solidFill>
                <a:sysClr val="windowText" lastClr="000000"/>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1" fontAlgn="auto" latinLnBrk="0" hangingPunct="1">
                <a:lnSpc>
                  <a:spcPct val="100000"/>
                </a:lnSpc>
                <a:spcBef>
                  <a:spcPct val="0"/>
                </a:spcBef>
                <a:spcAft>
                  <a:spcPts val="0"/>
                </a:spcAft>
                <a:buClrTx/>
                <a:buSzTx/>
                <a:buFontTx/>
                <a:buNone/>
                <a:defRPr/>
              </a:pPr>
              <a:r>
                <a:rPr kumimoji="0" lang="en-US" altLang="zh-CN" sz="2000" b="1" i="0" u="none" strike="noStrike" kern="0" cap="none" spc="0" normalizeH="0" baseline="0" noProof="0" dirty="0">
                  <a:ln>
                    <a:noFill/>
                  </a:ln>
                  <a:solidFill>
                    <a:srgbClr val="FF0000"/>
                  </a:solidFill>
                  <a:effectLst/>
                  <a:uLnTx/>
                  <a:uFillTx/>
                  <a:latin typeface="Calibri" panose="020F0502020204030204" pitchFamily="34" charset="0"/>
                  <a:ea typeface="宋体" pitchFamily="2" charset="-122"/>
                  <a:cs typeface="+mn-cs"/>
                </a:rPr>
                <a:t>Physics</a:t>
              </a:r>
            </a:p>
          </p:txBody>
        </p:sp>
        <p:sp>
          <p:nvSpPr>
            <p:cNvPr id="26" name="AutoShape 3"/>
            <p:cNvSpPr>
              <a:spLocks noChangeArrowheads="1"/>
            </p:cNvSpPr>
            <p:nvPr/>
          </p:nvSpPr>
          <p:spPr bwMode="auto">
            <a:xfrm>
              <a:off x="516038" y="1797968"/>
              <a:ext cx="4722812" cy="469900"/>
            </a:xfrm>
            <a:prstGeom prst="roundRect">
              <a:avLst>
                <a:gd name="adj" fmla="val 16667"/>
              </a:avLst>
            </a:prstGeom>
            <a:solidFill>
              <a:srgbClr val="FFFFFF"/>
            </a:solidFill>
            <a:ln w="38100">
              <a:solidFill>
                <a:sysClr val="windowText" lastClr="000000"/>
              </a:solidFill>
              <a:round/>
            </a:ln>
          </p:spPr>
          <p:txBody>
            <a:bodyPr wrap="none" lIns="91429" tIns="45714" rIns="91429" bIns="45714"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2000" b="1" i="0" u="none" strike="noStrike" kern="0" cap="none" spc="0" normalizeH="0" baseline="0" noProof="0" dirty="0">
                  <a:ln>
                    <a:noFill/>
                  </a:ln>
                  <a:solidFill>
                    <a:srgbClr val="FF0000"/>
                  </a:solidFill>
                  <a:effectLst/>
                  <a:uLnTx/>
                  <a:uFillTx/>
                  <a:latin typeface="Calibri" panose="020F0502020204030204" pitchFamily="34" charset="0"/>
                  <a:ea typeface="宋体" pitchFamily="2" charset="-122"/>
                  <a:cs typeface="+mn-cs"/>
                </a:rPr>
                <a:t>Application</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日期占位符 3"/>
          <p:cNvSpPr>
            <a:spLocks noGrp="1"/>
          </p:cNvSpPr>
          <p:nvPr>
            <p:ph type="dt" sz="quarter" idx="10"/>
          </p:nvPr>
        </p:nvSpPr>
        <p:spPr>
          <a:noFill/>
        </p:spPr>
        <p:txBody>
          <a:bodyPr/>
          <a:lstStyle>
            <a:lvl1pPr>
              <a:defRPr b="1">
                <a:solidFill>
                  <a:schemeClr val="accent1"/>
                </a:solidFill>
                <a:latin typeface="Arial" panose="020B0604020202020204" pitchFamily="34" charset="0"/>
                <a:ea typeface="宋体" pitchFamily="2" charset="-122"/>
              </a:defRPr>
            </a:lvl1pPr>
            <a:lvl2pPr marL="742950" indent="-285750">
              <a:defRPr b="1">
                <a:solidFill>
                  <a:schemeClr val="accent1"/>
                </a:solidFill>
                <a:latin typeface="Arial" panose="020B0604020202020204" pitchFamily="34" charset="0"/>
                <a:ea typeface="宋体" pitchFamily="2" charset="-122"/>
              </a:defRPr>
            </a:lvl2pPr>
            <a:lvl3pPr marL="1143000" indent="-228600">
              <a:defRPr b="1">
                <a:solidFill>
                  <a:schemeClr val="accent1"/>
                </a:solidFill>
                <a:latin typeface="Arial" panose="020B0604020202020204" pitchFamily="34" charset="0"/>
                <a:ea typeface="宋体" pitchFamily="2" charset="-122"/>
              </a:defRPr>
            </a:lvl3pPr>
            <a:lvl4pPr marL="1600200" indent="-228600">
              <a:defRPr b="1">
                <a:solidFill>
                  <a:schemeClr val="accent1"/>
                </a:solidFill>
                <a:latin typeface="Arial" panose="020B0604020202020204" pitchFamily="34" charset="0"/>
                <a:ea typeface="宋体" pitchFamily="2" charset="-122"/>
              </a:defRPr>
            </a:lvl4pPr>
            <a:lvl5pPr marL="2057400" indent="-228600">
              <a:defRPr b="1">
                <a:solidFill>
                  <a:schemeClr val="accent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b="1">
                <a:solidFill>
                  <a:schemeClr val="accent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b="1">
                <a:solidFill>
                  <a:schemeClr val="accent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b="1">
                <a:solidFill>
                  <a:schemeClr val="accent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b="1">
                <a:solidFill>
                  <a:schemeClr val="accent1"/>
                </a:solidFill>
                <a:latin typeface="Arial" panose="020B0604020202020204" pitchFamily="34" charset="0"/>
                <a:ea typeface="宋体"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fld id="{F598F295-035B-400E-BBFE-AAF4B42DF23F}" type="datetime1">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2023/9/7</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68611" name="灯片编号占位符 5"/>
          <p:cNvSpPr>
            <a:spLocks noGrp="1"/>
          </p:cNvSpPr>
          <p:nvPr>
            <p:ph type="sldNum" sz="quarter" idx="12"/>
          </p:nvPr>
        </p:nvSpPr>
        <p:spPr>
          <a:noFill/>
        </p:spPr>
        <p:txBody>
          <a:bodyPr/>
          <a:lstStyle>
            <a:lvl1pPr>
              <a:defRPr b="1">
                <a:solidFill>
                  <a:schemeClr val="accent1"/>
                </a:solidFill>
                <a:latin typeface="Arial" panose="020B0604020202020204" pitchFamily="34" charset="0"/>
                <a:ea typeface="宋体" pitchFamily="2" charset="-122"/>
              </a:defRPr>
            </a:lvl1pPr>
            <a:lvl2pPr marL="742950" indent="-285750">
              <a:defRPr b="1">
                <a:solidFill>
                  <a:schemeClr val="accent1"/>
                </a:solidFill>
                <a:latin typeface="Arial" panose="020B0604020202020204" pitchFamily="34" charset="0"/>
                <a:ea typeface="宋体" pitchFamily="2" charset="-122"/>
              </a:defRPr>
            </a:lvl2pPr>
            <a:lvl3pPr marL="1143000" indent="-228600">
              <a:defRPr b="1">
                <a:solidFill>
                  <a:schemeClr val="accent1"/>
                </a:solidFill>
                <a:latin typeface="Arial" panose="020B0604020202020204" pitchFamily="34" charset="0"/>
                <a:ea typeface="宋体" pitchFamily="2" charset="-122"/>
              </a:defRPr>
            </a:lvl3pPr>
            <a:lvl4pPr marL="1600200" indent="-228600">
              <a:defRPr b="1">
                <a:solidFill>
                  <a:schemeClr val="accent1"/>
                </a:solidFill>
                <a:latin typeface="Arial" panose="020B0604020202020204" pitchFamily="34" charset="0"/>
                <a:ea typeface="宋体" pitchFamily="2" charset="-122"/>
              </a:defRPr>
            </a:lvl4pPr>
            <a:lvl5pPr marL="2057400" indent="-228600">
              <a:defRPr b="1">
                <a:solidFill>
                  <a:schemeClr val="accent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b="1">
                <a:solidFill>
                  <a:schemeClr val="accent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b="1">
                <a:solidFill>
                  <a:schemeClr val="accent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b="1">
                <a:solidFill>
                  <a:schemeClr val="accent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b="1">
                <a:solidFill>
                  <a:schemeClr val="accent1"/>
                </a:solidFill>
                <a:latin typeface="Arial" panose="020B0604020202020204" pitchFamily="34" charset="0"/>
                <a:ea typeface="宋体" pitchFamily="2" charset="-122"/>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245D77D3-92B5-4775-8349-B74FFE6E0FCA}" type="slidenum">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38</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68612" name="Rectangle 2"/>
          <p:cNvSpPr>
            <a:spLocks noGrp="1" noChangeArrowheads="1"/>
          </p:cNvSpPr>
          <p:nvPr>
            <p:ph type="title"/>
          </p:nvPr>
        </p:nvSpPr>
        <p:spPr/>
        <p:txBody>
          <a:bodyPr/>
          <a:lstStyle/>
          <a:p>
            <a:r>
              <a:rPr lang="en-US" altLang="zh-CN" dirty="0"/>
              <a:t>Acknowledgements</a:t>
            </a:r>
            <a:endParaRPr lang="zh-CN" altLang="en-US" dirty="0"/>
          </a:p>
        </p:txBody>
      </p:sp>
      <p:sp>
        <p:nvSpPr>
          <p:cNvPr id="68613" name="Rectangle 3"/>
          <p:cNvSpPr>
            <a:spLocks noGrp="1" noChangeArrowheads="1"/>
          </p:cNvSpPr>
          <p:nvPr>
            <p:ph type="body" idx="1"/>
          </p:nvPr>
        </p:nvSpPr>
        <p:spPr/>
        <p:txBody>
          <a:bodyPr/>
          <a:lstStyle/>
          <a:p>
            <a:r>
              <a:rPr lang="en-US" altLang="zh-CN" dirty="0"/>
              <a:t>Special thanks to Prof. An</a:t>
            </a:r>
          </a:p>
          <a:p>
            <a:endParaRPr lang="en-US" altLang="zh-CN" dirty="0"/>
          </a:p>
          <a:p>
            <a:r>
              <a:rPr lang="en-US" altLang="zh-CN" dirty="0"/>
              <a:t>This course is partly inspired by previous MIT 6.823 and Berkeley CS252 computer architecture courses created by my collaborators and colleagues:</a:t>
            </a:r>
          </a:p>
          <a:p>
            <a:pPr lvl="1"/>
            <a:r>
              <a:rPr lang="en-US" altLang="zh-CN" dirty="0"/>
              <a:t>Arvind (MIT)</a:t>
            </a:r>
          </a:p>
          <a:p>
            <a:pPr lvl="1"/>
            <a:r>
              <a:rPr lang="en-US" altLang="zh-CN" dirty="0"/>
              <a:t>Joel Emer (Intel/MIT)</a:t>
            </a:r>
          </a:p>
          <a:p>
            <a:pPr lvl="1"/>
            <a:r>
              <a:rPr lang="en-US" altLang="zh-CN" dirty="0"/>
              <a:t>James Hoe (CMU)</a:t>
            </a:r>
          </a:p>
          <a:p>
            <a:pPr lvl="1"/>
            <a:r>
              <a:rPr lang="en-US" altLang="zh-CN" dirty="0"/>
              <a:t>John </a:t>
            </a:r>
            <a:r>
              <a:rPr lang="en-US" altLang="zh-CN" dirty="0" err="1"/>
              <a:t>Kubiatowicz</a:t>
            </a:r>
            <a:r>
              <a:rPr lang="en-US" altLang="zh-CN" dirty="0"/>
              <a:t> (UCB)</a:t>
            </a:r>
          </a:p>
          <a:p>
            <a:pPr lvl="1"/>
            <a:r>
              <a:rPr lang="en-US" altLang="zh-CN" dirty="0"/>
              <a:t>David Patterson (UCB)</a:t>
            </a:r>
          </a:p>
          <a:p>
            <a:pPr lvl="1"/>
            <a:r>
              <a:rPr lang="en-US" altLang="zh-CN" dirty="0" err="1"/>
              <a:t>Krste</a:t>
            </a:r>
            <a:r>
              <a:rPr lang="en-US" altLang="zh-CN" dirty="0"/>
              <a:t> </a:t>
            </a:r>
            <a:r>
              <a:rPr lang="en-US" altLang="zh-CN" dirty="0" err="1"/>
              <a:t>Asanovic</a:t>
            </a:r>
            <a:r>
              <a:rPr lang="en-US" altLang="zh-CN" dirty="0"/>
              <a:t> (UCB)</a:t>
            </a:r>
          </a:p>
          <a:p>
            <a:pPr>
              <a:buFont typeface="Wingdings" panose="05000000000000000000" pitchFamily="2" charset="2"/>
              <a:buNone/>
            </a:pPr>
            <a:endParaRPr lang="zh-CN" alt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1" name="Rectangle 2"/>
          <p:cNvSpPr>
            <a:spLocks noGrp="1" noChangeArrowheads="1"/>
          </p:cNvSpPr>
          <p:nvPr>
            <p:ph type="title"/>
          </p:nvPr>
        </p:nvSpPr>
        <p:spPr/>
        <p:txBody>
          <a:bodyPr/>
          <a:lstStyle/>
          <a:p>
            <a:r>
              <a:rPr lang="en-US" altLang="zh-CN" dirty="0"/>
              <a:t>Text Book    </a:t>
            </a:r>
            <a:r>
              <a:rPr lang="zh-CN" altLang="en-US" dirty="0"/>
              <a:t>参考资料 </a:t>
            </a:r>
            <a:r>
              <a:rPr lang="en-US" altLang="zh-CN" dirty="0"/>
              <a:t>by </a:t>
            </a:r>
            <a:r>
              <a:rPr lang="en-US" altLang="zh-CN" dirty="0" err="1"/>
              <a:t>Patt</a:t>
            </a:r>
            <a:endParaRPr lang="zh-CN" altLang="en-US" dirty="0"/>
          </a:p>
        </p:txBody>
      </p:sp>
      <p:sp>
        <p:nvSpPr>
          <p:cNvPr id="103432" name="Rectangle 3"/>
          <p:cNvSpPr>
            <a:spLocks noGrp="1" noChangeArrowheads="1"/>
          </p:cNvSpPr>
          <p:nvPr>
            <p:ph type="body" idx="1"/>
          </p:nvPr>
        </p:nvSpPr>
        <p:spPr>
          <a:xfrm>
            <a:off x="539552" y="1125091"/>
            <a:ext cx="8137029" cy="2951981"/>
          </a:xfrm>
        </p:spPr>
        <p:txBody>
          <a:bodyPr/>
          <a:lstStyle/>
          <a:p>
            <a:pPr>
              <a:spcBef>
                <a:spcPts val="0"/>
              </a:spcBef>
            </a:pPr>
            <a:endParaRPr lang="en-US" sz="2000" dirty="0"/>
          </a:p>
          <a:p>
            <a:pPr>
              <a:spcBef>
                <a:spcPts val="0"/>
              </a:spcBef>
            </a:pPr>
            <a:r>
              <a:rPr lang="zh-CN" altLang="en-US" sz="2000" dirty="0"/>
              <a:t>工具和习题</a:t>
            </a:r>
            <a:endParaRPr lang="en-US" altLang="zh-CN" sz="2000" dirty="0"/>
          </a:p>
          <a:p>
            <a:pPr lvl="1">
              <a:spcBef>
                <a:spcPts val="0"/>
              </a:spcBef>
            </a:pPr>
            <a:r>
              <a:rPr lang="en-US" sz="2000" dirty="0">
                <a:solidFill>
                  <a:srgbClr val="00B050"/>
                </a:solidFill>
                <a:hlinkClick r:id="rId2">
                  <a:extLst>
                    <a:ext uri="{A12FA001-AC4F-418D-AE19-62706E023703}">
                      <ahyp:hlinkClr xmlns:ahyp="http://schemas.microsoft.com/office/drawing/2018/hyperlinkcolor" val="tx"/>
                    </a:ext>
                  </a:extLst>
                </a:hlinkClick>
              </a:rPr>
              <a:t>https://highered.mheducation.com/sites/1260150534/student_view0/</a:t>
            </a:r>
            <a:endParaRPr lang="en-US" sz="2000" dirty="0">
              <a:solidFill>
                <a:srgbClr val="00B050"/>
              </a:solidFill>
            </a:endParaRPr>
          </a:p>
          <a:p>
            <a:pPr lvl="1">
              <a:spcBef>
                <a:spcPts val="0"/>
              </a:spcBef>
            </a:pPr>
            <a:endParaRPr lang="en-US" sz="2000" dirty="0"/>
          </a:p>
          <a:p>
            <a:pPr>
              <a:spcBef>
                <a:spcPts val="0"/>
              </a:spcBef>
            </a:pPr>
            <a:r>
              <a:rPr lang="zh-CN" altLang="en-US" sz="2000" dirty="0"/>
              <a:t>试卷和参考  </a:t>
            </a:r>
            <a:r>
              <a:rPr lang="en-US" sz="2000" dirty="0"/>
              <a:t>EE 306 - Exams (utexas.edu)</a:t>
            </a:r>
          </a:p>
          <a:p>
            <a:pPr lvl="1">
              <a:spcBef>
                <a:spcPts val="0"/>
              </a:spcBef>
            </a:pPr>
            <a:r>
              <a:rPr lang="en-US" altLang="zh-CN" sz="2000" dirty="0">
                <a:solidFill>
                  <a:srgbClr val="00B050"/>
                </a:solidFill>
                <a:hlinkClick r:id="rId3">
                  <a:extLst>
                    <a:ext uri="{A12FA001-AC4F-418D-AE19-62706E023703}">
                      <ahyp:hlinkClr xmlns:ahyp="http://schemas.microsoft.com/office/drawing/2018/hyperlinkcolor" val="tx"/>
                    </a:ext>
                  </a:extLst>
                </a:hlinkClick>
              </a:rPr>
              <a:t>https://users.ece.utexas.edu/~patt/21f.306/exams.html</a:t>
            </a:r>
            <a:endParaRPr lang="en-US" altLang="zh-CN" sz="2000" dirty="0"/>
          </a:p>
          <a:p>
            <a:pPr lvl="1">
              <a:spcBef>
                <a:spcPts val="0"/>
              </a:spcBef>
            </a:pPr>
            <a:endParaRPr lang="en-US" altLang="zh-CN" sz="2000" dirty="0"/>
          </a:p>
          <a:p>
            <a:pPr lvl="1">
              <a:spcBef>
                <a:spcPts val="0"/>
              </a:spcBef>
            </a:pPr>
            <a:endParaRPr lang="en-US" sz="2000" dirty="0"/>
          </a:p>
        </p:txBody>
      </p:sp>
      <p:sp>
        <p:nvSpPr>
          <p:cNvPr id="19" name="日期占位符 3"/>
          <p:cNvSpPr>
            <a:spLocks noGrp="1"/>
          </p:cNvSpPr>
          <p:nvPr>
            <p:ph type="dt" sz="half" idx="10"/>
          </p:nvPr>
        </p:nvSpPr>
        <p:spPr>
          <a:xfrm>
            <a:off x="179512" y="6537325"/>
            <a:ext cx="2286000" cy="244475"/>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2500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20" name="灯片编号占位符 5"/>
          <p:cNvSpPr>
            <a:spLocks noGrp="1"/>
          </p:cNvSpPr>
          <p:nvPr>
            <p:ph type="sldNum" sz="quarter" idx="12"/>
          </p:nvPr>
        </p:nvSpPr>
        <p:spPr>
          <a:xfrm>
            <a:off x="6293296" y="6537325"/>
            <a:ext cx="2743200" cy="244475"/>
          </a:xfr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25000" noProof="0" smtClean="0">
                <a:ln>
                  <a:noFill/>
                </a:ln>
                <a:solidFill>
                  <a:srgbClr val="000000"/>
                </a:solidFill>
                <a:effectLst/>
                <a:uLnTx/>
                <a:uFillTx/>
                <a:latin typeface="Arial" panose="020B0604020202020204" pitchFamily="34" charset="0"/>
                <a:ea typeface="宋体" pitchFamily="2" charset="-122"/>
                <a:cs typeface="+mn-cs"/>
              </a:rPr>
              <a:t>4</a:t>
            </a:fld>
            <a:endParaRPr kumimoji="0" lang="en-US" altLang="zh-CN" sz="1400" b="0" i="0" u="none" strike="noStrike" kern="1200" cap="none" spc="0" normalizeH="0" baseline="-25000" noProof="0">
              <a:ln>
                <a:noFill/>
              </a:ln>
              <a:solidFill>
                <a:srgbClr val="000000"/>
              </a:solidFill>
              <a:effectLst/>
              <a:uLnTx/>
              <a:uFillTx/>
              <a:latin typeface="Arial" panose="020B0604020202020204" pitchFamily="34" charset="0"/>
              <a:ea typeface="宋体" pitchFamily="2" charset="-122"/>
              <a:cs typeface="+mn-cs"/>
            </a:endParaRPr>
          </a:p>
        </p:txBody>
      </p:sp>
      <p:sp>
        <p:nvSpPr>
          <p:cNvPr id="22" name="TextBox 29"/>
          <p:cNvSpPr txBox="1">
            <a:spLocks noChangeArrowheads="1"/>
          </p:cNvSpPr>
          <p:nvPr/>
        </p:nvSpPr>
        <p:spPr bwMode="auto">
          <a:xfrm>
            <a:off x="4354220" y="3717032"/>
            <a:ext cx="3746172" cy="1869743"/>
          </a:xfrm>
          <a:prstGeom prst="rect">
            <a:avLst/>
          </a:prstGeom>
          <a:solidFill>
            <a:schemeClr val="accent1">
              <a:lumMod val="20000"/>
              <a:lumOff val="80000"/>
            </a:schemeClr>
          </a:solidFill>
          <a:ln>
            <a:noFill/>
          </a:ln>
          <a:effectLst>
            <a:outerShdw blurRad="63500" sx="102000" sy="102000" algn="ctr" rotWithShape="0">
              <a:prstClr val="black">
                <a:alpha val="40000"/>
              </a:prstClr>
            </a:outerShdw>
          </a:effectLst>
        </p:spPr>
        <p:txBody>
          <a:bodyPr wrap="squar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itchFamily="2" charset="-122"/>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altLang="zh-CN" sz="1650" b="1" i="1"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Introduction to Computing Systems: from bits and gates to C/C++and beyond(3nd edition), </a:t>
            </a:r>
          </a:p>
          <a:p>
            <a:pPr marL="0" marR="0" lvl="0" indent="0" algn="l" defTabSz="914400" rtl="0" eaLnBrk="0" fontAlgn="auto" latinLnBrk="0" hangingPunct="0">
              <a:lnSpc>
                <a:spcPct val="100000"/>
              </a:lnSpc>
              <a:spcBef>
                <a:spcPts val="0"/>
              </a:spcBef>
              <a:spcAft>
                <a:spcPts val="0"/>
              </a:spcAft>
              <a:buClrTx/>
              <a:buSzTx/>
              <a:buFontTx/>
              <a:buNone/>
              <a:defRPr/>
            </a:pPr>
            <a:endParaRPr kumimoji="0" lang="en-US" altLang="zh-CN" sz="1650" b="1" i="1"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auto" latinLnBrk="0" hangingPunct="0">
              <a:lnSpc>
                <a:spcPct val="100000"/>
              </a:lnSpc>
              <a:spcBef>
                <a:spcPts val="0"/>
              </a:spcBef>
              <a:spcAft>
                <a:spcPts val="0"/>
              </a:spcAft>
              <a:buClrTx/>
              <a:buSzTx/>
              <a:buFontTx/>
              <a:buNone/>
              <a:defRPr/>
            </a:pPr>
            <a:r>
              <a:rPr kumimoji="0" lang="en-US" altLang="zh-CN" sz="16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Yale N. </a:t>
            </a:r>
            <a:r>
              <a:rPr kumimoji="0" lang="en-US" altLang="zh-CN" sz="1650" b="1"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Patt</a:t>
            </a:r>
            <a:r>
              <a:rPr kumimoji="0" lang="en-US" altLang="zh-CN" sz="16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and Sanjay J. Patel</a:t>
            </a:r>
            <a:r>
              <a:rPr kumimoji="0" lang="zh-CN" altLang="en-US" sz="16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en-US" altLang="zh-CN" sz="16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September 2019, McGraw-Hill Higher Education</a:t>
            </a:r>
          </a:p>
        </p:txBody>
      </p:sp>
      <p:pic>
        <p:nvPicPr>
          <p:cNvPr id="11" name="Picture 2" descr="âIntroduction to Computing Systems: From Bits &amp; Gates to C &amp; Beyondâï¼ä½èï¼[Patt, Ya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6170" y="3717032"/>
            <a:ext cx="2100451" cy="251852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96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5" name="Rectangle 2"/>
          <p:cNvSpPr>
            <a:spLocks noGrp="1" noChangeArrowheads="1"/>
          </p:cNvSpPr>
          <p:nvPr>
            <p:ph type="title"/>
          </p:nvPr>
        </p:nvSpPr>
        <p:spPr/>
        <p:txBody>
          <a:bodyPr/>
          <a:lstStyle/>
          <a:p>
            <a:r>
              <a:rPr lang="en-US" altLang="zh-CN" dirty="0"/>
              <a:t>Text Book Components</a:t>
            </a:r>
            <a:endParaRPr lang="zh-CN" altLang="en-US" dirty="0"/>
          </a:p>
        </p:txBody>
      </p:sp>
      <p:sp>
        <p:nvSpPr>
          <p:cNvPr id="104456" name="Rectangle 3"/>
          <p:cNvSpPr>
            <a:spLocks noGrp="1" noChangeArrowheads="1"/>
          </p:cNvSpPr>
          <p:nvPr>
            <p:ph type="body" idx="1"/>
          </p:nvPr>
        </p:nvSpPr>
        <p:spPr/>
        <p:txBody>
          <a:bodyPr/>
          <a:lstStyle/>
          <a:p>
            <a:r>
              <a:rPr lang="en-US" altLang="zh-CN" dirty="0">
                <a:solidFill>
                  <a:srgbClr val="0070C0"/>
                </a:solidFill>
              </a:rPr>
              <a:t>Part 1: Hardware(Chapter 1-4)</a:t>
            </a:r>
          </a:p>
          <a:p>
            <a:pPr lvl="1"/>
            <a:r>
              <a:rPr lang="en-US" altLang="zh-CN" dirty="0"/>
              <a:t>Representing data, </a:t>
            </a:r>
          </a:p>
          <a:p>
            <a:pPr lvl="1"/>
            <a:r>
              <a:rPr lang="en-US" altLang="zh-CN" dirty="0"/>
              <a:t>transistors, </a:t>
            </a:r>
          </a:p>
          <a:p>
            <a:pPr lvl="1"/>
            <a:r>
              <a:rPr lang="en-US" altLang="zh-CN" dirty="0"/>
              <a:t>gates, </a:t>
            </a:r>
          </a:p>
          <a:p>
            <a:pPr lvl="1"/>
            <a:r>
              <a:rPr lang="en-US" altLang="zh-CN" dirty="0"/>
              <a:t>digital logic structures</a:t>
            </a:r>
          </a:p>
          <a:p>
            <a:pPr lvl="1"/>
            <a:r>
              <a:rPr lang="en-US" altLang="zh-CN" dirty="0"/>
              <a:t>von Neumann machine model</a:t>
            </a:r>
          </a:p>
          <a:p>
            <a:r>
              <a:rPr lang="en-US" altLang="zh-CN" dirty="0">
                <a:solidFill>
                  <a:srgbClr val="0070C0"/>
                </a:solidFill>
              </a:rPr>
              <a:t>Part 2: Software: Assembly language(Chapter 5-10)</a:t>
            </a:r>
          </a:p>
          <a:p>
            <a:pPr lvl="1"/>
            <a:r>
              <a:rPr lang="en-US" altLang="zh-CN" dirty="0"/>
              <a:t>Instructions,</a:t>
            </a:r>
          </a:p>
          <a:p>
            <a:pPr lvl="1"/>
            <a:r>
              <a:rPr lang="en-US" altLang="zh-CN" dirty="0"/>
              <a:t> (structured) programming, </a:t>
            </a:r>
          </a:p>
          <a:p>
            <a:pPr lvl="1"/>
            <a:r>
              <a:rPr lang="en-US" altLang="zh-CN" dirty="0"/>
              <a:t>input/output, </a:t>
            </a:r>
          </a:p>
          <a:p>
            <a:pPr lvl="1"/>
            <a:r>
              <a:rPr lang="en-US" altLang="zh-CN" i="1" dirty="0"/>
              <a:t>relationship to hardware</a:t>
            </a:r>
          </a:p>
          <a:p>
            <a:r>
              <a:rPr lang="en-US" altLang="zh-CN" strike="sngStrike" dirty="0"/>
              <a:t>Part 3: Software: C programming(Chapter11-19), selected</a:t>
            </a:r>
          </a:p>
          <a:p>
            <a:pPr lvl="1"/>
            <a:r>
              <a:rPr lang="en-US" altLang="zh-CN" strike="sngStrike" dirty="0"/>
              <a:t>Syntax, operators, control structures, functions, </a:t>
            </a:r>
            <a:r>
              <a:rPr lang="en-US" altLang="zh-CN" i="1" strike="sngStrike" dirty="0"/>
              <a:t>pointers</a:t>
            </a:r>
            <a:r>
              <a:rPr lang="en-US" altLang="zh-CN" strike="sngStrike" dirty="0"/>
              <a:t>, recursion, data structures, </a:t>
            </a:r>
            <a:r>
              <a:rPr lang="en-US" altLang="zh-CN" i="1" strike="sngStrike" dirty="0"/>
              <a:t>relationship to assembly language</a:t>
            </a:r>
          </a:p>
          <a:p>
            <a:pPr lvl="1"/>
            <a:r>
              <a:rPr lang="en-US" altLang="zh-CN" strike="sngStrike" dirty="0"/>
              <a:t>Assume already familiar with programming (C)</a:t>
            </a:r>
            <a:endParaRPr lang="zh-CN" altLang="en-US" strike="sngStrike" dirty="0"/>
          </a:p>
        </p:txBody>
      </p:sp>
      <p:sp>
        <p:nvSpPr>
          <p:cNvPr id="10" name="日期占位符 3"/>
          <p:cNvSpPr>
            <a:spLocks noGrp="1"/>
          </p:cNvSpPr>
          <p:nvPr>
            <p:ph type="dt" sz="half" idx="10"/>
          </p:nvPr>
        </p:nvSpPr>
        <p:spPr>
          <a:xfrm>
            <a:off x="179512" y="6537325"/>
            <a:ext cx="2286000" cy="244475"/>
          </a:xfrm>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11" name="灯片编号占位符 5"/>
          <p:cNvSpPr>
            <a:spLocks noGrp="1"/>
          </p:cNvSpPr>
          <p:nvPr>
            <p:ph type="sldNum" sz="quarter" idx="12"/>
          </p:nvPr>
        </p:nvSpPr>
        <p:spPr>
          <a:xfrm>
            <a:off x="6293296" y="6537325"/>
            <a:ext cx="2743200" cy="244475"/>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5</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Rectangle 2"/>
          <p:cNvSpPr>
            <a:spLocks noGrp="1" noChangeArrowheads="1"/>
          </p:cNvSpPr>
          <p:nvPr>
            <p:ph type="title"/>
          </p:nvPr>
        </p:nvSpPr>
        <p:spPr/>
        <p:txBody>
          <a:bodyPr/>
          <a:lstStyle/>
          <a:p>
            <a:r>
              <a:rPr lang="en-US" altLang="zh-CN" dirty="0"/>
              <a:t>This Course Focus on </a:t>
            </a:r>
            <a:endParaRPr lang="zh-CN" altLang="en-US" dirty="0">
              <a:ea typeface="宋体" pitchFamily="2" charset="-122"/>
            </a:endParaRPr>
          </a:p>
        </p:txBody>
      </p:sp>
      <p:sp>
        <p:nvSpPr>
          <p:cNvPr id="105480" name="Rectangle 3"/>
          <p:cNvSpPr>
            <a:spLocks noGrp="1" noChangeArrowheads="1"/>
          </p:cNvSpPr>
          <p:nvPr>
            <p:ph type="body" idx="1"/>
          </p:nvPr>
        </p:nvSpPr>
        <p:spPr>
          <a:xfrm>
            <a:off x="179388" y="981075"/>
            <a:ext cx="8839200" cy="5256213"/>
          </a:xfrm>
        </p:spPr>
        <p:txBody>
          <a:bodyPr/>
          <a:lstStyle/>
          <a:p>
            <a:pPr>
              <a:lnSpc>
                <a:spcPct val="90000"/>
              </a:lnSpc>
            </a:pPr>
            <a:r>
              <a:rPr lang="en-US" altLang="zh-CN" sz="2000" dirty="0" err="1">
                <a:ea typeface="宋体" pitchFamily="2" charset="-122"/>
              </a:rPr>
              <a:t>Chapt</a:t>
            </a:r>
            <a:r>
              <a:rPr lang="en-US" altLang="zh-CN" sz="2000" dirty="0">
                <a:ea typeface="宋体" pitchFamily="2" charset="-122"/>
              </a:rPr>
              <a:t> 2 </a:t>
            </a:r>
            <a:r>
              <a:rPr lang="en-US" altLang="zh-CN" sz="2000" dirty="0"/>
              <a:t>Bits, Data Types, and Operations</a:t>
            </a:r>
            <a:endParaRPr lang="en-US" altLang="zh-CN" sz="2000" dirty="0">
              <a:ea typeface="宋体" pitchFamily="2" charset="-122"/>
            </a:endParaRPr>
          </a:p>
          <a:p>
            <a:pPr lvl="1">
              <a:lnSpc>
                <a:spcPct val="90000"/>
              </a:lnSpc>
            </a:pPr>
            <a:r>
              <a:rPr lang="en-US" altLang="zh-CN" sz="1800" dirty="0"/>
              <a:t>How do we </a:t>
            </a:r>
            <a:r>
              <a:rPr lang="en-US" altLang="zh-CN" sz="1800" dirty="0">
                <a:solidFill>
                  <a:srgbClr val="0070C0"/>
                </a:solidFill>
              </a:rPr>
              <a:t>represent</a:t>
            </a:r>
            <a:r>
              <a:rPr lang="en-US" altLang="zh-CN" sz="1800" dirty="0"/>
              <a:t> information using electrical signals?</a:t>
            </a:r>
          </a:p>
          <a:p>
            <a:pPr>
              <a:lnSpc>
                <a:spcPct val="90000"/>
              </a:lnSpc>
            </a:pPr>
            <a:r>
              <a:rPr lang="en-US" altLang="zh-CN" sz="2000" dirty="0" err="1">
                <a:ea typeface="宋体" pitchFamily="2" charset="-122"/>
              </a:rPr>
              <a:t>Chapt</a:t>
            </a:r>
            <a:r>
              <a:rPr lang="en-US" altLang="zh-CN" sz="2000" dirty="0">
                <a:ea typeface="宋体" pitchFamily="2" charset="-122"/>
              </a:rPr>
              <a:t> 3 </a:t>
            </a:r>
            <a:r>
              <a:rPr lang="en-US" altLang="zh-CN" sz="2000" dirty="0"/>
              <a:t>Digital Logic Structures</a:t>
            </a:r>
            <a:endParaRPr lang="en-US" altLang="zh-CN" sz="2000" dirty="0">
              <a:ea typeface="宋体" pitchFamily="2" charset="-122"/>
            </a:endParaRPr>
          </a:p>
          <a:p>
            <a:pPr lvl="1">
              <a:lnSpc>
                <a:spcPct val="90000"/>
              </a:lnSpc>
            </a:pPr>
            <a:r>
              <a:rPr lang="en-US" altLang="zh-CN" sz="1800" dirty="0"/>
              <a:t>How do we build circuits to </a:t>
            </a:r>
            <a:r>
              <a:rPr lang="en-US" altLang="zh-CN" sz="1800" dirty="0">
                <a:solidFill>
                  <a:srgbClr val="0070C0"/>
                </a:solidFill>
              </a:rPr>
              <a:t>process information</a:t>
            </a:r>
            <a:r>
              <a:rPr lang="en-US" altLang="zh-CN" sz="1800" dirty="0"/>
              <a:t>?</a:t>
            </a:r>
          </a:p>
          <a:p>
            <a:pPr>
              <a:lnSpc>
                <a:spcPct val="90000"/>
              </a:lnSpc>
            </a:pPr>
            <a:r>
              <a:rPr lang="en-US" altLang="zh-CN" sz="2000" dirty="0" err="1">
                <a:ea typeface="宋体" pitchFamily="2" charset="-122"/>
              </a:rPr>
              <a:t>Chapt</a:t>
            </a:r>
            <a:r>
              <a:rPr lang="en-US" altLang="zh-CN" sz="2000" dirty="0">
                <a:ea typeface="宋体" pitchFamily="2" charset="-122"/>
              </a:rPr>
              <a:t> 4, 5,6 Computer Machine Model, Processor and Instruction Set</a:t>
            </a:r>
          </a:p>
          <a:p>
            <a:pPr lvl="1">
              <a:lnSpc>
                <a:spcPct val="90000"/>
              </a:lnSpc>
            </a:pPr>
            <a:r>
              <a:rPr lang="en-US" altLang="zh-CN" sz="1800" dirty="0"/>
              <a:t>How do we build a </a:t>
            </a:r>
            <a:r>
              <a:rPr lang="en-US" altLang="zh-CN" sz="1800" dirty="0">
                <a:solidFill>
                  <a:srgbClr val="0070C0"/>
                </a:solidFill>
              </a:rPr>
              <a:t>processor</a:t>
            </a:r>
            <a:r>
              <a:rPr lang="en-US" altLang="zh-CN" sz="1800" dirty="0"/>
              <a:t> out of logic elements?</a:t>
            </a:r>
          </a:p>
          <a:p>
            <a:pPr lvl="1">
              <a:lnSpc>
                <a:spcPct val="90000"/>
              </a:lnSpc>
            </a:pPr>
            <a:r>
              <a:rPr lang="en-US" altLang="zh-CN" sz="1800" dirty="0"/>
              <a:t>What </a:t>
            </a:r>
            <a:r>
              <a:rPr lang="en-US" altLang="zh-CN" sz="1800" dirty="0">
                <a:solidFill>
                  <a:srgbClr val="0070C0"/>
                </a:solidFill>
              </a:rPr>
              <a:t>operations</a:t>
            </a:r>
            <a:r>
              <a:rPr lang="en-US" altLang="zh-CN" sz="1800" dirty="0"/>
              <a:t> (instructions) will we </a:t>
            </a:r>
            <a:r>
              <a:rPr lang="en-US" altLang="zh-CN" sz="1800" dirty="0">
                <a:solidFill>
                  <a:srgbClr val="0070C0"/>
                </a:solidFill>
              </a:rPr>
              <a:t>implement</a:t>
            </a:r>
            <a:r>
              <a:rPr lang="en-US" altLang="zh-CN" sz="1800" dirty="0"/>
              <a:t>?</a:t>
            </a:r>
          </a:p>
          <a:p>
            <a:pPr>
              <a:lnSpc>
                <a:spcPct val="90000"/>
              </a:lnSpc>
            </a:pPr>
            <a:r>
              <a:rPr lang="en-US" altLang="zh-CN" sz="2000" dirty="0" err="1">
                <a:ea typeface="宋体" pitchFamily="2" charset="-122"/>
              </a:rPr>
              <a:t>Chapt</a:t>
            </a:r>
            <a:r>
              <a:rPr lang="en-US" altLang="zh-CN" sz="2000" dirty="0">
                <a:ea typeface="宋体" pitchFamily="2" charset="-122"/>
              </a:rPr>
              <a:t> 7 Assembly Language Programming</a:t>
            </a:r>
          </a:p>
          <a:p>
            <a:pPr lvl="1">
              <a:lnSpc>
                <a:spcPct val="90000"/>
              </a:lnSpc>
            </a:pPr>
            <a:r>
              <a:rPr lang="en-US" altLang="zh-CN" sz="1800" dirty="0"/>
              <a:t>How do we use processor instructions to implement </a:t>
            </a:r>
            <a:r>
              <a:rPr lang="en-US" altLang="zh-CN" sz="1800" dirty="0">
                <a:solidFill>
                  <a:srgbClr val="0070C0"/>
                </a:solidFill>
              </a:rPr>
              <a:t>algorithms</a:t>
            </a:r>
            <a:r>
              <a:rPr lang="en-US" altLang="zh-CN" sz="1800" dirty="0"/>
              <a:t>?</a:t>
            </a:r>
          </a:p>
          <a:p>
            <a:pPr lvl="1">
              <a:lnSpc>
                <a:spcPct val="90000"/>
              </a:lnSpc>
            </a:pPr>
            <a:r>
              <a:rPr lang="en-US" altLang="zh-CN" sz="1800" dirty="0"/>
              <a:t>How do we write modular, reusable code?  (subroutines)</a:t>
            </a:r>
          </a:p>
          <a:p>
            <a:pPr>
              <a:lnSpc>
                <a:spcPct val="90000"/>
              </a:lnSpc>
            </a:pPr>
            <a:r>
              <a:rPr lang="en-US" altLang="zh-CN" sz="2000" dirty="0" err="1">
                <a:ea typeface="宋体" pitchFamily="2" charset="-122"/>
              </a:rPr>
              <a:t>Chapt</a:t>
            </a:r>
            <a:r>
              <a:rPr lang="en-US" altLang="zh-CN" sz="2000" dirty="0">
                <a:ea typeface="宋体" pitchFamily="2" charset="-122"/>
              </a:rPr>
              <a:t> 8 </a:t>
            </a:r>
            <a:r>
              <a:rPr lang="en-US" altLang="zh-CN" sz="2000" dirty="0"/>
              <a:t>Data Structures</a:t>
            </a:r>
            <a:endParaRPr lang="en-US" altLang="zh-CN" sz="2000" dirty="0">
              <a:ea typeface="宋体" pitchFamily="2" charset="-122"/>
            </a:endParaRPr>
          </a:p>
          <a:p>
            <a:pPr>
              <a:lnSpc>
                <a:spcPct val="90000"/>
              </a:lnSpc>
            </a:pPr>
            <a:r>
              <a:rPr lang="en-US" altLang="zh-CN" sz="2000" dirty="0" err="1">
                <a:ea typeface="宋体" pitchFamily="2" charset="-122"/>
              </a:rPr>
              <a:t>Chapt</a:t>
            </a:r>
            <a:r>
              <a:rPr lang="en-US" altLang="zh-CN" sz="2000" dirty="0">
                <a:ea typeface="宋体" pitchFamily="2" charset="-122"/>
              </a:rPr>
              <a:t> 9 I/O, Traps, and Interrupts</a:t>
            </a:r>
          </a:p>
          <a:p>
            <a:pPr lvl="1">
              <a:lnSpc>
                <a:spcPct val="90000"/>
              </a:lnSpc>
            </a:pPr>
            <a:r>
              <a:rPr lang="en-US" altLang="zh-CN" sz="1800" dirty="0"/>
              <a:t>How does a processor communicate with outside world?</a:t>
            </a:r>
          </a:p>
          <a:p>
            <a:pPr>
              <a:lnSpc>
                <a:spcPct val="90000"/>
              </a:lnSpc>
            </a:pPr>
            <a:r>
              <a:rPr lang="en-US" altLang="zh-CN" sz="2000" dirty="0" err="1"/>
              <a:t>Chapt</a:t>
            </a:r>
            <a:r>
              <a:rPr lang="en-US" altLang="zh-CN" sz="2000" dirty="0"/>
              <a:t> 11, C Implementation related to hardware</a:t>
            </a:r>
          </a:p>
        </p:txBody>
      </p:sp>
      <p:sp>
        <p:nvSpPr>
          <p:cNvPr id="10" name="日期占位符 3"/>
          <p:cNvSpPr>
            <a:spLocks noGrp="1"/>
          </p:cNvSpPr>
          <p:nvPr>
            <p:ph type="dt" sz="half" idx="10"/>
          </p:nvPr>
        </p:nvSpPr>
        <p:spPr>
          <a:xfrm>
            <a:off x="179512" y="6537325"/>
            <a:ext cx="2286000" cy="244475"/>
          </a:xfrm>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11" name="灯片编号占位符 5"/>
          <p:cNvSpPr>
            <a:spLocks noGrp="1"/>
          </p:cNvSpPr>
          <p:nvPr>
            <p:ph type="sldNum" sz="quarter" idx="12"/>
          </p:nvPr>
        </p:nvSpPr>
        <p:spPr>
          <a:xfrm>
            <a:off x="6293296" y="6537325"/>
            <a:ext cx="2743200" cy="244475"/>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6</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08" name="Rectangle 21"/>
          <p:cNvSpPr>
            <a:spLocks noChangeArrowheads="1"/>
          </p:cNvSpPr>
          <p:nvPr/>
        </p:nvSpPr>
        <p:spPr bwMode="auto">
          <a:xfrm>
            <a:off x="179388" y="71438"/>
            <a:ext cx="88392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6A6AB5"/>
                </a:solidFill>
                <a:effectLst/>
                <a:uLnTx/>
                <a:uFillTx/>
                <a:latin typeface="Arial" panose="020B0604020202020204" pitchFamily="34" charset="0"/>
                <a:ea typeface="黑体" pitchFamily="2" charset="-122"/>
                <a:cs typeface="+mn-cs"/>
              </a:rPr>
              <a:t>Abstraction</a:t>
            </a:r>
            <a:r>
              <a:rPr kumimoji="0" lang="en-US" altLang="zh-CN" sz="2800" b="1" i="0" u="none" strike="noStrike" kern="1200" cap="none" spc="0" normalizeH="0" baseline="0" noProof="0" dirty="0">
                <a:ln>
                  <a:noFill/>
                </a:ln>
                <a:solidFill>
                  <a:srgbClr val="333399"/>
                </a:solidFill>
                <a:effectLst/>
                <a:uLnTx/>
                <a:uFillTx/>
                <a:latin typeface="Arial" panose="020B0604020202020204" pitchFamily="34" charset="0"/>
                <a:ea typeface="黑体" pitchFamily="2" charset="-122"/>
                <a:cs typeface="+mn-cs"/>
              </a:rPr>
              <a:t> Layers in Modern Systems</a:t>
            </a:r>
            <a:endParaRPr kumimoji="0" lang="zh-CN" altLang="en-US" sz="2800" b="1" i="0" u="none" strike="noStrike" kern="1200" cap="none" spc="0" normalizeH="0" baseline="0" noProof="0" dirty="0">
              <a:ln>
                <a:noFill/>
              </a:ln>
              <a:solidFill>
                <a:srgbClr val="333399"/>
              </a:solidFill>
              <a:effectLst/>
              <a:uLnTx/>
              <a:uFillTx/>
              <a:latin typeface="Arial" panose="020B0604020202020204" pitchFamily="34" charset="0"/>
              <a:ea typeface="黑体" pitchFamily="2" charset="-122"/>
              <a:cs typeface="+mn-cs"/>
            </a:endParaRPr>
          </a:p>
        </p:txBody>
      </p:sp>
      <p:sp>
        <p:nvSpPr>
          <p:cNvPr id="27" name="日期占位符 3"/>
          <p:cNvSpPr>
            <a:spLocks noGrp="1"/>
          </p:cNvSpPr>
          <p:nvPr>
            <p:ph type="dt" sz="half" idx="10"/>
          </p:nvPr>
        </p:nvSpPr>
        <p:spPr>
          <a:xfrm>
            <a:off x="179512" y="6537325"/>
            <a:ext cx="2286000" cy="244475"/>
          </a:xfrm>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28" name="灯片编号占位符 5"/>
          <p:cNvSpPr>
            <a:spLocks noGrp="1"/>
          </p:cNvSpPr>
          <p:nvPr>
            <p:ph type="sldNum" sz="quarter" idx="12"/>
          </p:nvPr>
        </p:nvSpPr>
        <p:spPr>
          <a:xfrm>
            <a:off x="6293296" y="6537325"/>
            <a:ext cx="2743200" cy="244475"/>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7</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grpSp>
        <p:nvGrpSpPr>
          <p:cNvPr id="15" name="组合 14"/>
          <p:cNvGrpSpPr/>
          <p:nvPr/>
        </p:nvGrpSpPr>
        <p:grpSpPr>
          <a:xfrm>
            <a:off x="2555776" y="1412776"/>
            <a:ext cx="4156661" cy="4248472"/>
            <a:chOff x="516038" y="1797968"/>
            <a:chExt cx="4722812" cy="4248472"/>
          </a:xfrm>
        </p:grpSpPr>
        <p:sp>
          <p:nvSpPr>
            <p:cNvPr id="16" name="AutoShape 3"/>
            <p:cNvSpPr>
              <a:spLocks noChangeArrowheads="1"/>
            </p:cNvSpPr>
            <p:nvPr/>
          </p:nvSpPr>
          <p:spPr bwMode="auto">
            <a:xfrm>
              <a:off x="516039" y="2257078"/>
              <a:ext cx="4722811" cy="403225"/>
            </a:xfrm>
            <a:prstGeom prst="roundRect">
              <a:avLst>
                <a:gd name="adj" fmla="val 16667"/>
              </a:avLst>
            </a:prstGeom>
            <a:solidFill>
              <a:srgbClr val="C3D69B"/>
            </a:solidFill>
            <a:ln w="38100">
              <a:solidFill>
                <a:sysClr val="windowText" lastClr="000000"/>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1" fontAlgn="auto" latinLnBrk="0" hangingPunct="1">
                <a:lnSpc>
                  <a:spcPct val="100000"/>
                </a:lnSpc>
                <a:spcBef>
                  <a:spcPct val="0"/>
                </a:spcBef>
                <a:spcAft>
                  <a:spcPts val="0"/>
                </a:spcAft>
                <a:buClrTx/>
                <a:buSzTx/>
                <a:buFontTx/>
                <a:buNone/>
                <a:defRPr/>
              </a:pPr>
              <a:r>
                <a:rPr kumimoji="0" lang="en-US" altLang="zh-CN" sz="2000" b="0" i="0" u="none" strike="noStrike" kern="0" cap="none" spc="0" normalizeH="0" baseline="0" noProof="0" dirty="0">
                  <a:ln>
                    <a:noFill/>
                  </a:ln>
                  <a:solidFill>
                    <a:prstClr val="black"/>
                  </a:solidFill>
                  <a:effectLst/>
                  <a:uLnTx/>
                  <a:uFillTx/>
                  <a:latin typeface="Calibri" panose="020F0502020204030204" pitchFamily="34" charset="0"/>
                  <a:ea typeface="宋体" pitchFamily="2" charset="-122"/>
                  <a:cs typeface="+mn-cs"/>
                </a:rPr>
                <a:t>Algorithm and Data Structure</a:t>
              </a:r>
              <a:endParaRPr kumimoji="0" lang="zh-CN" altLang="en-US" sz="2000" b="0" i="0" u="none" strike="noStrike" kern="0" cap="none" spc="0" normalizeH="0" baseline="0" noProof="0" dirty="0">
                <a:ln>
                  <a:noFill/>
                </a:ln>
                <a:solidFill>
                  <a:prstClr val="black"/>
                </a:solidFill>
                <a:effectLst/>
                <a:uLnTx/>
                <a:uFillTx/>
                <a:latin typeface="Calibri" panose="020F0502020204030204" pitchFamily="34" charset="0"/>
                <a:ea typeface="宋体" pitchFamily="2" charset="-122"/>
                <a:cs typeface="+mn-cs"/>
              </a:endParaRPr>
            </a:p>
          </p:txBody>
        </p:sp>
        <p:sp>
          <p:nvSpPr>
            <p:cNvPr id="17" name="AutoShape 4"/>
            <p:cNvSpPr>
              <a:spLocks noChangeArrowheads="1"/>
            </p:cNvSpPr>
            <p:nvPr/>
          </p:nvSpPr>
          <p:spPr bwMode="auto">
            <a:xfrm>
              <a:off x="516039" y="4341465"/>
              <a:ext cx="4722811" cy="392113"/>
            </a:xfrm>
            <a:prstGeom prst="roundRect">
              <a:avLst>
                <a:gd name="adj" fmla="val 16667"/>
              </a:avLst>
            </a:prstGeom>
            <a:solidFill>
              <a:srgbClr val="99CCFF"/>
            </a:solidFill>
            <a:ln w="38100">
              <a:solidFill>
                <a:sysClr val="windowText" lastClr="000000"/>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1" fontAlgn="auto" latinLnBrk="0" hangingPunct="1">
                <a:lnSpc>
                  <a:spcPct val="100000"/>
                </a:lnSpc>
                <a:spcBef>
                  <a:spcPct val="0"/>
                </a:spcBef>
                <a:spcAft>
                  <a:spcPts val="0"/>
                </a:spcAft>
                <a:buClrTx/>
                <a:buSzTx/>
                <a:buFontTx/>
                <a:buNone/>
                <a:defRPr/>
              </a:pPr>
              <a:r>
                <a:rPr kumimoji="0" lang="en-US" altLang="zh-CN" sz="2000" b="0" i="0" u="none" strike="noStrike" kern="0" cap="none" spc="0" normalizeH="0" baseline="0" noProof="0" dirty="0">
                  <a:ln>
                    <a:noFill/>
                  </a:ln>
                  <a:solidFill>
                    <a:prstClr val="black"/>
                  </a:solidFill>
                  <a:effectLst/>
                  <a:uLnTx/>
                  <a:uFillTx/>
                  <a:latin typeface="Calibri" panose="020F0502020204030204" pitchFamily="34" charset="0"/>
                  <a:ea typeface="宋体" pitchFamily="2" charset="-122"/>
                  <a:cs typeface="+mn-cs"/>
                </a:rPr>
                <a:t>Gates/Register-Transfer Level (RTL)</a:t>
              </a:r>
            </a:p>
          </p:txBody>
        </p:sp>
        <p:sp>
          <p:nvSpPr>
            <p:cNvPr id="18" name="AutoShape 5"/>
            <p:cNvSpPr>
              <a:spLocks noChangeArrowheads="1"/>
            </p:cNvSpPr>
            <p:nvPr/>
          </p:nvSpPr>
          <p:spPr bwMode="auto">
            <a:xfrm>
              <a:off x="516039" y="1853853"/>
              <a:ext cx="4713940" cy="403225"/>
            </a:xfrm>
            <a:prstGeom prst="roundRect">
              <a:avLst>
                <a:gd name="adj" fmla="val 16667"/>
              </a:avLst>
            </a:prstGeom>
            <a:solidFill>
              <a:srgbClr val="F79646">
                <a:lumMod val="20000"/>
                <a:lumOff val="80000"/>
              </a:srgbClr>
            </a:solidFill>
            <a:ln w="38100">
              <a:solidFill>
                <a:sysClr val="windowText" lastClr="000000"/>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1" fontAlgn="auto" latinLnBrk="0" hangingPunct="1">
                <a:lnSpc>
                  <a:spcPct val="100000"/>
                </a:lnSpc>
                <a:spcBef>
                  <a:spcPct val="0"/>
                </a:spcBef>
                <a:spcAft>
                  <a:spcPts val="0"/>
                </a:spcAft>
                <a:buClrTx/>
                <a:buSzTx/>
                <a:buFontTx/>
                <a:buNone/>
                <a:defRPr/>
              </a:pPr>
              <a:r>
                <a:rPr kumimoji="0" lang="en-US" altLang="zh-CN" sz="2000" b="1" i="0" u="none" strike="noStrike" kern="0" cap="none" spc="0" normalizeH="0" baseline="0" noProof="0">
                  <a:ln>
                    <a:noFill/>
                  </a:ln>
                  <a:solidFill>
                    <a:srgbClr val="4F81BD"/>
                  </a:solidFill>
                  <a:effectLst/>
                  <a:uLnTx/>
                  <a:uFillTx/>
                  <a:latin typeface="Calibri" panose="020F0502020204030204" pitchFamily="34" charset="0"/>
                  <a:ea typeface="宋体" pitchFamily="2" charset="-122"/>
                  <a:cs typeface="+mn-cs"/>
                </a:rPr>
                <a:t>Application</a:t>
              </a:r>
            </a:p>
          </p:txBody>
        </p:sp>
        <p:sp>
          <p:nvSpPr>
            <p:cNvPr id="19" name="AutoShape 6"/>
            <p:cNvSpPr>
              <a:spLocks noChangeArrowheads="1"/>
            </p:cNvSpPr>
            <p:nvPr/>
          </p:nvSpPr>
          <p:spPr bwMode="auto">
            <a:xfrm>
              <a:off x="516039" y="3466753"/>
              <a:ext cx="4722811" cy="471487"/>
            </a:xfrm>
            <a:prstGeom prst="roundRect">
              <a:avLst>
                <a:gd name="adj" fmla="val 16667"/>
              </a:avLst>
            </a:prstGeom>
            <a:solidFill>
              <a:srgbClr val="FF0000"/>
            </a:solidFill>
            <a:ln w="38100">
              <a:solidFill>
                <a:sysClr val="windowText" lastClr="000000"/>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1" fontAlgn="auto" latinLnBrk="0" hangingPunct="1">
                <a:lnSpc>
                  <a:spcPct val="100000"/>
                </a:lnSpc>
                <a:spcBef>
                  <a:spcPct val="0"/>
                </a:spcBef>
                <a:spcAft>
                  <a:spcPts val="0"/>
                </a:spcAft>
                <a:buClrTx/>
                <a:buSzTx/>
                <a:buFontTx/>
                <a:buNone/>
                <a:defRPr/>
              </a:pPr>
              <a:r>
                <a:rPr kumimoji="0" lang="en-US" altLang="zh-CN" sz="2000" b="1" i="0" u="none" strike="noStrike" kern="0" cap="none" spc="0" normalizeH="0" baseline="0" noProof="0" dirty="0">
                  <a:ln>
                    <a:noFill/>
                  </a:ln>
                  <a:solidFill>
                    <a:prstClr val="white"/>
                  </a:solidFill>
                  <a:effectLst/>
                  <a:uLnTx/>
                  <a:uFillTx/>
                  <a:latin typeface="Calibri" panose="020F0502020204030204" pitchFamily="34" charset="0"/>
                  <a:ea typeface="宋体" pitchFamily="2" charset="-122"/>
                  <a:cs typeface="+mn-cs"/>
                </a:rPr>
                <a:t>Instruction Set Architecture (ISA)</a:t>
              </a:r>
            </a:p>
          </p:txBody>
        </p:sp>
        <p:sp>
          <p:nvSpPr>
            <p:cNvPr id="20" name="AutoShape 7"/>
            <p:cNvSpPr>
              <a:spLocks noChangeArrowheads="1"/>
            </p:cNvSpPr>
            <p:nvPr/>
          </p:nvSpPr>
          <p:spPr bwMode="auto">
            <a:xfrm>
              <a:off x="516038" y="3063528"/>
              <a:ext cx="4710391" cy="403225"/>
            </a:xfrm>
            <a:prstGeom prst="roundRect">
              <a:avLst>
                <a:gd name="adj" fmla="val 16667"/>
              </a:avLst>
            </a:prstGeom>
            <a:solidFill>
              <a:srgbClr val="8064A2">
                <a:lumMod val="60000"/>
                <a:lumOff val="40000"/>
              </a:srgbClr>
            </a:solidFill>
            <a:ln w="38100">
              <a:solidFill>
                <a:sysClr val="windowText" lastClr="000000"/>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1" fontAlgn="auto" latinLnBrk="0" hangingPunct="1">
                <a:lnSpc>
                  <a:spcPct val="100000"/>
                </a:lnSpc>
                <a:spcBef>
                  <a:spcPct val="0"/>
                </a:spcBef>
                <a:spcAft>
                  <a:spcPts val="0"/>
                </a:spcAft>
                <a:buClrTx/>
                <a:buSzTx/>
                <a:buFontTx/>
                <a:buNone/>
                <a:defRPr/>
              </a:pPr>
              <a:r>
                <a:rPr kumimoji="0" lang="en-US" altLang="zh-CN" sz="2000" b="0" i="0" u="none" strike="noStrike" kern="0" cap="none" spc="0" normalizeH="0" baseline="0" noProof="0" dirty="0">
                  <a:ln>
                    <a:noFill/>
                  </a:ln>
                  <a:solidFill>
                    <a:prstClr val="black"/>
                  </a:solidFill>
                  <a:effectLst/>
                  <a:uLnTx/>
                  <a:uFillTx/>
                  <a:latin typeface="Calibri" panose="020F0502020204030204" pitchFamily="34" charset="0"/>
                  <a:ea typeface="宋体" pitchFamily="2" charset="-122"/>
                  <a:cs typeface="+mn-cs"/>
                </a:rPr>
                <a:t>Operating System/Virtual Machines</a:t>
              </a:r>
            </a:p>
          </p:txBody>
        </p:sp>
        <p:sp>
          <p:nvSpPr>
            <p:cNvPr id="21" name="AutoShape 8"/>
            <p:cNvSpPr>
              <a:spLocks noChangeArrowheads="1"/>
            </p:cNvSpPr>
            <p:nvPr/>
          </p:nvSpPr>
          <p:spPr bwMode="auto">
            <a:xfrm>
              <a:off x="516039" y="3938240"/>
              <a:ext cx="4722811" cy="403225"/>
            </a:xfrm>
            <a:prstGeom prst="roundRect">
              <a:avLst>
                <a:gd name="adj" fmla="val 16667"/>
              </a:avLst>
            </a:prstGeom>
            <a:solidFill>
              <a:srgbClr val="99CCFF"/>
            </a:solidFill>
            <a:ln w="38100">
              <a:solidFill>
                <a:sysClr val="windowText" lastClr="000000"/>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1" fontAlgn="auto" latinLnBrk="0" hangingPunct="1">
                <a:lnSpc>
                  <a:spcPct val="100000"/>
                </a:lnSpc>
                <a:spcBef>
                  <a:spcPct val="0"/>
                </a:spcBef>
                <a:spcAft>
                  <a:spcPts val="0"/>
                </a:spcAft>
                <a:buClrTx/>
                <a:buSzTx/>
                <a:buFontTx/>
                <a:buNone/>
                <a:defRPr/>
              </a:pPr>
              <a:r>
                <a:rPr kumimoji="0" lang="en-US" altLang="zh-CN" sz="2000" b="0" i="0" u="none" strike="noStrike" kern="0" cap="none" spc="0" normalizeH="0" baseline="0" noProof="0" dirty="0">
                  <a:ln>
                    <a:noFill/>
                  </a:ln>
                  <a:solidFill>
                    <a:prstClr val="black"/>
                  </a:solidFill>
                  <a:effectLst/>
                  <a:uLnTx/>
                  <a:uFillTx/>
                  <a:latin typeface="Calibri" panose="020F0502020204030204" pitchFamily="34" charset="0"/>
                  <a:ea typeface="宋体" pitchFamily="2" charset="-122"/>
                  <a:cs typeface="+mn-cs"/>
                </a:rPr>
                <a:t>Microarchitecture</a:t>
              </a:r>
            </a:p>
          </p:txBody>
        </p:sp>
        <p:sp>
          <p:nvSpPr>
            <p:cNvPr id="22" name="AutoShape 9"/>
            <p:cNvSpPr>
              <a:spLocks noChangeArrowheads="1"/>
            </p:cNvSpPr>
            <p:nvPr/>
          </p:nvSpPr>
          <p:spPr bwMode="auto">
            <a:xfrm>
              <a:off x="516039" y="5147914"/>
              <a:ext cx="4722811" cy="458788"/>
            </a:xfrm>
            <a:prstGeom prst="roundRect">
              <a:avLst>
                <a:gd name="adj" fmla="val 16667"/>
              </a:avLst>
            </a:prstGeom>
            <a:solidFill>
              <a:srgbClr val="99CCFF"/>
            </a:solidFill>
            <a:ln w="38100">
              <a:solidFill>
                <a:sysClr val="windowText" lastClr="000000"/>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1" fontAlgn="auto" latinLnBrk="0" hangingPunct="1">
                <a:lnSpc>
                  <a:spcPct val="100000"/>
                </a:lnSpc>
                <a:spcBef>
                  <a:spcPct val="0"/>
                </a:spcBef>
                <a:spcAft>
                  <a:spcPts val="0"/>
                </a:spcAft>
                <a:buClrTx/>
                <a:buSzTx/>
                <a:buFontTx/>
                <a:buNone/>
                <a:defRPr/>
              </a:pPr>
              <a:r>
                <a:rPr kumimoji="0" lang="en-US" altLang="zh-CN" sz="2000" b="0" i="0" u="none" strike="noStrike" kern="0" cap="none" spc="0" normalizeH="0" baseline="0" noProof="0">
                  <a:ln>
                    <a:noFill/>
                  </a:ln>
                  <a:solidFill>
                    <a:prstClr val="black"/>
                  </a:solidFill>
                  <a:effectLst/>
                  <a:uLnTx/>
                  <a:uFillTx/>
                  <a:latin typeface="Calibri" panose="020F0502020204030204" pitchFamily="34" charset="0"/>
                  <a:ea typeface="宋体" pitchFamily="2" charset="-122"/>
                  <a:cs typeface="+mn-cs"/>
                </a:rPr>
                <a:t>Electronic Devices</a:t>
              </a:r>
            </a:p>
          </p:txBody>
        </p:sp>
        <p:sp>
          <p:nvSpPr>
            <p:cNvPr id="23" name="AutoShape 10"/>
            <p:cNvSpPr>
              <a:spLocks noChangeArrowheads="1"/>
            </p:cNvSpPr>
            <p:nvPr/>
          </p:nvSpPr>
          <p:spPr bwMode="auto">
            <a:xfrm>
              <a:off x="516039" y="2660303"/>
              <a:ext cx="4722811" cy="403225"/>
            </a:xfrm>
            <a:prstGeom prst="roundRect">
              <a:avLst>
                <a:gd name="adj" fmla="val 16667"/>
              </a:avLst>
            </a:prstGeom>
            <a:solidFill>
              <a:srgbClr val="8064A2">
                <a:lumMod val="60000"/>
                <a:lumOff val="40000"/>
              </a:srgbClr>
            </a:solidFill>
            <a:ln w="38100">
              <a:solidFill>
                <a:sysClr val="windowText" lastClr="000000"/>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1" fontAlgn="auto" latinLnBrk="0" hangingPunct="1">
                <a:lnSpc>
                  <a:spcPct val="100000"/>
                </a:lnSpc>
                <a:spcBef>
                  <a:spcPct val="0"/>
                </a:spcBef>
                <a:spcAft>
                  <a:spcPts val="0"/>
                </a:spcAft>
                <a:buClrTx/>
                <a:buSzTx/>
                <a:buFontTx/>
                <a:buNone/>
                <a:defRPr/>
              </a:pPr>
              <a:r>
                <a:rPr kumimoji="0" lang="en-US" altLang="zh-CN" sz="2000" b="0" i="0" u="none" strike="noStrike" kern="0" cap="none" spc="0" normalizeH="0" baseline="0" noProof="0" dirty="0">
                  <a:ln>
                    <a:noFill/>
                  </a:ln>
                  <a:solidFill>
                    <a:prstClr val="black"/>
                  </a:solidFill>
                  <a:effectLst/>
                  <a:uLnTx/>
                  <a:uFillTx/>
                  <a:latin typeface="Calibri" panose="020F0502020204030204" pitchFamily="34" charset="0"/>
                  <a:ea typeface="宋体" pitchFamily="2" charset="-122"/>
                  <a:cs typeface="+mn-cs"/>
                </a:rPr>
                <a:t>Programming Language/Compiler</a:t>
              </a:r>
            </a:p>
          </p:txBody>
        </p:sp>
        <p:sp>
          <p:nvSpPr>
            <p:cNvPr id="24" name="AutoShape 11"/>
            <p:cNvSpPr>
              <a:spLocks noChangeArrowheads="1"/>
            </p:cNvSpPr>
            <p:nvPr/>
          </p:nvSpPr>
          <p:spPr bwMode="auto">
            <a:xfrm>
              <a:off x="516039" y="4744690"/>
              <a:ext cx="4722811" cy="392113"/>
            </a:xfrm>
            <a:prstGeom prst="roundRect">
              <a:avLst>
                <a:gd name="adj" fmla="val 16667"/>
              </a:avLst>
            </a:prstGeom>
            <a:solidFill>
              <a:srgbClr val="99CCFF"/>
            </a:solidFill>
            <a:ln w="38100">
              <a:solidFill>
                <a:sysClr val="windowText" lastClr="000000"/>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1" fontAlgn="auto" latinLnBrk="0" hangingPunct="1">
                <a:lnSpc>
                  <a:spcPct val="100000"/>
                </a:lnSpc>
                <a:spcBef>
                  <a:spcPct val="0"/>
                </a:spcBef>
                <a:spcAft>
                  <a:spcPts val="0"/>
                </a:spcAft>
                <a:buClrTx/>
                <a:buSzTx/>
                <a:buFontTx/>
                <a:buNone/>
                <a:defRPr/>
              </a:pPr>
              <a:r>
                <a:rPr kumimoji="0" lang="en-US" altLang="zh-CN" sz="2000" b="0" i="0" u="none" strike="noStrike" kern="0" cap="none" spc="0" normalizeH="0" baseline="0" noProof="0" dirty="0">
                  <a:ln>
                    <a:noFill/>
                  </a:ln>
                  <a:solidFill>
                    <a:prstClr val="black"/>
                  </a:solidFill>
                  <a:effectLst/>
                  <a:uLnTx/>
                  <a:uFillTx/>
                  <a:latin typeface="Calibri" panose="020F0502020204030204" pitchFamily="34" charset="0"/>
                  <a:ea typeface="宋体" pitchFamily="2" charset="-122"/>
                  <a:cs typeface="+mn-cs"/>
                </a:rPr>
                <a:t>Analog/Digital Circuits</a:t>
              </a:r>
            </a:p>
          </p:txBody>
        </p:sp>
        <p:sp>
          <p:nvSpPr>
            <p:cNvPr id="25" name="AutoShape 12"/>
            <p:cNvSpPr>
              <a:spLocks noChangeArrowheads="1"/>
            </p:cNvSpPr>
            <p:nvPr/>
          </p:nvSpPr>
          <p:spPr bwMode="auto">
            <a:xfrm>
              <a:off x="516039" y="5587653"/>
              <a:ext cx="4722811" cy="458787"/>
            </a:xfrm>
            <a:prstGeom prst="roundRect">
              <a:avLst>
                <a:gd name="adj" fmla="val 16667"/>
              </a:avLst>
            </a:prstGeom>
            <a:noFill/>
            <a:ln w="38100">
              <a:solidFill>
                <a:sysClr val="windowText" lastClr="000000"/>
              </a:solidFill>
              <a:round/>
            </a:ln>
          </p:spPr>
          <p:txBody>
            <a:bodyPr wrap="none" lIns="91429" tIns="45714" rIns="91429" bIns="45714" anchor="ctr"/>
            <a:lstStyle>
              <a:lvl1pPr defTabSz="821055">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defTabSz="821055">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1055">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defTabSz="821055">
                <a:spcBef>
                  <a:spcPct val="20000"/>
                </a:spcBef>
                <a:buChar char="•"/>
                <a:defRPr sz="1600">
                  <a:solidFill>
                    <a:schemeClr val="tx1"/>
                  </a:solidFill>
                  <a:latin typeface="Arial" panose="020B0604020202020204" pitchFamily="34" charset="0"/>
                  <a:ea typeface="黑体" pitchFamily="2" charset="-122"/>
                </a:defRPr>
              </a:lvl4pPr>
              <a:lvl5pPr marL="2057400" indent="-228600" defTabSz="821055">
                <a:spcBef>
                  <a:spcPct val="20000"/>
                </a:spcBef>
                <a:buChar char="»"/>
                <a:defRPr sz="2000">
                  <a:solidFill>
                    <a:schemeClr val="tx1"/>
                  </a:solidFill>
                  <a:latin typeface="Arial" panose="020B0604020202020204" pitchFamily="34" charset="0"/>
                  <a:ea typeface="宋体" pitchFamily="2" charset="-122"/>
                </a:defRPr>
              </a:lvl5pPr>
              <a:lvl6pPr marL="25146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defTabSz="821055"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821055" rtl="0" eaLnBrk="1" fontAlgn="auto" latinLnBrk="0" hangingPunct="1">
                <a:lnSpc>
                  <a:spcPct val="100000"/>
                </a:lnSpc>
                <a:spcBef>
                  <a:spcPct val="0"/>
                </a:spcBef>
                <a:spcAft>
                  <a:spcPts val="0"/>
                </a:spcAft>
                <a:buClrTx/>
                <a:buSzTx/>
                <a:buFontTx/>
                <a:buNone/>
                <a:defRPr/>
              </a:pPr>
              <a:r>
                <a:rPr kumimoji="0" lang="en-US" altLang="zh-CN" sz="2000" b="1" i="0" u="none" strike="noStrike" kern="0" cap="none" spc="0" normalizeH="0" baseline="0" noProof="0" dirty="0">
                  <a:ln>
                    <a:noFill/>
                  </a:ln>
                  <a:solidFill>
                    <a:srgbClr val="FF0000"/>
                  </a:solidFill>
                  <a:effectLst/>
                  <a:uLnTx/>
                  <a:uFillTx/>
                  <a:latin typeface="Calibri" panose="020F0502020204030204" pitchFamily="34" charset="0"/>
                  <a:ea typeface="宋体" pitchFamily="2" charset="-122"/>
                  <a:cs typeface="+mn-cs"/>
                </a:rPr>
                <a:t>Physics</a:t>
              </a:r>
            </a:p>
          </p:txBody>
        </p:sp>
        <p:sp>
          <p:nvSpPr>
            <p:cNvPr id="26" name="AutoShape 3"/>
            <p:cNvSpPr>
              <a:spLocks noChangeArrowheads="1"/>
            </p:cNvSpPr>
            <p:nvPr/>
          </p:nvSpPr>
          <p:spPr bwMode="auto">
            <a:xfrm>
              <a:off x="516038" y="1797968"/>
              <a:ext cx="4722812" cy="469900"/>
            </a:xfrm>
            <a:prstGeom prst="roundRect">
              <a:avLst>
                <a:gd name="adj" fmla="val 16667"/>
              </a:avLst>
            </a:prstGeom>
            <a:solidFill>
              <a:srgbClr val="FFFFFF"/>
            </a:solidFill>
            <a:ln w="38100">
              <a:solidFill>
                <a:sysClr val="windowText" lastClr="000000"/>
              </a:solidFill>
              <a:round/>
            </a:ln>
          </p:spPr>
          <p:txBody>
            <a:bodyPr wrap="none" lIns="91429" tIns="45714" rIns="91429" bIns="45714"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2000" b="1" i="0" u="none" strike="noStrike" kern="0" cap="none" spc="0" normalizeH="0" baseline="0" noProof="0" dirty="0">
                  <a:ln>
                    <a:noFill/>
                  </a:ln>
                  <a:solidFill>
                    <a:srgbClr val="FF0000"/>
                  </a:solidFill>
                  <a:effectLst/>
                  <a:uLnTx/>
                  <a:uFillTx/>
                  <a:latin typeface="Calibri" panose="020F0502020204030204" pitchFamily="34" charset="0"/>
                  <a:ea typeface="宋体" pitchFamily="2" charset="-122"/>
                  <a:cs typeface="+mn-cs"/>
                </a:rPr>
                <a:t>Application</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3" name="Rectangle 2"/>
          <p:cNvSpPr>
            <a:spLocks noGrp="1" noChangeArrowheads="1"/>
          </p:cNvSpPr>
          <p:nvPr>
            <p:ph type="title"/>
          </p:nvPr>
        </p:nvSpPr>
        <p:spPr/>
        <p:txBody>
          <a:bodyPr/>
          <a:lstStyle/>
          <a:p>
            <a:r>
              <a:rPr lang="en-US" altLang="zh-CN" dirty="0">
                <a:ea typeface="宋体" pitchFamily="2" charset="-122"/>
              </a:rPr>
              <a:t>Transformations Between Layers</a:t>
            </a:r>
          </a:p>
        </p:txBody>
      </p:sp>
      <p:sp>
        <p:nvSpPr>
          <p:cNvPr id="80904" name="Rectangle 3"/>
          <p:cNvSpPr>
            <a:spLocks noGrp="1" noChangeArrowheads="1"/>
          </p:cNvSpPr>
          <p:nvPr>
            <p:ph type="body" idx="4294967295"/>
          </p:nvPr>
        </p:nvSpPr>
        <p:spPr>
          <a:xfrm>
            <a:off x="179388" y="981075"/>
            <a:ext cx="8839200" cy="1279525"/>
          </a:xfrm>
        </p:spPr>
        <p:txBody>
          <a:bodyPr/>
          <a:lstStyle/>
          <a:p>
            <a:pPr marL="0" indent="0">
              <a:buFont typeface="Wingdings" panose="05000000000000000000" pitchFamily="2" charset="2"/>
              <a:buNone/>
            </a:pPr>
            <a:r>
              <a:rPr lang="en-US" altLang="zh-CN" dirty="0">
                <a:solidFill>
                  <a:schemeClr val="accent1"/>
                </a:solidFill>
                <a:ea typeface="宋体" pitchFamily="2" charset="-122"/>
              </a:rPr>
              <a:t>How do we solve a problem using a computer?</a:t>
            </a:r>
            <a:br>
              <a:rPr lang="en-US" altLang="zh-CN" dirty="0">
                <a:solidFill>
                  <a:schemeClr val="accent1"/>
                </a:solidFill>
                <a:ea typeface="宋体" pitchFamily="2" charset="-122"/>
              </a:rPr>
            </a:br>
            <a:r>
              <a:rPr lang="en-US" altLang="zh-CN" sz="2000" dirty="0">
                <a:ea typeface="宋体" pitchFamily="2" charset="-122"/>
              </a:rPr>
              <a:t>A systematic sequence of transformations between layers of abstraction.</a:t>
            </a:r>
          </a:p>
        </p:txBody>
      </p:sp>
      <p:sp>
        <p:nvSpPr>
          <p:cNvPr id="80905" name="Rectangle 4"/>
          <p:cNvSpPr>
            <a:spLocks noChangeArrowheads="1"/>
          </p:cNvSpPr>
          <p:nvPr/>
        </p:nvSpPr>
        <p:spPr bwMode="auto">
          <a:xfrm>
            <a:off x="914400" y="2133600"/>
            <a:ext cx="1828800" cy="685800"/>
          </a:xfrm>
          <a:prstGeom prst="rect">
            <a:avLst/>
          </a:prstGeom>
          <a:solidFill>
            <a:schemeClr val="bg1"/>
          </a:solidFill>
          <a:ln w="9525">
            <a:solidFill>
              <a:schemeClr val="tx1"/>
            </a:solidFill>
            <a:miter lim="800000"/>
          </a:ln>
          <a:effectLst>
            <a:outerShdw dist="107763" dir="2700000" algn="ctr" rotWithShape="0">
              <a:schemeClr val="bg2"/>
            </a:outerShdw>
          </a:effec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1"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Problem</a:t>
            </a:r>
            <a:endParaRPr kumimoji="0" lang="en-US" altLang="zh-CN" sz="2400" b="1" i="1" u="none" strike="noStrike" kern="1200" cap="none" spc="0" normalizeH="0" baseline="0" noProof="0" dirty="0">
              <a:ln>
                <a:noFill/>
              </a:ln>
              <a:solidFill>
                <a:srgbClr val="000000"/>
              </a:solidFill>
              <a:effectLst/>
              <a:uLnTx/>
              <a:uFillTx/>
              <a:latin typeface="Franklin Gothic Book" pitchFamily="34" charset="0"/>
              <a:ea typeface="宋体" pitchFamily="2" charset="-122"/>
              <a:cs typeface="+mn-cs"/>
            </a:endParaRPr>
          </a:p>
        </p:txBody>
      </p:sp>
      <p:sp>
        <p:nvSpPr>
          <p:cNvPr id="80906" name="Rectangle 5"/>
          <p:cNvSpPr>
            <a:spLocks noChangeArrowheads="1"/>
          </p:cNvSpPr>
          <p:nvPr/>
        </p:nvSpPr>
        <p:spPr bwMode="auto">
          <a:xfrm>
            <a:off x="914400" y="3352800"/>
            <a:ext cx="1828800" cy="685800"/>
          </a:xfrm>
          <a:prstGeom prst="rect">
            <a:avLst/>
          </a:prstGeom>
          <a:solidFill>
            <a:schemeClr val="bg1"/>
          </a:solidFill>
          <a:ln w="9525">
            <a:solidFill>
              <a:schemeClr val="tx1"/>
            </a:solidFill>
            <a:miter lim="800000"/>
          </a:ln>
          <a:effectLst>
            <a:outerShdw dist="107763" dir="2700000" algn="ctr" rotWithShape="0">
              <a:schemeClr val="bg2"/>
            </a:outerShdw>
          </a:effec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1"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Algorithm</a:t>
            </a:r>
            <a:endParaRPr kumimoji="0" lang="en-US" altLang="zh-CN" sz="2400" b="1" i="1" u="none" strike="noStrike" kern="1200" cap="none" spc="0" normalizeH="0" baseline="0" noProof="0">
              <a:ln>
                <a:noFill/>
              </a:ln>
              <a:solidFill>
                <a:srgbClr val="000000"/>
              </a:solidFill>
              <a:effectLst/>
              <a:uLnTx/>
              <a:uFillTx/>
              <a:latin typeface="Franklin Gothic Book" pitchFamily="34" charset="0"/>
              <a:ea typeface="宋体" pitchFamily="2" charset="-122"/>
              <a:cs typeface="+mn-cs"/>
            </a:endParaRPr>
          </a:p>
        </p:txBody>
      </p:sp>
      <p:sp>
        <p:nvSpPr>
          <p:cNvPr id="80907" name="Rectangle 6"/>
          <p:cNvSpPr>
            <a:spLocks noChangeArrowheads="1"/>
          </p:cNvSpPr>
          <p:nvPr/>
        </p:nvSpPr>
        <p:spPr bwMode="auto">
          <a:xfrm>
            <a:off x="914400" y="4572000"/>
            <a:ext cx="1828800" cy="685800"/>
          </a:xfrm>
          <a:prstGeom prst="rect">
            <a:avLst/>
          </a:prstGeom>
          <a:solidFill>
            <a:schemeClr val="bg1"/>
          </a:solidFill>
          <a:ln w="9525">
            <a:solidFill>
              <a:schemeClr val="tx1"/>
            </a:solidFill>
            <a:miter lim="800000"/>
          </a:ln>
          <a:effectLst>
            <a:outerShdw dist="107763" dir="2700000" algn="ctr" rotWithShape="0">
              <a:schemeClr val="bg2"/>
            </a:outerShdw>
          </a:effec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1"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Program</a:t>
            </a:r>
            <a:endParaRPr kumimoji="0" lang="en-US" altLang="zh-CN" sz="2400" b="1" i="1" u="none" strike="noStrike" kern="1200" cap="none" spc="0" normalizeH="0" baseline="0" noProof="0">
              <a:ln>
                <a:noFill/>
              </a:ln>
              <a:solidFill>
                <a:srgbClr val="000000"/>
              </a:solidFill>
              <a:effectLst/>
              <a:uLnTx/>
              <a:uFillTx/>
              <a:latin typeface="Franklin Gothic Book" pitchFamily="34" charset="0"/>
              <a:ea typeface="宋体" pitchFamily="2" charset="-122"/>
              <a:cs typeface="+mn-cs"/>
            </a:endParaRPr>
          </a:p>
        </p:txBody>
      </p:sp>
      <p:sp>
        <p:nvSpPr>
          <p:cNvPr id="80908" name="Text Box 10"/>
          <p:cNvSpPr txBox="1">
            <a:spLocks noChangeArrowheads="1"/>
          </p:cNvSpPr>
          <p:nvPr/>
        </p:nvSpPr>
        <p:spPr bwMode="auto">
          <a:xfrm>
            <a:off x="3429000" y="2743200"/>
            <a:ext cx="5354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1"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Software Design:</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choose algorithms and data structures</a:t>
            </a:r>
            <a:endParaRPr kumimoji="0" lang="en-US" altLang="zh-CN" sz="2400" b="0" i="0" u="none" strike="noStrike" kern="1200" cap="none" spc="0" normalizeH="0" baseline="0" noProof="0" dirty="0">
              <a:ln>
                <a:noFill/>
              </a:ln>
              <a:solidFill>
                <a:srgbClr val="000000"/>
              </a:solidFill>
              <a:effectLst/>
              <a:uLnTx/>
              <a:uFillTx/>
              <a:latin typeface="Franklin Gothic Book" pitchFamily="34" charset="0"/>
              <a:ea typeface="宋体" pitchFamily="2" charset="-122"/>
              <a:cs typeface="+mn-cs"/>
            </a:endParaRPr>
          </a:p>
        </p:txBody>
      </p:sp>
      <p:sp>
        <p:nvSpPr>
          <p:cNvPr id="80909" name="Text Box 11"/>
          <p:cNvSpPr txBox="1">
            <a:spLocks noChangeArrowheads="1"/>
          </p:cNvSpPr>
          <p:nvPr/>
        </p:nvSpPr>
        <p:spPr bwMode="auto">
          <a:xfrm>
            <a:off x="3429000" y="3962400"/>
            <a:ext cx="4492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1"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Programming:</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use language to express design</a:t>
            </a:r>
            <a:endParaRPr kumimoji="0" lang="en-US" altLang="zh-CN" sz="2400" b="0" i="0" u="none" strike="noStrike" kern="1200" cap="none" spc="0" normalizeH="0" baseline="0" noProof="0" dirty="0">
              <a:ln>
                <a:noFill/>
              </a:ln>
              <a:solidFill>
                <a:srgbClr val="000000"/>
              </a:solidFill>
              <a:effectLst/>
              <a:uLnTx/>
              <a:uFillTx/>
              <a:latin typeface="Franklin Gothic Book" pitchFamily="34" charset="0"/>
              <a:ea typeface="宋体" pitchFamily="2" charset="-122"/>
              <a:cs typeface="+mn-cs"/>
            </a:endParaRPr>
          </a:p>
        </p:txBody>
      </p:sp>
      <p:sp>
        <p:nvSpPr>
          <p:cNvPr id="80910" name="Rectangle 15"/>
          <p:cNvSpPr>
            <a:spLocks noChangeArrowheads="1"/>
          </p:cNvSpPr>
          <p:nvPr/>
        </p:nvSpPr>
        <p:spPr bwMode="auto">
          <a:xfrm>
            <a:off x="914400" y="5791200"/>
            <a:ext cx="1828800" cy="685800"/>
          </a:xfrm>
          <a:prstGeom prst="rect">
            <a:avLst/>
          </a:prstGeom>
          <a:solidFill>
            <a:srgbClr val="FF0000"/>
          </a:solidFill>
          <a:ln w="9525">
            <a:solidFill>
              <a:schemeClr val="tx1"/>
            </a:solidFill>
            <a:miter lim="800000"/>
          </a:ln>
          <a:effectLst>
            <a:outerShdw dist="107763" dir="2700000" algn="ctr" rotWithShape="0">
              <a:schemeClr val="bg2"/>
            </a:outerShdw>
          </a:effec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1" u="none" strike="noStrike" kern="1200" cap="none" spc="0" normalizeH="0" baseline="0" noProof="0" dirty="0" err="1">
                <a:ln>
                  <a:noFill/>
                </a:ln>
                <a:solidFill>
                  <a:srgbClr val="FFFFFF"/>
                </a:solidFill>
                <a:effectLst/>
                <a:uLnTx/>
                <a:uFillTx/>
                <a:latin typeface="Franklin Gothic Book" pitchFamily="34" charset="0"/>
                <a:ea typeface="宋体" pitchFamily="2" charset="-122"/>
                <a:cs typeface="+mn-cs"/>
              </a:rPr>
              <a:t>Instr</a:t>
            </a:r>
            <a:r>
              <a:rPr kumimoji="0" lang="en-US" altLang="zh-CN" sz="2400" b="1" i="1" u="none" strike="noStrike" kern="1200" cap="none" spc="0" normalizeH="0" baseline="0" noProof="0" dirty="0">
                <a:ln>
                  <a:noFill/>
                </a:ln>
                <a:solidFill>
                  <a:srgbClr val="FFFFFF"/>
                </a:solidFill>
                <a:effectLst/>
                <a:uLnTx/>
                <a:uFillTx/>
                <a:latin typeface="Franklin Gothic Book" pitchFamily="34" charset="0"/>
                <a:ea typeface="宋体" pitchFamily="2" charset="-122"/>
                <a:cs typeface="+mn-cs"/>
              </a:rPr>
              <a:t> Set</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1" u="none" strike="noStrike" kern="1200" cap="none" spc="0" normalizeH="0" baseline="0" noProof="0" dirty="0">
                <a:ln>
                  <a:noFill/>
                </a:ln>
                <a:solidFill>
                  <a:srgbClr val="FFFFFF"/>
                </a:solidFill>
                <a:effectLst/>
                <a:uLnTx/>
                <a:uFillTx/>
                <a:latin typeface="Franklin Gothic Book" pitchFamily="34" charset="0"/>
                <a:ea typeface="宋体" pitchFamily="2" charset="-122"/>
                <a:cs typeface="+mn-cs"/>
              </a:rPr>
              <a:t>Architecture</a:t>
            </a:r>
          </a:p>
        </p:txBody>
      </p:sp>
      <p:sp>
        <p:nvSpPr>
          <p:cNvPr id="80911" name="AutoShape 14"/>
          <p:cNvSpPr>
            <a:spLocks noChangeArrowheads="1"/>
          </p:cNvSpPr>
          <p:nvPr/>
        </p:nvSpPr>
        <p:spPr bwMode="auto">
          <a:xfrm>
            <a:off x="2743200" y="4800600"/>
            <a:ext cx="685800" cy="1676400"/>
          </a:xfrm>
          <a:prstGeom prst="curvedLeftArrow">
            <a:avLst>
              <a:gd name="adj1" fmla="val 48889"/>
              <a:gd name="adj2" fmla="val 97778"/>
              <a:gd name="adj3" fmla="val 33333"/>
            </a:avLst>
          </a:prstGeom>
          <a:solidFill>
            <a:srgbClr val="FF7C80"/>
          </a:solidFill>
          <a:ln w="9525">
            <a:solidFill>
              <a:schemeClr val="tx1"/>
            </a:solidFill>
            <a:miter lim="800000"/>
          </a:ln>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80912" name="AutoShape 13"/>
          <p:cNvSpPr>
            <a:spLocks noChangeArrowheads="1"/>
          </p:cNvSpPr>
          <p:nvPr/>
        </p:nvSpPr>
        <p:spPr bwMode="auto">
          <a:xfrm>
            <a:off x="2743200" y="3581400"/>
            <a:ext cx="685800" cy="1676400"/>
          </a:xfrm>
          <a:prstGeom prst="curvedLeftArrow">
            <a:avLst>
              <a:gd name="adj1" fmla="val 48889"/>
              <a:gd name="adj2" fmla="val 97778"/>
              <a:gd name="adj3" fmla="val 33333"/>
            </a:avLst>
          </a:prstGeom>
          <a:solidFill>
            <a:srgbClr val="FF7C80"/>
          </a:solidFill>
          <a:ln w="9525">
            <a:solidFill>
              <a:schemeClr val="tx1"/>
            </a:solidFill>
            <a:miter lim="800000"/>
          </a:ln>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80913" name="AutoShape 8"/>
          <p:cNvSpPr>
            <a:spLocks noChangeArrowheads="1"/>
          </p:cNvSpPr>
          <p:nvPr/>
        </p:nvSpPr>
        <p:spPr bwMode="auto">
          <a:xfrm>
            <a:off x="2743200" y="2362200"/>
            <a:ext cx="685800" cy="1676400"/>
          </a:xfrm>
          <a:prstGeom prst="curvedLeftArrow">
            <a:avLst>
              <a:gd name="adj1" fmla="val 48889"/>
              <a:gd name="adj2" fmla="val 97778"/>
              <a:gd name="adj3" fmla="val 33333"/>
            </a:avLst>
          </a:prstGeom>
          <a:solidFill>
            <a:srgbClr val="FF7C80"/>
          </a:solidFill>
          <a:ln w="9525">
            <a:solidFill>
              <a:schemeClr val="tx1"/>
            </a:solidFill>
            <a:miter lim="800000"/>
          </a:ln>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80914" name="Text Box 16"/>
          <p:cNvSpPr txBox="1">
            <a:spLocks noChangeArrowheads="1"/>
          </p:cNvSpPr>
          <p:nvPr/>
        </p:nvSpPr>
        <p:spPr bwMode="auto">
          <a:xfrm>
            <a:off x="3429000" y="5105400"/>
            <a:ext cx="5410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1"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Compiling/Interpreting:</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convert </a:t>
            </a: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language</a:t>
            </a: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 to </a:t>
            </a:r>
            <a:b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b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             </a:t>
            </a: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machine instructions</a:t>
            </a:r>
          </a:p>
        </p:txBody>
      </p:sp>
      <p:sp>
        <p:nvSpPr>
          <p:cNvPr id="20" name="日期占位符 3"/>
          <p:cNvSpPr>
            <a:spLocks noGrp="1"/>
          </p:cNvSpPr>
          <p:nvPr>
            <p:ph type="dt" sz="half" idx="10"/>
          </p:nvPr>
        </p:nvSpPr>
        <p:spPr>
          <a:xfrm>
            <a:off x="179512" y="6537325"/>
            <a:ext cx="2286000" cy="244475"/>
          </a:xfrm>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21" name="灯片编号占位符 5"/>
          <p:cNvSpPr>
            <a:spLocks noGrp="1"/>
          </p:cNvSpPr>
          <p:nvPr>
            <p:ph type="sldNum" sz="quarter" idx="12"/>
          </p:nvPr>
        </p:nvSpPr>
        <p:spPr>
          <a:xfrm>
            <a:off x="6293296" y="6537325"/>
            <a:ext cx="2743200" cy="244475"/>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8</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1" name="Rectangle 1026"/>
          <p:cNvSpPr>
            <a:spLocks noGrp="1" noChangeArrowheads="1"/>
          </p:cNvSpPr>
          <p:nvPr>
            <p:ph type="title"/>
          </p:nvPr>
        </p:nvSpPr>
        <p:spPr/>
        <p:txBody>
          <a:bodyPr/>
          <a:lstStyle/>
          <a:p>
            <a:r>
              <a:rPr lang="en-US" altLang="zh-CN">
                <a:ea typeface="宋体" pitchFamily="2" charset="-122"/>
              </a:rPr>
              <a:t>Deeper and Deeper…</a:t>
            </a:r>
          </a:p>
        </p:txBody>
      </p:sp>
      <p:sp>
        <p:nvSpPr>
          <p:cNvPr id="82952" name="Rectangle 1027"/>
          <p:cNvSpPr>
            <a:spLocks noChangeArrowheads="1"/>
          </p:cNvSpPr>
          <p:nvPr/>
        </p:nvSpPr>
        <p:spPr bwMode="auto">
          <a:xfrm>
            <a:off x="762000" y="1600200"/>
            <a:ext cx="1828800" cy="685800"/>
          </a:xfrm>
          <a:prstGeom prst="rect">
            <a:avLst/>
          </a:prstGeom>
          <a:solidFill>
            <a:srgbClr val="FF0000"/>
          </a:solidFill>
          <a:ln w="9525">
            <a:solidFill>
              <a:schemeClr val="tx1"/>
            </a:solidFill>
            <a:miter lim="800000"/>
          </a:ln>
          <a:effectLst>
            <a:outerShdw dist="107763" dir="2700000" algn="ctr" rotWithShape="0">
              <a:schemeClr val="bg2"/>
            </a:outerShdw>
          </a:effec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1200" cap="none" spc="0" normalizeH="0" baseline="0" noProof="0" dirty="0" err="1">
                <a:ln>
                  <a:noFill/>
                </a:ln>
                <a:solidFill>
                  <a:srgbClr val="FFFFFF"/>
                </a:solidFill>
                <a:effectLst/>
                <a:uLnTx/>
                <a:uFillTx/>
                <a:latin typeface="Arial" panose="020B0604020202020204" pitchFamily="34" charset="0"/>
                <a:ea typeface="宋体" pitchFamily="2" charset="-122"/>
                <a:cs typeface="+mn-cs"/>
              </a:rPr>
              <a:t>Instr</a:t>
            </a:r>
            <a:r>
              <a:rPr kumimoji="0" lang="en-US" altLang="zh-CN" sz="2000" b="1" i="1" u="none" strike="noStrike" kern="1200" cap="none" spc="0" normalizeH="0" baseline="0" noProof="0" dirty="0">
                <a:ln>
                  <a:noFill/>
                </a:ln>
                <a:solidFill>
                  <a:srgbClr val="FFFFFF"/>
                </a:solidFill>
                <a:effectLst/>
                <a:uLnTx/>
                <a:uFillTx/>
                <a:latin typeface="Arial" panose="020B0604020202020204" pitchFamily="34" charset="0"/>
                <a:ea typeface="宋体" pitchFamily="2" charset="-122"/>
                <a:cs typeface="+mn-cs"/>
              </a:rPr>
              <a:t> Set</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1200" cap="none" spc="0" normalizeH="0" baseline="0" noProof="0" dirty="0">
                <a:ln>
                  <a:noFill/>
                </a:ln>
                <a:solidFill>
                  <a:srgbClr val="FFFFFF"/>
                </a:solidFill>
                <a:effectLst/>
                <a:uLnTx/>
                <a:uFillTx/>
                <a:latin typeface="Arial" panose="020B0604020202020204" pitchFamily="34" charset="0"/>
                <a:ea typeface="宋体" pitchFamily="2" charset="-122"/>
                <a:cs typeface="+mn-cs"/>
              </a:rPr>
              <a:t>Architecture</a:t>
            </a:r>
            <a:endParaRPr kumimoji="0" lang="en-US" altLang="zh-CN" sz="2000" b="1" i="1" u="none" strike="noStrike" kern="1200" cap="none" spc="0" normalizeH="0" baseline="0" noProof="0" dirty="0">
              <a:ln>
                <a:noFill/>
              </a:ln>
              <a:solidFill>
                <a:srgbClr val="FFFFFF"/>
              </a:solidFill>
              <a:effectLst/>
              <a:uLnTx/>
              <a:uFillTx/>
              <a:latin typeface="Franklin Gothic Book" pitchFamily="34" charset="0"/>
              <a:ea typeface="宋体" pitchFamily="2" charset="-122"/>
              <a:cs typeface="+mn-cs"/>
            </a:endParaRPr>
          </a:p>
        </p:txBody>
      </p:sp>
      <p:sp>
        <p:nvSpPr>
          <p:cNvPr id="82953" name="Rectangle 1028"/>
          <p:cNvSpPr>
            <a:spLocks noChangeArrowheads="1"/>
          </p:cNvSpPr>
          <p:nvPr/>
        </p:nvSpPr>
        <p:spPr bwMode="auto">
          <a:xfrm>
            <a:off x="762000" y="2819400"/>
            <a:ext cx="1828800" cy="685800"/>
          </a:xfrm>
          <a:prstGeom prst="rect">
            <a:avLst/>
          </a:prstGeom>
          <a:solidFill>
            <a:schemeClr val="bg1"/>
          </a:solidFill>
          <a:ln w="9525">
            <a:solidFill>
              <a:schemeClr val="tx1"/>
            </a:solidFill>
            <a:miter lim="800000"/>
          </a:ln>
          <a:effectLst>
            <a:outerShdw dist="107763" dir="2700000" algn="ctr" rotWithShape="0">
              <a:schemeClr val="bg2"/>
            </a:outerShdw>
          </a:effec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1"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rPr>
              <a:t>Microarch</a:t>
            </a:r>
            <a:endParaRPr kumimoji="0" lang="en-US" altLang="zh-CN" sz="2400" b="1" i="1" u="none" strike="noStrike" kern="1200" cap="none" spc="0" normalizeH="0" baseline="0" noProof="0">
              <a:ln>
                <a:noFill/>
              </a:ln>
              <a:solidFill>
                <a:srgbClr val="000000"/>
              </a:solidFill>
              <a:effectLst/>
              <a:uLnTx/>
              <a:uFillTx/>
              <a:latin typeface="Franklin Gothic Book" pitchFamily="34" charset="0"/>
              <a:ea typeface="宋体" pitchFamily="2" charset="-122"/>
              <a:cs typeface="+mn-cs"/>
            </a:endParaRPr>
          </a:p>
        </p:txBody>
      </p:sp>
      <p:sp>
        <p:nvSpPr>
          <p:cNvPr id="82954" name="Rectangle 1029"/>
          <p:cNvSpPr>
            <a:spLocks noChangeArrowheads="1"/>
          </p:cNvSpPr>
          <p:nvPr/>
        </p:nvSpPr>
        <p:spPr bwMode="auto">
          <a:xfrm>
            <a:off x="762000" y="4038600"/>
            <a:ext cx="1828800" cy="685800"/>
          </a:xfrm>
          <a:prstGeom prst="rect">
            <a:avLst/>
          </a:prstGeom>
          <a:solidFill>
            <a:schemeClr val="bg1"/>
          </a:solidFill>
          <a:ln w="9525">
            <a:solidFill>
              <a:schemeClr val="tx1"/>
            </a:solidFill>
            <a:miter lim="800000"/>
          </a:ln>
          <a:effectLst>
            <a:outerShdw dist="107763" dir="2700000" algn="ctr" rotWithShape="0">
              <a:schemeClr val="bg2"/>
            </a:outerShdw>
          </a:effec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1"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Circuits</a:t>
            </a:r>
            <a:endParaRPr kumimoji="0" lang="en-US" altLang="zh-CN" sz="2400" b="1" i="1" u="none" strike="noStrike" kern="1200" cap="none" spc="0" normalizeH="0" baseline="0" noProof="0" dirty="0">
              <a:ln>
                <a:noFill/>
              </a:ln>
              <a:solidFill>
                <a:srgbClr val="000000"/>
              </a:solidFill>
              <a:effectLst/>
              <a:uLnTx/>
              <a:uFillTx/>
              <a:latin typeface="Franklin Gothic Book" pitchFamily="34" charset="0"/>
              <a:ea typeface="宋体" pitchFamily="2" charset="-122"/>
              <a:cs typeface="+mn-cs"/>
            </a:endParaRPr>
          </a:p>
        </p:txBody>
      </p:sp>
      <p:sp>
        <p:nvSpPr>
          <p:cNvPr id="82955" name="Text Box 1030"/>
          <p:cNvSpPr txBox="1">
            <a:spLocks noChangeArrowheads="1"/>
          </p:cNvSpPr>
          <p:nvPr/>
        </p:nvSpPr>
        <p:spPr bwMode="auto">
          <a:xfrm>
            <a:off x="3276600" y="2209800"/>
            <a:ext cx="50610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1"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Processor Design:</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choose structures to implement </a:t>
            </a:r>
            <a:r>
              <a:rPr kumimoji="0" lang="en-US" altLang="zh-CN" sz="2400" i="0" u="none" strike="noStrike" kern="1200" cap="none" spc="0" normalizeH="0" baseline="0" noProof="0" dirty="0">
                <a:ln>
                  <a:noFill/>
                </a:ln>
                <a:solidFill>
                  <a:srgbClr val="FF0000"/>
                </a:solidFill>
                <a:effectLst/>
                <a:uLnTx/>
                <a:uFillTx/>
                <a:ea typeface="宋体" pitchFamily="2" charset="-122"/>
                <a:cs typeface="+mn-cs"/>
              </a:rPr>
              <a:t>ISA</a:t>
            </a:r>
            <a:endParaRPr kumimoji="0" lang="en-US" altLang="zh-CN" sz="2400" i="0" u="none" strike="noStrike" kern="1200" cap="none" spc="0" normalizeH="0" baseline="0" noProof="0" dirty="0">
              <a:ln>
                <a:noFill/>
              </a:ln>
              <a:solidFill>
                <a:srgbClr val="FF0000"/>
              </a:solidFill>
              <a:effectLst/>
              <a:uLnTx/>
              <a:uFillTx/>
              <a:latin typeface="Franklin Gothic Book" pitchFamily="34" charset="0"/>
              <a:ea typeface="宋体" pitchFamily="2" charset="-122"/>
              <a:cs typeface="+mn-cs"/>
            </a:endParaRPr>
          </a:p>
        </p:txBody>
      </p:sp>
      <p:sp>
        <p:nvSpPr>
          <p:cNvPr id="82956" name="Text Box 1031"/>
          <p:cNvSpPr txBox="1">
            <a:spLocks noChangeArrowheads="1"/>
          </p:cNvSpPr>
          <p:nvPr/>
        </p:nvSpPr>
        <p:spPr bwMode="auto">
          <a:xfrm>
            <a:off x="3276600" y="3276600"/>
            <a:ext cx="46942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1"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Logic/Circuit Design:</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gates  and low-level circuits to</a:t>
            </a:r>
            <a:b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b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implement computer components</a:t>
            </a:r>
          </a:p>
        </p:txBody>
      </p:sp>
      <p:sp>
        <p:nvSpPr>
          <p:cNvPr id="45064" name="Rectangle 1032"/>
          <p:cNvSpPr>
            <a:spLocks noChangeArrowheads="1"/>
          </p:cNvSpPr>
          <p:nvPr/>
        </p:nvSpPr>
        <p:spPr bwMode="auto">
          <a:xfrm>
            <a:off x="762000" y="5257800"/>
            <a:ext cx="1828800" cy="685800"/>
          </a:xfrm>
          <a:prstGeom prst="rect">
            <a:avLst/>
          </a:prstGeom>
          <a:solidFill>
            <a:schemeClr val="bg1"/>
          </a:solidFill>
          <a:ln w="9525">
            <a:solidFill>
              <a:schemeClr val="tx1"/>
            </a:solidFill>
            <a:miter lim="800000"/>
          </a:ln>
          <a:effectLst>
            <a:outerShdw dist="107763" dir="2700000" algn="ctr" rotWithShape="0">
              <a:schemeClr val="bg2"/>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1" u="none" strike="noStrike" kern="1200" cap="none" spc="0" normalizeH="0" baseline="0" noProof="0">
                <a:ln>
                  <a:noFill/>
                </a:ln>
                <a:solidFill>
                  <a:srgbClr val="000000"/>
                </a:solidFill>
                <a:effectLst/>
                <a:uLnTx/>
                <a:uFillTx/>
                <a:latin typeface="Arial" panose="020B0604020202020204" pitchFamily="34" charset="0"/>
                <a:ea typeface="黑体"/>
                <a:cs typeface="+mn-cs"/>
              </a:rPr>
              <a:t>Devices</a:t>
            </a:r>
          </a:p>
        </p:txBody>
      </p:sp>
      <p:sp>
        <p:nvSpPr>
          <p:cNvPr id="82958" name="AutoShape 1033"/>
          <p:cNvSpPr>
            <a:spLocks noChangeArrowheads="1"/>
          </p:cNvSpPr>
          <p:nvPr/>
        </p:nvSpPr>
        <p:spPr bwMode="auto">
          <a:xfrm>
            <a:off x="2590800" y="4267200"/>
            <a:ext cx="685800" cy="1676400"/>
          </a:xfrm>
          <a:prstGeom prst="curvedLeftArrow">
            <a:avLst>
              <a:gd name="adj1" fmla="val 48889"/>
              <a:gd name="adj2" fmla="val 97778"/>
              <a:gd name="adj3" fmla="val 33333"/>
            </a:avLst>
          </a:prstGeom>
          <a:solidFill>
            <a:srgbClr val="FF7C80"/>
          </a:solidFill>
          <a:ln w="9525">
            <a:solidFill>
              <a:schemeClr val="tx1"/>
            </a:solidFill>
            <a:miter lim="800000"/>
          </a:ln>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82959" name="AutoShape 1034"/>
          <p:cNvSpPr>
            <a:spLocks noChangeArrowheads="1"/>
          </p:cNvSpPr>
          <p:nvPr/>
        </p:nvSpPr>
        <p:spPr bwMode="auto">
          <a:xfrm>
            <a:off x="2590800" y="3048000"/>
            <a:ext cx="685800" cy="1676400"/>
          </a:xfrm>
          <a:prstGeom prst="curvedLeftArrow">
            <a:avLst>
              <a:gd name="adj1" fmla="val 48889"/>
              <a:gd name="adj2" fmla="val 97778"/>
              <a:gd name="adj3" fmla="val 33333"/>
            </a:avLst>
          </a:prstGeom>
          <a:solidFill>
            <a:srgbClr val="FF7C80"/>
          </a:solidFill>
          <a:ln w="9525">
            <a:solidFill>
              <a:schemeClr val="tx1"/>
            </a:solidFill>
            <a:miter lim="800000"/>
          </a:ln>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82960" name="AutoShape 1035"/>
          <p:cNvSpPr>
            <a:spLocks noChangeArrowheads="1"/>
          </p:cNvSpPr>
          <p:nvPr/>
        </p:nvSpPr>
        <p:spPr bwMode="auto">
          <a:xfrm>
            <a:off x="2590800" y="1828800"/>
            <a:ext cx="685800" cy="1676400"/>
          </a:xfrm>
          <a:prstGeom prst="curvedLeftArrow">
            <a:avLst>
              <a:gd name="adj1" fmla="val 48889"/>
              <a:gd name="adj2" fmla="val 97778"/>
              <a:gd name="adj3" fmla="val 33333"/>
            </a:avLst>
          </a:prstGeom>
          <a:solidFill>
            <a:srgbClr val="FF7C80"/>
          </a:solidFill>
          <a:ln w="9525">
            <a:solidFill>
              <a:schemeClr val="tx1"/>
            </a:solidFill>
            <a:miter lim="800000"/>
          </a:ln>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82961" name="Text Box 1036"/>
          <p:cNvSpPr txBox="1">
            <a:spLocks noChangeArrowheads="1"/>
          </p:cNvSpPr>
          <p:nvPr/>
        </p:nvSpPr>
        <p:spPr bwMode="auto">
          <a:xfrm>
            <a:off x="3276600" y="4648200"/>
            <a:ext cx="53467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itchFamily="2"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itchFamily="2" charset="-122"/>
              </a:defRPr>
            </a:lvl3pPr>
            <a:lvl4pPr marL="1600200" indent="-228600">
              <a:spcBef>
                <a:spcPct val="20000"/>
              </a:spcBef>
              <a:buChar char="•"/>
              <a:defRPr sz="1600">
                <a:solidFill>
                  <a:schemeClr val="tx1"/>
                </a:solidFill>
                <a:latin typeface="Arial" panose="020B0604020202020204" pitchFamily="34" charset="0"/>
                <a:ea typeface="黑体" pitchFamily="2" charset="-122"/>
              </a:defRPr>
            </a:lvl4pPr>
            <a:lvl5pPr marL="2057400" indent="-228600">
              <a:spcBef>
                <a:spcPct val="20000"/>
              </a:spcBef>
              <a:buChar char="»"/>
              <a:defRPr sz="2000">
                <a:solidFill>
                  <a:schemeClr val="tx1"/>
                </a:solidFill>
                <a:latin typeface="Arial" panose="020B060402020202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1"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Process Engineering &amp; Fabrication:</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develop and manufacture</a:t>
            </a:r>
            <a:b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b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宋体" pitchFamily="2" charset="-122"/>
                <a:cs typeface="+mn-cs"/>
              </a:rPr>
              <a:t>lowest-level components</a:t>
            </a:r>
          </a:p>
        </p:txBody>
      </p:sp>
      <p:sp>
        <p:nvSpPr>
          <p:cNvPr id="19" name="日期占位符 3"/>
          <p:cNvSpPr>
            <a:spLocks noGrp="1"/>
          </p:cNvSpPr>
          <p:nvPr>
            <p:ph type="dt" sz="half" idx="10"/>
          </p:nvPr>
        </p:nvSpPr>
        <p:spPr>
          <a:xfrm>
            <a:off x="179512" y="6537325"/>
            <a:ext cx="2286000" cy="244475"/>
          </a:xfrm>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2023/9/7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
        <p:nvSpPr>
          <p:cNvPr id="20" name="灯片编号占位符 5"/>
          <p:cNvSpPr>
            <a:spLocks noGrp="1"/>
          </p:cNvSpPr>
          <p:nvPr>
            <p:ph type="sldNum" sz="quarter" idx="12"/>
          </p:nvPr>
        </p:nvSpPr>
        <p:spPr>
          <a:xfrm>
            <a:off x="6293296" y="6537325"/>
            <a:ext cx="2743200" cy="244475"/>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itchFamily="2" charset="-122"/>
                <a:cs typeface="+mn-cs"/>
              </a:rPr>
              <a:t>9</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itchFamily="2" charset="-122"/>
              <a:cs typeface="+mn-cs"/>
            </a:endParaRPr>
          </a:p>
        </p:txBody>
      </p:sp>
    </p:spTree>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学术交流模板3-中文">
  <a:themeElements>
    <a:clrScheme name="学术交流模板3-中文 13">
      <a:dk1>
        <a:srgbClr val="000000"/>
      </a:dk1>
      <a:lt1>
        <a:srgbClr val="FFFFFF"/>
      </a:lt1>
      <a:dk2>
        <a:srgbClr val="000000"/>
      </a:dk2>
      <a:lt2>
        <a:srgbClr val="808080"/>
      </a:lt2>
      <a:accent1>
        <a:srgbClr val="FF00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fontScheme name="学术交流模板3-中文">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25000" smtClean="0">
            <a:ln>
              <a:noFill/>
            </a:ln>
            <a:solidFill>
              <a:schemeClr val="tx1"/>
            </a:solidFill>
            <a:effectLst/>
            <a:latin typeface="Arial" panose="020B0604020202020204"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25000" smtClean="0">
            <a:ln>
              <a:noFill/>
            </a:ln>
            <a:solidFill>
              <a:schemeClr val="tx1"/>
            </a:solidFill>
            <a:effectLst/>
            <a:latin typeface="Arial" panose="020B0604020202020204" pitchFamily="34" charset="0"/>
            <a:ea typeface="宋体" pitchFamily="2" charset="-122"/>
          </a:defRPr>
        </a:defPPr>
      </a:lstStyle>
    </a:lnDef>
  </a:objectDefaults>
  <a:extraClrSchemeLst>
    <a:extraClrScheme>
      <a:clrScheme name="学术交流模板3-中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学术交流模板3-中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学术交流模板3-中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学术交流模板3-中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学术交流模板3-中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学术交流模板3-中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学术交流模板3-中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学术交流模板3-中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学术交流模板3-中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学术交流模板3-中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学术交流模板3-中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学术交流模板3-中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学术交流模板3-中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学术交流模板3-中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学术交流模板3-中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学术交流模板3-中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学术交流模板3-中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学术交流模板3-中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学术交流模板3-中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学术交流模板3-中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学术交流模板3-中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学术交流模板3-中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学术交流模板3-中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学术交流模板3-中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学术交流模板3-中文 13">
        <a:dk1>
          <a:srgbClr val="000000"/>
        </a:dk1>
        <a:lt1>
          <a:srgbClr val="FFFFFF"/>
        </a:lt1>
        <a:dk2>
          <a:srgbClr val="000000"/>
        </a:dk2>
        <a:lt2>
          <a:srgbClr val="808080"/>
        </a:lt2>
        <a:accent1>
          <a:srgbClr val="FF00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学术交流模板2-中文">
  <a:themeElements>
    <a:clrScheme name="学术交流模板2-中文 13">
      <a:dk1>
        <a:srgbClr val="000000"/>
      </a:dk1>
      <a:lt1>
        <a:srgbClr val="FFFFFF"/>
      </a:lt1>
      <a:dk2>
        <a:srgbClr val="000000"/>
      </a:dk2>
      <a:lt2>
        <a:srgbClr val="808080"/>
      </a:lt2>
      <a:accent1>
        <a:srgbClr val="FF00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fontScheme name="学术交流模板2-中文">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20000"/>
          </a:spcBef>
          <a:spcAft>
            <a:spcPct val="0"/>
          </a:spcAft>
          <a:buClrTx/>
          <a:buSzTx/>
          <a:buFontTx/>
          <a:buChar char="•"/>
          <a:defRPr kumimoji="0" lang="zh-CN" altLang="zh-CN" sz="1800" b="0" i="0" u="none" strike="noStrike" cap="none" normalizeH="0" baseline="0" smtClean="0">
            <a:ln>
              <a:noFill/>
            </a:ln>
            <a:solidFill>
              <a:schemeClr val="tx1"/>
            </a:solidFill>
            <a:effectLst/>
            <a:latin typeface="Arial" panose="020B0604020202020204" pitchFamily="34" charset="0"/>
            <a:ea typeface="宋体" pitchFamily="2"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20000"/>
          </a:spcBef>
          <a:spcAft>
            <a:spcPct val="0"/>
          </a:spcAft>
          <a:buClrTx/>
          <a:buSzTx/>
          <a:buFontTx/>
          <a:buChar char="•"/>
          <a:defRPr kumimoji="0" lang="zh-CN" altLang="zh-CN" sz="1800" b="0" i="0" u="none" strike="noStrike" cap="none" normalizeH="0" baseline="0" smtClean="0">
            <a:ln>
              <a:noFill/>
            </a:ln>
            <a:solidFill>
              <a:schemeClr val="tx1"/>
            </a:solidFill>
            <a:effectLst/>
            <a:latin typeface="Arial" panose="020B0604020202020204" pitchFamily="34" charset="0"/>
            <a:ea typeface="宋体" pitchFamily="2" charset="-122"/>
          </a:defRPr>
        </a:defPPr>
      </a:lstStyle>
    </a:lnDef>
  </a:objectDefaults>
  <a:extraClrSchemeLst>
    <a:extraClrScheme>
      <a:clrScheme name="学术交流模板2-中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学术交流模板2-中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学术交流模板2-中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学术交流模板2-中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学术交流模板2-中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学术交流模板2-中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学术交流模板2-中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学术交流模板2-中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学术交流模板2-中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学术交流模板2-中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学术交流模板2-中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学术交流模板2-中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学术交流模板2-中文 13">
        <a:dk1>
          <a:srgbClr val="000000"/>
        </a:dk1>
        <a:lt1>
          <a:srgbClr val="FFFFFF"/>
        </a:lt1>
        <a:dk2>
          <a:srgbClr val="000000"/>
        </a:dk2>
        <a:lt2>
          <a:srgbClr val="808080"/>
        </a:lt2>
        <a:accent1>
          <a:srgbClr val="FF00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学术交流模板3-中文">
  <a:themeElements>
    <a:clrScheme name="学术交流模板3-中文 13">
      <a:dk1>
        <a:srgbClr val="000000"/>
      </a:dk1>
      <a:lt1>
        <a:srgbClr val="FFFFFF"/>
      </a:lt1>
      <a:dk2>
        <a:srgbClr val="000000"/>
      </a:dk2>
      <a:lt2>
        <a:srgbClr val="808080"/>
      </a:lt2>
      <a:accent1>
        <a:srgbClr val="FF00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fontScheme name="学术交流模板3-中文">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25000" smtClean="0">
            <a:ln>
              <a:noFill/>
            </a:ln>
            <a:solidFill>
              <a:schemeClr val="tx1"/>
            </a:solidFill>
            <a:effectLst/>
            <a:latin typeface="Arial" panose="020B0604020202020204"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25000" smtClean="0">
            <a:ln>
              <a:noFill/>
            </a:ln>
            <a:solidFill>
              <a:schemeClr val="tx1"/>
            </a:solidFill>
            <a:effectLst/>
            <a:latin typeface="Arial" panose="020B0604020202020204" pitchFamily="34" charset="0"/>
            <a:ea typeface="宋体" pitchFamily="2" charset="-122"/>
          </a:defRPr>
        </a:defPPr>
      </a:lstStyle>
    </a:lnDef>
  </a:objectDefaults>
  <a:extraClrSchemeLst>
    <a:extraClrScheme>
      <a:clrScheme name="学术交流模板3-中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学术交流模板3-中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学术交流模板3-中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学术交流模板3-中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学术交流模板3-中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学术交流模板3-中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学术交流模板3-中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学术交流模板3-中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学术交流模板3-中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学术交流模板3-中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学术交流模板3-中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学术交流模板3-中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学术交流模板3-中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学术交流模板3-中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学术交流模板3-中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学术交流模板3-中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学术交流模板3-中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学术交流模板3-中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学术交流模板3-中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学术交流模板3-中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学术交流模板3-中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学术交流模板3-中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学术交流模板3-中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学术交流模板3-中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学术交流模板3-中文 13">
        <a:dk1>
          <a:srgbClr val="000000"/>
        </a:dk1>
        <a:lt1>
          <a:srgbClr val="FFFFFF"/>
        </a:lt1>
        <a:dk2>
          <a:srgbClr val="000000"/>
        </a:dk2>
        <a:lt2>
          <a:srgbClr val="808080"/>
        </a:lt2>
        <a:accent1>
          <a:srgbClr val="FF00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TotalTime>
  <Words>2667</Words>
  <Application>Microsoft Office PowerPoint</Application>
  <PresentationFormat>全屏显示(4:3)</PresentationFormat>
  <Paragraphs>934</Paragraphs>
  <Slides>38</Slides>
  <Notes>14</Notes>
  <HiddenSlides>0</HiddenSlides>
  <MMClips>0</MMClips>
  <ScaleCrop>false</ScaleCrop>
  <HeadingPairs>
    <vt:vector size="8" baseType="variant">
      <vt:variant>
        <vt:lpstr>已用的字体</vt:lpstr>
      </vt:variant>
      <vt:variant>
        <vt:i4>16</vt:i4>
      </vt:variant>
      <vt:variant>
        <vt:lpstr>主题</vt:lpstr>
      </vt:variant>
      <vt:variant>
        <vt:i4>5</vt:i4>
      </vt:variant>
      <vt:variant>
        <vt:lpstr>嵌入 OLE 服务器</vt:lpstr>
      </vt:variant>
      <vt:variant>
        <vt:i4>1</vt:i4>
      </vt:variant>
      <vt:variant>
        <vt:lpstr>幻灯片标题</vt:lpstr>
      </vt:variant>
      <vt:variant>
        <vt:i4>38</vt:i4>
      </vt:variant>
    </vt:vector>
  </HeadingPairs>
  <TitlesOfParts>
    <vt:vector size="60" baseType="lpstr">
      <vt:lpstr>Courier</vt:lpstr>
      <vt:lpstr>Gungsuh</vt:lpstr>
      <vt:lpstr>Helvetica Neue</vt:lpstr>
      <vt:lpstr>仿宋</vt:lpstr>
      <vt:lpstr>黑体</vt:lpstr>
      <vt:lpstr>华文新魏</vt:lpstr>
      <vt:lpstr>楷体</vt:lpstr>
      <vt:lpstr>微软雅黑</vt:lpstr>
      <vt:lpstr>Arial</vt:lpstr>
      <vt:lpstr>Calibri</vt:lpstr>
      <vt:lpstr>Corbel</vt:lpstr>
      <vt:lpstr>Franklin Gothic Book</vt:lpstr>
      <vt:lpstr>Garamond</vt:lpstr>
      <vt:lpstr>Tahoma</vt:lpstr>
      <vt:lpstr>Wingdings</vt:lpstr>
      <vt:lpstr>Wingdings 3</vt:lpstr>
      <vt:lpstr>1_Office 主题​​</vt:lpstr>
      <vt:lpstr>学术交流模板3-中文</vt:lpstr>
      <vt:lpstr>学术交流模板2-中文</vt:lpstr>
      <vt:lpstr>1_学术交流模板3-中文</vt:lpstr>
      <vt:lpstr>2_Office 主题​​</vt:lpstr>
      <vt:lpstr>CorelDRAW</vt:lpstr>
      <vt:lpstr>Chapter 1-3   Course Implementation</vt:lpstr>
      <vt:lpstr>Outline</vt:lpstr>
      <vt:lpstr>Text Book</vt:lpstr>
      <vt:lpstr>Text Book    参考资料 by Patt</vt:lpstr>
      <vt:lpstr>Text Book Components</vt:lpstr>
      <vt:lpstr>This Course Focus on </vt:lpstr>
      <vt:lpstr>PowerPoint 演示文稿</vt:lpstr>
      <vt:lpstr>Transformations Between Layers</vt:lpstr>
      <vt:lpstr>Deeper and Deeper…</vt:lpstr>
      <vt:lpstr>Descriptions of Each Level</vt:lpstr>
      <vt:lpstr>Descriptions of Each Level (cont.)</vt:lpstr>
      <vt:lpstr>Many Choices at Each Level</vt:lpstr>
      <vt:lpstr>Course Objectives </vt:lpstr>
      <vt:lpstr>Course Objectives </vt:lpstr>
      <vt:lpstr>Courses Contents</vt:lpstr>
      <vt:lpstr>Computational model (Turing machine) vs. Structural model (Von structure)</vt:lpstr>
      <vt:lpstr>Computational model (Turing machine) vs. Structural model (Von structure)</vt:lpstr>
      <vt:lpstr>Instruction Set Architecture (ISA) vs. Finite State Machine</vt:lpstr>
      <vt:lpstr>Instruction Set Architecture (ISA) vs. Finite State Machine</vt:lpstr>
      <vt:lpstr>Computer microarchitecture vs. Finite State Machine</vt:lpstr>
      <vt:lpstr>Levels of Abstraction</vt:lpstr>
      <vt:lpstr>What’s this?</vt:lpstr>
      <vt:lpstr>N-type MOS Transistor</vt:lpstr>
      <vt:lpstr>P-type MOS Transistor</vt:lpstr>
      <vt:lpstr>Levels of Abstraction</vt:lpstr>
      <vt:lpstr>Inverter (NOT Gate)</vt:lpstr>
      <vt:lpstr>OR Gate</vt:lpstr>
      <vt:lpstr>AND Gate</vt:lpstr>
      <vt:lpstr>Gates</vt:lpstr>
      <vt:lpstr>Levels of Abstraction</vt:lpstr>
      <vt:lpstr>Basic Logical Structure</vt:lpstr>
      <vt:lpstr>Levels of Abstraction</vt:lpstr>
      <vt:lpstr>PowerPoint 演示文稿</vt:lpstr>
      <vt:lpstr>Levels of Abstraction</vt:lpstr>
      <vt:lpstr>LC-3 ISA Overview </vt:lpstr>
      <vt:lpstr>Outline</vt:lpstr>
      <vt:lpstr>PowerPoint 演示文稿</vt:lpstr>
      <vt:lpstr>Acknowledgements</vt:lpstr>
    </vt:vector>
  </TitlesOfParts>
  <Company>USTC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Course Implementation</dc:title>
  <dc:creator>hanhwt</dc:creator>
  <cp:lastModifiedBy>zhang hui</cp:lastModifiedBy>
  <cp:revision>74</cp:revision>
  <cp:lastPrinted>2021-09-16T14:44:29Z</cp:lastPrinted>
  <dcterms:created xsi:type="dcterms:W3CDTF">2021-09-16T14:44:29Z</dcterms:created>
  <dcterms:modified xsi:type="dcterms:W3CDTF">2023-09-07T14:05:38Z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2052-0.0.0.0</vt:lpwstr>
  </property>
</Properties>
</file>