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7" r:id="rId2"/>
    <p:sldMasterId id="2147483670" r:id="rId3"/>
  </p:sldMasterIdLst>
  <p:notesMasterIdLst>
    <p:notesMasterId r:id="rId48"/>
  </p:notesMasterIdLst>
  <p:sldIdLst>
    <p:sldId id="1541" r:id="rId4"/>
    <p:sldId id="1548" r:id="rId5"/>
    <p:sldId id="1725" r:id="rId6"/>
    <p:sldId id="1717" r:id="rId7"/>
    <p:sldId id="1716" r:id="rId8"/>
    <p:sldId id="563" r:id="rId9"/>
    <p:sldId id="564" r:id="rId10"/>
    <p:sldId id="565" r:id="rId11"/>
    <p:sldId id="1555" r:id="rId12"/>
    <p:sldId id="566" r:id="rId13"/>
    <p:sldId id="567" r:id="rId14"/>
    <p:sldId id="568" r:id="rId15"/>
    <p:sldId id="1549" r:id="rId16"/>
    <p:sldId id="607" r:id="rId17"/>
    <p:sldId id="590" r:id="rId18"/>
    <p:sldId id="1723" r:id="rId19"/>
    <p:sldId id="1728" r:id="rId20"/>
    <p:sldId id="1720" r:id="rId21"/>
    <p:sldId id="1721" r:id="rId22"/>
    <p:sldId id="1718" r:id="rId23"/>
    <p:sldId id="569" r:id="rId24"/>
    <p:sldId id="1724" r:id="rId25"/>
    <p:sldId id="1729" r:id="rId26"/>
    <p:sldId id="570" r:id="rId27"/>
    <p:sldId id="571" r:id="rId28"/>
    <p:sldId id="572" r:id="rId29"/>
    <p:sldId id="1551" r:id="rId30"/>
    <p:sldId id="573" r:id="rId31"/>
    <p:sldId id="602" r:id="rId32"/>
    <p:sldId id="1726" r:id="rId33"/>
    <p:sldId id="575" r:id="rId34"/>
    <p:sldId id="574" r:id="rId35"/>
    <p:sldId id="576" r:id="rId36"/>
    <p:sldId id="577" r:id="rId37"/>
    <p:sldId id="1730" r:id="rId38"/>
    <p:sldId id="1552" r:id="rId39"/>
    <p:sldId id="1553" r:id="rId40"/>
    <p:sldId id="1554" r:id="rId41"/>
    <p:sldId id="1727" r:id="rId42"/>
    <p:sldId id="578" r:id="rId43"/>
    <p:sldId id="579" r:id="rId44"/>
    <p:sldId id="580" r:id="rId45"/>
    <p:sldId id="581" r:id="rId46"/>
    <p:sldId id="1550" r:id="rId4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/>
  <p:cmAuthor id="2" name="HAN" initials="H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3399"/>
    <a:srgbClr val="4062A7"/>
    <a:srgbClr val="FFFFFF"/>
    <a:srgbClr val="003399"/>
    <a:srgbClr val="CCFFFF"/>
    <a:srgbClr val="FFCCFF"/>
    <a:srgbClr val="0074BF"/>
    <a:srgbClr val="A6E0E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6" autoAdjust="0"/>
    <p:restoredTop sz="86321" autoAdjust="0"/>
  </p:normalViewPr>
  <p:slideViewPr>
    <p:cSldViewPr>
      <p:cViewPr varScale="1">
        <p:scale>
          <a:sx n="94" d="100"/>
          <a:sy n="94" d="100"/>
        </p:scale>
        <p:origin x="1944" y="96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t>2023/9/21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70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D8A954-DE07-48B3-A180-748F4ADA774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SimSun" panose="02010600030101010101" pitchFamily="2" charset="-122"/>
                <a:cs typeface="+mn-cs"/>
              </a:r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70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CB076A-2D83-4632-A309-5FF15E2028D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SimSun" panose="02010600030101010101" pitchFamily="2" charset="-122"/>
                <a:cs typeface="+mn-cs"/>
              </a:r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70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CB076A-2D83-4632-A309-5FF15E2028D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SimSun" panose="02010600030101010101" pitchFamily="2" charset="-122"/>
                <a:cs typeface="+mn-cs"/>
              </a:r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702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CB076A-2D83-4632-A309-5FF15E2028D4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SimSun" panose="02010600030101010101" pitchFamily="2" charset="-122"/>
                <a:cs typeface="+mn-cs"/>
              </a:r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CC28B6F6-CCEB-404D-9A26-48D127ED9A6B}" type="slidenum">
              <a:rPr lang="zh-CN" altLang="en-US" sz="1200" baseline="0">
                <a:latin typeface="Garamond" panose="02020404030301010803" pitchFamily="18" charset="0"/>
              </a:rPr>
              <a:t>21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30858-BF76-453D-8D3B-E94317EF6EAB}" type="slidenum">
              <a:rPr lang="zh-CN" altLang="en-US" baseline="-25000" smtClean="0">
                <a:solidFill>
                  <a:srgbClr val="000000"/>
                </a:solidFill>
                <a:latin typeface="Calibri" panose="020F0502020204030204" pitchFamily="34" charset="0"/>
              </a:rPr>
              <a:t>22</a:t>
            </a:fld>
            <a:endParaRPr lang="zh-CN" altLang="en-US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63F230B3-3E47-498F-BC74-03D6AB091EB2}" type="slidenum">
              <a:rPr lang="zh-CN" altLang="en-US" sz="1200" baseline="0">
                <a:latin typeface="Garamond" panose="02020404030301010803" pitchFamily="18" charset="0"/>
              </a:rPr>
              <a:t>25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30858-BF76-453D-8D3B-E94317EF6EAB}" type="slidenum">
              <a:rPr lang="zh-CN" altLang="en-US" baseline="-2500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fld>
            <a:endParaRPr lang="zh-CN" altLang="en-US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E7317A2F-0857-4CF1-B6E0-0E2600C0B491}" type="slidenum">
              <a:rPr lang="zh-CN" altLang="en-US" sz="1200" baseline="0">
                <a:latin typeface="Garamond" panose="02020404030301010803" pitchFamily="18" charset="0"/>
              </a:rPr>
              <a:t>26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符号幅度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30858-BF76-453D-8D3B-E94317EF6EAB}" type="slidenum">
              <a:rPr lang="zh-CN" altLang="en-US" baseline="-25000" smtClean="0">
                <a:solidFill>
                  <a:srgbClr val="000000"/>
                </a:solidFill>
                <a:latin typeface="Calibri" panose="020F0502020204030204" pitchFamily="34" charset="0"/>
              </a:rPr>
              <a:t>30</a:t>
            </a:fld>
            <a:endParaRPr lang="zh-CN" altLang="en-US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3857D55E-601E-42E0-BB66-9B5472192D28}" type="slidenum">
              <a:rPr lang="zh-CN" altLang="en-US" sz="1200" baseline="0">
                <a:latin typeface="Garamond" panose="02020404030301010803" pitchFamily="18" charset="0"/>
              </a:rPr>
              <a:t>31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91866" tIns="45933" rIns="91866" bIns="45933" anchor="t"/>
          <a:lstStyle/>
          <a:p>
            <a:pPr eaLnBrk="1" hangingPunct="1"/>
            <a:r>
              <a:rPr lang="en-US" altLang="zh-CN"/>
              <a:t>01001 (9)</a:t>
            </a:r>
          </a:p>
          <a:p>
            <a:pPr eaLnBrk="1" hangingPunct="1"/>
            <a:r>
              <a:rPr lang="en-US" altLang="zh-CN"/>
              <a:t>10110 (1</a:t>
            </a:r>
            <a:r>
              <a:rPr lang="en-US" altLang="zh-CN">
                <a:latin typeface="Arial" panose="020B0604020202020204" pitchFamily="34" charset="0"/>
              </a:rPr>
              <a:t>’</a:t>
            </a:r>
            <a:r>
              <a:rPr lang="en-US" altLang="zh-CN"/>
              <a:t>s c)</a:t>
            </a:r>
          </a:p>
          <a:p>
            <a:pPr eaLnBrk="1" hangingPunct="1"/>
            <a:r>
              <a:rPr lang="en-US" altLang="zh-CN"/>
              <a:t>+     1</a:t>
            </a:r>
          </a:p>
          <a:p>
            <a:pPr eaLnBrk="1" hangingPunct="1"/>
            <a:r>
              <a:rPr lang="en-US" altLang="zh-CN"/>
              <a:t>---------</a:t>
            </a:r>
          </a:p>
          <a:p>
            <a:pPr eaLnBrk="1" hangingPunct="1"/>
            <a:r>
              <a:rPr lang="en-US" altLang="zh-CN"/>
              <a:t>10111 (-9)</a:t>
            </a:r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Mathematically, 2^n - M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3A4BF60E-AC27-4D96-9AC1-3203DB0914B8}" type="slidenum">
              <a:rPr lang="zh-CN" altLang="en-US" sz="1200" baseline="0">
                <a:latin typeface="Garamond" panose="02020404030301010803" pitchFamily="18" charset="0"/>
              </a:rPr>
              <a:t>32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marL="236855" indent="-236855" eaLnBrk="1" hangingPunct="1"/>
            <a:r>
              <a:rPr lang="en-US" altLang="zh-CN"/>
              <a:t>Sign-magnitude 2 + (-3): convert to subtraction based on sign bit</a:t>
            </a:r>
          </a:p>
          <a:p>
            <a:pPr marL="236855" indent="-236855" eaLnBrk="1" hangingPunct="1"/>
            <a:r>
              <a:rPr lang="en-US" altLang="zh-CN"/>
              <a:t>		111</a:t>
            </a:r>
          </a:p>
          <a:p>
            <a:pPr marL="236855" indent="-236855" eaLnBrk="1" hangingPunct="1"/>
            <a:r>
              <a:rPr lang="en-US" altLang="zh-CN"/>
              <a:t>  0 010	  010</a:t>
            </a:r>
          </a:p>
          <a:p>
            <a:pPr marL="236855" indent="-236855" eaLnBrk="1" hangingPunct="1"/>
            <a:r>
              <a:rPr lang="en-US" altLang="zh-CN"/>
              <a:t>+1 011	- 011</a:t>
            </a:r>
          </a:p>
          <a:p>
            <a:pPr marL="236855" indent="-236855" eaLnBrk="1" hangingPunct="1"/>
            <a:r>
              <a:rPr lang="en-US" altLang="zh-CN"/>
              <a:t>-----------	---------</a:t>
            </a:r>
          </a:p>
          <a:p>
            <a:pPr marL="236855" indent="-236855" eaLnBrk="1" hangingPunct="1"/>
            <a:r>
              <a:rPr lang="en-US" altLang="zh-CN"/>
              <a:t>		  111</a:t>
            </a:r>
          </a:p>
          <a:p>
            <a:pPr marL="236855" indent="-236855" eaLnBrk="1" hangingPunct="1"/>
            <a:r>
              <a:rPr lang="en-US" altLang="zh-CN"/>
              <a:t> result is really: 2 + (-3) + 8 (or 2^3 for last borrow) = 7</a:t>
            </a:r>
          </a:p>
          <a:p>
            <a:pPr marL="236855" indent="-236855" eaLnBrk="1" hangingPunct="1"/>
            <a:r>
              <a:rPr lang="en-US" altLang="zh-CN"/>
              <a:t>So we have to correct by subtracting from 8: 8 </a:t>
            </a:r>
            <a:r>
              <a:rPr lang="en-US" altLang="zh-CN">
                <a:latin typeface="Arial" panose="020B0604020202020204" pitchFamily="34" charset="0"/>
              </a:rPr>
              <a:t>–</a:t>
            </a:r>
            <a:r>
              <a:rPr lang="en-US" altLang="zh-CN"/>
              <a:t> 7 = 1 is correct magnitude</a:t>
            </a:r>
          </a:p>
          <a:p>
            <a:pPr marL="236855" indent="-236855" eaLnBrk="1" hangingPunct="1"/>
            <a:r>
              <a:rPr lang="en-US" altLang="zh-CN"/>
              <a:t>Hence we need to choose add vs subtract based on sign bit</a:t>
            </a:r>
          </a:p>
          <a:p>
            <a:pPr marL="236855" indent="-236855" eaLnBrk="1" hangingPunct="1"/>
            <a:r>
              <a:rPr lang="en-US" altLang="zh-CN"/>
              <a:t>Then we need to correct magnitude if a final borrow occurred</a:t>
            </a:r>
          </a:p>
          <a:p>
            <a:pPr marL="236855" indent="-236855" eaLnBrk="1" hangingPunct="1"/>
            <a:endParaRPr lang="en-US" altLang="zh-CN"/>
          </a:p>
          <a:p>
            <a:pPr marL="236855" indent="-236855" eaLnBrk="1" hangingPunct="1"/>
            <a:r>
              <a:rPr lang="en-US" altLang="zh-CN"/>
              <a:t>One</a:t>
            </a:r>
            <a:r>
              <a:rPr lang="en-US" altLang="zh-CN">
                <a:latin typeface="Arial" panose="020B0604020202020204" pitchFamily="34" charset="0"/>
              </a:rPr>
              <a:t>’</a:t>
            </a:r>
            <a:r>
              <a:rPr lang="en-US" altLang="zh-CN"/>
              <a:t>s complement:</a:t>
            </a:r>
          </a:p>
          <a:p>
            <a:pPr marL="236855" indent="-236855" eaLnBrk="1" hangingPunct="1"/>
            <a:r>
              <a:rPr lang="en-US" altLang="zh-CN"/>
              <a:t>If (N&gt;M) result should be positive with magnitude N-M</a:t>
            </a:r>
          </a:p>
          <a:p>
            <a:pPr marL="236855" indent="-236855" eaLnBrk="1" hangingPunct="1"/>
            <a:r>
              <a:rPr lang="en-US" altLang="zh-CN"/>
              <a:t>N + {M} = N + (2^n </a:t>
            </a:r>
            <a:r>
              <a:rPr lang="en-US" altLang="zh-CN">
                <a:latin typeface="Arial" panose="020B0604020202020204" pitchFamily="34" charset="0"/>
              </a:rPr>
              <a:t>–</a:t>
            </a:r>
            <a:r>
              <a:rPr lang="en-US" altLang="zh-CN"/>
              <a:t> 1 </a:t>
            </a:r>
            <a:r>
              <a:rPr lang="en-US" altLang="zh-CN">
                <a:latin typeface="Arial" panose="020B0604020202020204" pitchFamily="34" charset="0"/>
              </a:rPr>
              <a:t>–</a:t>
            </a:r>
            <a:r>
              <a:rPr lang="en-US" altLang="zh-CN"/>
              <a:t> M) = (2^n </a:t>
            </a:r>
            <a:r>
              <a:rPr lang="en-US" altLang="zh-CN">
                <a:latin typeface="Arial" panose="020B0604020202020204" pitchFamily="34" charset="0"/>
              </a:rPr>
              <a:t>–</a:t>
            </a:r>
            <a:r>
              <a:rPr lang="en-US" altLang="zh-CN"/>
              <a:t> 1) + (N </a:t>
            </a:r>
            <a:r>
              <a:rPr lang="en-US" altLang="zh-CN">
                <a:latin typeface="Arial" panose="020B0604020202020204" pitchFamily="34" charset="0"/>
              </a:rPr>
              <a:t>–</a:t>
            </a:r>
            <a:r>
              <a:rPr lang="en-US" altLang="zh-CN"/>
              <a:t> M)</a:t>
            </a:r>
          </a:p>
          <a:p>
            <a:pPr marL="236855" indent="-236855" eaLnBrk="1" hangingPunct="1"/>
            <a:r>
              <a:rPr lang="en-US" altLang="zh-CN"/>
              <a:t>So to get N-M we must subtract (2^n </a:t>
            </a:r>
            <a:r>
              <a:rPr lang="en-US" altLang="zh-CN">
                <a:latin typeface="Arial" panose="020B0604020202020204" pitchFamily="34" charset="0"/>
              </a:rPr>
              <a:t>–</a:t>
            </a:r>
            <a:r>
              <a:rPr lang="en-US" altLang="zh-CN"/>
              <a:t> 1) from result,</a:t>
            </a:r>
          </a:p>
          <a:p>
            <a:pPr marL="236855" indent="-236855" eaLnBrk="1" hangingPunct="1"/>
            <a:r>
              <a:rPr lang="en-US" altLang="zh-CN"/>
              <a:t>i.e. throw out the end-carry (2^n) and add one</a:t>
            </a:r>
          </a:p>
          <a:p>
            <a:pPr marL="236855" indent="-236855" eaLnBrk="1" hangingPunct="1"/>
            <a:r>
              <a:rPr lang="en-US" altLang="zh-CN"/>
              <a:t>(end-around carry correction step)</a:t>
            </a:r>
          </a:p>
          <a:p>
            <a:pPr marL="236855" indent="-236855" eaLnBrk="1" hangingPunct="1"/>
            <a:r>
              <a:rPr lang="en-US" altLang="zh-CN"/>
              <a:t>11 000 </a:t>
            </a:r>
          </a:p>
          <a:p>
            <a:pPr marL="236855" indent="-236855" eaLnBrk="1" hangingPunct="1"/>
            <a:r>
              <a:rPr lang="en-US" altLang="zh-CN"/>
              <a:t>  0 100</a:t>
            </a:r>
          </a:p>
          <a:p>
            <a:pPr marL="236855" indent="-236855" eaLnBrk="1" hangingPunct="1"/>
            <a:r>
              <a:rPr lang="en-US" altLang="zh-CN"/>
              <a:t>+1 100</a:t>
            </a:r>
          </a:p>
          <a:p>
            <a:pPr marL="236855" indent="-236855" eaLnBrk="1" hangingPunct="1"/>
            <a:r>
              <a:rPr lang="en-US" altLang="zh-CN"/>
              <a:t>----------</a:t>
            </a:r>
          </a:p>
          <a:p>
            <a:pPr marL="236855" indent="-236855" eaLnBrk="1" hangingPunct="1"/>
            <a:r>
              <a:rPr lang="en-US" altLang="zh-CN"/>
              <a:t> 10 000</a:t>
            </a:r>
          </a:p>
          <a:p>
            <a:pPr marL="236855" indent="-236855" eaLnBrk="1" hangingPunct="1"/>
            <a:r>
              <a:rPr lang="en-US" altLang="zh-CN"/>
              <a:t>(correction step)</a:t>
            </a:r>
          </a:p>
          <a:p>
            <a:pPr marL="236855" indent="-236855" eaLnBrk="1" hangingPunct="1"/>
            <a:r>
              <a:rPr lang="en-US" altLang="zh-CN"/>
              <a:t>       +1</a:t>
            </a:r>
          </a:p>
          <a:p>
            <a:pPr marL="236855" indent="-236855" eaLnBrk="1" hangingPunct="1"/>
            <a:r>
              <a:rPr lang="en-US" altLang="zh-CN"/>
              <a:t>  ---------</a:t>
            </a:r>
          </a:p>
          <a:p>
            <a:pPr marL="236855" indent="-236855" eaLnBrk="1" hangingPunct="1"/>
            <a:r>
              <a:rPr lang="en-US" altLang="zh-CN"/>
              <a:t>    0001</a:t>
            </a:r>
          </a:p>
          <a:p>
            <a:pPr marL="236855" indent="-236855" eaLnBrk="1" hangingPunct="1"/>
            <a:endParaRPr lang="en-US" altLang="zh-CN"/>
          </a:p>
          <a:p>
            <a:pPr marL="236855" indent="-236855" eaLnBrk="1" hangingPunct="1"/>
            <a:r>
              <a:rPr lang="en-US" altLang="zh-CN"/>
              <a:t>If (M&gt;N), e.g. 3 + (-4), result (M-N)</a:t>
            </a:r>
          </a:p>
          <a:p>
            <a:pPr marL="236855" indent="-236855" eaLnBrk="1" hangingPunct="1"/>
            <a:r>
              <a:rPr lang="en-US" altLang="zh-CN"/>
              <a:t>will be negative; expressed as 1</a:t>
            </a:r>
            <a:r>
              <a:rPr lang="en-US" altLang="zh-CN">
                <a:latin typeface="Arial" panose="020B0604020202020204" pitchFamily="34" charset="0"/>
              </a:rPr>
              <a:t>’</a:t>
            </a:r>
            <a:r>
              <a:rPr lang="en-US" altLang="zh-CN"/>
              <a:t>s</a:t>
            </a:r>
          </a:p>
          <a:p>
            <a:pPr marL="236855" indent="-236855" eaLnBrk="1" hangingPunct="1"/>
            <a:r>
              <a:rPr lang="en-US" altLang="zh-CN"/>
              <a:t>complement what we want is 2^n </a:t>
            </a:r>
            <a:r>
              <a:rPr lang="en-US" altLang="zh-CN">
                <a:latin typeface="Arial" panose="020B0604020202020204" pitchFamily="34" charset="0"/>
              </a:rPr>
              <a:t>–</a:t>
            </a:r>
            <a:r>
              <a:rPr lang="en-US" altLang="zh-CN"/>
              <a:t> 1 </a:t>
            </a:r>
            <a:r>
              <a:rPr lang="en-US" altLang="zh-CN">
                <a:latin typeface="Arial" panose="020B0604020202020204" pitchFamily="34" charset="0"/>
              </a:rPr>
              <a:t>–</a:t>
            </a:r>
            <a:r>
              <a:rPr lang="en-US" altLang="zh-CN"/>
              <a:t> (M </a:t>
            </a:r>
            <a:r>
              <a:rPr lang="en-US" altLang="zh-CN">
                <a:latin typeface="Arial" panose="020B0604020202020204" pitchFamily="34" charset="0"/>
              </a:rPr>
              <a:t>–</a:t>
            </a:r>
            <a:r>
              <a:rPr lang="en-US" altLang="zh-CN"/>
              <a:t> N) = N </a:t>
            </a:r>
            <a:r>
              <a:rPr lang="en-US" altLang="zh-CN">
                <a:latin typeface="Arial" panose="020B0604020202020204" pitchFamily="34" charset="0"/>
              </a:rPr>
              <a:t>–</a:t>
            </a:r>
            <a:r>
              <a:rPr lang="en-US" altLang="zh-CN"/>
              <a:t> M + 2^n </a:t>
            </a:r>
            <a:r>
              <a:rPr lang="en-US" altLang="zh-CN">
                <a:latin typeface="Arial" panose="020B0604020202020204" pitchFamily="34" charset="0"/>
              </a:rPr>
              <a:t>–</a:t>
            </a:r>
            <a:r>
              <a:rPr lang="en-US" altLang="zh-CN"/>
              <a:t> 1</a:t>
            </a:r>
          </a:p>
          <a:p>
            <a:pPr marL="236855" indent="-236855" eaLnBrk="1" hangingPunct="1"/>
            <a:r>
              <a:rPr lang="en-US" altLang="zh-CN"/>
              <a:t>Just as above, this is what we get.</a:t>
            </a:r>
          </a:p>
          <a:p>
            <a:pPr marL="236855" indent="-236855" eaLnBrk="1" hangingPunct="1"/>
            <a:r>
              <a:rPr lang="en-US" altLang="zh-CN"/>
              <a:t>  0011</a:t>
            </a:r>
          </a:p>
          <a:p>
            <a:pPr marL="236855" indent="-236855" eaLnBrk="1" hangingPunct="1"/>
            <a:r>
              <a:rPr lang="en-US" altLang="zh-CN"/>
              <a:t>+1011</a:t>
            </a:r>
          </a:p>
          <a:p>
            <a:pPr marL="236855" indent="-236855" eaLnBrk="1" hangingPunct="1"/>
            <a:r>
              <a:rPr lang="en-US" altLang="zh-CN"/>
              <a:t>---------</a:t>
            </a:r>
          </a:p>
          <a:p>
            <a:pPr marL="236855" indent="-236855" eaLnBrk="1" hangingPunct="1"/>
            <a:r>
              <a:rPr lang="en-US" altLang="zh-CN"/>
              <a:t>  1110  =&gt; this is one</a:t>
            </a:r>
            <a:r>
              <a:rPr lang="en-US" altLang="zh-CN">
                <a:latin typeface="Arial" panose="020B0604020202020204" pitchFamily="34" charset="0"/>
              </a:rPr>
              <a:t>’</a:t>
            </a:r>
            <a:r>
              <a:rPr lang="en-US" altLang="zh-CN"/>
              <a:t>s complement of 1, or -1</a:t>
            </a:r>
          </a:p>
          <a:p>
            <a:pPr marL="236855" indent="-236855" eaLnBrk="1" hangingPunct="1"/>
            <a:endParaRPr lang="en-US" altLang="zh-CN"/>
          </a:p>
          <a:p>
            <a:pPr marL="236855" indent="-236855" eaLnBrk="1" hangingPunct="1"/>
            <a:r>
              <a:rPr lang="en-US" altLang="zh-CN"/>
              <a:t>Hence no correction step is needed, since there was no final</a:t>
            </a:r>
          </a:p>
          <a:p>
            <a:pPr marL="236855" indent="-236855" eaLnBrk="1" hangingPunct="1"/>
            <a:r>
              <a:rPr lang="en-US" altLang="zh-CN"/>
              <a:t>Borrow.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AD8E1B63-0FED-420B-B172-14855BC002EF}" type="slidenum">
              <a:rPr lang="zh-CN" altLang="en-US" sz="1200" baseline="0">
                <a:latin typeface="Garamond" panose="02020404030301010803" pitchFamily="18" charset="0"/>
              </a:rPr>
              <a:t>33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8710B43C-245C-4B23-80F9-A7D4CDDB31B0}" type="slidenum">
              <a:rPr lang="zh-CN" altLang="en-US" sz="1200" baseline="0">
                <a:latin typeface="Garamond" panose="02020404030301010803" pitchFamily="18" charset="0"/>
              </a:rPr>
              <a:t>34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t>35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30858-BF76-453D-8D3B-E94317EF6EAB}" type="slidenum">
              <a:rPr lang="zh-CN" altLang="en-US" baseline="-25000" smtClean="0">
                <a:solidFill>
                  <a:srgbClr val="000000"/>
                </a:solidFill>
                <a:latin typeface="Calibri" panose="020F0502020204030204" pitchFamily="34" charset="0"/>
              </a:rPr>
              <a:t>39</a:t>
            </a:fld>
            <a:endParaRPr lang="zh-CN" altLang="en-US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30858-BF76-453D-8D3B-E94317EF6EAB}" type="slidenum">
              <a:rPr lang="zh-CN" altLang="en-US" baseline="-2500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fld>
            <a:endParaRPr lang="zh-CN" altLang="en-US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16263F48-8F88-464E-AE29-BC832EBD47A6}" type="slidenum">
              <a:rPr lang="zh-CN" altLang="en-US" sz="1200" baseline="0">
                <a:latin typeface="Garamond" panose="02020404030301010803" pitchFamily="18" charset="0"/>
              </a:rPr>
              <a:t>40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BB7B55C2-A098-4099-9A70-A35F3B250ABE}" type="slidenum">
              <a:rPr lang="zh-CN" altLang="en-US" sz="1200" baseline="0">
                <a:latin typeface="Garamond" panose="02020404030301010803" pitchFamily="18" charset="0"/>
              </a:rPr>
              <a:t>41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488A5DC1-31E3-43FB-A005-220E02C2FFB8}" type="slidenum">
              <a:rPr lang="zh-CN" altLang="en-US" sz="1200" baseline="0">
                <a:latin typeface="Garamond" panose="02020404030301010803" pitchFamily="18" charset="0"/>
              </a:rPr>
              <a:t>42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358D6E88-97AC-4958-AE60-A005D94128CE}" type="slidenum">
              <a:rPr lang="zh-CN" altLang="en-US" sz="1200" baseline="0">
                <a:latin typeface="Garamond" panose="02020404030301010803" pitchFamily="18" charset="0"/>
              </a:rPr>
              <a:t>43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21" tIns="48211" rIns="96421" bIns="48211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F2223BC7-86D1-4EFB-A5D9-421E9600DC7D}" type="slidenum">
              <a:rPr lang="zh-CN" altLang="en-US" sz="1200" baseline="0">
                <a:latin typeface="Garamond" panose="02020404030301010803" pitchFamily="18" charset="0"/>
              </a:rPr>
              <a:t>7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</p:spPr>
        <p:txBody>
          <a:bodyPr lIns="96421" tIns="48211" rIns="96421" bIns="48211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8C1A2575-2F7C-4B91-B73E-AC03E3868E61}" type="slidenum">
              <a:rPr lang="zh-CN" altLang="en-US" sz="1200" baseline="0">
                <a:latin typeface="Garamond" panose="02020404030301010803" pitchFamily="18" charset="0"/>
              </a:rPr>
              <a:t>8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模拟信号是指用连续变化的物理量表示的信息，其信号的幅度，或频率，或相位随时间作连续变化，或在一段连续的时间间隔内，其代表信息的特征量可以在任意瞬间呈现为任意数值的信号。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21" tIns="48211" rIns="96421" bIns="48211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33295E44-915F-49B9-8D15-9669738E2B9C}" type="slidenum">
              <a:rPr lang="zh-CN" altLang="en-US" sz="1200" baseline="0">
                <a:latin typeface="Garamond" panose="02020404030301010803" pitchFamily="18" charset="0"/>
              </a:rPr>
              <a:t>10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noFill/>
        </p:spPr>
        <p:txBody>
          <a:bodyPr lIns="96421" tIns="48211" rIns="96421" bIns="48211" anchor="t"/>
          <a:lstStyle/>
          <a:p>
            <a:pPr eaLnBrk="1" hangingPunct="1"/>
            <a:r>
              <a:rPr lang="en-US" altLang="zh-CN" dirty="0">
                <a:latin typeface="Courier"/>
              </a:rPr>
              <a:t>short circuit </a:t>
            </a:r>
            <a:r>
              <a:rPr lang="zh-CN" altLang="en-US">
                <a:latin typeface="Courier"/>
              </a:rPr>
              <a:t>：短路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21" tIns="48211" rIns="96421" bIns="48211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3B16D244-D28E-4EA4-9D40-C2F63A782C4D}" type="slidenum">
              <a:rPr lang="zh-CN" altLang="en-US" sz="1200" baseline="0">
                <a:latin typeface="Garamond" panose="02020404030301010803" pitchFamily="18" charset="0"/>
              </a:rPr>
              <a:t>11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solidFill>
            <a:srgbClr val="FFFFFF"/>
          </a:solidFill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88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96421" tIns="48211" rIns="96421" bIns="48211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2412" y="23088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spc="6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2444" y="3565525"/>
            <a:ext cx="8139113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2023/9/21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581225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defTabSz="914400">
              <a:defRPr b="1"/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>
          <a:xfrm>
            <a:off x="502444" y="1709420"/>
            <a:ext cx="8139113" cy="454787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2023/9/21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anose="020B0604020202020204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14630" indent="-214630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530" indent="-214630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430" indent="-214630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330" indent="-214630" algn="just">
              <a:buSzPct val="70000"/>
              <a:buFontTx/>
              <a:buChar char="○"/>
              <a:defRPr sz="1350" b="1">
                <a:latin typeface="黑体" pitchFamily="2" charset="-122"/>
                <a:ea typeface="黑体" pitchFamily="2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itchFamily="2" charset="-122"/>
                <a:ea typeface="黑体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/>
            <p:cNvPicPr preferRelativeResize="0"/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/>
            <p:cNvPicPr preferRelativeResize="0"/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itchFamily="2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t>2023/9/21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t>2023/9/21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t>2023/9/21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t>2023/9/21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t>2023/9/21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t>2023/9/21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t>2023/9/21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t>2023/9/21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t>2023/9/21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30079" y="727710"/>
            <a:ext cx="3401378" cy="1115060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351973" y="727710"/>
            <a:ext cx="4130993" cy="5403215"/>
          </a:xfrm>
        </p:spPr>
        <p:txBody>
          <a:bodyPr/>
          <a:lstStyle>
            <a:lvl1pPr>
              <a:defRPr/>
            </a:lvl1pPr>
            <a:lvl2pPr marL="342900" indent="0">
              <a:buNone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</a:t>
            </a:r>
            <a:r>
              <a:rPr lang="zh-CN" altLang="en-US" dirty="0">
                <a:sym typeface="+mn-ea"/>
              </a:rPr>
              <a:t>母版文本样式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630079" y="2239645"/>
            <a:ext cx="3401854" cy="3891915"/>
          </a:xfrm>
        </p:spPr>
        <p:txBody>
          <a:bodyPr/>
          <a:lstStyle>
            <a:lvl1pPr marL="257175" indent="-257175">
              <a:defRPr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/>
          </a:p>
          <a:p>
            <a:pPr lvl="0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2023/9/21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t>2023/9/21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t>2023/9/21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t>2023/9/21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联机映像占位符 2"/>
          <p:cNvSpPr>
            <a:spLocks noGrp="1"/>
          </p:cNvSpPr>
          <p:nvPr>
            <p:ph type="clipArt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t>2023/9/21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t>2023/9/21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t>2023/9/21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502444" y="5605145"/>
            <a:ext cx="8139113" cy="558165"/>
          </a:xfrm>
        </p:spPr>
        <p:txBody>
          <a:bodyPr/>
          <a:lstStyle>
            <a:lvl1pPr>
              <a:defRPr/>
            </a:lvl1pPr>
          </a:lstStyle>
          <a:p>
            <a:r>
              <a:rPr>
                <a:sym typeface="+mn-ea"/>
              </a:rPr>
              <a:t>单击此处编辑母版标题样式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502444" y="641350"/>
            <a:ext cx="8139113" cy="4556125"/>
          </a:xfrm>
        </p:spPr>
        <p:txBody>
          <a:bodyPr vert="horz" lIns="101600" tIns="0" rIns="82550" bIns="0" rtlCol="0">
            <a:noAutofit/>
          </a:bodyPr>
          <a:lstStyle>
            <a:lvl1pPr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1pPr>
            <a:lvl2pPr marL="342900" lvl="1" indent="0" defTabSz="914400">
              <a:buNone/>
              <a:tabLst>
                <a:tab pos="1609725" algn="l"/>
              </a:tabLst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2pPr>
            <a:lvl3pPr lvl="2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3pPr>
            <a:lvl4pPr lvl="3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4pPr>
            <a:lvl5pPr lvl="4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2023/9/21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0" y="0"/>
            <a:ext cx="9147334" cy="6868160"/>
          </a:xfrm>
        </p:spPr>
        <p:txBody>
          <a:bodyPr vert="horz" lIns="101600" tIns="0" rIns="82550" bIns="0" rtlCol="0">
            <a:noAutofit/>
          </a:bodyPr>
          <a:lstStyle>
            <a:lvl1pPr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1pPr>
            <a:lvl2pPr marL="342900" lvl="1" indent="0" defTabSz="914400">
              <a:buNone/>
              <a:tabLst>
                <a:tab pos="1609725" algn="l"/>
              </a:tabLst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2pPr>
            <a:lvl3pPr lvl="2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3pPr>
            <a:lvl4pPr lvl="3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4pPr>
            <a:lvl5pPr lvl="4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2023/9/21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/>
          </p:nvPr>
        </p:nvSpPr>
        <p:spPr>
          <a:xfrm>
            <a:off x="350996" y="565150"/>
            <a:ext cx="4050030" cy="5727700"/>
          </a:xfrm>
        </p:spPr>
        <p:txBody>
          <a:bodyPr vert="horz" lIns="101600" tIns="0" rIns="82550" bIns="0" rtlCol="0">
            <a:noAutofit/>
          </a:bodyPr>
          <a:lstStyle>
            <a:lvl1pPr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1pPr>
            <a:lvl2pPr lvl="1" defTabSz="914400">
              <a:tabLst>
                <a:tab pos="1609725" algn="l"/>
              </a:tabLst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2pPr>
            <a:lvl3pPr lvl="2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3pPr>
            <a:lvl4pPr lvl="3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4pPr>
            <a:lvl5pPr lvl="4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/>
          </p:nvPr>
        </p:nvSpPr>
        <p:spPr>
          <a:xfrm>
            <a:off x="4715828" y="565150"/>
            <a:ext cx="4050030" cy="5727700"/>
          </a:xfrm>
        </p:spPr>
        <p:txBody>
          <a:bodyPr vert="horz" lIns="101600" tIns="0" rIns="82550" bIns="0" rtlCol="0">
            <a:noAutofit/>
          </a:bodyPr>
          <a:lstStyle>
            <a:lvl1pPr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1pPr>
            <a:lvl2pPr lvl="1" defTabSz="914400">
              <a:tabLst>
                <a:tab pos="1609725" algn="l"/>
              </a:tabLst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2pPr>
            <a:lvl3pPr lvl="2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3pPr>
            <a:lvl4pPr lvl="3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4pPr>
            <a:lvl5pPr lvl="4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2023/9/21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623591"/>
            <a:ext cx="8139178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algn="ctr" defTabSz="914400">
              <a:defRPr spc="600">
                <a:effectLst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2023/9/21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2023/9/21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2023/9/21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2023/9/21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581225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defTabSz="914400">
              <a:defRPr lang="zh-CN" altLang="en-US" sz="2400" dirty="0"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508125"/>
            <a:ext cx="8139113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b="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2023/9/21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79512" y="6557698"/>
            <a:ext cx="2286000" cy="224102"/>
          </a:xfrm>
          <a:prstGeom prst="rect">
            <a:avLst/>
          </a:prstGeom>
        </p:spPr>
        <p:txBody>
          <a:bodyPr anchor="ctr"/>
          <a:lstStyle>
            <a:lvl1pPr>
              <a:defRPr sz="1400" baseline="0"/>
            </a:lvl1pPr>
          </a:lstStyle>
          <a:p>
            <a:pPr>
              <a:defRPr/>
            </a:pPr>
            <a:fld id="{FAF88401-22E9-4153-B0F5-3C3505E5B3D2}" type="datetime1">
              <a:rPr lang="zh-CN" altLang="en-US" smtClean="0"/>
              <a:t>2023/9/21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3296" y="6557698"/>
            <a:ext cx="2743200" cy="224102"/>
          </a:xfrm>
          <a:prstGeom prst="rect">
            <a:avLst/>
          </a:prstGeom>
        </p:spPr>
        <p:txBody>
          <a:bodyPr/>
          <a:lstStyle>
            <a:lvl1pPr algn="r">
              <a:defRPr sz="1400" baseline="0"/>
            </a:lvl1pPr>
          </a:lstStyle>
          <a:p>
            <a:pPr>
              <a:defRPr/>
            </a:pPr>
            <a:fld id="{283AA37B-31F2-46EE-90A4-68D9AA6A4383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72250"/>
            <a:ext cx="3200400" cy="209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Hong An @CS of USTC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panose="020B0604020202020204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SimSun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SimSun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od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libili.com/video/BV1Ce4y1W71k/?spm_id_from=333.788.recommend_more_video.-1&amp;vd_source=b11c5f87914a1f9bf38769d08aa2cfe8" TargetMode="Externa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2-1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b="1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Bits,Bytes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and Data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Types 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6644" y="5019680"/>
            <a:ext cx="4326248" cy="1101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 panose="020F0502020204030204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 panose="020F0502020204030204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endParaRPr lang="en-US" altLang="zh-CN" sz="2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CS1002A.01 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5E5312-15D5-428E-9B74-EFAEC440A7EA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14A1DE-020B-45D6-915E-E68676BCBBCF}" type="slidenum">
              <a:rPr lang="en-US" altLang="zh-CN" sz="1400" b="0" smtClean="0">
                <a:ea typeface="SimSun" panose="02010600030101010101" pitchFamily="2" charset="-122"/>
              </a:rPr>
              <a:t>10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N-type MOS Transistor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ea typeface="SimSun" panose="02010600030101010101" pitchFamily="2" charset="-122"/>
              </a:rPr>
              <a:t>MOS = Metal Oxide Semiconductor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two types: N-type and P-type</a:t>
            </a:r>
          </a:p>
          <a:p>
            <a:pPr marL="0" indent="0"/>
            <a:r>
              <a:rPr lang="en-US" altLang="zh-CN" dirty="0">
                <a:solidFill>
                  <a:srgbClr val="FF3300"/>
                </a:solidFill>
                <a:ea typeface="SimSun" panose="02010600030101010101" pitchFamily="2" charset="-122"/>
              </a:rPr>
              <a:t>N-type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when Gate has </a:t>
            </a:r>
            <a:r>
              <a:rPr lang="en-US" altLang="zh-CN" u="sng" dirty="0">
                <a:solidFill>
                  <a:srgbClr val="009900"/>
                </a:solidFill>
                <a:latin typeface="Courier"/>
              </a:rPr>
              <a:t>positive</a:t>
            </a:r>
            <a:r>
              <a:rPr lang="en-US" altLang="zh-CN" dirty="0">
                <a:latin typeface="Courier"/>
              </a:rPr>
              <a:t> voltage,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short circuit between #1 and #2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(switch </a:t>
            </a:r>
            <a:r>
              <a:rPr lang="en-US" altLang="zh-CN" u="sng" dirty="0">
                <a:solidFill>
                  <a:srgbClr val="009900"/>
                </a:solidFill>
                <a:latin typeface="Courier"/>
              </a:rPr>
              <a:t>closed</a:t>
            </a:r>
            <a:r>
              <a:rPr lang="en-US" altLang="zh-CN" dirty="0">
                <a:latin typeface="Courier"/>
              </a:rPr>
              <a:t>)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when Gate has </a:t>
            </a:r>
            <a:r>
              <a:rPr lang="en-US" altLang="zh-CN" u="sng" dirty="0">
                <a:solidFill>
                  <a:srgbClr val="CE0000"/>
                </a:solidFill>
                <a:latin typeface="Courier"/>
              </a:rPr>
              <a:t>zero</a:t>
            </a:r>
            <a:r>
              <a:rPr lang="en-US" altLang="zh-CN" dirty="0">
                <a:latin typeface="Courier"/>
              </a:rPr>
              <a:t> voltage,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open circuit between #1 and #2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(switch </a:t>
            </a:r>
            <a:r>
              <a:rPr lang="en-US" altLang="zh-CN" u="sng" dirty="0">
                <a:solidFill>
                  <a:srgbClr val="CE0000"/>
                </a:solidFill>
                <a:latin typeface="Courier"/>
              </a:rPr>
              <a:t>open</a:t>
            </a:r>
            <a:r>
              <a:rPr lang="en-US" altLang="zh-CN" dirty="0">
                <a:latin typeface="Courier"/>
              </a:rPr>
              <a:t>)</a:t>
            </a:r>
          </a:p>
        </p:txBody>
      </p:sp>
      <p:sp>
        <p:nvSpPr>
          <p:cNvPr id="14342" name="Oval 9"/>
          <p:cNvSpPr>
            <a:spLocks noChangeArrowheads="1"/>
          </p:cNvSpPr>
          <p:nvPr/>
        </p:nvSpPr>
        <p:spPr bwMode="auto">
          <a:xfrm>
            <a:off x="7391400" y="19812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SimSun" panose="02010600030101010101" pitchFamily="2" charset="-122"/>
            </a:endParaRPr>
          </a:p>
        </p:txBody>
      </p:sp>
      <p:sp>
        <p:nvSpPr>
          <p:cNvPr id="14343" name="Oval 11"/>
          <p:cNvSpPr>
            <a:spLocks noChangeArrowheads="1"/>
          </p:cNvSpPr>
          <p:nvPr/>
        </p:nvSpPr>
        <p:spPr bwMode="auto">
          <a:xfrm>
            <a:off x="7391400" y="42672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SimSun" panose="02010600030101010101" pitchFamily="2" charset="-122"/>
            </a:endParaRPr>
          </a:p>
        </p:txBody>
      </p:sp>
      <p:sp>
        <p:nvSpPr>
          <p:cNvPr id="14344" name="Line 16"/>
          <p:cNvSpPr>
            <a:spLocks noChangeShapeType="1"/>
          </p:cNvSpPr>
          <p:nvPr/>
        </p:nvSpPr>
        <p:spPr bwMode="auto">
          <a:xfrm flipV="1">
            <a:off x="5334000" y="3200400"/>
            <a:ext cx="205740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5556250" y="3733800"/>
            <a:ext cx="1319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i="1" baseline="0">
                <a:latin typeface="Franklin Gothic Book" pitchFamily="34" charset="0"/>
                <a:ea typeface="SimSun" panose="02010600030101010101" pitchFamily="2" charset="-122"/>
              </a:rPr>
              <a:t>Gate = 1</a:t>
            </a:r>
          </a:p>
        </p:txBody>
      </p:sp>
      <p:sp>
        <p:nvSpPr>
          <p:cNvPr id="14346" name="Line 17"/>
          <p:cNvSpPr>
            <a:spLocks noChangeShapeType="1"/>
          </p:cNvSpPr>
          <p:nvPr/>
        </p:nvSpPr>
        <p:spPr bwMode="auto">
          <a:xfrm>
            <a:off x="5638800" y="5029200"/>
            <a:ext cx="1752600" cy="1524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5867400" y="5334000"/>
            <a:ext cx="1319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i="1" baseline="0">
                <a:latin typeface="Franklin Gothic Book" pitchFamily="34" charset="0"/>
                <a:ea typeface="SimSun" panose="02010600030101010101" pitchFamily="2" charset="-122"/>
              </a:rPr>
              <a:t>Gate = 0</a:t>
            </a:r>
          </a:p>
        </p:txBody>
      </p:sp>
      <p:pic>
        <p:nvPicPr>
          <p:cNvPr id="14348" name="Picture 20" descr="ch03-n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19875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Oval 8"/>
          <p:cNvSpPr>
            <a:spLocks noChangeArrowheads="1"/>
          </p:cNvSpPr>
          <p:nvPr/>
        </p:nvSpPr>
        <p:spPr bwMode="auto">
          <a:xfrm>
            <a:off x="2743200" y="4267200"/>
            <a:ext cx="28956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SimSun" panose="02010600030101010101" pitchFamily="2" charset="-122"/>
            </a:endParaRPr>
          </a:p>
        </p:txBody>
      </p:sp>
      <p:pic>
        <p:nvPicPr>
          <p:cNvPr id="14350" name="Picture 22" descr="ch03-o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43400"/>
            <a:ext cx="33813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3" descr="ch03-clos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21907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254000" y="5943600"/>
            <a:ext cx="262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ea typeface="SimSun" panose="02010600030101010101" pitchFamily="2" charset="-122"/>
              </a:rPr>
              <a:t>Terminal #2 must be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ea typeface="SimSun" panose="02010600030101010101" pitchFamily="2" charset="-122"/>
              </a:rPr>
              <a:t>connected to GND (0V).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83BEE9-EF14-41BF-90CF-1E197A0DF882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FD2F73-6F8A-413F-9367-426DA12C8843}" type="slidenum">
              <a:rPr lang="en-US" altLang="zh-CN" sz="1400" b="0" smtClean="0">
                <a:ea typeface="SimSun" panose="02010600030101010101" pitchFamily="2" charset="-122"/>
              </a:rPr>
              <a:t>11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16388" name="Rectangle 307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P-type MOS Transistor</a:t>
            </a:r>
          </a:p>
        </p:txBody>
      </p:sp>
      <p:sp>
        <p:nvSpPr>
          <p:cNvPr id="16389" name="Rectangle 307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solidFill>
                  <a:srgbClr val="FF3300"/>
                </a:solidFill>
                <a:ea typeface="SimSun" panose="02010600030101010101" pitchFamily="2" charset="-122"/>
              </a:rPr>
              <a:t>P-type </a:t>
            </a:r>
            <a:r>
              <a:rPr lang="en-US" altLang="zh-CN" dirty="0">
                <a:ea typeface="SimSun" panose="02010600030101010101" pitchFamily="2" charset="-122"/>
              </a:rPr>
              <a:t>is </a:t>
            </a:r>
            <a:r>
              <a:rPr lang="en-US" altLang="zh-CN" i="1" dirty="0">
                <a:solidFill>
                  <a:srgbClr val="0070C0"/>
                </a:solidFill>
                <a:ea typeface="SimSun" panose="02010600030101010101" pitchFamily="2" charset="-122"/>
              </a:rPr>
              <a:t>complementary</a:t>
            </a:r>
            <a:r>
              <a:rPr lang="en-US" altLang="zh-CN" dirty="0">
                <a:ea typeface="SimSun" panose="02010600030101010101" pitchFamily="2" charset="-122"/>
              </a:rPr>
              <a:t> to N-type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when Gate has </a:t>
            </a:r>
            <a:r>
              <a:rPr lang="en-US" altLang="zh-CN" u="sng" dirty="0">
                <a:solidFill>
                  <a:srgbClr val="009900"/>
                </a:solidFill>
                <a:latin typeface="Courier"/>
              </a:rPr>
              <a:t>positive</a:t>
            </a:r>
            <a:r>
              <a:rPr lang="en-US" altLang="zh-CN" dirty="0">
                <a:latin typeface="Courier"/>
              </a:rPr>
              <a:t> voltage,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open circuit between #1 and #2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(switch </a:t>
            </a:r>
            <a:r>
              <a:rPr lang="en-US" altLang="zh-CN" u="sng" dirty="0">
                <a:solidFill>
                  <a:srgbClr val="009900"/>
                </a:solidFill>
                <a:latin typeface="Courier"/>
              </a:rPr>
              <a:t>open</a:t>
            </a:r>
            <a:r>
              <a:rPr lang="en-US" altLang="zh-CN" dirty="0">
                <a:latin typeface="Courier"/>
              </a:rPr>
              <a:t>)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when Gate has </a:t>
            </a:r>
            <a:r>
              <a:rPr lang="en-US" altLang="zh-CN" u="sng" dirty="0">
                <a:solidFill>
                  <a:srgbClr val="CE0000"/>
                </a:solidFill>
                <a:latin typeface="Courier"/>
              </a:rPr>
              <a:t>zero</a:t>
            </a:r>
            <a:r>
              <a:rPr lang="en-US" altLang="zh-CN" dirty="0">
                <a:latin typeface="Courier"/>
              </a:rPr>
              <a:t> voltage,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short circuit between #1 and #2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(switch </a:t>
            </a:r>
            <a:r>
              <a:rPr lang="en-US" altLang="zh-CN" u="sng" dirty="0">
                <a:solidFill>
                  <a:srgbClr val="CE0000"/>
                </a:solidFill>
                <a:latin typeface="Courier"/>
              </a:rPr>
              <a:t>closed</a:t>
            </a:r>
            <a:r>
              <a:rPr lang="en-US" altLang="zh-CN" dirty="0">
                <a:latin typeface="Courier"/>
              </a:rPr>
              <a:t>)</a:t>
            </a:r>
          </a:p>
        </p:txBody>
      </p:sp>
      <p:sp>
        <p:nvSpPr>
          <p:cNvPr id="16390" name="Oval 3076"/>
          <p:cNvSpPr>
            <a:spLocks noChangeArrowheads="1"/>
          </p:cNvSpPr>
          <p:nvPr/>
        </p:nvSpPr>
        <p:spPr bwMode="auto">
          <a:xfrm>
            <a:off x="7391400" y="19812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SimSun" panose="02010600030101010101" pitchFamily="2" charset="-122"/>
            </a:endParaRPr>
          </a:p>
        </p:txBody>
      </p:sp>
      <p:sp>
        <p:nvSpPr>
          <p:cNvPr id="16391" name="Line 3078"/>
          <p:cNvSpPr>
            <a:spLocks noChangeShapeType="1"/>
          </p:cNvSpPr>
          <p:nvPr/>
        </p:nvSpPr>
        <p:spPr bwMode="auto">
          <a:xfrm flipV="1">
            <a:off x="5334000" y="3200400"/>
            <a:ext cx="205740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Text Box 3079"/>
          <p:cNvSpPr txBox="1">
            <a:spLocks noChangeArrowheads="1"/>
          </p:cNvSpPr>
          <p:nvPr/>
        </p:nvSpPr>
        <p:spPr bwMode="auto">
          <a:xfrm>
            <a:off x="5556250" y="3733800"/>
            <a:ext cx="1319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i="1" baseline="0">
                <a:latin typeface="Franklin Gothic Book" pitchFamily="34" charset="0"/>
                <a:ea typeface="SimSun" panose="02010600030101010101" pitchFamily="2" charset="-122"/>
              </a:rPr>
              <a:t>Gate = 1</a:t>
            </a:r>
          </a:p>
        </p:txBody>
      </p:sp>
      <p:sp>
        <p:nvSpPr>
          <p:cNvPr id="16393" name="Line 3080"/>
          <p:cNvSpPr>
            <a:spLocks noChangeShapeType="1"/>
          </p:cNvSpPr>
          <p:nvPr/>
        </p:nvSpPr>
        <p:spPr bwMode="auto">
          <a:xfrm>
            <a:off x="5638800" y="5029200"/>
            <a:ext cx="1752600" cy="1524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4" name="Text Box 3081"/>
          <p:cNvSpPr txBox="1">
            <a:spLocks noChangeArrowheads="1"/>
          </p:cNvSpPr>
          <p:nvPr/>
        </p:nvSpPr>
        <p:spPr bwMode="auto">
          <a:xfrm>
            <a:off x="5867400" y="5334000"/>
            <a:ext cx="1319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i="1" baseline="0">
                <a:latin typeface="Franklin Gothic Book" pitchFamily="34" charset="0"/>
                <a:ea typeface="SimSun" panose="02010600030101010101" pitchFamily="2" charset="-122"/>
              </a:rPr>
              <a:t>Gate = 0</a:t>
            </a:r>
          </a:p>
        </p:txBody>
      </p:sp>
      <p:sp>
        <p:nvSpPr>
          <p:cNvPr id="16395" name="Oval 3077"/>
          <p:cNvSpPr>
            <a:spLocks noChangeArrowheads="1"/>
          </p:cNvSpPr>
          <p:nvPr/>
        </p:nvSpPr>
        <p:spPr bwMode="auto">
          <a:xfrm>
            <a:off x="7391400" y="42672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SimSun" panose="02010600030101010101" pitchFamily="2" charset="-122"/>
            </a:endParaRPr>
          </a:p>
        </p:txBody>
      </p:sp>
      <p:pic>
        <p:nvPicPr>
          <p:cNvPr id="16396" name="Picture 3084" descr="ch03-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33813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085" descr="ch03-clo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43400"/>
            <a:ext cx="21907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3086"/>
          <p:cNvSpPr txBox="1">
            <a:spLocks noChangeArrowheads="1"/>
          </p:cNvSpPr>
          <p:nvPr/>
        </p:nvSpPr>
        <p:spPr bwMode="auto">
          <a:xfrm>
            <a:off x="431800" y="5943600"/>
            <a:ext cx="226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ea typeface="SimSun" panose="02010600030101010101" pitchFamily="2" charset="-122"/>
              </a:rPr>
              <a:t>Terminal #1 must be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ea typeface="SimSun" panose="02010600030101010101" pitchFamily="2" charset="-122"/>
              </a:rPr>
              <a:t>connected to +2.9V.</a:t>
            </a:r>
          </a:p>
        </p:txBody>
      </p:sp>
      <p:pic>
        <p:nvPicPr>
          <p:cNvPr id="16399" name="Picture 3088" descr="ch03-pm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18843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Oval 3083"/>
          <p:cNvSpPr>
            <a:spLocks noChangeArrowheads="1"/>
          </p:cNvSpPr>
          <p:nvPr/>
        </p:nvSpPr>
        <p:spPr bwMode="auto">
          <a:xfrm>
            <a:off x="2743200" y="4267200"/>
            <a:ext cx="28956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184E71-8A88-4E06-9153-FEF129314E5F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1843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80D13E-1109-44F1-905D-7D7BF6A74AB5}" type="slidenum">
              <a:rPr lang="en-US" altLang="zh-CN" sz="1400" b="0" smtClean="0">
                <a:ea typeface="SimSun" panose="02010600030101010101" pitchFamily="2" charset="-122"/>
              </a:rPr>
              <a:t>12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Logic Gates</a:t>
            </a: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Use switch behavior of MOS transistors</a:t>
            </a:r>
            <a:br>
              <a:rPr lang="en-US" altLang="zh-CN" dirty="0">
                <a:ea typeface="SimSun" panose="02010600030101010101" pitchFamily="2" charset="-122"/>
              </a:rPr>
            </a:br>
            <a:r>
              <a:rPr lang="en-US" altLang="zh-CN" dirty="0">
                <a:ea typeface="SimSun" panose="02010600030101010101" pitchFamily="2" charset="-122"/>
              </a:rPr>
              <a:t>to implement logical functions: AND, OR, NOT.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Digital symbols:</a:t>
            </a:r>
          </a:p>
          <a:p>
            <a:pPr lvl="1"/>
            <a:r>
              <a:rPr lang="en-US" altLang="zh-CN" dirty="0"/>
              <a:t>recall that we assign a </a:t>
            </a:r>
            <a:r>
              <a:rPr lang="en-US" altLang="zh-CN" dirty="0">
                <a:solidFill>
                  <a:srgbClr val="0070C0"/>
                </a:solidFill>
              </a:rPr>
              <a:t>range of analog voltages </a:t>
            </a:r>
            <a:r>
              <a:rPr lang="en-US" altLang="zh-CN" dirty="0"/>
              <a:t>to each digital (logic) symbol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assignment of voltage ranges depends on </a:t>
            </a:r>
            <a:br>
              <a:rPr lang="en-US" altLang="zh-CN" dirty="0"/>
            </a:br>
            <a:r>
              <a:rPr lang="en-US" altLang="zh-CN" dirty="0"/>
              <a:t>electrical properties of transistors being used</a:t>
            </a:r>
          </a:p>
          <a:p>
            <a:pPr lvl="2"/>
            <a:r>
              <a:rPr lang="en-US" altLang="zh-CN" dirty="0"/>
              <a:t>typical values for "1": +5V, +3.3V, +2.9V, +1.1V</a:t>
            </a:r>
          </a:p>
          <a:p>
            <a:pPr lvl="2"/>
            <a:r>
              <a:rPr lang="en-US" altLang="zh-CN" dirty="0"/>
              <a:t>for purposes of illustration, we'll use +2.9V</a:t>
            </a:r>
            <a:endParaRPr lang="zh-CN" altLang="en-US" dirty="0"/>
          </a:p>
        </p:txBody>
      </p:sp>
      <p:pic>
        <p:nvPicPr>
          <p:cNvPr id="18438" name="Picture 5" descr="ch03-dig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1" y="3068960"/>
            <a:ext cx="866298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Within the Computer: Everything is a Number.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981075"/>
            <a:ext cx="3672532" cy="5320800"/>
          </a:xfrm>
        </p:spPr>
        <p:txBody>
          <a:bodyPr/>
          <a:lstStyle/>
          <a:p>
            <a:r>
              <a:rPr lang="en-US" altLang="zh-CN" dirty="0"/>
              <a:t>Numbers within the Computer</a:t>
            </a:r>
          </a:p>
          <a:p>
            <a:pPr lvl="1"/>
            <a:r>
              <a:rPr lang="en-US" altLang="zh-CN" dirty="0"/>
              <a:t>Base 10 #s: </a:t>
            </a:r>
            <a:r>
              <a:rPr lang="en-US" altLang="zh-CN" dirty="0">
                <a:solidFill>
                  <a:srgbClr val="FF0000"/>
                </a:solidFill>
              </a:rPr>
              <a:t>Dec</a:t>
            </a:r>
            <a:r>
              <a:rPr lang="en-US" altLang="zh-CN" dirty="0"/>
              <a:t>(</a:t>
            </a:r>
            <a:r>
              <a:rPr lang="en-US" altLang="zh-CN" dirty="0" err="1"/>
              <a:t>imal</a:t>
            </a:r>
            <a:r>
              <a:rPr lang="en-US" altLang="zh-CN" dirty="0"/>
              <a:t> ) </a:t>
            </a:r>
          </a:p>
          <a:p>
            <a:pPr lvl="2"/>
            <a:r>
              <a:rPr lang="en-US" altLang="zh-CN" dirty="0"/>
              <a:t>Digits:  0,1,2,3,4,5,6,7,8,9</a:t>
            </a:r>
          </a:p>
          <a:p>
            <a:pPr lvl="1"/>
            <a:r>
              <a:rPr lang="en-US" altLang="zh-CN" dirty="0"/>
              <a:t>Base 2 #s: </a:t>
            </a:r>
            <a:r>
              <a:rPr lang="en-US" altLang="zh-CN" dirty="0">
                <a:solidFill>
                  <a:srgbClr val="FF0000"/>
                </a:solidFill>
              </a:rPr>
              <a:t>Bin</a:t>
            </a:r>
            <a:r>
              <a:rPr lang="en-US" altLang="zh-CN" dirty="0"/>
              <a:t>(</a:t>
            </a:r>
            <a:r>
              <a:rPr lang="en-US" altLang="zh-CN" dirty="0" err="1"/>
              <a:t>ary</a:t>
            </a:r>
            <a:r>
              <a:rPr lang="en-US" altLang="zh-CN" dirty="0"/>
              <a:t>) </a:t>
            </a:r>
          </a:p>
          <a:p>
            <a:pPr lvl="2"/>
            <a:r>
              <a:rPr lang="en-US" altLang="zh-CN" dirty="0"/>
              <a:t>Digits:  0,1</a:t>
            </a:r>
          </a:p>
          <a:p>
            <a:pPr lvl="1"/>
            <a:r>
              <a:rPr lang="en-US" altLang="zh-CN" dirty="0"/>
              <a:t>Base 8 #s: </a:t>
            </a:r>
            <a:r>
              <a:rPr lang="en-US" altLang="zh-CN" dirty="0">
                <a:solidFill>
                  <a:srgbClr val="FF0000"/>
                </a:solidFill>
              </a:rPr>
              <a:t>Oct</a:t>
            </a:r>
            <a:r>
              <a:rPr lang="en-US" altLang="zh-CN" dirty="0"/>
              <a:t>(al) </a:t>
            </a:r>
          </a:p>
          <a:p>
            <a:pPr lvl="2"/>
            <a:r>
              <a:rPr lang="en-US" altLang="zh-CN" dirty="0"/>
              <a:t>Digits:  0,1,2,3,4,5,6,7</a:t>
            </a:r>
          </a:p>
          <a:p>
            <a:pPr lvl="1"/>
            <a:r>
              <a:rPr lang="en-US" altLang="zh-CN" dirty="0"/>
              <a:t>Base 16 #s: </a:t>
            </a:r>
            <a:r>
              <a:rPr lang="en-US" altLang="zh-CN" dirty="0">
                <a:solidFill>
                  <a:srgbClr val="FF0000"/>
                </a:solidFill>
              </a:rPr>
              <a:t>Hex</a:t>
            </a:r>
            <a:r>
              <a:rPr lang="en-US" altLang="zh-CN" dirty="0"/>
              <a:t>(</a:t>
            </a:r>
            <a:r>
              <a:rPr lang="en-US" altLang="zh-CN" dirty="0" err="1"/>
              <a:t>adecimal</a:t>
            </a:r>
            <a:r>
              <a:rPr lang="en-US" altLang="zh-CN" dirty="0"/>
              <a:t>) </a:t>
            </a:r>
          </a:p>
          <a:p>
            <a:pPr lvl="2"/>
            <a:r>
              <a:rPr lang="en-US" altLang="zh-CN" dirty="0"/>
              <a:t>Digits:  0,1,2,3,4,5,6,7,8,9,A,B,C,D,E,F</a:t>
            </a:r>
          </a:p>
          <a:p>
            <a:pPr marL="0" indent="0">
              <a:buNone/>
            </a:pP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5" name="内容占位符 3"/>
          <p:cNvGraphicFramePr/>
          <p:nvPr/>
        </p:nvGraphicFramePr>
        <p:xfrm>
          <a:off x="4050036" y="981075"/>
          <a:ext cx="4968552" cy="5320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098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C000"/>
                          </a:solidFill>
                        </a:rPr>
                        <a:t>Dec</a:t>
                      </a:r>
                      <a:r>
                        <a:rPr lang="en-US" altLang="zh-CN" sz="1600" dirty="0"/>
                        <a:t>(</a:t>
                      </a:r>
                      <a:r>
                        <a:rPr lang="en-US" altLang="zh-CN" sz="1600" dirty="0" err="1"/>
                        <a:t>imal</a:t>
                      </a:r>
                      <a:r>
                        <a:rPr lang="en-US" altLang="zh-CN" sz="1600" dirty="0"/>
                        <a:t> )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C000"/>
                          </a:solidFill>
                        </a:rPr>
                        <a:t>Hex</a:t>
                      </a:r>
                      <a:r>
                        <a:rPr lang="en-US" altLang="zh-CN" sz="1600" dirty="0"/>
                        <a:t>(</a:t>
                      </a:r>
                      <a:r>
                        <a:rPr lang="en-US" altLang="zh-CN" sz="1600" dirty="0" err="1"/>
                        <a:t>adecimal</a:t>
                      </a:r>
                      <a:r>
                        <a:rPr lang="en-US" altLang="zh-CN" sz="1600" dirty="0"/>
                        <a:t>)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rgbClr val="FFC000"/>
                          </a:solidFill>
                        </a:rPr>
                        <a:t>Oct</a:t>
                      </a:r>
                      <a:r>
                        <a:rPr lang="en-US" altLang="zh-CN" sz="1600" dirty="0"/>
                        <a:t>(al)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>
                          <a:solidFill>
                            <a:srgbClr val="FFC000"/>
                          </a:solidFill>
                        </a:rPr>
                        <a:t>Bin</a:t>
                      </a:r>
                      <a:r>
                        <a:rPr lang="en-US" altLang="zh-CN" sz="1600" dirty="0"/>
                        <a:t>(</a:t>
                      </a:r>
                      <a:r>
                        <a:rPr lang="en-US" altLang="zh-CN" sz="1600" dirty="0" err="1"/>
                        <a:t>ary</a:t>
                      </a:r>
                      <a:r>
                        <a:rPr lang="en-US" altLang="zh-CN" sz="1600" dirty="0"/>
                        <a:t>) 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5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0000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5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01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01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0001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05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02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02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0010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05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03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03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0011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05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04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04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0100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05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05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05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0101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05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06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06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0110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05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07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07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0111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05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08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05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09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1001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05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1010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05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1011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05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1100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05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1101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705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1110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7053"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1111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5E9F3B-BDFA-42C4-A9DA-FC85B6CEBEB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2023/9/21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837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300B6E-0EEC-4570-A8BC-2C195F0EB39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Hexadecimal Notation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ea typeface="SimSun" panose="02010600030101010101" pitchFamily="2" charset="-122"/>
              </a:rPr>
              <a:t>It is often convenient to write binary (base-2) numbers</a:t>
            </a:r>
            <a:br>
              <a:rPr lang="en-US" altLang="zh-CN" dirty="0">
                <a:ea typeface="SimSun" panose="02010600030101010101" pitchFamily="2" charset="-122"/>
              </a:rPr>
            </a:br>
            <a:r>
              <a:rPr lang="en-US" altLang="zh-CN" dirty="0">
                <a:ea typeface="SimSun" panose="02010600030101010101" pitchFamily="2" charset="-122"/>
              </a:rPr>
              <a:t>as hexadecimal (base-16) numbers instead.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fewer digits -- four bits per hex digit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less error prone -- easy  to corrupt long string of 1’s and 0’s</a:t>
            </a:r>
          </a:p>
        </p:txBody>
      </p:sp>
      <p:graphicFrame>
        <p:nvGraphicFramePr>
          <p:cNvPr id="130052" name="Group 4"/>
          <p:cNvGraphicFramePr>
            <a:graphicFrameLocks noGrp="1"/>
          </p:cNvGraphicFramePr>
          <p:nvPr/>
        </p:nvGraphicFramePr>
        <p:xfrm>
          <a:off x="990600" y="2971800"/>
          <a:ext cx="3371850" cy="2786060"/>
        </p:xfrm>
        <a:graphic>
          <a:graphicData uri="http://schemas.openxmlformats.org/drawingml/2006/table">
            <a:tbl>
              <a:tblPr/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Binary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Hex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Decimal</a:t>
                      </a:r>
                      <a:endParaRPr kumimoji="0" lang="en-US" altLang="zh-CN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0000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0001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0010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0011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0100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0101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0110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0111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0105" name="Group 57"/>
          <p:cNvGraphicFramePr>
            <a:graphicFrameLocks noGrp="1"/>
          </p:cNvGraphicFramePr>
          <p:nvPr/>
        </p:nvGraphicFramePr>
        <p:xfrm>
          <a:off x="5105400" y="2971800"/>
          <a:ext cx="3371850" cy="2786060"/>
        </p:xfrm>
        <a:graphic>
          <a:graphicData uri="http://schemas.openxmlformats.org/drawingml/2006/table">
            <a:tbl>
              <a:tblPr/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Binary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Hex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Decimal</a:t>
                      </a:r>
                      <a:endParaRPr kumimoji="0" lang="en-US" altLang="zh-CN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1000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1001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1010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1011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B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1100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C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1101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1110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7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1111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F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93FF91-32FE-4EAC-B341-FAC7EF796EA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2023/9/21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1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6D6138-F7E3-4553-A489-69CA8292369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1600200" y="2452688"/>
            <a:ext cx="624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8275" algn="r"/>
                <a:tab pos="6741795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SimSun" panose="02010600030101010101" pitchFamily="2" charset="-122"/>
                <a:cs typeface="+mn-cs"/>
              </a:rPr>
              <a:t>011101010001111010011010111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93FF91-32FE-4EAC-B341-FAC7EF796EA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2023/9/21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1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6D6138-F7E3-4553-A489-69CA8292369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Converting from Binary to Hexadecimal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839200" cy="1146175"/>
          </a:xfrm>
        </p:spPr>
        <p:txBody>
          <a:bodyPr/>
          <a:lstStyle/>
          <a:p>
            <a:pPr marL="0" indent="0"/>
            <a:r>
              <a:rPr lang="en-US" altLang="zh-CN">
                <a:ea typeface="SimSun" panose="02010600030101010101" pitchFamily="2" charset="-122"/>
              </a:rPr>
              <a:t>Every four bits is a hex digit.</a:t>
            </a:r>
          </a:p>
          <a:p>
            <a:pPr marL="576580" lvl="1" indent="-234950"/>
            <a:r>
              <a:rPr lang="en-US" altLang="zh-CN"/>
              <a:t>start grouping from right-hand side</a:t>
            </a:r>
          </a:p>
        </p:txBody>
      </p:sp>
      <p:sp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1600200" y="2452688"/>
            <a:ext cx="624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8275" algn="r"/>
                <a:tab pos="6741795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SimSun" panose="02010600030101010101" pitchFamily="2" charset="-122"/>
                <a:cs typeface="+mn-cs"/>
              </a:rPr>
              <a:t>011101010001111010011010111</a:t>
            </a:r>
          </a:p>
        </p:txBody>
      </p:sp>
      <p:sp>
        <p:nvSpPr>
          <p:cNvPr id="60423" name="Line 5"/>
          <p:cNvSpPr>
            <a:spLocks noChangeShapeType="1"/>
          </p:cNvSpPr>
          <p:nvPr/>
        </p:nvSpPr>
        <p:spPr bwMode="auto">
          <a:xfrm>
            <a:off x="6791325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24" name="Line 6"/>
          <p:cNvSpPr>
            <a:spLocks noChangeShapeType="1"/>
          </p:cNvSpPr>
          <p:nvPr/>
        </p:nvSpPr>
        <p:spPr bwMode="auto">
          <a:xfrm>
            <a:off x="5938838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25" name="Line 7"/>
          <p:cNvSpPr>
            <a:spLocks noChangeShapeType="1"/>
          </p:cNvSpPr>
          <p:nvPr/>
        </p:nvSpPr>
        <p:spPr bwMode="auto">
          <a:xfrm>
            <a:off x="5091113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26" name="Line 8"/>
          <p:cNvSpPr>
            <a:spLocks noChangeShapeType="1"/>
          </p:cNvSpPr>
          <p:nvPr/>
        </p:nvSpPr>
        <p:spPr bwMode="auto">
          <a:xfrm>
            <a:off x="4224338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27" name="Line 9"/>
          <p:cNvSpPr>
            <a:spLocks noChangeShapeType="1"/>
          </p:cNvSpPr>
          <p:nvPr/>
        </p:nvSpPr>
        <p:spPr bwMode="auto">
          <a:xfrm>
            <a:off x="337185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28" name="Line 10"/>
          <p:cNvSpPr>
            <a:spLocks noChangeShapeType="1"/>
          </p:cNvSpPr>
          <p:nvPr/>
        </p:nvSpPr>
        <p:spPr bwMode="auto">
          <a:xfrm>
            <a:off x="25146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29" name="Line 11"/>
          <p:cNvSpPr>
            <a:spLocks noChangeShapeType="1"/>
          </p:cNvSpPr>
          <p:nvPr/>
        </p:nvSpPr>
        <p:spPr bwMode="auto">
          <a:xfrm>
            <a:off x="1676400" y="2895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30" name="Text Box 12"/>
          <p:cNvSpPr txBox="1">
            <a:spLocks noChangeArrowheads="1"/>
          </p:cNvSpPr>
          <p:nvPr/>
        </p:nvSpPr>
        <p:spPr bwMode="auto">
          <a:xfrm>
            <a:off x="6677025" y="3352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8275" algn="r"/>
                <a:tab pos="6741795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SimSun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60431" name="AutoShape 13"/>
          <p:cNvSpPr>
            <a:spLocks noChangeArrowheads="1"/>
          </p:cNvSpPr>
          <p:nvPr/>
        </p:nvSpPr>
        <p:spPr bwMode="auto">
          <a:xfrm>
            <a:off x="7119938" y="2971800"/>
            <a:ext cx="104775" cy="457200"/>
          </a:xfrm>
          <a:prstGeom prst="downArrow">
            <a:avLst>
              <a:gd name="adj1" fmla="val 50000"/>
              <a:gd name="adj2" fmla="val 109091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32" name="Text Box 14"/>
          <p:cNvSpPr txBox="1">
            <a:spLocks noChangeArrowheads="1"/>
          </p:cNvSpPr>
          <p:nvPr/>
        </p:nvSpPr>
        <p:spPr bwMode="auto">
          <a:xfrm>
            <a:off x="5829300" y="3352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8275" algn="r"/>
                <a:tab pos="6741795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SimSun" panose="02010600030101010101" pitchFamily="2" charset="-122"/>
                <a:cs typeface="+mn-cs"/>
              </a:rPr>
              <a:t>D</a:t>
            </a:r>
          </a:p>
        </p:txBody>
      </p:sp>
      <p:sp>
        <p:nvSpPr>
          <p:cNvPr id="60433" name="AutoShape 15"/>
          <p:cNvSpPr>
            <a:spLocks noChangeArrowheads="1"/>
          </p:cNvSpPr>
          <p:nvPr/>
        </p:nvSpPr>
        <p:spPr bwMode="auto">
          <a:xfrm>
            <a:off x="6272213" y="2971800"/>
            <a:ext cx="104775" cy="457200"/>
          </a:xfrm>
          <a:prstGeom prst="downArrow">
            <a:avLst>
              <a:gd name="adj1" fmla="val 50000"/>
              <a:gd name="adj2" fmla="val 109091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34" name="Text Box 16"/>
          <p:cNvSpPr txBox="1">
            <a:spLocks noChangeArrowheads="1"/>
          </p:cNvSpPr>
          <p:nvPr/>
        </p:nvSpPr>
        <p:spPr bwMode="auto">
          <a:xfrm>
            <a:off x="4981575" y="3352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8275" algn="r"/>
                <a:tab pos="6741795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SimSun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60435" name="AutoShape 17"/>
          <p:cNvSpPr>
            <a:spLocks noChangeArrowheads="1"/>
          </p:cNvSpPr>
          <p:nvPr/>
        </p:nvSpPr>
        <p:spPr bwMode="auto">
          <a:xfrm>
            <a:off x="5424488" y="2971800"/>
            <a:ext cx="104775" cy="457200"/>
          </a:xfrm>
          <a:prstGeom prst="downArrow">
            <a:avLst>
              <a:gd name="adj1" fmla="val 50000"/>
              <a:gd name="adj2" fmla="val 109091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36" name="Text Box 18"/>
          <p:cNvSpPr txBox="1">
            <a:spLocks noChangeArrowheads="1"/>
          </p:cNvSpPr>
          <p:nvPr/>
        </p:nvSpPr>
        <p:spPr bwMode="auto">
          <a:xfrm>
            <a:off x="4133850" y="3352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8275" algn="r"/>
                <a:tab pos="6741795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SimSun" panose="02010600030101010101" pitchFamily="2" charset="-122"/>
                <a:cs typeface="+mn-cs"/>
              </a:rPr>
              <a:t>F</a:t>
            </a:r>
          </a:p>
        </p:txBody>
      </p:sp>
      <p:sp>
        <p:nvSpPr>
          <p:cNvPr id="60437" name="AutoShape 19"/>
          <p:cNvSpPr>
            <a:spLocks noChangeArrowheads="1"/>
          </p:cNvSpPr>
          <p:nvPr/>
        </p:nvSpPr>
        <p:spPr bwMode="auto">
          <a:xfrm>
            <a:off x="4576763" y="2971800"/>
            <a:ext cx="104775" cy="457200"/>
          </a:xfrm>
          <a:prstGeom prst="downArrow">
            <a:avLst>
              <a:gd name="adj1" fmla="val 50000"/>
              <a:gd name="adj2" fmla="val 109091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38" name="Text Box 20"/>
          <p:cNvSpPr txBox="1">
            <a:spLocks noChangeArrowheads="1"/>
          </p:cNvSpPr>
          <p:nvPr/>
        </p:nvSpPr>
        <p:spPr bwMode="auto">
          <a:xfrm>
            <a:off x="3286125" y="3352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8275" algn="r"/>
                <a:tab pos="6741795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SimSun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60439" name="AutoShape 21"/>
          <p:cNvSpPr>
            <a:spLocks noChangeArrowheads="1"/>
          </p:cNvSpPr>
          <p:nvPr/>
        </p:nvSpPr>
        <p:spPr bwMode="auto">
          <a:xfrm>
            <a:off x="3729038" y="2971800"/>
            <a:ext cx="104775" cy="457200"/>
          </a:xfrm>
          <a:prstGeom prst="downArrow">
            <a:avLst>
              <a:gd name="adj1" fmla="val 50000"/>
              <a:gd name="adj2" fmla="val 109091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40" name="Text Box 22"/>
          <p:cNvSpPr txBox="1">
            <a:spLocks noChangeArrowheads="1"/>
          </p:cNvSpPr>
          <p:nvPr/>
        </p:nvSpPr>
        <p:spPr bwMode="auto">
          <a:xfrm>
            <a:off x="2438400" y="3352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8275" algn="r"/>
                <a:tab pos="6741795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SimSun" panose="02010600030101010101" pitchFamily="2" charset="-122"/>
                <a:cs typeface="+mn-cs"/>
              </a:rPr>
              <a:t>A</a:t>
            </a:r>
          </a:p>
        </p:txBody>
      </p:sp>
      <p:sp>
        <p:nvSpPr>
          <p:cNvPr id="60441" name="AutoShape 23"/>
          <p:cNvSpPr>
            <a:spLocks noChangeArrowheads="1"/>
          </p:cNvSpPr>
          <p:nvPr/>
        </p:nvSpPr>
        <p:spPr bwMode="auto">
          <a:xfrm>
            <a:off x="2881313" y="2971800"/>
            <a:ext cx="104775" cy="457200"/>
          </a:xfrm>
          <a:prstGeom prst="downArrow">
            <a:avLst>
              <a:gd name="adj1" fmla="val 50000"/>
              <a:gd name="adj2" fmla="val 109091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42" name="Text Box 24"/>
          <p:cNvSpPr txBox="1">
            <a:spLocks noChangeArrowheads="1"/>
          </p:cNvSpPr>
          <p:nvPr/>
        </p:nvSpPr>
        <p:spPr bwMode="auto">
          <a:xfrm>
            <a:off x="1590675" y="3352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8275" algn="r"/>
                <a:tab pos="6741795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SimSun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60443" name="AutoShape 25"/>
          <p:cNvSpPr>
            <a:spLocks noChangeArrowheads="1"/>
          </p:cNvSpPr>
          <p:nvPr/>
        </p:nvSpPr>
        <p:spPr bwMode="auto">
          <a:xfrm>
            <a:off x="2033588" y="2971800"/>
            <a:ext cx="104775" cy="457200"/>
          </a:xfrm>
          <a:prstGeom prst="downArrow">
            <a:avLst>
              <a:gd name="adj1" fmla="val 50000"/>
              <a:gd name="adj2" fmla="val 109091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93FF91-32FE-4EAC-B341-FAC7EF796EA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2023/9/21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1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6D6138-F7E3-4553-A489-69CA8292369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Converting from Binary to Hexadecimal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839200" cy="1146175"/>
          </a:xfrm>
        </p:spPr>
        <p:txBody>
          <a:bodyPr/>
          <a:lstStyle/>
          <a:p>
            <a:pPr marL="0" indent="0"/>
            <a:r>
              <a:rPr lang="en-US" altLang="zh-CN">
                <a:ea typeface="SimSun" panose="02010600030101010101" pitchFamily="2" charset="-122"/>
              </a:rPr>
              <a:t>Every four bits is a hex digit.</a:t>
            </a:r>
          </a:p>
          <a:p>
            <a:pPr marL="576580" lvl="1" indent="-234950"/>
            <a:r>
              <a:rPr lang="en-US" altLang="zh-CN"/>
              <a:t>start grouping from right-hand side</a:t>
            </a:r>
          </a:p>
        </p:txBody>
      </p:sp>
      <p:sp>
        <p:nvSpPr>
          <p:cNvPr id="60430" name="Text Box 12"/>
          <p:cNvSpPr txBox="1">
            <a:spLocks noChangeArrowheads="1"/>
          </p:cNvSpPr>
          <p:nvPr/>
        </p:nvSpPr>
        <p:spPr bwMode="auto">
          <a:xfrm>
            <a:off x="6677025" y="3352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8275" algn="r"/>
                <a:tab pos="6741795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SimSun" panose="02010600030101010101" pitchFamily="2" charset="-122"/>
                <a:cs typeface="+mn-cs"/>
              </a:rPr>
              <a:t>7</a:t>
            </a:r>
          </a:p>
        </p:txBody>
      </p:sp>
      <p:sp>
        <p:nvSpPr>
          <p:cNvPr id="60432" name="Text Box 14"/>
          <p:cNvSpPr txBox="1">
            <a:spLocks noChangeArrowheads="1"/>
          </p:cNvSpPr>
          <p:nvPr/>
        </p:nvSpPr>
        <p:spPr bwMode="auto">
          <a:xfrm>
            <a:off x="5829300" y="3352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8275" algn="r"/>
                <a:tab pos="6741795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SimSun" panose="02010600030101010101" pitchFamily="2" charset="-122"/>
                <a:cs typeface="+mn-cs"/>
              </a:rPr>
              <a:t>D</a:t>
            </a:r>
          </a:p>
        </p:txBody>
      </p:sp>
      <p:sp>
        <p:nvSpPr>
          <p:cNvPr id="60434" name="Text Box 16"/>
          <p:cNvSpPr txBox="1">
            <a:spLocks noChangeArrowheads="1"/>
          </p:cNvSpPr>
          <p:nvPr/>
        </p:nvSpPr>
        <p:spPr bwMode="auto">
          <a:xfrm>
            <a:off x="4981575" y="3352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8275" algn="r"/>
                <a:tab pos="6741795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SimSun" panose="02010600030101010101" pitchFamily="2" charset="-122"/>
                <a:cs typeface="+mn-cs"/>
              </a:rPr>
              <a:t>4</a:t>
            </a:r>
          </a:p>
        </p:txBody>
      </p:sp>
      <p:sp>
        <p:nvSpPr>
          <p:cNvPr id="60436" name="Text Box 18"/>
          <p:cNvSpPr txBox="1">
            <a:spLocks noChangeArrowheads="1"/>
          </p:cNvSpPr>
          <p:nvPr/>
        </p:nvSpPr>
        <p:spPr bwMode="auto">
          <a:xfrm>
            <a:off x="4133850" y="3352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8275" algn="r"/>
                <a:tab pos="6741795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SimSun" panose="02010600030101010101" pitchFamily="2" charset="-122"/>
                <a:cs typeface="+mn-cs"/>
              </a:rPr>
              <a:t>F</a:t>
            </a:r>
          </a:p>
        </p:txBody>
      </p:sp>
      <p:sp>
        <p:nvSpPr>
          <p:cNvPr id="60438" name="Text Box 20"/>
          <p:cNvSpPr txBox="1">
            <a:spLocks noChangeArrowheads="1"/>
          </p:cNvSpPr>
          <p:nvPr/>
        </p:nvSpPr>
        <p:spPr bwMode="auto">
          <a:xfrm>
            <a:off x="3286125" y="3352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8275" algn="r"/>
                <a:tab pos="6741795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SimSun" panose="02010600030101010101" pitchFamily="2" charset="-122"/>
                <a:cs typeface="+mn-cs"/>
              </a:rPr>
              <a:t>8</a:t>
            </a:r>
          </a:p>
        </p:txBody>
      </p:sp>
      <p:sp>
        <p:nvSpPr>
          <p:cNvPr id="60440" name="Text Box 22"/>
          <p:cNvSpPr txBox="1">
            <a:spLocks noChangeArrowheads="1"/>
          </p:cNvSpPr>
          <p:nvPr/>
        </p:nvSpPr>
        <p:spPr bwMode="auto">
          <a:xfrm>
            <a:off x="2438400" y="3352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8275" algn="r"/>
                <a:tab pos="6741795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SimSun" panose="02010600030101010101" pitchFamily="2" charset="-122"/>
                <a:cs typeface="+mn-cs"/>
              </a:rPr>
              <a:t>A</a:t>
            </a:r>
          </a:p>
        </p:txBody>
      </p:sp>
      <p:sp>
        <p:nvSpPr>
          <p:cNvPr id="60442" name="Text Box 24"/>
          <p:cNvSpPr txBox="1">
            <a:spLocks noChangeArrowheads="1"/>
          </p:cNvSpPr>
          <p:nvPr/>
        </p:nvSpPr>
        <p:spPr bwMode="auto">
          <a:xfrm>
            <a:off x="1590675" y="3352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18275" algn="r"/>
                <a:tab pos="6741795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SimSun" panose="02010600030101010101" pitchFamily="2" charset="-122"/>
                <a:cs typeface="+mn-cs"/>
              </a:rPr>
              <a:t>3</a:t>
            </a:r>
          </a:p>
        </p:txBody>
      </p:sp>
      <p:sp>
        <p:nvSpPr>
          <p:cNvPr id="60444" name="Text Box 26"/>
          <p:cNvSpPr txBox="1">
            <a:spLocks noChangeArrowheads="1"/>
          </p:cNvSpPr>
          <p:nvPr/>
        </p:nvSpPr>
        <p:spPr bwMode="auto">
          <a:xfrm>
            <a:off x="1614116" y="4938668"/>
            <a:ext cx="61916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This is not a new machine representation,</a:t>
            </a:r>
            <a:b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br>
            <a:r>
              <a:rPr kumimoji="0" lang="en-US" altLang="zh-CN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just a convenient way to write the number.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Within the Computer: Everything is a Number.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981075"/>
            <a:ext cx="8713092" cy="5481638"/>
          </a:xfrm>
        </p:spPr>
        <p:txBody>
          <a:bodyPr/>
          <a:lstStyle/>
          <a:p>
            <a:r>
              <a:rPr lang="en-US" altLang="zh-CN" dirty="0"/>
              <a:t>Which base do we use? 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Decimal:</a:t>
            </a:r>
            <a:r>
              <a:rPr lang="en-US" altLang="zh-CN" dirty="0"/>
              <a:t> great for humans, especially when doing</a:t>
            </a:r>
            <a:br>
              <a:rPr lang="en-US" altLang="zh-CN" dirty="0"/>
            </a:br>
            <a:r>
              <a:rPr lang="en-US" altLang="zh-CN" dirty="0"/>
              <a:t>arithmetic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Hex: </a:t>
            </a:r>
            <a:r>
              <a:rPr lang="en-US" altLang="zh-CN" dirty="0"/>
              <a:t>if human looking at long strings of binary</a:t>
            </a:r>
            <a:br>
              <a:rPr lang="en-US" altLang="zh-CN" dirty="0"/>
            </a:br>
            <a:r>
              <a:rPr lang="en-US" altLang="zh-CN" dirty="0"/>
              <a:t>numbers, its much easier to convert to hex and see</a:t>
            </a:r>
            <a:br>
              <a:rPr lang="en-US" altLang="zh-CN" dirty="0"/>
            </a:br>
            <a:r>
              <a:rPr lang="en-US" altLang="zh-CN" dirty="0"/>
              <a:t>4 bits/symbol</a:t>
            </a:r>
          </a:p>
          <a:p>
            <a:pPr lvl="2"/>
            <a:r>
              <a:rPr lang="en-US" altLang="zh-CN" dirty="0"/>
              <a:t>Terrible for arithmetic on paper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Binary: </a:t>
            </a:r>
            <a:r>
              <a:rPr lang="en-US" altLang="zh-CN" dirty="0"/>
              <a:t>what computers use; you will learn how computers do +, -, *, /</a:t>
            </a:r>
          </a:p>
          <a:p>
            <a:pPr lvl="2"/>
            <a:r>
              <a:rPr lang="en-US" altLang="zh-CN" dirty="0"/>
              <a:t>To a computer, numbers always binary</a:t>
            </a:r>
          </a:p>
          <a:p>
            <a:pPr lvl="2"/>
            <a:r>
              <a:rPr lang="en-US" altLang="zh-CN" dirty="0"/>
              <a:t>Regardless of how number is written:</a:t>
            </a:r>
          </a:p>
          <a:p>
            <a:pPr lvl="2"/>
            <a:r>
              <a:rPr lang="en-US" altLang="zh-CN" dirty="0"/>
              <a:t>32</a:t>
            </a:r>
            <a:r>
              <a:rPr lang="en-US" altLang="zh-CN" baseline="-25000" dirty="0"/>
              <a:t>ten</a:t>
            </a:r>
            <a:r>
              <a:rPr lang="en-US" altLang="zh-CN" dirty="0"/>
              <a:t> == 32</a:t>
            </a:r>
            <a:r>
              <a:rPr lang="en-US" altLang="zh-CN" baseline="-25000" dirty="0"/>
              <a:t>10</a:t>
            </a:r>
            <a:r>
              <a:rPr lang="en-US" altLang="zh-CN" dirty="0"/>
              <a:t> == 0x20 == 100000</a:t>
            </a:r>
            <a:r>
              <a:rPr lang="en-US" altLang="zh-CN" baseline="-25000" dirty="0"/>
              <a:t>2</a:t>
            </a:r>
            <a:r>
              <a:rPr lang="en-US" altLang="zh-CN" dirty="0"/>
              <a:t> == 0b100000</a:t>
            </a:r>
          </a:p>
          <a:p>
            <a:pPr lvl="2"/>
            <a:r>
              <a:rPr lang="en-US" altLang="zh-CN" dirty="0"/>
              <a:t>Use subscripts “ten”, “hex”, “two” in book, slides when might be confusing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23" y="1430304"/>
            <a:ext cx="8477729" cy="5049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Within the Computer: Everything is a Number.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981075"/>
            <a:ext cx="8839200" cy="5481638"/>
          </a:xfrm>
        </p:spPr>
        <p:txBody>
          <a:bodyPr/>
          <a:lstStyle/>
          <a:p>
            <a:r>
              <a:rPr lang="en-US" altLang="zh-CN" dirty="0"/>
              <a:t>Bit(</a:t>
            </a:r>
            <a:r>
              <a:rPr lang="en-US" altLang="zh-CN" dirty="0" err="1">
                <a:solidFill>
                  <a:srgbClr val="FF0000"/>
                </a:solidFill>
              </a:rPr>
              <a:t>BI</a:t>
            </a:r>
            <a:r>
              <a:rPr lang="en-US" altLang="zh-CN" dirty="0" err="1"/>
              <a:t>nary</a:t>
            </a:r>
            <a:r>
              <a:rPr lang="en-US" altLang="zh-CN" dirty="0"/>
              <a:t> </a:t>
            </a:r>
            <a:r>
              <a:rPr lang="en-US" altLang="zh-CN" dirty="0" err="1"/>
              <a:t>digi</a:t>
            </a:r>
            <a:r>
              <a:rPr lang="en-US" altLang="zh-CN" dirty="0" err="1">
                <a:solidFill>
                  <a:srgbClr val="FF0000"/>
                </a:solidFill>
              </a:rPr>
              <a:t>T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1Bits=2things;</a:t>
            </a:r>
          </a:p>
          <a:p>
            <a:pPr lvl="1"/>
            <a:r>
              <a:rPr lang="en-US" altLang="zh-CN" dirty="0"/>
              <a:t>2Bits=4things;</a:t>
            </a:r>
          </a:p>
          <a:p>
            <a:pPr lvl="1"/>
            <a:r>
              <a:rPr lang="en-US" altLang="zh-CN" dirty="0"/>
              <a:t>4Bits=16things;</a:t>
            </a:r>
          </a:p>
          <a:p>
            <a:pPr lvl="1"/>
            <a:r>
              <a:rPr lang="en-US" altLang="zh-CN" dirty="0"/>
              <a:t>8Bits=256things</a:t>
            </a:r>
          </a:p>
          <a:p>
            <a:pPr lvl="1"/>
            <a:r>
              <a:rPr lang="en-US" altLang="zh-CN" dirty="0"/>
              <a:t>……</a:t>
            </a:r>
          </a:p>
          <a:p>
            <a:r>
              <a:rPr lang="en-US" altLang="zh-CN" dirty="0"/>
              <a:t>Byte</a:t>
            </a:r>
          </a:p>
          <a:p>
            <a:pPr lvl="1"/>
            <a:r>
              <a:rPr lang="en-US" altLang="zh-CN" dirty="0"/>
              <a:t>1Byte=8Bits</a:t>
            </a:r>
          </a:p>
          <a:p>
            <a:pPr lvl="1"/>
            <a:r>
              <a:rPr lang="en-US" altLang="zh-CN" dirty="0"/>
              <a:t>A byte is 8 bits</a:t>
            </a:r>
          </a:p>
          <a:p>
            <a:r>
              <a:rPr lang="en-US" altLang="zh-CN" dirty="0"/>
              <a:t>But numbers usually stored with a fixed size</a:t>
            </a:r>
          </a:p>
          <a:p>
            <a:pPr lvl="1">
              <a:lnSpc>
                <a:spcPts val="2000"/>
              </a:lnSpc>
            </a:pPr>
            <a:r>
              <a:rPr lang="en-US" altLang="zh-CN" dirty="0"/>
              <a:t>8-bit bytes;</a:t>
            </a:r>
          </a:p>
          <a:p>
            <a:pPr lvl="1">
              <a:lnSpc>
                <a:spcPts val="2000"/>
              </a:lnSpc>
            </a:pPr>
            <a:r>
              <a:rPr lang="en-US" altLang="zh-CN" dirty="0"/>
              <a:t>16-bit </a:t>
            </a:r>
            <a:r>
              <a:rPr lang="en-US" altLang="zh-CN" dirty="0">
                <a:solidFill>
                  <a:srgbClr val="FF0000"/>
                </a:solidFill>
              </a:rPr>
              <a:t>half words</a:t>
            </a:r>
            <a:r>
              <a:rPr lang="en-US" altLang="zh-CN" dirty="0"/>
              <a:t>;</a:t>
            </a:r>
          </a:p>
          <a:p>
            <a:pPr lvl="1">
              <a:lnSpc>
                <a:spcPts val="2000"/>
              </a:lnSpc>
            </a:pPr>
            <a:r>
              <a:rPr lang="en-US" altLang="zh-CN" dirty="0"/>
              <a:t>32-bit words;</a:t>
            </a:r>
          </a:p>
          <a:p>
            <a:pPr lvl="1">
              <a:lnSpc>
                <a:spcPts val="2000"/>
              </a:lnSpc>
            </a:pPr>
            <a:r>
              <a:rPr lang="en-US" altLang="zh-CN" dirty="0"/>
              <a:t>64-bit double words, ...</a:t>
            </a:r>
          </a:p>
          <a:p>
            <a:pPr lvl="1">
              <a:lnSpc>
                <a:spcPts val="2000"/>
              </a:lnSpc>
            </a:pPr>
            <a:r>
              <a:rPr lang="en-US" altLang="zh-CN" dirty="0"/>
              <a:t>And there are really only two primitive "numbers": 0 and 1 is a "bit" </a:t>
            </a:r>
          </a:p>
          <a:p>
            <a:pPr marL="0" indent="0">
              <a:buNone/>
            </a:pP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12099" y="46525"/>
            <a:ext cx="2227653" cy="790186"/>
          </a:xfrm>
          <a:prstGeom prst="rect">
            <a:avLst/>
          </a:prstGeom>
          <a:gradFill flip="none" rotWithShape="1">
            <a:gsLst>
              <a:gs pos="0">
                <a:srgbClr val="0074BF">
                  <a:shade val="30000"/>
                  <a:satMod val="115000"/>
                </a:srgbClr>
              </a:gs>
              <a:gs pos="50000">
                <a:srgbClr val="0074BF">
                  <a:shade val="67500"/>
                  <a:satMod val="115000"/>
                </a:srgbClr>
              </a:gs>
              <a:gs pos="100000">
                <a:srgbClr val="0074B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MH_Others_2"/>
          <p:cNvSpPr txBox="1"/>
          <p:nvPr>
            <p:custDataLst>
              <p:tags r:id="rId2"/>
            </p:custDataLst>
          </p:nvPr>
        </p:nvSpPr>
        <p:spPr>
          <a:xfrm>
            <a:off x="112099" y="226175"/>
            <a:ext cx="202302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zh-CN" sz="28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Outline</a:t>
            </a:r>
            <a:endParaRPr lang="zh-CN" altLang="en-US" sz="28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8669" y="1768676"/>
            <a:ext cx="8597827" cy="647021"/>
            <a:chOff x="473592" y="1768676"/>
            <a:chExt cx="8597827" cy="647021"/>
          </a:xfrm>
        </p:grpSpPr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1250835" y="1812397"/>
              <a:ext cx="7820584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rgbClr val="333399"/>
                  </a:solidFill>
                  <a:latin typeface="微软雅黑" panose="020B0503020204020204" pitchFamily="34" charset="-122"/>
                </a:rPr>
                <a:t>How do we represent data in a computer?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473592" y="176867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74181" y="2415697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38669" y="3351456"/>
            <a:ext cx="8165779" cy="653608"/>
            <a:chOff x="438669" y="3351456"/>
            <a:chExt cx="8165779" cy="653608"/>
          </a:xfrm>
        </p:grpSpPr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33" name="矩形 17"/>
            <p:cNvSpPr>
              <a:spLocks noChangeArrowheads="1"/>
            </p:cNvSpPr>
            <p:nvPr/>
          </p:nvSpPr>
          <p:spPr bwMode="auto">
            <a:xfrm>
              <a:off x="1259632" y="3395177"/>
              <a:ext cx="7344816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rgbClr val="333399"/>
                  </a:solidFill>
                  <a:latin typeface="微软雅黑" panose="020B0503020204020204" pitchFamily="34" charset="-122"/>
                </a:rPr>
                <a:t>2’Complement Integers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438669" y="2554177"/>
            <a:ext cx="8165779" cy="658799"/>
            <a:chOff x="438669" y="2554177"/>
            <a:chExt cx="8165779" cy="658799"/>
          </a:xfrm>
        </p:grpSpPr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73592" y="2554177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1" name="矩形 17"/>
            <p:cNvSpPr>
              <a:spLocks noChangeArrowheads="1"/>
            </p:cNvSpPr>
            <p:nvPr/>
          </p:nvSpPr>
          <p:spPr bwMode="auto">
            <a:xfrm>
              <a:off x="1259632" y="2597899"/>
              <a:ext cx="7344816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rgbClr val="333399"/>
                  </a:solidFill>
                  <a:latin typeface="微软雅黑" panose="020B0503020204020204" pitchFamily="34" charset="-122"/>
                </a:rPr>
                <a:t>Integer Data Types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38669" y="3207785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74181" y="3212976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438669" y="4143544"/>
            <a:ext cx="8165779" cy="653608"/>
            <a:chOff x="438669" y="3351456"/>
            <a:chExt cx="8165779" cy="653608"/>
          </a:xfrm>
        </p:grpSpPr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1259632" y="3395178"/>
              <a:ext cx="7344816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rgbClr val="333399"/>
                  </a:solidFill>
                  <a:latin typeface="微软雅黑" panose="020B0503020204020204" pitchFamily="34" charset="-122"/>
                </a:rPr>
                <a:t>Binary-Decimal Conversion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BIG IDEA</a:t>
            </a:r>
            <a:r>
              <a:rPr lang="zh-CN" altLang="en-US" dirty="0">
                <a:ea typeface="SimSun" panose="02010600030101010101" pitchFamily="2" charset="-122"/>
              </a:rPr>
              <a:t>：</a:t>
            </a:r>
            <a:r>
              <a:rPr lang="en-US" altLang="zh-CN" dirty="0">
                <a:ea typeface="SimSun" panose="02010600030101010101" pitchFamily="2" charset="-122"/>
              </a:rPr>
              <a:t>Bits can represent anything!!!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Characters?</a:t>
            </a:r>
          </a:p>
          <a:p>
            <a:pPr lvl="1"/>
            <a:r>
              <a:rPr lang="en-US" altLang="zh-CN" dirty="0"/>
              <a:t>26 letters ⇒ 5 bits (2</a:t>
            </a:r>
            <a:r>
              <a:rPr lang="en-US" altLang="zh-CN" baseline="30000" dirty="0"/>
              <a:t>5</a:t>
            </a:r>
            <a:r>
              <a:rPr lang="en-US" altLang="zh-CN" dirty="0"/>
              <a:t> = 32)</a:t>
            </a:r>
          </a:p>
          <a:p>
            <a:pPr lvl="1"/>
            <a:r>
              <a:rPr lang="en-US" altLang="zh-CN" dirty="0"/>
              <a:t>upper/lower case + punctuation</a:t>
            </a:r>
            <a:r>
              <a:rPr lang="zh-CN" altLang="en-US" dirty="0"/>
              <a:t>（符号）</a:t>
            </a:r>
            <a:r>
              <a:rPr lang="en-US" altLang="zh-CN" dirty="0"/>
              <a:t> ⇒ 7 bits (in 8)(</a:t>
            </a:r>
            <a:r>
              <a:rPr lang="zh-CN" altLang="zh-CN" dirty="0"/>
              <a:t>“</a:t>
            </a:r>
            <a:r>
              <a:rPr lang="en-US" altLang="zh-CN" dirty="0"/>
              <a:t>ASCII</a:t>
            </a:r>
            <a:r>
              <a:rPr lang="zh-CN" altLang="zh-CN" dirty="0"/>
              <a:t>”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standard code to cover all the world’s languages ⇒ 8,16,32 bits (</a:t>
            </a:r>
            <a:r>
              <a:rPr lang="zh-CN" altLang="zh-CN" dirty="0"/>
              <a:t>“</a:t>
            </a:r>
            <a:r>
              <a:rPr lang="en-US" altLang="zh-CN" dirty="0"/>
              <a:t>Unicode</a:t>
            </a:r>
            <a:r>
              <a:rPr lang="zh-CN" altLang="zh-CN" dirty="0"/>
              <a:t>”</a:t>
            </a:r>
            <a:r>
              <a:rPr lang="en-US" altLang="zh-CN" dirty="0"/>
              <a:t>) </a:t>
            </a:r>
            <a:r>
              <a:rPr lang="en-US" altLang="zh-CN" dirty="0">
                <a:hlinkClick r:id="rId3"/>
              </a:rPr>
              <a:t>www.unicode.com</a:t>
            </a:r>
            <a:br>
              <a:rPr lang="en-US" altLang="zh-CN" dirty="0"/>
            </a:br>
            <a:endParaRPr lang="en-US" altLang="zh-CN" dirty="0"/>
          </a:p>
          <a:p>
            <a:r>
              <a:rPr lang="en-US" altLang="zh-CN" dirty="0"/>
              <a:t>Logical values? </a:t>
            </a:r>
          </a:p>
          <a:p>
            <a:pPr lvl="1"/>
            <a:r>
              <a:rPr lang="en-US" altLang="zh-CN" dirty="0"/>
              <a:t>0 → False, 1 → True</a:t>
            </a:r>
          </a:p>
          <a:p>
            <a:r>
              <a:rPr lang="en-US" altLang="zh-CN" dirty="0"/>
              <a:t>colors ? </a:t>
            </a:r>
          </a:p>
          <a:p>
            <a:pPr lvl="1"/>
            <a:r>
              <a:rPr lang="en-US" altLang="zh-CN" dirty="0"/>
              <a:t>Ex: </a:t>
            </a:r>
            <a:r>
              <a:rPr lang="en-US" altLang="zh-CN" dirty="0">
                <a:solidFill>
                  <a:srgbClr val="FF0000"/>
                </a:solidFill>
              </a:rPr>
              <a:t>Red(00),</a:t>
            </a:r>
            <a:r>
              <a:rPr lang="en-US" altLang="zh-CN" dirty="0">
                <a:solidFill>
                  <a:srgbClr val="00B050"/>
                </a:solidFill>
              </a:rPr>
              <a:t>Green(01),</a:t>
            </a:r>
            <a:r>
              <a:rPr lang="en-US" altLang="zh-CN" dirty="0">
                <a:solidFill>
                  <a:srgbClr val="0000FF"/>
                </a:solidFill>
              </a:rPr>
              <a:t>Blue(11)</a:t>
            </a:r>
          </a:p>
          <a:p>
            <a:r>
              <a:rPr lang="en-US" altLang="zh-CN" dirty="0"/>
              <a:t>locations / addresses? </a:t>
            </a:r>
          </a:p>
          <a:p>
            <a:r>
              <a:rPr lang="en-US" altLang="zh-CN" dirty="0"/>
              <a:t>commands?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</a:p>
          <a:p>
            <a:pPr marL="0" indent="0" algn="ctr">
              <a:buNone/>
            </a:pPr>
            <a:r>
              <a:rPr lang="en-US" altLang="zh-CN" dirty="0">
                <a:solidFill>
                  <a:srgbClr val="FF0000"/>
                </a:solidFill>
              </a:rPr>
              <a:t>MEMORIZE:   N bits ⇔ at most 2</a:t>
            </a:r>
            <a:r>
              <a:rPr lang="en-US" altLang="zh-CN" baseline="30000" dirty="0">
                <a:solidFill>
                  <a:srgbClr val="FF0000"/>
                </a:solidFill>
              </a:rPr>
              <a:t>N</a:t>
            </a:r>
            <a:r>
              <a:rPr lang="en-US" altLang="zh-CN" dirty="0">
                <a:solidFill>
                  <a:srgbClr val="FF0000"/>
                </a:solidFill>
              </a:rPr>
              <a:t> things</a:t>
            </a:r>
            <a:endParaRPr lang="zh-CN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193" y="3429000"/>
            <a:ext cx="3275856" cy="207081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094653-6A0F-4431-A2B5-67C7162F431D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708E4B-BCE5-4A13-9CB7-E1B450A76114}" type="slidenum">
              <a:rPr lang="en-US" altLang="zh-CN" sz="1400" b="0" smtClean="0">
                <a:ea typeface="SimSun" panose="02010600030101010101" pitchFamily="2" charset="-122"/>
              </a:rPr>
              <a:t>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What kinds of data do we need to represent?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/>
            <a:r>
              <a:rPr lang="en-US" altLang="zh-CN" dirty="0">
                <a:ea typeface="SimSun" panose="02010600030101010101" pitchFamily="2" charset="-122"/>
              </a:rPr>
              <a:t>Kinds of data</a:t>
            </a:r>
            <a:endParaRPr lang="en-US" altLang="zh-CN" dirty="0">
              <a:solidFill>
                <a:srgbClr val="CE0000"/>
              </a:solidFill>
            </a:endParaRPr>
          </a:p>
          <a:p>
            <a:pPr marL="452755" lvl="1" indent="0"/>
            <a:r>
              <a:rPr lang="en-US" altLang="zh-CN" dirty="0">
                <a:solidFill>
                  <a:srgbClr val="CE0000"/>
                </a:solidFill>
                <a:latin typeface="Courier"/>
              </a:rPr>
              <a:t>Numbers</a:t>
            </a:r>
            <a:r>
              <a:rPr lang="en-US" altLang="zh-CN" dirty="0">
                <a:latin typeface="Courier"/>
              </a:rPr>
              <a:t> – signed, unsigned, integers, floating point, complex, rational, irrational, …</a:t>
            </a:r>
          </a:p>
          <a:p>
            <a:pPr marL="452755" lvl="1" indent="0"/>
            <a:r>
              <a:rPr lang="en-US" altLang="zh-CN" dirty="0">
                <a:solidFill>
                  <a:srgbClr val="CE0000"/>
                </a:solidFill>
                <a:latin typeface="Courier"/>
              </a:rPr>
              <a:t>Text</a:t>
            </a:r>
            <a:r>
              <a:rPr lang="en-US" altLang="zh-CN" dirty="0">
                <a:latin typeface="Courier"/>
              </a:rPr>
              <a:t> – characters, strings, …</a:t>
            </a:r>
          </a:p>
          <a:p>
            <a:pPr marL="452755" lvl="1" indent="0"/>
            <a:r>
              <a:rPr lang="en-US" altLang="zh-CN" dirty="0">
                <a:solidFill>
                  <a:srgbClr val="CE0000"/>
                </a:solidFill>
                <a:latin typeface="Courier"/>
              </a:rPr>
              <a:t>Logical</a:t>
            </a:r>
            <a:r>
              <a:rPr lang="en-US" altLang="zh-CN" dirty="0">
                <a:latin typeface="Courier"/>
              </a:rPr>
              <a:t> – true, false</a:t>
            </a:r>
          </a:p>
          <a:p>
            <a:pPr marL="452755" lvl="1" indent="0"/>
            <a:r>
              <a:rPr lang="en-US" altLang="zh-CN" dirty="0">
                <a:solidFill>
                  <a:srgbClr val="CE0000"/>
                </a:solidFill>
                <a:latin typeface="Courier"/>
              </a:rPr>
              <a:t>Images</a:t>
            </a:r>
            <a:r>
              <a:rPr lang="en-US" altLang="zh-CN" dirty="0">
                <a:latin typeface="Courier"/>
              </a:rPr>
              <a:t> – pixels, colors, shapes, …</a:t>
            </a:r>
          </a:p>
          <a:p>
            <a:pPr marL="452755" lvl="1" indent="0"/>
            <a:r>
              <a:rPr lang="en-US" altLang="zh-CN" dirty="0">
                <a:solidFill>
                  <a:srgbClr val="CE0000"/>
                </a:solidFill>
                <a:latin typeface="Courier"/>
              </a:rPr>
              <a:t>Sound</a:t>
            </a:r>
          </a:p>
          <a:p>
            <a:pPr marL="452755" lvl="1" indent="0"/>
            <a:r>
              <a:rPr lang="en-US" altLang="zh-CN" dirty="0">
                <a:solidFill>
                  <a:srgbClr val="CE0000"/>
                </a:solidFill>
                <a:latin typeface="Courier"/>
              </a:rPr>
              <a:t>Video</a:t>
            </a:r>
            <a:r>
              <a:rPr lang="en-US" altLang="zh-CN" dirty="0">
                <a:latin typeface="Courier"/>
              </a:rPr>
              <a:t> – a  series of images</a:t>
            </a:r>
          </a:p>
          <a:p>
            <a:pPr marL="452755" lvl="1" indent="0"/>
            <a:r>
              <a:rPr lang="en-US" altLang="zh-CN" dirty="0">
                <a:solidFill>
                  <a:srgbClr val="CE0000"/>
                </a:solidFill>
                <a:latin typeface="Courier"/>
              </a:rPr>
              <a:t>Instructions</a:t>
            </a:r>
          </a:p>
          <a:p>
            <a:pPr marL="452755" lvl="1" indent="0"/>
            <a:r>
              <a:rPr lang="en-US" altLang="zh-CN" dirty="0">
                <a:solidFill>
                  <a:srgbClr val="CE0000"/>
                </a:solidFill>
                <a:latin typeface="Courier"/>
              </a:rPr>
              <a:t>…</a:t>
            </a:r>
            <a:endParaRPr lang="en-US" altLang="zh-CN" dirty="0">
              <a:latin typeface="Courier"/>
            </a:endParaRPr>
          </a:p>
          <a:p>
            <a:pPr marL="273050" indent="-273050"/>
            <a:r>
              <a:rPr lang="en-US" altLang="zh-CN" dirty="0">
                <a:solidFill>
                  <a:srgbClr val="FF3300"/>
                </a:solidFill>
                <a:ea typeface="SimSun" panose="02010600030101010101" pitchFamily="2" charset="-122"/>
              </a:rPr>
              <a:t>Data type: </a:t>
            </a:r>
            <a:r>
              <a:rPr lang="en-US" altLang="zh-CN" i="1" dirty="0">
                <a:solidFill>
                  <a:schemeClr val="accent2"/>
                </a:solidFill>
              </a:rPr>
              <a:t>representation</a:t>
            </a:r>
            <a:r>
              <a:rPr lang="en-US" altLang="zh-CN" dirty="0"/>
              <a:t> and </a:t>
            </a:r>
            <a:r>
              <a:rPr lang="en-US" altLang="zh-CN" i="1" dirty="0">
                <a:solidFill>
                  <a:schemeClr val="accent2"/>
                </a:solidFill>
              </a:rPr>
              <a:t>operations</a:t>
            </a:r>
            <a:r>
              <a:rPr lang="en-US" altLang="zh-CN" dirty="0"/>
              <a:t> within the computer</a:t>
            </a:r>
            <a:endParaRPr lang="en-US" altLang="zh-CN" dirty="0">
              <a:ea typeface="SimSun" panose="02010600030101010101" pitchFamily="2" charset="-122"/>
            </a:endParaRPr>
          </a:p>
          <a:p>
            <a:pPr marL="273050" indent="-273050" algn="ctr">
              <a:buFont typeface="Wingdings" panose="05000000000000000000" pitchFamily="2" charset="2"/>
              <a:buNone/>
            </a:pPr>
            <a:r>
              <a:rPr lang="en-US" altLang="zh-CN" dirty="0">
                <a:ea typeface="SimSun" panose="02010600030101010101" pitchFamily="2" charset="-122"/>
              </a:rPr>
              <a:t>   </a:t>
            </a:r>
            <a:r>
              <a:rPr lang="en-US" altLang="zh-CN" sz="3600" dirty="0">
                <a:solidFill>
                  <a:schemeClr val="accent1"/>
                </a:solidFill>
                <a:ea typeface="SimSun" panose="02010600030101010101" pitchFamily="2" charset="-122"/>
              </a:rPr>
              <a:t>We’ll start with numbers…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12099" y="46525"/>
            <a:ext cx="2227653" cy="790186"/>
          </a:xfrm>
          <a:prstGeom prst="rect">
            <a:avLst/>
          </a:prstGeom>
          <a:gradFill flip="none" rotWithShape="1">
            <a:gsLst>
              <a:gs pos="0">
                <a:srgbClr val="0074BF">
                  <a:shade val="30000"/>
                  <a:satMod val="115000"/>
                </a:srgbClr>
              </a:gs>
              <a:gs pos="50000">
                <a:srgbClr val="0074BF">
                  <a:shade val="67500"/>
                  <a:satMod val="115000"/>
                </a:srgbClr>
              </a:gs>
              <a:gs pos="100000">
                <a:srgbClr val="0074B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MH_Others_2"/>
          <p:cNvSpPr txBox="1"/>
          <p:nvPr>
            <p:custDataLst>
              <p:tags r:id="rId2"/>
            </p:custDataLst>
          </p:nvPr>
        </p:nvSpPr>
        <p:spPr>
          <a:xfrm>
            <a:off x="112099" y="226175"/>
            <a:ext cx="202302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zh-CN" sz="28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Outline</a:t>
            </a:r>
            <a:endParaRPr lang="zh-CN" altLang="en-US" sz="28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8669" y="1768676"/>
            <a:ext cx="8597827" cy="647021"/>
            <a:chOff x="473592" y="1768676"/>
            <a:chExt cx="8597827" cy="647021"/>
          </a:xfrm>
        </p:grpSpPr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1250835" y="1812397"/>
              <a:ext cx="7820584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How do we represent data in a computer?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473592" y="176867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74181" y="2415697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38669" y="3351456"/>
            <a:ext cx="8165779" cy="653608"/>
            <a:chOff x="438669" y="3351456"/>
            <a:chExt cx="8165779" cy="653608"/>
          </a:xfrm>
        </p:grpSpPr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33" name="矩形 17"/>
            <p:cNvSpPr>
              <a:spLocks noChangeArrowheads="1"/>
            </p:cNvSpPr>
            <p:nvPr/>
          </p:nvSpPr>
          <p:spPr bwMode="auto">
            <a:xfrm>
              <a:off x="1259632" y="3395177"/>
              <a:ext cx="7344816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2’Complement Integers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438669" y="2554177"/>
            <a:ext cx="8165779" cy="658799"/>
            <a:chOff x="438669" y="2554177"/>
            <a:chExt cx="8165779" cy="658799"/>
          </a:xfrm>
        </p:grpSpPr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73592" y="2554177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1" name="矩形 17"/>
            <p:cNvSpPr>
              <a:spLocks noChangeArrowheads="1"/>
            </p:cNvSpPr>
            <p:nvPr/>
          </p:nvSpPr>
          <p:spPr bwMode="auto">
            <a:xfrm>
              <a:off x="1259632" y="2597899"/>
              <a:ext cx="7344816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rgbClr val="333399"/>
                  </a:solidFill>
                  <a:latin typeface="微软雅黑" panose="020B0503020204020204" pitchFamily="34" charset="-122"/>
                </a:rPr>
                <a:t>Integer Data Types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38669" y="3207785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74181" y="3212976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438669" y="4143544"/>
            <a:ext cx="8165779" cy="653608"/>
            <a:chOff x="438669" y="3351456"/>
            <a:chExt cx="8165779" cy="653608"/>
          </a:xfrm>
        </p:grpSpPr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1259632" y="3395178"/>
              <a:ext cx="7344816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Binary-Decimal Conversion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结绳记数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981075"/>
            <a:ext cx="8839200" cy="1367805"/>
          </a:xfrm>
        </p:spPr>
        <p:txBody>
          <a:bodyPr/>
          <a:lstStyle/>
          <a:p>
            <a:pPr eaLnBrk="1" hangingPunct="1"/>
            <a:r>
              <a:rPr lang="zh-CN" altLang="en-US" dirty="0"/>
              <a:t>名称：</a:t>
            </a:r>
            <a:r>
              <a:rPr lang="zh-CN" altLang="zh-CN" dirty="0"/>
              <a:t>（Quipu）</a:t>
            </a:r>
            <a:r>
              <a:rPr lang="zh-CN" altLang="en-US" dirty="0"/>
              <a:t>基普结绳</a:t>
            </a:r>
            <a:endParaRPr lang="zh-CN" altLang="zh-CN" dirty="0"/>
          </a:p>
          <a:p>
            <a:pPr eaLnBrk="1" hangingPunct="1"/>
            <a:r>
              <a:rPr lang="zh-CN" altLang="zh-CN" dirty="0"/>
              <a:t>产地：南美印加部落</a:t>
            </a:r>
          </a:p>
          <a:p>
            <a:pPr eaLnBrk="1" hangingPunct="1"/>
            <a:r>
              <a:rPr lang="zh-CN" altLang="zh-CN" dirty="0"/>
              <a:t>时间：1</a:t>
            </a:r>
            <a:r>
              <a:rPr lang="en-US" altLang="zh-CN" dirty="0"/>
              <a:t>6</a:t>
            </a:r>
            <a:r>
              <a:rPr lang="zh-CN" altLang="zh-CN" dirty="0"/>
              <a:t>世纪</a:t>
            </a:r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Non-positional</a:t>
            </a:r>
            <a:r>
              <a:rPr lang="en-US" altLang="zh-CN" dirty="0">
                <a:ea typeface="SimSun" panose="02010600030101010101" pitchFamily="2" charset="-122"/>
              </a:rPr>
              <a:t> notation </a:t>
            </a:r>
            <a:r>
              <a:rPr lang="zh-CN" altLang="en-US" b="0" dirty="0">
                <a:solidFill>
                  <a:srgbClr val="FF0000"/>
                </a:solidFill>
              </a:rPr>
              <a:t>非位置</a:t>
            </a:r>
            <a:endParaRPr lang="en-US" altLang="zh-CN" dirty="0">
              <a:solidFill>
                <a:srgbClr val="FF0000"/>
              </a:solidFill>
              <a:ea typeface="SimSun" panose="02010600030101010101" pitchFamily="2" charset="-122"/>
            </a:endParaRPr>
          </a:p>
          <a:p>
            <a:pPr lvl="1"/>
            <a:r>
              <a:rPr lang="en-US" altLang="zh-CN" dirty="0"/>
              <a:t>Could represent a number (“5”) with a string of ones (“11111”) problems?</a:t>
            </a:r>
            <a:endParaRPr lang="en-US" altLang="zh-CN" dirty="0">
              <a:ea typeface="SimSun" panose="02010600030101010101" pitchFamily="2" charset="-122"/>
            </a:endParaRPr>
          </a:p>
          <a:p>
            <a:pPr marL="0" indent="0" eaLnBrk="1" hangingPunct="1">
              <a:buNone/>
            </a:pPr>
            <a:endParaRPr lang="zh-CN" altLang="zh-CN" dirty="0"/>
          </a:p>
          <a:p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45265"/>
            <a:ext cx="2333731" cy="21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\Desktop\2020年3月计算机新馆布展后及计算机材料\mmexport15833700638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1075"/>
            <a:ext cx="3942532" cy="248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56616"/>
            <a:ext cx="4421704" cy="284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02CEC2-830B-4935-A93D-BB28BF9E9AE6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2150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D7731-3906-4296-8905-D3DA48079A6D}" type="slidenum">
              <a:rPr lang="en-US" altLang="zh-CN" sz="1400" b="0" smtClean="0">
                <a:ea typeface="SimSun" panose="02010600030101010101" pitchFamily="2" charset="-122"/>
              </a:rPr>
              <a:t>24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Unsigned Integers</a:t>
            </a:r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Weighted positional </a:t>
            </a:r>
            <a:r>
              <a:rPr lang="en-US" altLang="zh-CN" dirty="0">
                <a:ea typeface="SimSun" panose="02010600030101010101" pitchFamily="2" charset="-122"/>
              </a:rPr>
              <a:t>notation</a:t>
            </a:r>
          </a:p>
          <a:p>
            <a:pPr lvl="1"/>
            <a:r>
              <a:rPr lang="en-US" altLang="zh-CN" dirty="0"/>
              <a:t>like decimal numbers: “329”</a:t>
            </a:r>
          </a:p>
          <a:p>
            <a:pPr lvl="1"/>
            <a:r>
              <a:rPr lang="en-US" altLang="zh-CN" dirty="0"/>
              <a:t>“3” is worth 300, because of its position, while “9” is only worth 9</a:t>
            </a:r>
            <a:endParaRPr lang="zh-CN" altLang="en-US" dirty="0"/>
          </a:p>
        </p:txBody>
      </p:sp>
      <p:grpSp>
        <p:nvGrpSpPr>
          <p:cNvPr id="21510" name="Group 4"/>
          <p:cNvGrpSpPr/>
          <p:nvPr/>
        </p:nvGrpSpPr>
        <p:grpSpPr bwMode="auto">
          <a:xfrm>
            <a:off x="1313259" y="3573016"/>
            <a:ext cx="6715125" cy="1778000"/>
            <a:chOff x="625" y="2688"/>
            <a:chExt cx="4230" cy="1120"/>
          </a:xfrm>
        </p:grpSpPr>
        <p:grpSp>
          <p:nvGrpSpPr>
            <p:cNvPr id="21511" name="Group 4"/>
            <p:cNvGrpSpPr/>
            <p:nvPr/>
          </p:nvGrpSpPr>
          <p:grpSpPr bwMode="auto">
            <a:xfrm>
              <a:off x="953" y="2784"/>
              <a:ext cx="1232" cy="697"/>
              <a:chOff x="953" y="2832"/>
              <a:chExt cx="1232" cy="697"/>
            </a:xfrm>
          </p:grpSpPr>
          <p:sp>
            <p:nvSpPr>
              <p:cNvPr id="21526" name="Text Box 5"/>
              <p:cNvSpPr txBox="1">
                <a:spLocks noChangeArrowheads="1"/>
              </p:cNvSpPr>
              <p:nvPr/>
            </p:nvSpPr>
            <p:spPr bwMode="auto">
              <a:xfrm>
                <a:off x="1298" y="2832"/>
                <a:ext cx="54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3200" b="0" baseline="0">
                    <a:ea typeface="SimSun" panose="02010600030101010101" pitchFamily="2" charset="-122"/>
                  </a:rPr>
                  <a:t>329</a:t>
                </a:r>
              </a:p>
            </p:txBody>
          </p:sp>
          <p:sp>
            <p:nvSpPr>
              <p:cNvPr id="21527" name="Text Box 6"/>
              <p:cNvSpPr txBox="1">
                <a:spLocks noChangeArrowheads="1"/>
              </p:cNvSpPr>
              <p:nvPr/>
            </p:nvSpPr>
            <p:spPr bwMode="auto">
              <a:xfrm>
                <a:off x="953" y="3241"/>
                <a:ext cx="4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b="0" baseline="0">
                    <a:ea typeface="SimSun" panose="02010600030101010101" pitchFamily="2" charset="-122"/>
                  </a:rPr>
                  <a:t>10</a:t>
                </a:r>
                <a:r>
                  <a:rPr lang="en-US" altLang="zh-CN" b="0" baseline="30000">
                    <a:ea typeface="SimSun" panose="02010600030101010101" pitchFamily="2" charset="-122"/>
                  </a:rPr>
                  <a:t>2</a:t>
                </a:r>
              </a:p>
            </p:txBody>
          </p:sp>
          <p:sp>
            <p:nvSpPr>
              <p:cNvPr id="21528" name="Text Box 7"/>
              <p:cNvSpPr txBox="1">
                <a:spLocks noChangeArrowheads="1"/>
              </p:cNvSpPr>
              <p:nvPr/>
            </p:nvSpPr>
            <p:spPr bwMode="auto">
              <a:xfrm>
                <a:off x="1369" y="3241"/>
                <a:ext cx="4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b="0" baseline="0">
                    <a:ea typeface="SimSun" panose="02010600030101010101" pitchFamily="2" charset="-122"/>
                  </a:rPr>
                  <a:t>10</a:t>
                </a:r>
                <a:r>
                  <a:rPr lang="en-US" altLang="zh-CN" b="0" baseline="30000">
                    <a:ea typeface="SimSun" panose="02010600030101010101" pitchFamily="2" charset="-122"/>
                  </a:rPr>
                  <a:t>1</a:t>
                </a:r>
              </a:p>
            </p:txBody>
          </p:sp>
          <p:sp>
            <p:nvSpPr>
              <p:cNvPr id="21529" name="Text Box 8"/>
              <p:cNvSpPr txBox="1">
                <a:spLocks noChangeArrowheads="1"/>
              </p:cNvSpPr>
              <p:nvPr/>
            </p:nvSpPr>
            <p:spPr bwMode="auto">
              <a:xfrm>
                <a:off x="1784" y="3241"/>
                <a:ext cx="4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b="0" baseline="0">
                    <a:ea typeface="SimSun" panose="02010600030101010101" pitchFamily="2" charset="-122"/>
                  </a:rPr>
                  <a:t>10</a:t>
                </a:r>
                <a:r>
                  <a:rPr lang="en-US" altLang="zh-CN" b="0" baseline="30000">
                    <a:ea typeface="SimSun" panose="02010600030101010101" pitchFamily="2" charset="-122"/>
                  </a:rPr>
                  <a:t>0</a:t>
                </a:r>
              </a:p>
            </p:txBody>
          </p:sp>
          <p:sp>
            <p:nvSpPr>
              <p:cNvPr id="21530" name="Line 9"/>
              <p:cNvSpPr>
                <a:spLocks noChangeShapeType="1"/>
              </p:cNvSpPr>
              <p:nvPr/>
            </p:nvSpPr>
            <p:spPr bwMode="auto">
              <a:xfrm flipV="1">
                <a:off x="1569" y="316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1" name="Line 10"/>
              <p:cNvSpPr>
                <a:spLocks noChangeShapeType="1"/>
              </p:cNvSpPr>
              <p:nvPr/>
            </p:nvSpPr>
            <p:spPr bwMode="auto">
              <a:xfrm flipV="1">
                <a:off x="1248" y="316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2" name="Line 11"/>
              <p:cNvSpPr>
                <a:spLocks noChangeShapeType="1"/>
              </p:cNvSpPr>
              <p:nvPr/>
            </p:nvSpPr>
            <p:spPr bwMode="auto">
              <a:xfrm flipH="1" flipV="1">
                <a:off x="1776" y="316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512" name="Group 12"/>
            <p:cNvGrpSpPr/>
            <p:nvPr/>
          </p:nvGrpSpPr>
          <p:grpSpPr bwMode="auto">
            <a:xfrm>
              <a:off x="3229" y="2784"/>
              <a:ext cx="1125" cy="697"/>
              <a:chOff x="1006" y="2832"/>
              <a:chExt cx="1125" cy="697"/>
            </a:xfrm>
          </p:grpSpPr>
          <p:sp>
            <p:nvSpPr>
              <p:cNvPr id="21519" name="Text Box 13"/>
              <p:cNvSpPr txBox="1">
                <a:spLocks noChangeArrowheads="1"/>
              </p:cNvSpPr>
              <p:nvPr/>
            </p:nvSpPr>
            <p:spPr bwMode="auto">
              <a:xfrm>
                <a:off x="1298" y="2832"/>
                <a:ext cx="54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3200" b="0" baseline="0">
                    <a:ea typeface="SimSun" panose="02010600030101010101" pitchFamily="2" charset="-122"/>
                  </a:rPr>
                  <a:t>101</a:t>
                </a:r>
              </a:p>
            </p:txBody>
          </p:sp>
          <p:sp>
            <p:nvSpPr>
              <p:cNvPr id="21520" name="Text Box 14"/>
              <p:cNvSpPr txBox="1">
                <a:spLocks noChangeArrowheads="1"/>
              </p:cNvSpPr>
              <p:nvPr/>
            </p:nvSpPr>
            <p:spPr bwMode="auto">
              <a:xfrm>
                <a:off x="1006" y="3241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b="0" baseline="0">
                    <a:ea typeface="SimSun" panose="02010600030101010101" pitchFamily="2" charset="-122"/>
                  </a:rPr>
                  <a:t>2</a:t>
                </a:r>
                <a:r>
                  <a:rPr lang="en-US" altLang="zh-CN" b="0" baseline="30000">
                    <a:ea typeface="SimSun" panose="02010600030101010101" pitchFamily="2" charset="-122"/>
                  </a:rPr>
                  <a:t>2</a:t>
                </a:r>
              </a:p>
            </p:txBody>
          </p:sp>
          <p:sp>
            <p:nvSpPr>
              <p:cNvPr id="21521" name="Text Box 15"/>
              <p:cNvSpPr txBox="1">
                <a:spLocks noChangeArrowheads="1"/>
              </p:cNvSpPr>
              <p:nvPr/>
            </p:nvSpPr>
            <p:spPr bwMode="auto">
              <a:xfrm>
                <a:off x="1422" y="3241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b="0" baseline="0">
                    <a:ea typeface="SimSun" panose="02010600030101010101" pitchFamily="2" charset="-122"/>
                  </a:rPr>
                  <a:t>2</a:t>
                </a:r>
                <a:r>
                  <a:rPr lang="en-US" altLang="zh-CN" b="0" baseline="30000">
                    <a:ea typeface="SimSun" panose="02010600030101010101" pitchFamily="2" charset="-122"/>
                  </a:rPr>
                  <a:t>1</a:t>
                </a:r>
              </a:p>
            </p:txBody>
          </p:sp>
          <p:sp>
            <p:nvSpPr>
              <p:cNvPr id="21522" name="Text Box 16"/>
              <p:cNvSpPr txBox="1">
                <a:spLocks noChangeArrowheads="1"/>
              </p:cNvSpPr>
              <p:nvPr/>
            </p:nvSpPr>
            <p:spPr bwMode="auto">
              <a:xfrm>
                <a:off x="1837" y="3241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b="0" baseline="0">
                    <a:ea typeface="SimSun" panose="02010600030101010101" pitchFamily="2" charset="-122"/>
                  </a:rPr>
                  <a:t>2</a:t>
                </a:r>
                <a:r>
                  <a:rPr lang="en-US" altLang="zh-CN" b="0" baseline="30000">
                    <a:ea typeface="SimSun" panose="02010600030101010101" pitchFamily="2" charset="-122"/>
                  </a:rPr>
                  <a:t>0</a:t>
                </a:r>
              </a:p>
            </p:txBody>
          </p:sp>
          <p:sp>
            <p:nvSpPr>
              <p:cNvPr id="21523" name="Line 17"/>
              <p:cNvSpPr>
                <a:spLocks noChangeShapeType="1"/>
              </p:cNvSpPr>
              <p:nvPr/>
            </p:nvSpPr>
            <p:spPr bwMode="auto">
              <a:xfrm flipV="1">
                <a:off x="1569" y="316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4" name="Line 18"/>
              <p:cNvSpPr>
                <a:spLocks noChangeShapeType="1"/>
              </p:cNvSpPr>
              <p:nvPr/>
            </p:nvSpPr>
            <p:spPr bwMode="auto">
              <a:xfrm flipV="1">
                <a:off x="1248" y="316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25" name="Line 19"/>
              <p:cNvSpPr>
                <a:spLocks noChangeShapeType="1"/>
              </p:cNvSpPr>
              <p:nvPr/>
            </p:nvSpPr>
            <p:spPr bwMode="auto">
              <a:xfrm flipH="1" flipV="1">
                <a:off x="1776" y="316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13" name="Text Box 20"/>
            <p:cNvSpPr txBox="1">
              <a:spLocks noChangeArrowheads="1"/>
            </p:cNvSpPr>
            <p:nvPr/>
          </p:nvSpPr>
          <p:spPr bwMode="auto">
            <a:xfrm>
              <a:off x="625" y="3552"/>
              <a:ext cx="1973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000" b="0" baseline="0">
                  <a:ea typeface="SimSun" panose="02010600030101010101" pitchFamily="2" charset="-122"/>
                </a:rPr>
                <a:t>3x100 + 2x10 + 9x1 = 329</a:t>
              </a:r>
            </a:p>
          </p:txBody>
        </p:sp>
        <p:sp>
          <p:nvSpPr>
            <p:cNvPr id="21514" name="Text Box 21"/>
            <p:cNvSpPr txBox="1">
              <a:spLocks noChangeArrowheads="1"/>
            </p:cNvSpPr>
            <p:nvPr/>
          </p:nvSpPr>
          <p:spPr bwMode="auto">
            <a:xfrm>
              <a:off x="3061" y="3552"/>
              <a:ext cx="152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000" b="0" baseline="0">
                  <a:ea typeface="SimSun" panose="02010600030101010101" pitchFamily="2" charset="-122"/>
                </a:rPr>
                <a:t>1x4 + 0x2 + 1x1 = 5</a:t>
              </a:r>
            </a:p>
          </p:txBody>
        </p:sp>
        <p:sp>
          <p:nvSpPr>
            <p:cNvPr id="21515" name="Text Box 22"/>
            <p:cNvSpPr txBox="1">
              <a:spLocks noChangeArrowheads="1"/>
            </p:cNvSpPr>
            <p:nvPr/>
          </p:nvSpPr>
          <p:spPr bwMode="auto">
            <a:xfrm>
              <a:off x="2683" y="2688"/>
              <a:ext cx="68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i="1" baseline="0" dirty="0">
                  <a:ea typeface="SimSun" panose="02010600030101010101" pitchFamily="2" charset="-122"/>
                </a:rPr>
                <a:t>most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i="1" baseline="0" dirty="0">
                  <a:ea typeface="SimSun" panose="02010600030101010101" pitchFamily="2" charset="-122"/>
                </a:rPr>
                <a:t>significant</a:t>
              </a:r>
            </a:p>
          </p:txBody>
        </p:sp>
        <p:sp>
          <p:nvSpPr>
            <p:cNvPr id="21516" name="Text Box 23"/>
            <p:cNvSpPr txBox="1">
              <a:spLocks noChangeArrowheads="1"/>
            </p:cNvSpPr>
            <p:nvPr/>
          </p:nvSpPr>
          <p:spPr bwMode="auto">
            <a:xfrm>
              <a:off x="4171" y="2688"/>
              <a:ext cx="68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i="1" baseline="0">
                  <a:ea typeface="SimSun" panose="02010600030101010101" pitchFamily="2" charset="-122"/>
                </a:rPr>
                <a:t>least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i="1" baseline="0">
                  <a:ea typeface="SimSun" panose="02010600030101010101" pitchFamily="2" charset="-122"/>
                </a:rPr>
                <a:t>significant</a:t>
              </a:r>
            </a:p>
          </p:txBody>
        </p:sp>
        <p:sp>
          <p:nvSpPr>
            <p:cNvPr id="21517" name="Freeform 24"/>
            <p:cNvSpPr/>
            <p:nvPr/>
          </p:nvSpPr>
          <p:spPr bwMode="auto">
            <a:xfrm>
              <a:off x="3216" y="2782"/>
              <a:ext cx="432" cy="77"/>
            </a:xfrm>
            <a:custGeom>
              <a:avLst/>
              <a:gdLst>
                <a:gd name="T0" fmla="*/ 0 w 432"/>
                <a:gd name="T1" fmla="*/ 3175 h 77"/>
                <a:gd name="T2" fmla="*/ 452438 w 432"/>
                <a:gd name="T3" fmla="*/ 3175 h 77"/>
                <a:gd name="T4" fmla="*/ 642938 w 432"/>
                <a:gd name="T5" fmla="*/ 22225 h 77"/>
                <a:gd name="T6" fmla="*/ 685800 w 432"/>
                <a:gd name="T7" fmla="*/ 122238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77"/>
                <a:gd name="T14" fmla="*/ 432 w 432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77">
                  <a:moveTo>
                    <a:pt x="0" y="2"/>
                  </a:moveTo>
                  <a:cubicBezTo>
                    <a:pt x="47" y="2"/>
                    <a:pt x="218" y="0"/>
                    <a:pt x="285" y="2"/>
                  </a:cubicBezTo>
                  <a:cubicBezTo>
                    <a:pt x="352" y="4"/>
                    <a:pt x="381" y="2"/>
                    <a:pt x="405" y="14"/>
                  </a:cubicBezTo>
                  <a:cubicBezTo>
                    <a:pt x="429" y="26"/>
                    <a:pt x="427" y="64"/>
                    <a:pt x="432" y="77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8" name="Freeform 25"/>
            <p:cNvSpPr/>
            <p:nvPr/>
          </p:nvSpPr>
          <p:spPr bwMode="auto">
            <a:xfrm flipH="1">
              <a:off x="3936" y="2784"/>
              <a:ext cx="432" cy="77"/>
            </a:xfrm>
            <a:custGeom>
              <a:avLst/>
              <a:gdLst>
                <a:gd name="T0" fmla="*/ 0 w 432"/>
                <a:gd name="T1" fmla="*/ 3175 h 77"/>
                <a:gd name="T2" fmla="*/ 452438 w 432"/>
                <a:gd name="T3" fmla="*/ 3175 h 77"/>
                <a:gd name="T4" fmla="*/ 642938 w 432"/>
                <a:gd name="T5" fmla="*/ 22225 h 77"/>
                <a:gd name="T6" fmla="*/ 685800 w 432"/>
                <a:gd name="T7" fmla="*/ 122238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77"/>
                <a:gd name="T14" fmla="*/ 432 w 432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77">
                  <a:moveTo>
                    <a:pt x="0" y="2"/>
                  </a:moveTo>
                  <a:cubicBezTo>
                    <a:pt x="47" y="2"/>
                    <a:pt x="218" y="0"/>
                    <a:pt x="285" y="2"/>
                  </a:cubicBezTo>
                  <a:cubicBezTo>
                    <a:pt x="352" y="4"/>
                    <a:pt x="381" y="2"/>
                    <a:pt x="405" y="14"/>
                  </a:cubicBezTo>
                  <a:cubicBezTo>
                    <a:pt x="429" y="26"/>
                    <a:pt x="427" y="64"/>
                    <a:pt x="432" y="77"/>
                  </a:cubicBezTo>
                </a:path>
              </a:pathLst>
            </a:custGeom>
            <a:noFill/>
            <a:ln w="9525" cap="rnd">
              <a:solidFill>
                <a:schemeClr val="tx1"/>
              </a:solidFill>
              <a:prstDash val="sysDot"/>
              <a:rou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492FE6A7-03E1-4CEA-8A83-7799EFFBFD05}"/>
              </a:ext>
            </a:extLst>
          </p:cNvPr>
          <p:cNvSpPr txBox="1"/>
          <p:nvPr/>
        </p:nvSpPr>
        <p:spPr>
          <a:xfrm>
            <a:off x="4951030" y="3227348"/>
            <a:ext cx="2789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MSB                                             LSB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C7D19A-13D0-4B3E-9D66-1071EEEF33B8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2C8B72-0B88-48AE-A821-A3775FC328A1}" type="slidenum">
              <a:rPr lang="en-US" altLang="zh-CN" sz="1400" b="0" smtClean="0">
                <a:ea typeface="SimSun" panose="02010600030101010101" pitchFamily="2" charset="-122"/>
              </a:rPr>
              <a:t>25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Unsigned</a:t>
            </a:r>
            <a:r>
              <a:rPr lang="en-US" altLang="zh-CN" dirty="0">
                <a:ea typeface="SimSun" panose="02010600030101010101" pitchFamily="2" charset="-122"/>
              </a:rPr>
              <a:t> Integers (cont.)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ea typeface="SimSun" panose="02010600030101010101" pitchFamily="2" charset="-122"/>
              </a:rPr>
              <a:t>An </a:t>
            </a:r>
            <a:r>
              <a:rPr lang="en-US" altLang="zh-CN" i="1" dirty="0">
                <a:ea typeface="SimSun" panose="02010600030101010101" pitchFamily="2" charset="-122"/>
              </a:rPr>
              <a:t>n</a:t>
            </a:r>
            <a:r>
              <a:rPr lang="en-US" altLang="zh-CN" dirty="0">
                <a:ea typeface="SimSun" panose="02010600030101010101" pitchFamily="2" charset="-122"/>
              </a:rPr>
              <a:t>-bit unsigned integer represents </a:t>
            </a:r>
            <a:r>
              <a:rPr lang="en-US" altLang="zh-CN" i="1" dirty="0">
                <a:ea typeface="SimSun" panose="02010600030101010101" pitchFamily="2" charset="-122"/>
              </a:rPr>
              <a:t>2</a:t>
            </a:r>
            <a:r>
              <a:rPr lang="en-US" altLang="zh-CN" i="1" baseline="30000" dirty="0">
                <a:ea typeface="SimSun" panose="02010600030101010101" pitchFamily="2" charset="-122"/>
              </a:rPr>
              <a:t>n</a:t>
            </a:r>
            <a:r>
              <a:rPr lang="en-US" altLang="zh-CN" dirty="0">
                <a:ea typeface="SimSun" panose="02010600030101010101" pitchFamily="2" charset="-122"/>
              </a:rPr>
              <a:t> values:</a:t>
            </a:r>
            <a:br>
              <a:rPr lang="en-US" altLang="zh-CN" dirty="0">
                <a:ea typeface="SimSun" panose="02010600030101010101" pitchFamily="2" charset="-122"/>
              </a:rPr>
            </a:br>
            <a:r>
              <a:rPr lang="en-US" altLang="zh-CN" dirty="0">
                <a:ea typeface="SimSun" panose="02010600030101010101" pitchFamily="2" charset="-122"/>
              </a:rPr>
              <a:t>from 0 to 2</a:t>
            </a:r>
            <a:r>
              <a:rPr lang="en-US" altLang="zh-CN" i="1" baseline="30000" dirty="0">
                <a:ea typeface="SimSun" panose="02010600030101010101" pitchFamily="2" charset="-122"/>
              </a:rPr>
              <a:t>n</a:t>
            </a:r>
            <a:r>
              <a:rPr lang="en-US" altLang="zh-CN" dirty="0">
                <a:ea typeface="SimSun" panose="02010600030101010101" pitchFamily="2" charset="-122"/>
              </a:rPr>
              <a:t>-1.</a:t>
            </a:r>
          </a:p>
        </p:txBody>
      </p:sp>
      <p:graphicFrame>
        <p:nvGraphicFramePr>
          <p:cNvPr id="101380" name="Group 4"/>
          <p:cNvGraphicFramePr>
            <a:graphicFrameLocks noGrp="1"/>
          </p:cNvGraphicFramePr>
          <p:nvPr/>
        </p:nvGraphicFramePr>
        <p:xfrm>
          <a:off x="3276600" y="1981200"/>
          <a:ext cx="2514600" cy="3657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74FEBD-D646-4EA6-93DC-23527A08085B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FA827E-F2FE-42B9-ADC4-E4BBF4160AFE}" type="slidenum">
              <a:rPr lang="en-US" altLang="zh-CN" sz="1400" b="0" smtClean="0">
                <a:ea typeface="SimSun" panose="02010600030101010101" pitchFamily="2" charset="-122"/>
              </a:rPr>
              <a:t>26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24580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Unsigned Binary </a:t>
            </a:r>
            <a:r>
              <a:rPr lang="en-US" altLang="zh-CN" dirty="0">
                <a:ea typeface="SimSun" panose="02010600030101010101" pitchFamily="2" charset="-122"/>
              </a:rPr>
              <a:t>Arithmetic</a:t>
            </a:r>
          </a:p>
        </p:txBody>
      </p:sp>
      <p:sp>
        <p:nvSpPr>
          <p:cNvPr id="2458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839200" cy="1308100"/>
          </a:xfrm>
        </p:spPr>
        <p:txBody>
          <a:bodyPr/>
          <a:lstStyle/>
          <a:p>
            <a:pPr marL="0" indent="0"/>
            <a:r>
              <a:rPr lang="en-US" altLang="zh-CN" dirty="0">
                <a:ea typeface="SimSun" panose="02010600030101010101" pitchFamily="2" charset="-122"/>
              </a:rPr>
              <a:t>Base-2 addition – just like base-10!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add from right to left, propagating carry</a:t>
            </a:r>
          </a:p>
        </p:txBody>
      </p:sp>
      <p:sp>
        <p:nvSpPr>
          <p:cNvPr id="24582" name="Text Box 1028"/>
          <p:cNvSpPr txBox="1">
            <a:spLocks noChangeArrowheads="1"/>
          </p:cNvSpPr>
          <p:nvPr/>
        </p:nvSpPr>
        <p:spPr bwMode="auto">
          <a:xfrm>
            <a:off x="1066800" y="2514600"/>
            <a:ext cx="7162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2976245" algn="r"/>
                <a:tab pos="4108450" algn="r"/>
                <a:tab pos="5089525" algn="r"/>
                <a:tab pos="62357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2976245" algn="r"/>
                <a:tab pos="4108450" algn="r"/>
                <a:tab pos="5089525" algn="r"/>
                <a:tab pos="6235700" algn="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2976245" algn="r"/>
                <a:tab pos="4108450" algn="r"/>
                <a:tab pos="5089525" algn="r"/>
                <a:tab pos="6235700" algn="r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2976245" algn="r"/>
                <a:tab pos="4108450" algn="r"/>
                <a:tab pos="5089525" algn="r"/>
                <a:tab pos="6235700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2976245" algn="r"/>
                <a:tab pos="4108450" algn="r"/>
                <a:tab pos="5089525" algn="r"/>
                <a:tab pos="6235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2976245" algn="r"/>
                <a:tab pos="4108450" algn="r"/>
                <a:tab pos="5089525" algn="r"/>
                <a:tab pos="6235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2976245" algn="r"/>
                <a:tab pos="4108450" algn="r"/>
                <a:tab pos="5089525" algn="r"/>
                <a:tab pos="6235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2976245" algn="r"/>
                <a:tab pos="4108450" algn="r"/>
                <a:tab pos="5089525" algn="r"/>
                <a:tab pos="6235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2976245" algn="r"/>
                <a:tab pos="4108450" algn="r"/>
                <a:tab pos="5089525" algn="r"/>
                <a:tab pos="6235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>
                <a:latin typeface="CourierPS" pitchFamily="49" charset="0"/>
                <a:ea typeface="SimSun" panose="02010600030101010101" pitchFamily="2" charset="-122"/>
              </a:rPr>
              <a:t>		</a:t>
            </a:r>
            <a:r>
              <a:rPr lang="en-US" altLang="zh-CN" sz="2800" baseline="0">
                <a:latin typeface="CourierPS" pitchFamily="49" charset="0"/>
                <a:ea typeface="SimSun" panose="02010600030101010101" pitchFamily="2" charset="-122"/>
              </a:rPr>
              <a:t>10010		10010		1111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SimSun" panose="02010600030101010101" pitchFamily="2" charset="-122"/>
              </a:rPr>
              <a:t>	+</a:t>
            </a:r>
            <a:r>
              <a:rPr lang="en-US" altLang="zh-CN" sz="2800" u="sng" baseline="0">
                <a:latin typeface="CourierPS" pitchFamily="49" charset="0"/>
                <a:ea typeface="SimSun" panose="02010600030101010101" pitchFamily="2" charset="-122"/>
              </a:rPr>
              <a:t>	1001</a:t>
            </a:r>
            <a:r>
              <a:rPr lang="en-US" altLang="zh-CN" sz="2800" baseline="0">
                <a:latin typeface="CourierPS" pitchFamily="49" charset="0"/>
                <a:ea typeface="SimSun" panose="02010600030101010101" pitchFamily="2" charset="-122"/>
              </a:rPr>
              <a:t> 	+</a:t>
            </a:r>
            <a:r>
              <a:rPr lang="en-US" altLang="zh-CN" sz="2800" u="sng" baseline="0">
                <a:latin typeface="CourierPS" pitchFamily="49" charset="0"/>
                <a:ea typeface="SimSun" panose="02010600030101010101" pitchFamily="2" charset="-122"/>
              </a:rPr>
              <a:t>	1011</a:t>
            </a:r>
            <a:r>
              <a:rPr lang="en-US" altLang="zh-CN" sz="2800" baseline="0">
                <a:latin typeface="CourierPS" pitchFamily="49" charset="0"/>
                <a:ea typeface="SimSun" panose="02010600030101010101" pitchFamily="2" charset="-122"/>
              </a:rPr>
              <a:t>	+</a:t>
            </a:r>
            <a:r>
              <a:rPr lang="en-US" altLang="zh-CN" sz="2800" u="sng" baseline="0">
                <a:latin typeface="CourierPS" pitchFamily="49" charset="0"/>
                <a:ea typeface="SimSun" panose="02010600030101010101" pitchFamily="2" charset="-122"/>
              </a:rPr>
              <a:t>	1</a:t>
            </a:r>
            <a:endParaRPr lang="en-US" altLang="zh-CN" sz="2800" baseline="0">
              <a:latin typeface="CourierPS" pitchFamily="49" charset="0"/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SimSun" panose="02010600030101010101" pitchFamily="2" charset="-122"/>
              </a:rPr>
              <a:t>		11011		11101		10000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2800" baseline="0">
              <a:latin typeface="CourierPS" pitchFamily="49" charset="0"/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SimSun" panose="02010600030101010101" pitchFamily="2" charset="-122"/>
              </a:rPr>
              <a:t>				10111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SimSun" panose="02010600030101010101" pitchFamily="2" charset="-122"/>
              </a:rPr>
              <a:t>			+</a:t>
            </a:r>
            <a:r>
              <a:rPr lang="en-US" altLang="zh-CN" sz="2800" u="sng" baseline="0">
                <a:latin typeface="CourierPS" pitchFamily="49" charset="0"/>
                <a:ea typeface="SimSun" panose="02010600030101010101" pitchFamily="2" charset="-122"/>
              </a:rPr>
              <a:t>	111</a:t>
            </a:r>
            <a:endParaRPr lang="en-US" altLang="zh-CN" sz="2800" b="0" u="sng" baseline="0">
              <a:latin typeface="CourierPS" pitchFamily="49" charset="0"/>
              <a:ea typeface="SimSun" panose="02010600030101010101" pitchFamily="2" charset="-122"/>
            </a:endParaRPr>
          </a:p>
        </p:txBody>
      </p:sp>
      <p:sp>
        <p:nvSpPr>
          <p:cNvPr id="24583" name="Freeform 1029"/>
          <p:cNvSpPr/>
          <p:nvPr/>
        </p:nvSpPr>
        <p:spPr bwMode="auto">
          <a:xfrm>
            <a:off x="4714875" y="2362200"/>
            <a:ext cx="238125" cy="233363"/>
          </a:xfrm>
          <a:custGeom>
            <a:avLst/>
            <a:gdLst>
              <a:gd name="T0" fmla="*/ 2147483646 w 150"/>
              <a:gd name="T1" fmla="*/ 2147483646 h 147"/>
              <a:gd name="T2" fmla="*/ 2147483646 w 150"/>
              <a:gd name="T3" fmla="*/ 2147483646 h 147"/>
              <a:gd name="T4" fmla="*/ 2147483646 w 150"/>
              <a:gd name="T5" fmla="*/ 0 h 147"/>
              <a:gd name="T6" fmla="*/ 2147483646 w 150"/>
              <a:gd name="T7" fmla="*/ 2147483646 h 147"/>
              <a:gd name="T8" fmla="*/ 0 w 150"/>
              <a:gd name="T9" fmla="*/ 2147483646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"/>
              <a:gd name="T16" fmla="*/ 0 h 147"/>
              <a:gd name="T17" fmla="*/ 150 w 150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" h="147">
                <a:moveTo>
                  <a:pt x="150" y="144"/>
                </a:moveTo>
                <a:cubicBezTo>
                  <a:pt x="147" y="129"/>
                  <a:pt x="145" y="78"/>
                  <a:pt x="132" y="54"/>
                </a:cubicBezTo>
                <a:cubicBezTo>
                  <a:pt x="119" y="30"/>
                  <a:pt x="92" y="0"/>
                  <a:pt x="72" y="0"/>
                </a:cubicBezTo>
                <a:cubicBezTo>
                  <a:pt x="52" y="0"/>
                  <a:pt x="24" y="26"/>
                  <a:pt x="12" y="51"/>
                </a:cubicBezTo>
                <a:cubicBezTo>
                  <a:pt x="0" y="76"/>
                  <a:pt x="2" y="127"/>
                  <a:pt x="0" y="1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4" name="Text Box 1030"/>
          <p:cNvSpPr txBox="1">
            <a:spLocks noChangeArrowheads="1"/>
          </p:cNvSpPr>
          <p:nvPr/>
        </p:nvSpPr>
        <p:spPr bwMode="auto">
          <a:xfrm>
            <a:off x="4865688" y="2133600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="0" i="1" baseline="0">
                <a:ea typeface="SimSun" panose="02010600030101010101" pitchFamily="2" charset="-122"/>
              </a:rPr>
              <a:t>carry</a:t>
            </a:r>
          </a:p>
        </p:txBody>
      </p:sp>
      <p:sp>
        <p:nvSpPr>
          <p:cNvPr id="24585" name="Freeform 1031"/>
          <p:cNvSpPr/>
          <p:nvPr/>
        </p:nvSpPr>
        <p:spPr bwMode="auto">
          <a:xfrm>
            <a:off x="7058025" y="2362200"/>
            <a:ext cx="238125" cy="233363"/>
          </a:xfrm>
          <a:custGeom>
            <a:avLst/>
            <a:gdLst>
              <a:gd name="T0" fmla="*/ 2147483646 w 150"/>
              <a:gd name="T1" fmla="*/ 2147483646 h 147"/>
              <a:gd name="T2" fmla="*/ 2147483646 w 150"/>
              <a:gd name="T3" fmla="*/ 2147483646 h 147"/>
              <a:gd name="T4" fmla="*/ 2147483646 w 150"/>
              <a:gd name="T5" fmla="*/ 0 h 147"/>
              <a:gd name="T6" fmla="*/ 2147483646 w 150"/>
              <a:gd name="T7" fmla="*/ 2147483646 h 147"/>
              <a:gd name="T8" fmla="*/ 0 w 150"/>
              <a:gd name="T9" fmla="*/ 2147483646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"/>
              <a:gd name="T16" fmla="*/ 0 h 147"/>
              <a:gd name="T17" fmla="*/ 150 w 150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" h="147">
                <a:moveTo>
                  <a:pt x="150" y="144"/>
                </a:moveTo>
                <a:cubicBezTo>
                  <a:pt x="147" y="129"/>
                  <a:pt x="145" y="78"/>
                  <a:pt x="132" y="54"/>
                </a:cubicBezTo>
                <a:cubicBezTo>
                  <a:pt x="119" y="30"/>
                  <a:pt x="92" y="0"/>
                  <a:pt x="72" y="0"/>
                </a:cubicBezTo>
                <a:cubicBezTo>
                  <a:pt x="52" y="0"/>
                  <a:pt x="24" y="26"/>
                  <a:pt x="12" y="51"/>
                </a:cubicBezTo>
                <a:cubicBezTo>
                  <a:pt x="0" y="76"/>
                  <a:pt x="2" y="127"/>
                  <a:pt x="0" y="1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6" name="Freeform 1032"/>
          <p:cNvSpPr/>
          <p:nvPr/>
        </p:nvSpPr>
        <p:spPr bwMode="auto">
          <a:xfrm>
            <a:off x="6834188" y="2362200"/>
            <a:ext cx="238125" cy="233363"/>
          </a:xfrm>
          <a:custGeom>
            <a:avLst/>
            <a:gdLst>
              <a:gd name="T0" fmla="*/ 2147483646 w 150"/>
              <a:gd name="T1" fmla="*/ 2147483646 h 147"/>
              <a:gd name="T2" fmla="*/ 2147483646 w 150"/>
              <a:gd name="T3" fmla="*/ 2147483646 h 147"/>
              <a:gd name="T4" fmla="*/ 2147483646 w 150"/>
              <a:gd name="T5" fmla="*/ 0 h 147"/>
              <a:gd name="T6" fmla="*/ 2147483646 w 150"/>
              <a:gd name="T7" fmla="*/ 2147483646 h 147"/>
              <a:gd name="T8" fmla="*/ 0 w 150"/>
              <a:gd name="T9" fmla="*/ 2147483646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"/>
              <a:gd name="T16" fmla="*/ 0 h 147"/>
              <a:gd name="T17" fmla="*/ 150 w 150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" h="147">
                <a:moveTo>
                  <a:pt x="150" y="144"/>
                </a:moveTo>
                <a:cubicBezTo>
                  <a:pt x="147" y="129"/>
                  <a:pt x="145" y="78"/>
                  <a:pt x="132" y="54"/>
                </a:cubicBezTo>
                <a:cubicBezTo>
                  <a:pt x="119" y="30"/>
                  <a:pt x="92" y="0"/>
                  <a:pt x="72" y="0"/>
                </a:cubicBezTo>
                <a:cubicBezTo>
                  <a:pt x="52" y="0"/>
                  <a:pt x="24" y="26"/>
                  <a:pt x="12" y="51"/>
                </a:cubicBezTo>
                <a:cubicBezTo>
                  <a:pt x="0" y="76"/>
                  <a:pt x="2" y="127"/>
                  <a:pt x="0" y="1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7" name="Freeform 1033"/>
          <p:cNvSpPr/>
          <p:nvPr/>
        </p:nvSpPr>
        <p:spPr bwMode="auto">
          <a:xfrm>
            <a:off x="6610350" y="2362200"/>
            <a:ext cx="238125" cy="233363"/>
          </a:xfrm>
          <a:custGeom>
            <a:avLst/>
            <a:gdLst>
              <a:gd name="T0" fmla="*/ 2147483646 w 150"/>
              <a:gd name="T1" fmla="*/ 2147483646 h 147"/>
              <a:gd name="T2" fmla="*/ 2147483646 w 150"/>
              <a:gd name="T3" fmla="*/ 2147483646 h 147"/>
              <a:gd name="T4" fmla="*/ 2147483646 w 150"/>
              <a:gd name="T5" fmla="*/ 0 h 147"/>
              <a:gd name="T6" fmla="*/ 2147483646 w 150"/>
              <a:gd name="T7" fmla="*/ 2147483646 h 147"/>
              <a:gd name="T8" fmla="*/ 0 w 150"/>
              <a:gd name="T9" fmla="*/ 2147483646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"/>
              <a:gd name="T16" fmla="*/ 0 h 147"/>
              <a:gd name="T17" fmla="*/ 150 w 150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" h="147">
                <a:moveTo>
                  <a:pt x="150" y="144"/>
                </a:moveTo>
                <a:cubicBezTo>
                  <a:pt x="147" y="129"/>
                  <a:pt x="145" y="78"/>
                  <a:pt x="132" y="54"/>
                </a:cubicBezTo>
                <a:cubicBezTo>
                  <a:pt x="119" y="30"/>
                  <a:pt x="92" y="0"/>
                  <a:pt x="72" y="0"/>
                </a:cubicBezTo>
                <a:cubicBezTo>
                  <a:pt x="52" y="0"/>
                  <a:pt x="24" y="26"/>
                  <a:pt x="12" y="51"/>
                </a:cubicBezTo>
                <a:cubicBezTo>
                  <a:pt x="0" y="76"/>
                  <a:pt x="2" y="127"/>
                  <a:pt x="0" y="1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8" name="Freeform 1034"/>
          <p:cNvSpPr/>
          <p:nvPr/>
        </p:nvSpPr>
        <p:spPr bwMode="auto">
          <a:xfrm>
            <a:off x="6386513" y="2362200"/>
            <a:ext cx="238125" cy="233363"/>
          </a:xfrm>
          <a:custGeom>
            <a:avLst/>
            <a:gdLst>
              <a:gd name="T0" fmla="*/ 2147483646 w 150"/>
              <a:gd name="T1" fmla="*/ 2147483646 h 147"/>
              <a:gd name="T2" fmla="*/ 2147483646 w 150"/>
              <a:gd name="T3" fmla="*/ 2147483646 h 147"/>
              <a:gd name="T4" fmla="*/ 2147483646 w 150"/>
              <a:gd name="T5" fmla="*/ 0 h 147"/>
              <a:gd name="T6" fmla="*/ 2147483646 w 150"/>
              <a:gd name="T7" fmla="*/ 2147483646 h 147"/>
              <a:gd name="T8" fmla="*/ 0 w 150"/>
              <a:gd name="T9" fmla="*/ 2147483646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"/>
              <a:gd name="T16" fmla="*/ 0 h 147"/>
              <a:gd name="T17" fmla="*/ 150 w 150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" h="147">
                <a:moveTo>
                  <a:pt x="150" y="144"/>
                </a:moveTo>
                <a:cubicBezTo>
                  <a:pt x="147" y="129"/>
                  <a:pt x="145" y="78"/>
                  <a:pt x="132" y="54"/>
                </a:cubicBezTo>
                <a:cubicBezTo>
                  <a:pt x="119" y="30"/>
                  <a:pt x="92" y="0"/>
                  <a:pt x="72" y="0"/>
                </a:cubicBezTo>
                <a:cubicBezTo>
                  <a:pt x="52" y="0"/>
                  <a:pt x="24" y="26"/>
                  <a:pt x="12" y="51"/>
                </a:cubicBezTo>
                <a:cubicBezTo>
                  <a:pt x="0" y="76"/>
                  <a:pt x="2" y="127"/>
                  <a:pt x="0" y="14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9" name="Text Box 1035"/>
          <p:cNvSpPr txBox="1">
            <a:spLocks noChangeArrowheads="1"/>
          </p:cNvSpPr>
          <p:nvPr/>
        </p:nvSpPr>
        <p:spPr bwMode="auto">
          <a:xfrm>
            <a:off x="539552" y="5413057"/>
            <a:ext cx="523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="0" baseline="0" dirty="0">
                <a:ea typeface="SimSun" panose="02010600030101010101" pitchFamily="2" charset="-122"/>
              </a:rPr>
              <a:t>Subtraction, multiplication, division,…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Unsigned Integers (cont.)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51" y="1196752"/>
            <a:ext cx="7888298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889057-3130-4954-A1E5-E460CF2B3F8F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2662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7FA5CA-397A-4635-BC2A-5CDD42F04A6C}" type="slidenum">
              <a:rPr lang="en-US" altLang="zh-CN" sz="1400" b="0" smtClean="0">
                <a:ea typeface="SimSun" panose="02010600030101010101" pitchFamily="2" charset="-122"/>
              </a:rPr>
              <a:t>28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Signed</a:t>
            </a:r>
            <a:r>
              <a:rPr lang="en-US" altLang="zh-CN" dirty="0">
                <a:ea typeface="SimSun" panose="02010600030101010101" pitchFamily="2" charset="-122"/>
              </a:rPr>
              <a:t> Integers</a:t>
            </a:r>
            <a:endParaRPr lang="zh-CN" altLang="en-US" dirty="0">
              <a:ea typeface="SimSun" panose="02010600030101010101" pitchFamily="2" charset="-122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With n bits, we have 2</a:t>
            </a:r>
            <a:r>
              <a:rPr lang="en-US" altLang="zh-CN" baseline="30000" dirty="0">
                <a:ea typeface="SimSun" panose="02010600030101010101" pitchFamily="2" charset="-122"/>
              </a:rPr>
              <a:t>n</a:t>
            </a:r>
            <a:r>
              <a:rPr lang="en-US" altLang="zh-CN" dirty="0">
                <a:ea typeface="SimSun" panose="02010600030101010101" pitchFamily="2" charset="-122"/>
              </a:rPr>
              <a:t> distinct values.</a:t>
            </a:r>
          </a:p>
          <a:p>
            <a:pPr lvl="1"/>
            <a:r>
              <a:rPr lang="en-US" altLang="zh-CN" dirty="0"/>
              <a:t>assign </a:t>
            </a:r>
            <a:r>
              <a:rPr lang="en-US" altLang="zh-CN" dirty="0">
                <a:solidFill>
                  <a:srgbClr val="FF0000"/>
                </a:solidFill>
              </a:rPr>
              <a:t>about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half</a:t>
            </a:r>
            <a:r>
              <a:rPr lang="en-US" altLang="zh-CN" dirty="0"/>
              <a:t> to </a:t>
            </a:r>
            <a:r>
              <a:rPr lang="en-US" altLang="zh-CN" dirty="0">
                <a:solidFill>
                  <a:srgbClr val="FF0000"/>
                </a:solidFill>
              </a:rPr>
              <a:t>positive</a:t>
            </a:r>
            <a:r>
              <a:rPr lang="en-US" altLang="zh-CN" dirty="0"/>
              <a:t> integers (1 through 2</a:t>
            </a:r>
            <a:r>
              <a:rPr lang="en-US" altLang="zh-CN" baseline="30000" dirty="0"/>
              <a:t>n-1</a:t>
            </a:r>
            <a:r>
              <a:rPr lang="en-US" altLang="zh-CN" dirty="0"/>
              <a:t>)</a:t>
            </a:r>
            <a:br>
              <a:rPr lang="en-US" altLang="zh-CN" dirty="0"/>
            </a:br>
            <a:r>
              <a:rPr lang="en-US" altLang="zh-CN" dirty="0"/>
              <a:t>and </a:t>
            </a:r>
            <a:r>
              <a:rPr lang="en-US" altLang="zh-CN" dirty="0">
                <a:solidFill>
                  <a:srgbClr val="FF0000"/>
                </a:solidFill>
              </a:rPr>
              <a:t>about half </a:t>
            </a:r>
            <a:r>
              <a:rPr lang="en-US" altLang="zh-CN" dirty="0"/>
              <a:t>to </a:t>
            </a:r>
            <a:r>
              <a:rPr lang="en-US" altLang="zh-CN" dirty="0">
                <a:solidFill>
                  <a:srgbClr val="FF0000"/>
                </a:solidFill>
              </a:rPr>
              <a:t>negative</a:t>
            </a:r>
            <a:r>
              <a:rPr lang="en-US" altLang="zh-CN" dirty="0"/>
              <a:t> (- 2</a:t>
            </a:r>
            <a:r>
              <a:rPr lang="en-US" altLang="zh-CN" baseline="30000" dirty="0"/>
              <a:t>n-1</a:t>
            </a:r>
            <a:r>
              <a:rPr lang="en-US" altLang="zh-CN" dirty="0"/>
              <a:t> through -1)</a:t>
            </a:r>
          </a:p>
          <a:p>
            <a:pPr lvl="1"/>
            <a:r>
              <a:rPr lang="en-US" altLang="zh-CN" dirty="0"/>
              <a:t>that leaves two values: one for 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en-US" altLang="zh-CN" dirty="0"/>
              <a:t>, and one </a:t>
            </a:r>
            <a:r>
              <a:rPr lang="en-US" altLang="zh-CN" dirty="0">
                <a:solidFill>
                  <a:srgbClr val="FF0000"/>
                </a:solidFill>
              </a:rPr>
              <a:t>extra</a:t>
            </a:r>
          </a:p>
          <a:p>
            <a:pPr>
              <a:spcBef>
                <a:spcPts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Positive integers</a:t>
            </a:r>
          </a:p>
          <a:p>
            <a:pPr lvl="1"/>
            <a:r>
              <a:rPr lang="en-US" altLang="zh-CN" dirty="0"/>
              <a:t>just like unsigned – </a:t>
            </a:r>
            <a:r>
              <a:rPr lang="en-US" altLang="zh-CN" dirty="0">
                <a:solidFill>
                  <a:srgbClr val="FF0000"/>
                </a:solidFill>
              </a:rPr>
              <a:t>zero</a:t>
            </a:r>
            <a:r>
              <a:rPr lang="en-US" altLang="zh-CN" dirty="0"/>
              <a:t> in Most Significant</a:t>
            </a:r>
            <a:r>
              <a:rPr lang="zh-CN" altLang="en-US" dirty="0"/>
              <a:t>（</a:t>
            </a:r>
            <a:r>
              <a:rPr lang="en-US" altLang="zh-CN" dirty="0"/>
              <a:t>MS</a:t>
            </a:r>
            <a:r>
              <a:rPr lang="zh-CN" altLang="en-US" dirty="0"/>
              <a:t>）</a:t>
            </a:r>
            <a:r>
              <a:rPr lang="en-US" altLang="zh-CN" dirty="0"/>
              <a:t> bit</a:t>
            </a:r>
            <a:br>
              <a:rPr lang="en-US" altLang="zh-CN" dirty="0"/>
            </a:br>
            <a:r>
              <a:rPr lang="en-US" altLang="zh-CN" dirty="0">
                <a:solidFill>
                  <a:srgbClr val="CE0000"/>
                </a:solidFill>
              </a:rPr>
              <a:t>00101 = 5</a:t>
            </a:r>
          </a:p>
          <a:p>
            <a:pPr>
              <a:spcBef>
                <a:spcPts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Negative integers</a:t>
            </a:r>
          </a:p>
          <a:p>
            <a:pPr lvl="1"/>
            <a:r>
              <a:rPr lang="en-US" altLang="zh-CN" dirty="0"/>
              <a:t>sign-magnitude (</a:t>
            </a:r>
            <a:r>
              <a:rPr lang="zh-CN" altLang="en-US" dirty="0">
                <a:solidFill>
                  <a:srgbClr val="0070C0"/>
                </a:solidFill>
              </a:rPr>
              <a:t>原码</a:t>
            </a:r>
            <a:r>
              <a:rPr lang="en-US" altLang="zh-CN" dirty="0"/>
              <a:t>) – set top bit to show negative, other bits are the same as unsigned</a:t>
            </a:r>
            <a:br>
              <a:rPr lang="en-US" altLang="zh-CN" dirty="0"/>
            </a:br>
            <a:r>
              <a:rPr lang="en-US" altLang="zh-CN" dirty="0">
                <a:solidFill>
                  <a:srgbClr val="CE0000"/>
                </a:solidFill>
              </a:rPr>
              <a:t>10101 = -5</a:t>
            </a:r>
          </a:p>
          <a:p>
            <a:pPr lvl="1"/>
            <a:r>
              <a:rPr lang="en-US" altLang="zh-CN" dirty="0"/>
              <a:t>one’s complement (</a:t>
            </a:r>
            <a:r>
              <a:rPr lang="zh-CN" altLang="en-US" dirty="0">
                <a:solidFill>
                  <a:srgbClr val="0070C0"/>
                </a:solidFill>
              </a:rPr>
              <a:t>反码</a:t>
            </a:r>
            <a:r>
              <a:rPr lang="en-US" altLang="zh-CN" dirty="0"/>
              <a:t>) – flip every bit to represent negative</a:t>
            </a:r>
            <a:br>
              <a:rPr lang="en-US" altLang="zh-CN" dirty="0"/>
            </a:br>
            <a:r>
              <a:rPr lang="en-US" altLang="zh-CN" dirty="0">
                <a:solidFill>
                  <a:srgbClr val="CE0000"/>
                </a:solidFill>
              </a:rPr>
              <a:t>11010 = -5</a:t>
            </a:r>
          </a:p>
          <a:p>
            <a:pPr lvl="1"/>
            <a:r>
              <a:rPr lang="en-US" altLang="zh-CN" dirty="0"/>
              <a:t>in either case, MS bit indicates sign: 0=positive, 1=negative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Three representations of signed integers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t>2023/9/21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t>29</a:t>
            </a:fld>
            <a:endParaRPr lang="en-US" altLang="zh-CN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79512" y="980728"/>
          <a:ext cx="4392488" cy="34747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5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Representation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Value Represented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Signed Magnitude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1’s Complement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2’s Complement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00000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0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00001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00010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00011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00100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4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00101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00110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6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00111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7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01000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8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01001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01010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10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01011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01100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12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12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01101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13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01110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14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01111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15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598988" y="980728"/>
          <a:ext cx="4419600" cy="3474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5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Representation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Value Represented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Signed Magnitude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1’s Complement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2’s Complement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0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15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16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10001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14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15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10010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13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14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tx1"/>
                          </a:solidFill>
                          <a:effectLst/>
                        </a:rPr>
                        <a:t>10011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3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12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13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10100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11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12</a:t>
                      </a:r>
                      <a:endParaRPr lang="zh-CN" sz="1200" b="1" kern="1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10101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accent1"/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10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11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10110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6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9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10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tx1"/>
                          </a:solidFill>
                          <a:effectLst/>
                        </a:rPr>
                        <a:t>10111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7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8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9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11000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8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7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8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11001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9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6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7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11010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10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accent1"/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6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tx1"/>
                          </a:solidFill>
                          <a:effectLst/>
                        </a:rPr>
                        <a:t>11011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11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11100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4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11101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13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3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11110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14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2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tx1"/>
                          </a:solidFill>
                          <a:effectLst/>
                        </a:rPr>
                        <a:t>11111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15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0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1</a:t>
                      </a:r>
                      <a:endParaRPr lang="zh-CN" sz="1200" b="1" kern="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070180" y="4571732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kern="100" baseline="0" dirty="0"/>
              <a:t>Signed Magnitude</a:t>
            </a:r>
            <a:r>
              <a:rPr lang="zh-CN" altLang="en-US" sz="1600" b="1" kern="100" baseline="0" dirty="0"/>
              <a:t>：</a:t>
            </a:r>
            <a:endParaRPr lang="en-US" altLang="zh-CN" sz="1600" b="1" kern="100" baseline="0" dirty="0"/>
          </a:p>
          <a:p>
            <a:pPr algn="ctr"/>
            <a:r>
              <a:rPr lang="en-US" altLang="zh-CN" sz="1600" b="1" kern="100" baseline="0" dirty="0">
                <a:latin typeface="Courier"/>
              </a:rPr>
              <a:t>5 </a:t>
            </a:r>
            <a:r>
              <a:rPr lang="zh-CN" altLang="zh-CN" sz="1600" b="1" kern="100" baseline="0" dirty="0">
                <a:solidFill>
                  <a:schemeClr val="accent1"/>
                </a:solidFill>
                <a:latin typeface="Courier"/>
              </a:rPr>
              <a:t>―</a:t>
            </a:r>
            <a:r>
              <a:rPr lang="en-US" altLang="zh-CN" sz="1600" b="1" kern="100" baseline="0" dirty="0">
                <a:solidFill>
                  <a:schemeClr val="accent1"/>
                </a:solidFill>
                <a:latin typeface="Courier"/>
              </a:rPr>
              <a:t> 5 = </a:t>
            </a:r>
            <a:r>
              <a:rPr lang="zh-CN" altLang="zh-CN" sz="1600" b="1" kern="100" baseline="0" dirty="0">
                <a:solidFill>
                  <a:schemeClr val="accent1"/>
                </a:solidFill>
                <a:latin typeface="Courier"/>
              </a:rPr>
              <a:t>―</a:t>
            </a:r>
            <a:r>
              <a:rPr lang="en-US" altLang="zh-CN" sz="1600" b="1" kern="100" baseline="0" dirty="0">
                <a:solidFill>
                  <a:schemeClr val="accent1"/>
                </a:solidFill>
                <a:latin typeface="Courier"/>
              </a:rPr>
              <a:t> 10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07801" y="5221461"/>
            <a:ext cx="288272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 dirty="0">
                <a:latin typeface="CourierPS" pitchFamily="49" charset="0"/>
                <a:ea typeface="SimSun" panose="02010600030101010101" pitchFamily="2" charset="-122"/>
              </a:rPr>
              <a:t>	</a:t>
            </a:r>
            <a:r>
              <a:rPr lang="en-US" altLang="zh-CN" b="0" baseline="0" dirty="0">
                <a:latin typeface="CourierPS" pitchFamily="49" charset="0"/>
                <a:ea typeface="SimSun" panose="02010600030101010101" pitchFamily="2" charset="-122"/>
              </a:rPr>
              <a:t>  </a:t>
            </a:r>
            <a:r>
              <a:rPr lang="en-US" altLang="zh-CN" sz="1600" baseline="0" dirty="0">
                <a:latin typeface="Courier"/>
                <a:ea typeface="SimSun" panose="02010600030101010101" pitchFamily="2" charset="-122"/>
              </a:rPr>
              <a:t>00101	</a:t>
            </a: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(5)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	 + </a:t>
            </a:r>
            <a:r>
              <a:rPr lang="en-US" altLang="zh-CN" sz="1600" u="sng" baseline="0" dirty="0">
                <a:latin typeface="Courier"/>
                <a:ea typeface="SimSun" panose="02010600030101010101" pitchFamily="2" charset="-122"/>
              </a:rPr>
              <a:t>10101	</a:t>
            </a:r>
            <a:r>
              <a:rPr lang="en-US" altLang="zh-CN" sz="1600" baseline="0" dirty="0">
                <a:latin typeface="Courier"/>
                <a:ea typeface="SimSun" panose="02010600030101010101" pitchFamily="2" charset="-122"/>
              </a:rPr>
              <a:t>    </a:t>
            </a:r>
            <a:r>
              <a:rPr lang="en-US" altLang="zh-CN" sz="1600" b="0" u="sng" baseline="0" dirty="0">
                <a:latin typeface="Courier"/>
                <a:ea typeface="SimSun" panose="02010600030101010101" pitchFamily="2" charset="-122"/>
              </a:rPr>
              <a:t>(</a:t>
            </a: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-5)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 baseline="0" dirty="0">
                <a:latin typeface="Courier"/>
                <a:ea typeface="SimSun" panose="02010600030101010101" pitchFamily="2" charset="-122"/>
              </a:rPr>
              <a:t>   11010	</a:t>
            </a: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(-10)</a:t>
            </a:r>
            <a:r>
              <a:rPr lang="en-US" altLang="zh-CN" b="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sz="2800" baseline="0" dirty="0">
                <a:latin typeface="Courier"/>
                <a:ea typeface="SimSun" panose="02010600030101010101" pitchFamily="2" charset="-122"/>
              </a:rPr>
              <a:t>	</a:t>
            </a:r>
            <a:endParaRPr lang="en-US" altLang="zh-CN" b="0" baseline="0" dirty="0">
              <a:latin typeface="Courier"/>
              <a:ea typeface="SimSun" panose="02010600030101010101" pitchFamily="2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788024" y="5251474"/>
            <a:ext cx="259228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 dirty="0">
                <a:latin typeface="CourierPS" pitchFamily="49" charset="0"/>
                <a:ea typeface="SimSun" panose="02010600030101010101" pitchFamily="2" charset="-122"/>
              </a:rPr>
              <a:t>	</a:t>
            </a:r>
            <a:r>
              <a:rPr lang="en-US" altLang="zh-CN" b="0" baseline="0" dirty="0">
                <a:latin typeface="CourierPS" pitchFamily="49" charset="0"/>
                <a:ea typeface="SimSun" panose="02010600030101010101" pitchFamily="2" charset="-122"/>
              </a:rPr>
              <a:t> </a:t>
            </a:r>
            <a:r>
              <a:rPr lang="en-US" altLang="zh-CN" sz="1600" baseline="0" dirty="0">
                <a:latin typeface="Courier"/>
                <a:ea typeface="SimSun" panose="02010600030101010101" pitchFamily="2" charset="-122"/>
              </a:rPr>
              <a:t>00101	</a:t>
            </a: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(5)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+ </a:t>
            </a:r>
            <a:r>
              <a:rPr lang="en-US" altLang="zh-CN" sz="1600" u="sng" baseline="0" dirty="0">
                <a:latin typeface="Courier"/>
                <a:ea typeface="SimSun" panose="02010600030101010101" pitchFamily="2" charset="-122"/>
              </a:rPr>
              <a:t>11010</a:t>
            </a:r>
            <a:r>
              <a:rPr lang="en-US" altLang="zh-CN" sz="160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(-5)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  </a:t>
            </a:r>
            <a:r>
              <a:rPr lang="en-US" altLang="zh-CN" sz="1600" baseline="0" dirty="0">
                <a:latin typeface="Courier"/>
                <a:ea typeface="SimSun" panose="02010600030101010101" pitchFamily="2" charset="-122"/>
              </a:rPr>
              <a:t>11111	</a:t>
            </a: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(-0)</a:t>
            </a:r>
            <a:r>
              <a:rPr lang="en-US" altLang="zh-CN" b="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</a:t>
            </a:r>
            <a:endParaRPr lang="en-US" altLang="zh-CN" b="0" baseline="0" dirty="0">
              <a:ea typeface="SimSun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70717" y="4546067"/>
            <a:ext cx="2026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kern="100" baseline="0" dirty="0"/>
              <a:t>1’s Complement</a:t>
            </a:r>
            <a:r>
              <a:rPr lang="zh-CN" altLang="en-US" sz="1600" b="1" kern="100" baseline="0" dirty="0"/>
              <a:t>： </a:t>
            </a:r>
            <a:endParaRPr lang="en-US" altLang="zh-CN" sz="1600" b="1" kern="100" baseline="0" dirty="0"/>
          </a:p>
          <a:p>
            <a:pPr algn="ctr"/>
            <a:r>
              <a:rPr lang="en-US" altLang="zh-CN" sz="1600" b="1" kern="100" baseline="0" dirty="0">
                <a:latin typeface="Courier"/>
              </a:rPr>
              <a:t>5 </a:t>
            </a:r>
            <a:r>
              <a:rPr lang="zh-CN" altLang="zh-CN" sz="1600" b="1" kern="100" baseline="0" dirty="0">
                <a:solidFill>
                  <a:schemeClr val="accent1"/>
                </a:solidFill>
                <a:latin typeface="Courier"/>
              </a:rPr>
              <a:t>―</a:t>
            </a:r>
            <a:r>
              <a:rPr lang="en-US" altLang="zh-CN" sz="1600" b="1" kern="100" baseline="0" dirty="0">
                <a:solidFill>
                  <a:schemeClr val="accent1"/>
                </a:solidFill>
                <a:latin typeface="Courier"/>
              </a:rPr>
              <a:t> 5 = </a:t>
            </a:r>
            <a:r>
              <a:rPr lang="zh-CN" altLang="zh-CN" sz="1600" b="1" kern="100" baseline="0" dirty="0">
                <a:solidFill>
                  <a:schemeClr val="accent1"/>
                </a:solidFill>
                <a:latin typeface="Courier"/>
              </a:rPr>
              <a:t>―</a:t>
            </a:r>
            <a:r>
              <a:rPr lang="en-US" altLang="zh-CN" sz="1600" b="1" kern="100" baseline="0" dirty="0">
                <a:solidFill>
                  <a:schemeClr val="accent1"/>
                </a:solidFill>
                <a:latin typeface="Courier"/>
              </a:rPr>
              <a:t> 0</a:t>
            </a:r>
            <a:endParaRPr lang="zh-CN" altLang="zh-CN" sz="1600" b="1" kern="100" baseline="0" dirty="0">
              <a:latin typeface="Courier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31B000B-A0E5-4D7C-8E44-4003AEBCB1AF}"/>
              </a:ext>
            </a:extLst>
          </p:cNvPr>
          <p:cNvSpPr/>
          <p:nvPr/>
        </p:nvSpPr>
        <p:spPr>
          <a:xfrm>
            <a:off x="1707801" y="4538771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原码</a:t>
            </a:r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55F24D1-2F84-4E67-848A-4D81B2DC251C}"/>
              </a:ext>
            </a:extLst>
          </p:cNvPr>
          <p:cNvSpPr/>
          <p:nvPr/>
        </p:nvSpPr>
        <p:spPr>
          <a:xfrm>
            <a:off x="4746683" y="4520574"/>
            <a:ext cx="492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反码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12099" y="46525"/>
            <a:ext cx="2227653" cy="790186"/>
          </a:xfrm>
          <a:prstGeom prst="rect">
            <a:avLst/>
          </a:prstGeom>
          <a:gradFill flip="none" rotWithShape="1">
            <a:gsLst>
              <a:gs pos="0">
                <a:srgbClr val="0074BF">
                  <a:shade val="30000"/>
                  <a:satMod val="115000"/>
                </a:srgbClr>
              </a:gs>
              <a:gs pos="50000">
                <a:srgbClr val="0074BF">
                  <a:shade val="67500"/>
                  <a:satMod val="115000"/>
                </a:srgbClr>
              </a:gs>
              <a:gs pos="100000">
                <a:srgbClr val="0074B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MH_Others_2"/>
          <p:cNvSpPr txBox="1"/>
          <p:nvPr>
            <p:custDataLst>
              <p:tags r:id="rId2"/>
            </p:custDataLst>
          </p:nvPr>
        </p:nvSpPr>
        <p:spPr>
          <a:xfrm>
            <a:off x="112099" y="226175"/>
            <a:ext cx="202302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zh-CN" sz="28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Outline</a:t>
            </a:r>
            <a:endParaRPr lang="zh-CN" altLang="en-US" sz="28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8669" y="1768676"/>
            <a:ext cx="8597827" cy="647021"/>
            <a:chOff x="473592" y="1768676"/>
            <a:chExt cx="8597827" cy="647021"/>
          </a:xfrm>
        </p:grpSpPr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1250835" y="1812397"/>
              <a:ext cx="7820584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rgbClr val="333399"/>
                  </a:solidFill>
                  <a:latin typeface="微软雅黑" panose="020B0503020204020204" pitchFamily="34" charset="-122"/>
                </a:rPr>
                <a:t>How do we represent data in a computer?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473592" y="176867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74181" y="2415697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38669" y="3351456"/>
            <a:ext cx="8165779" cy="653608"/>
            <a:chOff x="438669" y="3351456"/>
            <a:chExt cx="8165779" cy="653608"/>
          </a:xfrm>
        </p:grpSpPr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33" name="矩形 17"/>
            <p:cNvSpPr>
              <a:spLocks noChangeArrowheads="1"/>
            </p:cNvSpPr>
            <p:nvPr/>
          </p:nvSpPr>
          <p:spPr bwMode="auto">
            <a:xfrm>
              <a:off x="1259632" y="3395177"/>
              <a:ext cx="7344816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2’Complement Integers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438669" y="2554177"/>
            <a:ext cx="8165779" cy="658799"/>
            <a:chOff x="438669" y="2554177"/>
            <a:chExt cx="8165779" cy="658799"/>
          </a:xfrm>
        </p:grpSpPr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73592" y="2554177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1" name="矩形 17"/>
            <p:cNvSpPr>
              <a:spLocks noChangeArrowheads="1"/>
            </p:cNvSpPr>
            <p:nvPr/>
          </p:nvSpPr>
          <p:spPr bwMode="auto">
            <a:xfrm>
              <a:off x="1259632" y="2597899"/>
              <a:ext cx="7344816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Integer Data Types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38669" y="3207785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74181" y="3212976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438669" y="4143544"/>
            <a:ext cx="8165779" cy="653608"/>
            <a:chOff x="438669" y="3351456"/>
            <a:chExt cx="8165779" cy="653608"/>
          </a:xfrm>
        </p:grpSpPr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1259632" y="3395178"/>
              <a:ext cx="7344816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Binary-Decimal Conversion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12099" y="46525"/>
            <a:ext cx="2227653" cy="790186"/>
          </a:xfrm>
          <a:prstGeom prst="rect">
            <a:avLst/>
          </a:prstGeom>
          <a:gradFill flip="none" rotWithShape="1">
            <a:gsLst>
              <a:gs pos="0">
                <a:srgbClr val="0074BF">
                  <a:shade val="30000"/>
                  <a:satMod val="115000"/>
                </a:srgbClr>
              </a:gs>
              <a:gs pos="50000">
                <a:srgbClr val="0074BF">
                  <a:shade val="67500"/>
                  <a:satMod val="115000"/>
                </a:srgbClr>
              </a:gs>
              <a:gs pos="100000">
                <a:srgbClr val="0074B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MH_Others_2"/>
          <p:cNvSpPr txBox="1"/>
          <p:nvPr>
            <p:custDataLst>
              <p:tags r:id="rId2"/>
            </p:custDataLst>
          </p:nvPr>
        </p:nvSpPr>
        <p:spPr>
          <a:xfrm>
            <a:off x="112099" y="226175"/>
            <a:ext cx="202302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zh-CN" sz="28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Outline</a:t>
            </a:r>
            <a:endParaRPr lang="zh-CN" altLang="en-US" sz="28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8669" y="1768676"/>
            <a:ext cx="8597827" cy="647021"/>
            <a:chOff x="473592" y="1768676"/>
            <a:chExt cx="8597827" cy="647021"/>
          </a:xfrm>
        </p:grpSpPr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1250835" y="1812397"/>
              <a:ext cx="7820584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How do we represent data in a computer?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473592" y="176867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74181" y="2415697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38669" y="3351456"/>
            <a:ext cx="8165779" cy="653608"/>
            <a:chOff x="438669" y="3351456"/>
            <a:chExt cx="8165779" cy="653608"/>
          </a:xfrm>
        </p:grpSpPr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33" name="矩形 17"/>
            <p:cNvSpPr>
              <a:spLocks noChangeArrowheads="1"/>
            </p:cNvSpPr>
            <p:nvPr/>
          </p:nvSpPr>
          <p:spPr bwMode="auto">
            <a:xfrm>
              <a:off x="1259632" y="3395177"/>
              <a:ext cx="7344816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rgbClr val="333399"/>
                  </a:solidFill>
                  <a:latin typeface="微软雅黑" panose="020B0503020204020204" pitchFamily="34" charset="-122"/>
                </a:rPr>
                <a:t>2’Complement Integers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438669" y="2554177"/>
            <a:ext cx="8165779" cy="658799"/>
            <a:chOff x="438669" y="2554177"/>
            <a:chExt cx="8165779" cy="658799"/>
          </a:xfrm>
        </p:grpSpPr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73592" y="2554177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1" name="矩形 17"/>
            <p:cNvSpPr>
              <a:spLocks noChangeArrowheads="1"/>
            </p:cNvSpPr>
            <p:nvPr/>
          </p:nvSpPr>
          <p:spPr bwMode="auto">
            <a:xfrm>
              <a:off x="1259632" y="2597899"/>
              <a:ext cx="7344816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Integer Data Types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38669" y="3207785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74181" y="3212976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438669" y="4143544"/>
            <a:ext cx="8165779" cy="653608"/>
            <a:chOff x="438669" y="3351456"/>
            <a:chExt cx="8165779" cy="653608"/>
          </a:xfrm>
        </p:grpSpPr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1259632" y="3395178"/>
              <a:ext cx="7344816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Binary-Decimal Conversion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6DF85C-6183-4BCF-A6A0-93809E5365EF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7C67FA-66DF-4CAE-8BB6-7F0BCAD1DDC5}" type="slidenum">
              <a:rPr lang="en-US" altLang="zh-CN" sz="1400" b="0" smtClean="0">
                <a:ea typeface="SimSun" panose="02010600030101010101" pitchFamily="2" charset="-122"/>
              </a:rPr>
              <a:t>31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Two’s Complement Representation</a:t>
            </a:r>
            <a:r>
              <a:rPr lang="zh-CN" altLang="en-US" dirty="0">
                <a:ea typeface="SimSun" panose="02010600030101010101" pitchFamily="2" charset="-122"/>
              </a:rPr>
              <a:t>（</a:t>
            </a:r>
            <a:r>
              <a:rPr lang="zh-CN" altLang="en-US" dirty="0">
                <a:solidFill>
                  <a:srgbClr val="FF0000"/>
                </a:solidFill>
                <a:ea typeface="SimSun" panose="02010600030101010101" pitchFamily="2" charset="-122"/>
              </a:rPr>
              <a:t>补码</a:t>
            </a:r>
            <a:r>
              <a:rPr lang="zh-CN" altLang="en-US" dirty="0">
                <a:ea typeface="SimSun" panose="02010600030101010101" pitchFamily="2" charset="-122"/>
              </a:rPr>
              <a:t>）</a:t>
            </a:r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If number is positive or zero,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normal binary representation, zeroes in </a:t>
            </a:r>
            <a:r>
              <a:rPr lang="en-US" altLang="zh-CN" dirty="0">
                <a:solidFill>
                  <a:srgbClr val="FF0000"/>
                </a:solidFill>
                <a:latin typeface="Courier"/>
              </a:rPr>
              <a:t>upper</a:t>
            </a:r>
            <a:r>
              <a:rPr lang="en-US" altLang="zh-CN" dirty="0">
                <a:latin typeface="Courier"/>
              </a:rPr>
              <a:t> bit(s)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If number is negative,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start with positive number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flip every bit (i.e., take the one’s complement)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then add one</a:t>
            </a:r>
          </a:p>
          <a:p>
            <a:pPr marL="176530" indent="-234950"/>
            <a:r>
              <a:rPr lang="en-US" altLang="zh-CN" dirty="0"/>
              <a:t>This representation makes the hardware simple! </a:t>
            </a:r>
            <a:br>
              <a:rPr lang="en-US" altLang="zh-CN" dirty="0"/>
            </a:br>
            <a:endParaRPr lang="en-US" altLang="zh-CN" dirty="0">
              <a:latin typeface="Courier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1225624" y="4437087"/>
            <a:ext cx="7162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 dirty="0">
                <a:latin typeface="CourierPS" pitchFamily="49" charset="0"/>
                <a:ea typeface="SimSun" panose="02010600030101010101" pitchFamily="2" charset="-122"/>
              </a:rPr>
              <a:t>		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00101	</a:t>
            </a:r>
            <a:r>
              <a:rPr lang="en-US" altLang="zh-CN" b="0" baseline="0" dirty="0">
                <a:ea typeface="SimSun" panose="02010600030101010101" pitchFamily="2" charset="-122"/>
              </a:rPr>
              <a:t>(5)</a:t>
            </a:r>
            <a:r>
              <a:rPr lang="en-US" altLang="zh-CN" b="0" baseline="0" dirty="0">
                <a:latin typeface="Franklin Gothic Book" pitchFamily="34" charset="0"/>
                <a:ea typeface="SimSun" panose="02010600030101010101" pitchFamily="2" charset="-122"/>
              </a:rPr>
              <a:t>		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01001	</a:t>
            </a:r>
            <a:r>
              <a:rPr lang="en-US" altLang="zh-CN" b="0" baseline="0" dirty="0">
                <a:ea typeface="SimSun" panose="02010600030101010101" pitchFamily="2" charset="-122"/>
              </a:rPr>
              <a:t>(9)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0" baseline="0" dirty="0">
                <a:latin typeface="Franklin Gothic Book" pitchFamily="34" charset="0"/>
                <a:ea typeface="SimSun" panose="02010600030101010101" pitchFamily="2" charset="-122"/>
              </a:rPr>
              <a:t>		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11010	</a:t>
            </a:r>
            <a:r>
              <a:rPr lang="en-US" altLang="zh-CN" sz="1800" b="0" baseline="0" dirty="0">
                <a:ea typeface="SimSun" panose="02010600030101010101" pitchFamily="2" charset="-122"/>
              </a:rPr>
              <a:t>(1’s comp)</a:t>
            </a:r>
            <a:r>
              <a:rPr lang="en-US" altLang="zh-CN" sz="1800" b="0" baseline="0" dirty="0">
                <a:latin typeface="Franklin Gothic Book" pitchFamily="34" charset="0"/>
                <a:ea typeface="SimSun" panose="02010600030101010101" pitchFamily="2" charset="-122"/>
              </a:rPr>
              <a:t>	</a:t>
            </a:r>
            <a:r>
              <a:rPr lang="en-US" altLang="zh-CN" sz="2800" b="0" baseline="0" dirty="0">
                <a:latin typeface="CourierPS" pitchFamily="49" charset="0"/>
                <a:ea typeface="SimSun" panose="02010600030101010101" pitchFamily="2" charset="-122"/>
              </a:rPr>
              <a:t>		</a:t>
            </a:r>
            <a:r>
              <a:rPr lang="en-US" altLang="zh-CN" sz="1800" b="0" baseline="0" dirty="0">
                <a:ea typeface="SimSun" panose="02010600030101010101" pitchFamily="2" charset="-122"/>
              </a:rPr>
              <a:t>(1’s comp)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+</a:t>
            </a:r>
            <a:r>
              <a:rPr lang="en-US" altLang="zh-CN" sz="2800" u="sng" baseline="0" dirty="0">
                <a:latin typeface="CourierPS" pitchFamily="49" charset="0"/>
                <a:ea typeface="SimSun" panose="02010600030101010101" pitchFamily="2" charset="-122"/>
              </a:rPr>
              <a:t>	1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</a:t>
            </a:r>
            <a:r>
              <a:rPr lang="en-US" altLang="zh-CN" b="0" baseline="0" dirty="0">
                <a:latin typeface="Franklin Gothic Book" pitchFamily="34" charset="0"/>
                <a:ea typeface="SimSun" panose="02010600030101010101" pitchFamily="2" charset="-122"/>
              </a:rPr>
              <a:t>	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+</a:t>
            </a:r>
            <a:r>
              <a:rPr lang="en-US" altLang="zh-CN" sz="2800" u="sng" baseline="0" dirty="0">
                <a:latin typeface="CourierPS" pitchFamily="49" charset="0"/>
                <a:ea typeface="SimSun" panose="02010600030101010101" pitchFamily="2" charset="-122"/>
              </a:rPr>
              <a:t>	1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</a:t>
            </a:r>
            <a:endParaRPr lang="en-US" altLang="zh-CN" b="0" baseline="0" dirty="0">
              <a:latin typeface="Franklin Gothic Book" pitchFamily="34" charset="0"/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	11011	</a:t>
            </a:r>
            <a:r>
              <a:rPr lang="en-US" altLang="zh-CN" b="0" baseline="0" dirty="0">
                <a:ea typeface="SimSun" panose="02010600030101010101" pitchFamily="2" charset="-122"/>
              </a:rPr>
              <a:t>(-5)</a:t>
            </a:r>
            <a:r>
              <a:rPr lang="en-US" altLang="zh-CN" b="0" baseline="0" dirty="0">
                <a:latin typeface="Franklin Gothic Book" pitchFamily="34" charset="0"/>
                <a:ea typeface="SimSun" panose="02010600030101010101" pitchFamily="2" charset="-122"/>
              </a:rPr>
              <a:t>	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</a:t>
            </a:r>
            <a:r>
              <a:rPr lang="en-US" altLang="zh-CN" b="0" baseline="0" dirty="0">
                <a:latin typeface="Franklin Gothic Book" pitchFamily="34" charset="0"/>
                <a:ea typeface="SimSun" panose="02010600030101010101" pitchFamily="2" charset="-122"/>
              </a:rPr>
              <a:t>	</a:t>
            </a:r>
            <a:r>
              <a:rPr lang="en-US" altLang="zh-CN" b="0" baseline="0" dirty="0">
                <a:ea typeface="SimSun" panose="02010600030101010101" pitchFamily="2" charset="-122"/>
              </a:rPr>
              <a:t>(-9)</a:t>
            </a:r>
          </a:p>
        </p:txBody>
      </p:sp>
      <p:sp>
        <p:nvSpPr>
          <p:cNvPr id="29703" name="AutoShape 5"/>
          <p:cNvSpPr>
            <a:spLocks noChangeArrowheads="1"/>
          </p:cNvSpPr>
          <p:nvPr/>
        </p:nvSpPr>
        <p:spPr bwMode="auto">
          <a:xfrm>
            <a:off x="1454224" y="4665687"/>
            <a:ext cx="381000" cy="533400"/>
          </a:xfrm>
          <a:prstGeom prst="curvedRightArrow">
            <a:avLst>
              <a:gd name="adj1" fmla="val 28000"/>
              <a:gd name="adj2" fmla="val 56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SimSun" panose="02010600030101010101" pitchFamily="2" charset="-122"/>
            </a:endParaRPr>
          </a:p>
        </p:txBody>
      </p:sp>
      <p:sp>
        <p:nvSpPr>
          <p:cNvPr id="29704" name="AutoShape 6"/>
          <p:cNvSpPr>
            <a:spLocks noChangeArrowheads="1"/>
          </p:cNvSpPr>
          <p:nvPr/>
        </p:nvSpPr>
        <p:spPr bwMode="auto">
          <a:xfrm>
            <a:off x="4578424" y="4665687"/>
            <a:ext cx="381000" cy="533400"/>
          </a:xfrm>
          <a:prstGeom prst="curvedRightArrow">
            <a:avLst>
              <a:gd name="adj1" fmla="val 28000"/>
              <a:gd name="adj2" fmla="val 56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3054E6-12D0-436C-845E-945B40D199A6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3FA41C-B52F-45B3-A2E9-ABAD681FA380}" type="slidenum">
              <a:rPr lang="en-US" altLang="zh-CN" sz="1400" b="0" smtClean="0">
                <a:ea typeface="SimSun" panose="02010600030101010101" pitchFamily="2" charset="-122"/>
              </a:rPr>
              <a:t>32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Two’s Complement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839200" cy="4335463"/>
          </a:xfrm>
        </p:spPr>
        <p:txBody>
          <a:bodyPr/>
          <a:lstStyle/>
          <a:p>
            <a:pPr marL="355600" indent="-355600">
              <a:lnSpc>
                <a:spcPct val="90000"/>
              </a:lnSpc>
            </a:pPr>
            <a:r>
              <a:rPr lang="en-US" altLang="zh-CN" dirty="0">
                <a:ea typeface="SimSun" panose="02010600030101010101" pitchFamily="2" charset="-122"/>
              </a:rPr>
              <a:t>Problems with sign-magnitude and 1’s complement</a:t>
            </a:r>
          </a:p>
          <a:p>
            <a:pPr marL="770255" lvl="1" indent="-234950"/>
            <a:r>
              <a:rPr lang="en-US" altLang="zh-CN" dirty="0">
                <a:highlight>
                  <a:srgbClr val="FFFF00"/>
                </a:highlight>
                <a:latin typeface="Courier"/>
              </a:rPr>
              <a:t>two representations of zero </a:t>
            </a:r>
            <a:r>
              <a:rPr lang="en-US" altLang="zh-CN" dirty="0">
                <a:latin typeface="Courier"/>
              </a:rPr>
              <a:t>(+0 and –0)</a:t>
            </a:r>
          </a:p>
          <a:p>
            <a:pPr marL="770255" lvl="1" indent="-234950"/>
            <a:r>
              <a:rPr lang="en-US" altLang="zh-CN" dirty="0">
                <a:highlight>
                  <a:srgbClr val="FFFF00"/>
                </a:highlight>
                <a:latin typeface="Courier"/>
              </a:rPr>
              <a:t>arithmetic circuits are complex</a:t>
            </a:r>
          </a:p>
          <a:p>
            <a:pPr marL="1171575" lvl="2" indent="-222250"/>
            <a:r>
              <a:rPr lang="en-US" altLang="zh-CN" sz="1800" dirty="0"/>
              <a:t>How to add two sign-magnitude numbers?</a:t>
            </a:r>
          </a:p>
          <a:p>
            <a:pPr marL="1527175" lvl="3" indent="-176530"/>
            <a:r>
              <a:rPr lang="en-US" altLang="zh-CN" sz="1400" dirty="0"/>
              <a:t>e.g., try 2 + (-3)</a:t>
            </a:r>
          </a:p>
          <a:p>
            <a:pPr marL="1171575" lvl="2" indent="-222250"/>
            <a:r>
              <a:rPr lang="en-US" altLang="zh-CN" sz="1800" dirty="0"/>
              <a:t>How to add two one</a:t>
            </a:r>
            <a:r>
              <a:rPr lang="en-US" altLang="zh-CN" sz="1800" dirty="0">
                <a:latin typeface="SimSun" panose="02010600030101010101" pitchFamily="2" charset="-122"/>
              </a:rPr>
              <a:t>’</a:t>
            </a:r>
            <a:r>
              <a:rPr lang="en-US" altLang="zh-CN" sz="1800" dirty="0"/>
              <a:t>s complement numbers? </a:t>
            </a:r>
          </a:p>
          <a:p>
            <a:pPr marL="1527175" lvl="3" indent="-176530"/>
            <a:r>
              <a:rPr lang="en-US" altLang="zh-CN" sz="1400" dirty="0"/>
              <a:t>e.g., try 4 + (-3)</a:t>
            </a:r>
          </a:p>
          <a:p>
            <a:pPr marL="355600" indent="-355600">
              <a:lnSpc>
                <a:spcPct val="90000"/>
              </a:lnSpc>
            </a:pPr>
            <a:r>
              <a:rPr lang="en-US" altLang="zh-CN" b="0" i="1" dirty="0">
                <a:ea typeface="SimSun" panose="02010600030101010101" pitchFamily="2" charset="-122"/>
              </a:rPr>
              <a:t>Two’s complement</a:t>
            </a:r>
            <a:r>
              <a:rPr lang="en-US" altLang="zh-CN" dirty="0">
                <a:ea typeface="SimSun" panose="02010600030101010101" pitchFamily="2" charset="-122"/>
              </a:rPr>
              <a:t> representation developed to make circuits easy for arithmetic.</a:t>
            </a:r>
          </a:p>
          <a:p>
            <a:pPr marL="770255" lvl="1" indent="-234950"/>
            <a:r>
              <a:rPr lang="en-US" altLang="zh-CN" dirty="0">
                <a:latin typeface="Courier"/>
              </a:rPr>
              <a:t>for each positive number (X), assign value to its negative (-X), such that X + (-X) = 0 with “normal” addition, ignoring carry out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1066800" y="5296172"/>
            <a:ext cx="7162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 dirty="0">
                <a:latin typeface="CourierPS" pitchFamily="49" charset="0"/>
                <a:ea typeface="SimSun" panose="02010600030101010101" pitchFamily="2" charset="-122"/>
              </a:rPr>
              <a:t>		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00101	</a:t>
            </a:r>
            <a:r>
              <a:rPr lang="en-US" altLang="zh-CN" b="0" baseline="0" dirty="0">
                <a:ea typeface="SimSun" panose="02010600030101010101" pitchFamily="2" charset="-122"/>
              </a:rPr>
              <a:t>(5)</a:t>
            </a:r>
            <a:r>
              <a:rPr lang="en-US" altLang="zh-CN" b="0" baseline="0" dirty="0">
                <a:latin typeface="Franklin Gothic Book" pitchFamily="34" charset="0"/>
                <a:ea typeface="SimSun" panose="02010600030101010101" pitchFamily="2" charset="-122"/>
              </a:rPr>
              <a:t>		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01001	</a:t>
            </a:r>
            <a:r>
              <a:rPr lang="en-US" altLang="zh-CN" b="0" baseline="0" dirty="0">
                <a:ea typeface="SimSun" panose="02010600030101010101" pitchFamily="2" charset="-122"/>
              </a:rPr>
              <a:t>(9)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+</a:t>
            </a:r>
            <a:r>
              <a:rPr lang="en-US" altLang="zh-CN" sz="2800" u="sng" baseline="0" dirty="0">
                <a:latin typeface="CourierPS" pitchFamily="49" charset="0"/>
                <a:ea typeface="SimSun" panose="02010600030101010101" pitchFamily="2" charset="-122"/>
              </a:rPr>
              <a:t>	11011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</a:t>
            </a:r>
            <a:r>
              <a:rPr lang="en-US" altLang="zh-CN" b="0" baseline="0" dirty="0">
                <a:ea typeface="SimSun" panose="02010600030101010101" pitchFamily="2" charset="-122"/>
              </a:rPr>
              <a:t>(-5)</a:t>
            </a:r>
            <a:r>
              <a:rPr lang="en-US" altLang="zh-CN" b="0" baseline="0" dirty="0">
                <a:latin typeface="Franklin Gothic Book" pitchFamily="34" charset="0"/>
                <a:ea typeface="SimSun" panose="02010600030101010101" pitchFamily="2" charset="-122"/>
              </a:rPr>
              <a:t>	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+</a:t>
            </a:r>
            <a:r>
              <a:rPr lang="en-US" altLang="zh-CN" sz="2800" u="sng" baseline="0" dirty="0">
                <a:latin typeface="CourierPS" pitchFamily="49" charset="0"/>
                <a:ea typeface="SimSun" panose="02010600030101010101" pitchFamily="2" charset="-122"/>
              </a:rPr>
              <a:t>	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</a:t>
            </a:r>
            <a:r>
              <a:rPr lang="en-US" altLang="zh-CN" b="0" baseline="0" dirty="0">
                <a:ea typeface="SimSun" panose="02010600030101010101" pitchFamily="2" charset="-122"/>
              </a:rPr>
              <a:t>(-9)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	00000	</a:t>
            </a:r>
            <a:r>
              <a:rPr lang="en-US" altLang="zh-CN" b="0" baseline="0" dirty="0">
                <a:ea typeface="SimSun" panose="02010600030101010101" pitchFamily="2" charset="-122"/>
              </a:rPr>
              <a:t>(0)</a:t>
            </a:r>
            <a:r>
              <a:rPr lang="en-US" altLang="zh-CN" b="0" baseline="0" dirty="0">
                <a:latin typeface="Franklin Gothic Book" pitchFamily="34" charset="0"/>
                <a:ea typeface="SimSun" panose="02010600030101010101" pitchFamily="2" charset="-122"/>
              </a:rPr>
              <a:t>	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00000</a:t>
            </a:r>
            <a:r>
              <a:rPr lang="en-US" altLang="zh-CN" b="0" baseline="0" dirty="0">
                <a:latin typeface="Franklin Gothic Book" pitchFamily="34" charset="0"/>
                <a:ea typeface="SimSun" panose="02010600030101010101" pitchFamily="2" charset="-122"/>
              </a:rPr>
              <a:t>	</a:t>
            </a:r>
            <a:r>
              <a:rPr lang="en-US" altLang="zh-CN" b="0" baseline="0" dirty="0">
                <a:ea typeface="SimSun" panose="02010600030101010101" pitchFamily="2" charset="-122"/>
              </a:rPr>
              <a:t>(0)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AC5663-B10E-4CDC-A753-221664C7EB81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9B083A-55B7-4500-BA94-2F2E7E0C6F36}" type="slidenum">
              <a:rPr lang="en-US" altLang="zh-CN" sz="1400" b="0" smtClean="0">
                <a:ea typeface="SimSun" panose="02010600030101010101" pitchFamily="2" charset="-122"/>
              </a:rPr>
              <a:t>33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Two’s Complement Shortcut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To take the two’s complement of a number: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copy bits from right to left until (and including) the first “1”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flip remaining bits to the left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990600" y="2971800"/>
            <a:ext cx="8001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223520" algn="r"/>
                <a:tab pos="2232025" algn="r"/>
                <a:tab pos="2514600" algn="l"/>
                <a:tab pos="3721100" algn="r"/>
                <a:tab pos="6518275" algn="r"/>
                <a:tab pos="674179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223520" algn="r"/>
                <a:tab pos="2232025" algn="r"/>
                <a:tab pos="2514600" algn="l"/>
                <a:tab pos="3721100" algn="r"/>
                <a:tab pos="6518275" algn="r"/>
                <a:tab pos="674179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223520" algn="r"/>
                <a:tab pos="2232025" algn="r"/>
                <a:tab pos="2514600" algn="l"/>
                <a:tab pos="3721100" algn="r"/>
                <a:tab pos="6518275" algn="r"/>
                <a:tab pos="6741795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223520" algn="r"/>
                <a:tab pos="2232025" algn="r"/>
                <a:tab pos="2514600" algn="l"/>
                <a:tab pos="3721100" algn="r"/>
                <a:tab pos="6518275" algn="r"/>
                <a:tab pos="6741795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3520" algn="r"/>
                <a:tab pos="2232025" algn="r"/>
                <a:tab pos="2514600" algn="l"/>
                <a:tab pos="3721100" algn="r"/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520" algn="r"/>
                <a:tab pos="2232025" algn="r"/>
                <a:tab pos="2514600" algn="l"/>
                <a:tab pos="3721100" algn="r"/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520" algn="r"/>
                <a:tab pos="2232025" algn="r"/>
                <a:tab pos="2514600" algn="l"/>
                <a:tab pos="3721100" algn="r"/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520" algn="r"/>
                <a:tab pos="2232025" algn="r"/>
                <a:tab pos="2514600" algn="l"/>
                <a:tab pos="3721100" algn="r"/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520" algn="r"/>
                <a:tab pos="2232025" algn="r"/>
                <a:tab pos="2514600" algn="l"/>
                <a:tab pos="3721100" algn="r"/>
                <a:tab pos="6518275" algn="r"/>
                <a:tab pos="674179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 dirty="0">
                <a:latin typeface="CourierPS" pitchFamily="49" charset="0"/>
                <a:ea typeface="SimSun" panose="02010600030101010101" pitchFamily="2" charset="-122"/>
              </a:rPr>
              <a:t>		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011010000</a:t>
            </a:r>
            <a:r>
              <a:rPr lang="en-US" altLang="zh-CN" b="0" baseline="0" dirty="0">
                <a:latin typeface="Franklin Gothic Book" pitchFamily="34" charset="0"/>
                <a:ea typeface="SimSun" panose="02010600030101010101" pitchFamily="2" charset="-122"/>
              </a:rPr>
              <a:t>			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011010000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	100101111	</a:t>
            </a:r>
            <a:r>
              <a:rPr lang="en-US" altLang="zh-CN" sz="1800" b="0" baseline="0" dirty="0">
                <a:ea typeface="SimSun" panose="02010600030101010101" pitchFamily="2" charset="-122"/>
              </a:rPr>
              <a:t>(1’s comp)</a:t>
            </a:r>
            <a:r>
              <a:rPr lang="en-US" altLang="zh-CN" sz="1800" b="0" baseline="0" dirty="0">
                <a:latin typeface="Franklin Gothic Book" pitchFamily="34" charset="0"/>
                <a:ea typeface="SimSun" panose="02010600030101010101" pitchFamily="2" charset="-122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+</a:t>
            </a:r>
            <a:r>
              <a:rPr lang="en-US" altLang="zh-CN" sz="2800" u="sng" baseline="0" dirty="0">
                <a:latin typeface="CourierPS" pitchFamily="49" charset="0"/>
                <a:ea typeface="SimSun" panose="02010600030101010101" pitchFamily="2" charset="-122"/>
              </a:rPr>
              <a:t>	1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</a:t>
            </a:r>
            <a:r>
              <a:rPr lang="en-US" altLang="zh-CN" b="0" baseline="0" dirty="0">
                <a:latin typeface="Franklin Gothic Book" pitchFamily="34" charset="0"/>
                <a:ea typeface="SimSun" panose="02010600030101010101" pitchFamily="2" charset="-122"/>
              </a:rPr>
              <a:t>	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</a:t>
            </a:r>
            <a:endParaRPr lang="en-US" altLang="zh-CN" b="0" baseline="0" dirty="0">
              <a:latin typeface="Franklin Gothic Book" pitchFamily="34" charset="0"/>
              <a:ea typeface="SimSun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	100110000			100110000</a:t>
            </a:r>
            <a:endParaRPr lang="en-US" altLang="zh-CN" b="0" baseline="0" dirty="0">
              <a:latin typeface="Franklin Gothic Book" pitchFamily="34" charset="0"/>
              <a:ea typeface="SimSun" panose="02010600030101010101" pitchFamily="2" charset="-122"/>
            </a:endParaRPr>
          </a:p>
        </p:txBody>
      </p:sp>
      <p:sp>
        <p:nvSpPr>
          <p:cNvPr id="31751" name="AutoShape 5"/>
          <p:cNvSpPr>
            <a:spLocks noChangeArrowheads="1"/>
          </p:cNvSpPr>
          <p:nvPr/>
        </p:nvSpPr>
        <p:spPr bwMode="auto">
          <a:xfrm>
            <a:off x="914400" y="3200400"/>
            <a:ext cx="381000" cy="533400"/>
          </a:xfrm>
          <a:prstGeom prst="curvedRightArrow">
            <a:avLst>
              <a:gd name="adj1" fmla="val 28000"/>
              <a:gd name="adj2" fmla="val 56000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SimSun" panose="02010600030101010101" pitchFamily="2" charset="-122"/>
            </a:endParaRPr>
          </a:p>
        </p:txBody>
      </p:sp>
      <p:sp>
        <p:nvSpPr>
          <p:cNvPr id="31752" name="AutoShape 6"/>
          <p:cNvSpPr>
            <a:spLocks noChangeArrowheads="1"/>
          </p:cNvSpPr>
          <p:nvPr/>
        </p:nvSpPr>
        <p:spPr bwMode="auto">
          <a:xfrm>
            <a:off x="6934200" y="35052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SimSun" panose="02010600030101010101" pitchFamily="2" charset="-122"/>
            </a:endParaRPr>
          </a:p>
        </p:txBody>
      </p:sp>
      <p:sp>
        <p:nvSpPr>
          <p:cNvPr id="31753" name="AutoShape 7"/>
          <p:cNvSpPr>
            <a:spLocks noChangeArrowheads="1"/>
          </p:cNvSpPr>
          <p:nvPr/>
        </p:nvSpPr>
        <p:spPr bwMode="auto">
          <a:xfrm>
            <a:off x="6019800" y="35052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SimSun" panose="02010600030101010101" pitchFamily="2" charset="-122"/>
            </a:endParaRPr>
          </a:p>
        </p:txBody>
      </p:sp>
      <p:sp>
        <p:nvSpPr>
          <p:cNvPr id="31754" name="Text Box 8"/>
          <p:cNvSpPr txBox="1">
            <a:spLocks noChangeArrowheads="1"/>
          </p:cNvSpPr>
          <p:nvPr/>
        </p:nvSpPr>
        <p:spPr bwMode="auto">
          <a:xfrm>
            <a:off x="7162800" y="35814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ea typeface="SimSun" panose="02010600030101010101" pitchFamily="2" charset="-122"/>
              </a:rPr>
              <a:t>(copy)</a:t>
            </a:r>
          </a:p>
        </p:txBody>
      </p:sp>
      <p:sp>
        <p:nvSpPr>
          <p:cNvPr id="31755" name="Text Box 9"/>
          <p:cNvSpPr txBox="1">
            <a:spLocks noChangeArrowheads="1"/>
          </p:cNvSpPr>
          <p:nvPr/>
        </p:nvSpPr>
        <p:spPr bwMode="auto">
          <a:xfrm>
            <a:off x="5410200" y="35814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ea typeface="SimSun" panose="02010600030101010101" pitchFamily="2" charset="-122"/>
              </a:rPr>
              <a:t>(flip)</a:t>
            </a:r>
          </a:p>
        </p:txBody>
      </p:sp>
      <p:sp>
        <p:nvSpPr>
          <p:cNvPr id="31756" name="Line 10"/>
          <p:cNvSpPr>
            <a:spLocks noChangeShapeType="1"/>
          </p:cNvSpPr>
          <p:nvPr/>
        </p:nvSpPr>
        <p:spPr bwMode="auto">
          <a:xfrm flipH="1">
            <a:off x="6529388" y="2814320"/>
            <a:ext cx="0" cy="2057400"/>
          </a:xfrm>
          <a:prstGeom prst="line">
            <a:avLst/>
          </a:prstGeo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A68BB3C6-7B83-4CB7-856A-258B144DA175}"/>
              </a:ext>
            </a:extLst>
          </p:cNvPr>
          <p:cNvCxnSpPr/>
          <p:nvPr/>
        </p:nvCxnSpPr>
        <p:spPr bwMode="auto">
          <a:xfrm flipH="1">
            <a:off x="6529388" y="2708920"/>
            <a:ext cx="135498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2981A8-F184-4238-92E8-F2DD3BDA098A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45258C-7072-4018-B414-0DC82CFD130C}" type="slidenum">
              <a:rPr lang="en-US" altLang="zh-CN" sz="1400" b="0" smtClean="0">
                <a:ea typeface="SimSun" panose="02010600030101010101" pitchFamily="2" charset="-122"/>
              </a:rPr>
              <a:t>34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Two’s Complement Signed Integers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5262" y="995362"/>
            <a:ext cx="8753475" cy="1565275"/>
          </a:xfrm>
        </p:spPr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MS bit is sign bit – it has weight </a:t>
            </a:r>
            <a:r>
              <a:rPr lang="en-US" altLang="zh-CN" i="1" dirty="0">
                <a:highlight>
                  <a:srgbClr val="FFFF00"/>
                </a:highlight>
                <a:ea typeface="SimSun" panose="02010600030101010101" pitchFamily="2" charset="-122"/>
              </a:rPr>
              <a:t>–2</a:t>
            </a:r>
            <a:r>
              <a:rPr lang="en-US" altLang="zh-CN" i="1" baseline="30000" dirty="0">
                <a:highlight>
                  <a:srgbClr val="FFFF00"/>
                </a:highlight>
                <a:ea typeface="SimSun" panose="02010600030101010101" pitchFamily="2" charset="-122"/>
              </a:rPr>
              <a:t>n-1</a:t>
            </a:r>
            <a:r>
              <a:rPr lang="en-US" altLang="zh-CN" dirty="0">
                <a:ea typeface="SimSun" panose="02010600030101010101" pitchFamily="2" charset="-122"/>
              </a:rPr>
              <a:t>.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Range of an n-bit number: </a:t>
            </a:r>
            <a:r>
              <a:rPr lang="en-US" altLang="zh-CN" dirty="0">
                <a:solidFill>
                  <a:srgbClr val="0070C0"/>
                </a:solidFill>
                <a:ea typeface="SimSun" panose="02010600030101010101" pitchFamily="2" charset="-122"/>
              </a:rPr>
              <a:t>-2</a:t>
            </a:r>
            <a:r>
              <a:rPr lang="en-US" altLang="zh-CN" baseline="30000" dirty="0">
                <a:solidFill>
                  <a:srgbClr val="0070C0"/>
                </a:solidFill>
                <a:ea typeface="SimSun" panose="02010600030101010101" pitchFamily="2" charset="-122"/>
              </a:rPr>
              <a:t>n-1</a:t>
            </a:r>
            <a:r>
              <a:rPr lang="en-US" altLang="zh-CN" dirty="0">
                <a:solidFill>
                  <a:srgbClr val="0070C0"/>
                </a:solidFill>
                <a:ea typeface="SimSun" panose="02010600030101010101" pitchFamily="2" charset="-122"/>
              </a:rPr>
              <a:t> through 2</a:t>
            </a:r>
            <a:r>
              <a:rPr lang="en-US" altLang="zh-CN" baseline="30000" dirty="0">
                <a:solidFill>
                  <a:srgbClr val="0070C0"/>
                </a:solidFill>
                <a:ea typeface="SimSun" panose="02010600030101010101" pitchFamily="2" charset="-122"/>
              </a:rPr>
              <a:t>n-1</a:t>
            </a:r>
            <a:r>
              <a:rPr lang="en-US" altLang="zh-CN" dirty="0">
                <a:solidFill>
                  <a:srgbClr val="0070C0"/>
                </a:solidFill>
                <a:ea typeface="SimSun" panose="02010600030101010101" pitchFamily="2" charset="-122"/>
              </a:rPr>
              <a:t> – 1</a:t>
            </a:r>
            <a:r>
              <a:rPr lang="en-US" altLang="zh-CN" dirty="0">
                <a:ea typeface="SimSun" panose="02010600030101010101" pitchFamily="2" charset="-122"/>
              </a:rPr>
              <a:t>.</a:t>
            </a:r>
          </a:p>
          <a:p>
            <a:pPr lvl="1"/>
            <a:r>
              <a:rPr lang="en-US" altLang="zh-CN" dirty="0">
                <a:latin typeface="Courier"/>
              </a:rPr>
              <a:t>The most negative number (-2</a:t>
            </a:r>
            <a:r>
              <a:rPr lang="en-US" altLang="zh-CN" baseline="30000" dirty="0">
                <a:latin typeface="Courier"/>
              </a:rPr>
              <a:t>n-1</a:t>
            </a:r>
            <a:r>
              <a:rPr lang="en-US" altLang="zh-CN" dirty="0">
                <a:latin typeface="Courier"/>
              </a:rPr>
              <a:t>) has no positive counterpart.</a:t>
            </a:r>
          </a:p>
        </p:txBody>
      </p:sp>
      <p:graphicFrame>
        <p:nvGraphicFramePr>
          <p:cNvPr id="11162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296504"/>
              </p:ext>
            </p:extLst>
          </p:nvPr>
        </p:nvGraphicFramePr>
        <p:xfrm>
          <a:off x="838200" y="2667000"/>
          <a:ext cx="3048000" cy="3657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-2</a:t>
                      </a:r>
                      <a:r>
                        <a:rPr kumimoji="0" lang="en-US" altLang="zh-CN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169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273574"/>
              </p:ext>
            </p:extLst>
          </p:nvPr>
        </p:nvGraphicFramePr>
        <p:xfrm>
          <a:off x="4267200" y="2667000"/>
          <a:ext cx="3048000" cy="3657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-2</a:t>
                      </a:r>
                      <a:r>
                        <a:rPr kumimoji="0" lang="en-US" altLang="zh-CN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Three representations of signed integers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t>2023/9/21</a:t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t>35</a:t>
            </a:fld>
            <a:endParaRPr lang="en-US" altLang="zh-CN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79512" y="980728"/>
          <a:ext cx="4392488" cy="34747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5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Representation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Value Represented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Signed Magnitude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1’s Complement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2’s Complement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00000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00001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00010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00011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00100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00101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00110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00111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01000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8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01001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01010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01011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01100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12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12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01101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01110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01111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598988" y="980728"/>
          <a:ext cx="4419600" cy="3474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5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Representation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Value Represented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Signed Magnitude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1’s Complement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>
                          <a:effectLst/>
                        </a:rPr>
                        <a:t>2’s Complement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10000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0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15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16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10001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14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15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10010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13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14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tx1"/>
                          </a:solidFill>
                          <a:effectLst/>
                        </a:rPr>
                        <a:t>10011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3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12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13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10100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11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10101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accent1"/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10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11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10110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6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9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10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tx1"/>
                          </a:solidFill>
                          <a:effectLst/>
                        </a:rPr>
                        <a:t>10111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7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8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9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11000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8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7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8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11001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9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6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7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11010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10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accent1"/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6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tx1"/>
                          </a:solidFill>
                          <a:effectLst/>
                        </a:rPr>
                        <a:t>11011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11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chemeClr val="accent1"/>
                          </a:solidFill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zh-CN" sz="1200" b="1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11100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4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11101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13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2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3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</a:rPr>
                        <a:t>11110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14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1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2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54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chemeClr val="tx1"/>
                          </a:solidFill>
                          <a:effectLst/>
                        </a:rPr>
                        <a:t>11111</a:t>
                      </a:r>
                      <a:endParaRPr lang="zh-CN" sz="1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B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15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>
                          <a:effectLst/>
                        </a:rPr>
                        <a:t>―</a:t>
                      </a:r>
                      <a:r>
                        <a:rPr lang="en-US" sz="1200" b="1" kern="100">
                          <a:effectLst/>
                        </a:rPr>
                        <a:t>0</a:t>
                      </a:r>
                      <a:endParaRPr lang="zh-CN" sz="1200" b="1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effectLst/>
                        </a:rPr>
                        <a:t>―</a:t>
                      </a:r>
                      <a:r>
                        <a:rPr lang="en-US" sz="1200" b="1" kern="100" dirty="0">
                          <a:effectLst/>
                        </a:rPr>
                        <a:t>1</a:t>
                      </a:r>
                      <a:endParaRPr lang="zh-CN" sz="1200" b="1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76565" y="4571732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kern="100" baseline="0" dirty="0"/>
              <a:t>Signed Magnitude</a:t>
            </a:r>
            <a:r>
              <a:rPr lang="zh-CN" altLang="en-US" sz="1600" b="1" kern="100" baseline="0" dirty="0"/>
              <a:t>：</a:t>
            </a:r>
            <a:endParaRPr lang="en-US" altLang="zh-CN" sz="1600" b="1" kern="100" baseline="0" dirty="0"/>
          </a:p>
          <a:p>
            <a:pPr algn="ctr"/>
            <a:r>
              <a:rPr lang="en-US" altLang="zh-CN" sz="1600" b="1" kern="100" baseline="0" dirty="0">
                <a:latin typeface="Courier"/>
              </a:rPr>
              <a:t>5 </a:t>
            </a:r>
            <a:r>
              <a:rPr lang="zh-CN" altLang="zh-CN" sz="1600" b="1" kern="100" baseline="0" dirty="0">
                <a:solidFill>
                  <a:schemeClr val="accent1"/>
                </a:solidFill>
                <a:latin typeface="Courier"/>
              </a:rPr>
              <a:t>―</a:t>
            </a:r>
            <a:r>
              <a:rPr lang="en-US" altLang="zh-CN" sz="1600" b="1" kern="100" baseline="0" dirty="0">
                <a:solidFill>
                  <a:schemeClr val="accent1"/>
                </a:solidFill>
                <a:latin typeface="Courier"/>
              </a:rPr>
              <a:t> 5 = </a:t>
            </a:r>
            <a:r>
              <a:rPr lang="zh-CN" altLang="zh-CN" sz="1600" b="1" kern="100" baseline="0" dirty="0">
                <a:solidFill>
                  <a:schemeClr val="accent1"/>
                </a:solidFill>
                <a:latin typeface="Courier"/>
              </a:rPr>
              <a:t>―</a:t>
            </a:r>
            <a:r>
              <a:rPr lang="en-US" altLang="zh-CN" sz="1600" b="1" kern="100" baseline="0" dirty="0">
                <a:solidFill>
                  <a:schemeClr val="accent1"/>
                </a:solidFill>
                <a:latin typeface="Courier"/>
              </a:rPr>
              <a:t> 10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54893" y="4531953"/>
            <a:ext cx="2026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kern="100" baseline="0" dirty="0"/>
              <a:t>2’s Complement</a:t>
            </a:r>
            <a:r>
              <a:rPr lang="zh-CN" altLang="en-US" sz="1600" b="1" kern="100" baseline="0" dirty="0"/>
              <a:t>： </a:t>
            </a:r>
            <a:endParaRPr lang="en-US" altLang="zh-CN" sz="1600" b="1" kern="100" baseline="0" dirty="0"/>
          </a:p>
          <a:p>
            <a:pPr algn="ctr"/>
            <a:r>
              <a:rPr lang="en-US" altLang="zh-CN" sz="1600" b="1" kern="100" baseline="0" dirty="0">
                <a:latin typeface="Courier"/>
              </a:rPr>
              <a:t>5 </a:t>
            </a:r>
            <a:r>
              <a:rPr lang="zh-CN" altLang="zh-CN" sz="1600" b="1" kern="100" baseline="0" dirty="0">
                <a:solidFill>
                  <a:schemeClr val="accent1"/>
                </a:solidFill>
                <a:latin typeface="Courier"/>
              </a:rPr>
              <a:t>―</a:t>
            </a:r>
            <a:r>
              <a:rPr lang="en-US" altLang="zh-CN" sz="1600" b="1" kern="100" baseline="0" dirty="0">
                <a:solidFill>
                  <a:schemeClr val="accent1"/>
                </a:solidFill>
                <a:latin typeface="Courier"/>
              </a:rPr>
              <a:t> 5 = 0</a:t>
            </a:r>
            <a:endParaRPr lang="zh-CN" altLang="zh-CN" sz="1600" b="1" kern="100" baseline="0" dirty="0">
              <a:latin typeface="Courier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14186" y="5221461"/>
            <a:ext cx="288272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 dirty="0">
                <a:latin typeface="CourierPS" pitchFamily="49" charset="0"/>
                <a:ea typeface="SimSun" panose="02010600030101010101" pitchFamily="2" charset="-122"/>
              </a:rPr>
              <a:t>	</a:t>
            </a:r>
            <a:r>
              <a:rPr lang="en-US" altLang="zh-CN" b="0" baseline="0" dirty="0">
                <a:latin typeface="CourierPS" pitchFamily="49" charset="0"/>
                <a:ea typeface="SimSun" panose="02010600030101010101" pitchFamily="2" charset="-122"/>
              </a:rPr>
              <a:t>  </a:t>
            </a:r>
            <a:r>
              <a:rPr lang="en-US" altLang="zh-CN" sz="1600" baseline="0" dirty="0">
                <a:latin typeface="Courier"/>
                <a:ea typeface="SimSun" panose="02010600030101010101" pitchFamily="2" charset="-122"/>
              </a:rPr>
              <a:t>00101	</a:t>
            </a: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(5)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	 + </a:t>
            </a:r>
            <a:r>
              <a:rPr lang="en-US" altLang="zh-CN" sz="1600" u="sng" baseline="0" dirty="0">
                <a:latin typeface="Courier"/>
                <a:ea typeface="SimSun" panose="02010600030101010101" pitchFamily="2" charset="-122"/>
              </a:rPr>
              <a:t>10101	</a:t>
            </a:r>
            <a:r>
              <a:rPr lang="en-US" altLang="zh-CN" sz="1600" baseline="0" dirty="0">
                <a:latin typeface="Courier"/>
                <a:ea typeface="SimSun" panose="02010600030101010101" pitchFamily="2" charset="-122"/>
              </a:rPr>
              <a:t>    </a:t>
            </a:r>
            <a:r>
              <a:rPr lang="en-US" altLang="zh-CN" sz="1600" b="0" u="sng" baseline="0" dirty="0">
                <a:latin typeface="Courier"/>
                <a:ea typeface="SimSun" panose="02010600030101010101" pitchFamily="2" charset="-122"/>
              </a:rPr>
              <a:t>(</a:t>
            </a: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-5)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 baseline="0" dirty="0">
                <a:latin typeface="Courier"/>
                <a:ea typeface="SimSun" panose="02010600030101010101" pitchFamily="2" charset="-122"/>
              </a:rPr>
              <a:t>   11010	</a:t>
            </a: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(-10)</a:t>
            </a:r>
            <a:r>
              <a:rPr lang="en-US" altLang="zh-CN" b="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sz="2800" baseline="0" dirty="0">
                <a:latin typeface="Courier"/>
                <a:ea typeface="SimSun" panose="02010600030101010101" pitchFamily="2" charset="-122"/>
              </a:rPr>
              <a:t>	</a:t>
            </a:r>
            <a:endParaRPr lang="en-US" altLang="zh-CN" b="0" baseline="0" dirty="0">
              <a:latin typeface="Courier"/>
              <a:ea typeface="SimSun" panose="02010600030101010101" pitchFamily="2" charset="-122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21288" y="5306658"/>
            <a:ext cx="27432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b="0" baseline="0" dirty="0">
                <a:latin typeface="CourierPS" pitchFamily="49" charset="0"/>
                <a:ea typeface="SimSun" panose="02010600030101010101" pitchFamily="2" charset="-122"/>
              </a:rPr>
              <a:t>	   </a:t>
            </a:r>
            <a:r>
              <a:rPr lang="en-US" altLang="zh-CN" sz="1600" baseline="0" dirty="0">
                <a:latin typeface="CourierPS" pitchFamily="49" charset="0"/>
                <a:ea typeface="SimSun" panose="02010600030101010101" pitchFamily="2" charset="-122"/>
              </a:rPr>
              <a:t>00101	</a:t>
            </a:r>
            <a:r>
              <a:rPr lang="en-US" altLang="zh-CN" sz="1600" b="0" baseline="0" dirty="0">
                <a:ea typeface="SimSun" panose="02010600030101010101" pitchFamily="2" charset="-122"/>
              </a:rPr>
              <a:t>(5)</a:t>
            </a:r>
            <a:r>
              <a:rPr lang="en-US" altLang="zh-CN" sz="1600" b="0" baseline="0" dirty="0">
                <a:latin typeface="Franklin Gothic Book" pitchFamily="34" charset="0"/>
                <a:ea typeface="SimSun" panose="02010600030101010101" pitchFamily="2" charset="-122"/>
              </a:rPr>
              <a:t>		</a:t>
            </a:r>
            <a:endParaRPr lang="en-US" altLang="zh-CN" sz="1600" b="0" baseline="0" dirty="0"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="0" u="sng" baseline="0" dirty="0">
                <a:latin typeface="Franklin Gothic Book" pitchFamily="34" charset="0"/>
                <a:ea typeface="SimSun" panose="02010600030101010101" pitchFamily="2" charset="-122"/>
              </a:rPr>
              <a:t>+  </a:t>
            </a:r>
            <a:r>
              <a:rPr lang="en-US" altLang="zh-CN" sz="1600" u="sng" baseline="0" dirty="0">
                <a:latin typeface="CourierPS" pitchFamily="49" charset="0"/>
                <a:ea typeface="SimSun" panose="02010600030101010101" pitchFamily="2" charset="-122"/>
              </a:rPr>
              <a:t>11011</a:t>
            </a:r>
            <a:r>
              <a:rPr lang="en-US" altLang="zh-CN" sz="1600" baseline="0" dirty="0">
                <a:latin typeface="CourierPS" pitchFamily="49" charset="0"/>
                <a:ea typeface="SimSun" panose="02010600030101010101" pitchFamily="2" charset="-122"/>
              </a:rPr>
              <a:t>  </a:t>
            </a:r>
            <a:r>
              <a:rPr lang="en-US" altLang="zh-CN" sz="1600" b="0" baseline="0" dirty="0">
                <a:ea typeface="SimSun" panose="02010600030101010101" pitchFamily="2" charset="-122"/>
              </a:rPr>
              <a:t>(-5)</a:t>
            </a:r>
            <a:r>
              <a:rPr lang="en-US" altLang="zh-CN" sz="1600" b="0" baseline="0" dirty="0">
                <a:latin typeface="Franklin Gothic Book" pitchFamily="34" charset="0"/>
                <a:ea typeface="SimSun" panose="02010600030101010101" pitchFamily="2" charset="-122"/>
              </a:rPr>
              <a:t>	</a:t>
            </a:r>
            <a:endParaRPr lang="en-US" altLang="zh-CN" sz="1600" b="0" baseline="0" dirty="0">
              <a:latin typeface="CourierPS" pitchFamily="49" charset="0"/>
              <a:ea typeface="SimSun" panose="02010600030101010101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 dirty="0">
                <a:latin typeface="CourierPS" pitchFamily="49" charset="0"/>
                <a:ea typeface="SimSun" panose="02010600030101010101" pitchFamily="2" charset="-122"/>
              </a:rPr>
              <a:t>	     00000	</a:t>
            </a:r>
            <a:r>
              <a:rPr lang="en-US" altLang="zh-CN" sz="1600" b="0" baseline="0" dirty="0">
                <a:ea typeface="SimSun" panose="02010600030101010101" pitchFamily="2" charset="-122"/>
              </a:rPr>
              <a:t>(0)</a:t>
            </a:r>
            <a:r>
              <a:rPr lang="en-US" altLang="zh-CN" b="0" baseline="0" dirty="0">
                <a:latin typeface="Franklin Gothic Book" pitchFamily="34" charset="0"/>
                <a:ea typeface="SimSun" panose="02010600030101010101" pitchFamily="2" charset="-122"/>
              </a:rPr>
              <a:t>	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</a:t>
            </a:r>
            <a:endParaRPr lang="en-US" altLang="zh-CN" b="0" baseline="0" dirty="0">
              <a:ea typeface="SimSun" panose="02010600030101010101" pitchFamily="2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394409" y="5251474"/>
            <a:ext cx="259228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 dirty="0">
                <a:latin typeface="CourierPS" pitchFamily="49" charset="0"/>
                <a:ea typeface="SimSun" panose="02010600030101010101" pitchFamily="2" charset="-122"/>
              </a:rPr>
              <a:t>	</a:t>
            </a:r>
            <a:r>
              <a:rPr lang="en-US" altLang="zh-CN" b="0" baseline="0" dirty="0">
                <a:latin typeface="CourierPS" pitchFamily="49" charset="0"/>
                <a:ea typeface="SimSun" panose="02010600030101010101" pitchFamily="2" charset="-122"/>
              </a:rPr>
              <a:t> </a:t>
            </a:r>
            <a:r>
              <a:rPr lang="en-US" altLang="zh-CN" sz="1600" baseline="0" dirty="0">
                <a:latin typeface="Courier"/>
                <a:ea typeface="SimSun" panose="02010600030101010101" pitchFamily="2" charset="-122"/>
              </a:rPr>
              <a:t>00101	</a:t>
            </a: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(5)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+ </a:t>
            </a:r>
            <a:r>
              <a:rPr lang="en-US" altLang="zh-CN" sz="1600" u="sng" baseline="0" dirty="0">
                <a:latin typeface="Courier"/>
                <a:ea typeface="SimSun" panose="02010600030101010101" pitchFamily="2" charset="-122"/>
              </a:rPr>
              <a:t>11010</a:t>
            </a:r>
            <a:r>
              <a:rPr lang="en-US" altLang="zh-CN" sz="160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(-5)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  </a:t>
            </a:r>
            <a:r>
              <a:rPr lang="en-US" altLang="zh-CN" sz="1600" baseline="0" dirty="0">
                <a:latin typeface="Courier"/>
                <a:ea typeface="SimSun" panose="02010600030101010101" pitchFamily="2" charset="-122"/>
              </a:rPr>
              <a:t>11111	</a:t>
            </a:r>
            <a:r>
              <a:rPr lang="en-US" altLang="zh-CN" sz="1600" b="0" baseline="0" dirty="0">
                <a:latin typeface="Courier"/>
                <a:ea typeface="SimSun" panose="02010600030101010101" pitchFamily="2" charset="-122"/>
              </a:rPr>
              <a:t>(-0)</a:t>
            </a:r>
            <a:r>
              <a:rPr lang="en-US" altLang="zh-CN" b="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sz="2800" baseline="0" dirty="0">
                <a:latin typeface="CourierPS" pitchFamily="49" charset="0"/>
                <a:ea typeface="SimSun" panose="02010600030101010101" pitchFamily="2" charset="-122"/>
              </a:rPr>
              <a:t>	</a:t>
            </a:r>
            <a:endParaRPr lang="en-US" altLang="zh-CN" b="0" baseline="0" dirty="0">
              <a:ea typeface="SimSun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77102" y="4546067"/>
            <a:ext cx="2026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kern="100" baseline="0" dirty="0"/>
              <a:t>1’s Complement</a:t>
            </a:r>
            <a:r>
              <a:rPr lang="zh-CN" altLang="en-US" sz="1600" b="1" kern="100" baseline="0" dirty="0"/>
              <a:t>： </a:t>
            </a:r>
            <a:endParaRPr lang="en-US" altLang="zh-CN" sz="1600" b="1" kern="100" baseline="0" dirty="0"/>
          </a:p>
          <a:p>
            <a:pPr algn="ctr"/>
            <a:r>
              <a:rPr lang="en-US" altLang="zh-CN" sz="1600" b="1" kern="100" baseline="0" dirty="0">
                <a:latin typeface="Courier"/>
              </a:rPr>
              <a:t>5 </a:t>
            </a:r>
            <a:r>
              <a:rPr lang="zh-CN" altLang="zh-CN" sz="1600" b="1" kern="100" baseline="0" dirty="0">
                <a:solidFill>
                  <a:schemeClr val="accent1"/>
                </a:solidFill>
                <a:latin typeface="Courier"/>
              </a:rPr>
              <a:t>―</a:t>
            </a:r>
            <a:r>
              <a:rPr lang="en-US" altLang="zh-CN" sz="1600" b="1" kern="100" baseline="0" dirty="0">
                <a:solidFill>
                  <a:schemeClr val="accent1"/>
                </a:solidFill>
                <a:latin typeface="Courier"/>
              </a:rPr>
              <a:t> 5 = </a:t>
            </a:r>
            <a:r>
              <a:rPr lang="zh-CN" altLang="zh-CN" sz="1600" b="1" kern="100" baseline="0" dirty="0">
                <a:solidFill>
                  <a:schemeClr val="accent1"/>
                </a:solidFill>
                <a:latin typeface="Courier"/>
              </a:rPr>
              <a:t>―</a:t>
            </a:r>
            <a:r>
              <a:rPr lang="en-US" altLang="zh-CN" sz="1600" b="1" kern="100" baseline="0" dirty="0">
                <a:solidFill>
                  <a:schemeClr val="accent1"/>
                </a:solidFill>
                <a:latin typeface="Courier"/>
              </a:rPr>
              <a:t> 0</a:t>
            </a:r>
            <a:endParaRPr lang="zh-CN" altLang="zh-CN" sz="1600" b="1" kern="100" baseline="0" dirty="0">
              <a:latin typeface="Courier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Two’s Complement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42" y="1052736"/>
            <a:ext cx="7783716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Q&amp;A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Suppose we had a 5-bit word. What integers can be represented in </a:t>
            </a:r>
            <a:r>
              <a:rPr lang="en-US" altLang="zh-CN" dirty="0">
                <a:solidFill>
                  <a:srgbClr val="0070C0"/>
                </a:solidFill>
              </a:rPr>
              <a:t>two’s complement</a:t>
            </a:r>
            <a:r>
              <a:rPr lang="en-US" altLang="zh-CN" dirty="0"/>
              <a:t>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altLang="zh-CN" dirty="0"/>
              <a:t>-32~+31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altLang="zh-CN" dirty="0"/>
              <a:t>0~+31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altLang="zh-CN" dirty="0"/>
              <a:t>-16~+15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altLang="zh-CN" dirty="0"/>
              <a:t>-15~+16</a:t>
            </a:r>
          </a:p>
          <a:p>
            <a:r>
              <a:rPr lang="en-US" altLang="zh-CN" dirty="0"/>
              <a:t>Suppose we had a 8-bit word. What integers can be represented in two’s complement?</a:t>
            </a:r>
          </a:p>
          <a:p>
            <a:endParaRPr lang="en-US" altLang="zh-CN" dirty="0"/>
          </a:p>
          <a:p>
            <a:r>
              <a:rPr lang="en-US" altLang="zh-CN" dirty="0"/>
              <a:t>Suppose we had a 16-bit word. What integers can be represented in two’s complement?</a:t>
            </a:r>
          </a:p>
          <a:p>
            <a:endParaRPr lang="en-US" altLang="zh-CN" dirty="0"/>
          </a:p>
          <a:p>
            <a:r>
              <a:rPr lang="en-US" altLang="zh-CN" dirty="0"/>
              <a:t>Suppose we had a 32-bit word. What integers can be represented in two’s complement?</a:t>
            </a:r>
          </a:p>
          <a:p>
            <a:pPr marL="0" indent="0">
              <a:buNone/>
            </a:pPr>
            <a:br>
              <a:rPr lang="en-US" altLang="zh-CN" b="0" dirty="0"/>
            </a:br>
            <a:endParaRPr lang="zh-CN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Q&amp;A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Suppose we had a 5-bit word. What integers can be represented in two’s complement?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altLang="zh-CN" dirty="0"/>
              <a:t>-32~+31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altLang="zh-CN" dirty="0"/>
              <a:t>0~+31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altLang="zh-CN" dirty="0"/>
              <a:t>-16~+15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altLang="zh-CN" dirty="0"/>
              <a:t>-15~+16</a:t>
            </a:r>
          </a:p>
          <a:p>
            <a:r>
              <a:rPr lang="en-US" altLang="zh-CN" dirty="0"/>
              <a:t>Suppose we had a 8-bit word. What integers can be represented in two’s complement?</a:t>
            </a:r>
          </a:p>
          <a:p>
            <a:endParaRPr lang="en-US" altLang="zh-CN" dirty="0"/>
          </a:p>
          <a:p>
            <a:r>
              <a:rPr lang="en-US" altLang="zh-CN" dirty="0"/>
              <a:t>Suppose we had a 16-bit word. What integers can be represented in two’s complement?</a:t>
            </a:r>
          </a:p>
          <a:p>
            <a:endParaRPr lang="en-US" altLang="zh-CN" dirty="0"/>
          </a:p>
          <a:p>
            <a:r>
              <a:rPr lang="en-US" altLang="zh-CN" dirty="0"/>
              <a:t>Suppose we had a 32-bit word. What integers can be represented in two’s complement?</a:t>
            </a:r>
          </a:p>
          <a:p>
            <a:pPr marL="0" indent="0">
              <a:buNone/>
            </a:pPr>
            <a:br>
              <a:rPr lang="en-US" altLang="zh-CN" b="0" dirty="0"/>
            </a:br>
            <a:endParaRPr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467544" y="2348880"/>
            <a:ext cx="2304256" cy="288032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12099" y="46525"/>
            <a:ext cx="2227653" cy="790186"/>
          </a:xfrm>
          <a:prstGeom prst="rect">
            <a:avLst/>
          </a:prstGeom>
          <a:gradFill flip="none" rotWithShape="1">
            <a:gsLst>
              <a:gs pos="0">
                <a:srgbClr val="0074BF">
                  <a:shade val="30000"/>
                  <a:satMod val="115000"/>
                </a:srgbClr>
              </a:gs>
              <a:gs pos="50000">
                <a:srgbClr val="0074BF">
                  <a:shade val="67500"/>
                  <a:satMod val="115000"/>
                </a:srgbClr>
              </a:gs>
              <a:gs pos="100000">
                <a:srgbClr val="0074B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6" name="MH_Others_2"/>
          <p:cNvSpPr txBox="1"/>
          <p:nvPr>
            <p:custDataLst>
              <p:tags r:id="rId2"/>
            </p:custDataLst>
          </p:nvPr>
        </p:nvSpPr>
        <p:spPr>
          <a:xfrm>
            <a:off x="112099" y="226175"/>
            <a:ext cx="202302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zh-CN" sz="28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Outline</a:t>
            </a:r>
            <a:endParaRPr lang="zh-CN" altLang="en-US" sz="28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38669" y="1768676"/>
            <a:ext cx="8597827" cy="647021"/>
            <a:chOff x="473592" y="1768676"/>
            <a:chExt cx="8597827" cy="647021"/>
          </a:xfrm>
        </p:grpSpPr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>
              <a:off x="1250835" y="1812397"/>
              <a:ext cx="7820584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How do we represent data in a computer?</a:t>
              </a: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473592" y="176867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74181" y="2415697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38669" y="3351456"/>
            <a:ext cx="8165779" cy="653608"/>
            <a:chOff x="438669" y="3351456"/>
            <a:chExt cx="8165779" cy="653608"/>
          </a:xfrm>
        </p:grpSpPr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33" name="矩形 17"/>
            <p:cNvSpPr>
              <a:spLocks noChangeArrowheads="1"/>
            </p:cNvSpPr>
            <p:nvPr/>
          </p:nvSpPr>
          <p:spPr bwMode="auto">
            <a:xfrm>
              <a:off x="1259632" y="3395177"/>
              <a:ext cx="7344816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2’Complement Integers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438669" y="2554177"/>
            <a:ext cx="8165779" cy="658799"/>
            <a:chOff x="438669" y="2554177"/>
            <a:chExt cx="8165779" cy="658799"/>
          </a:xfrm>
        </p:grpSpPr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73592" y="2554177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21" name="矩形 17"/>
            <p:cNvSpPr>
              <a:spLocks noChangeArrowheads="1"/>
            </p:cNvSpPr>
            <p:nvPr/>
          </p:nvSpPr>
          <p:spPr bwMode="auto">
            <a:xfrm>
              <a:off x="1259632" y="2597899"/>
              <a:ext cx="7344816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</a:rPr>
                <a:t>Integer Data Types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38669" y="3207785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74181" y="3212976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438669" y="4143544"/>
            <a:ext cx="8165779" cy="653608"/>
            <a:chOff x="438669" y="3351456"/>
            <a:chExt cx="8165779" cy="653608"/>
          </a:xfrm>
        </p:grpSpPr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38" name="矩形 17"/>
            <p:cNvSpPr>
              <a:spLocks noChangeArrowheads="1"/>
            </p:cNvSpPr>
            <p:nvPr/>
          </p:nvSpPr>
          <p:spPr bwMode="auto">
            <a:xfrm>
              <a:off x="1259632" y="3395178"/>
              <a:ext cx="7344816" cy="536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buNone/>
              </a:pPr>
              <a:r>
                <a:rPr lang="en-US" altLang="zh-CN" sz="2800" b="1" baseline="0" dirty="0">
                  <a:solidFill>
                    <a:srgbClr val="333399"/>
                  </a:solidFill>
                  <a:latin typeface="微软雅黑" panose="020B0503020204020204" pitchFamily="34" charset="-122"/>
                </a:rPr>
                <a:t>Binary-Decimal Conversion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755576" y="3046412"/>
            <a:ext cx="7848872" cy="765175"/>
          </a:xfrm>
          <a:solidFill>
            <a:schemeClr val="bg1"/>
          </a:solidFill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How do we represent data in a computer?</a:t>
            </a:r>
            <a:endParaRPr lang="en-US" altLang="zh-CN" dirty="0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2023/9/21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86DF7C-99FF-4F83-87AC-F456C9873F06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709E33-8501-4929-8DAD-DD5863EDCF4C}" type="slidenum">
              <a:rPr lang="en-US" altLang="zh-CN" sz="1400" b="0" smtClean="0">
                <a:ea typeface="SimSun" panose="02010600030101010101" pitchFamily="2" charset="-122"/>
              </a:rPr>
              <a:t>40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Converting 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Binary</a:t>
            </a:r>
            <a:r>
              <a:rPr lang="en-US" altLang="zh-CN" dirty="0">
                <a:ea typeface="SimSun" panose="02010600030101010101" pitchFamily="2" charset="-122"/>
              </a:rPr>
              <a:t> (2’s C) to 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Decimal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6967537" cy="5481638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zh-CN" dirty="0">
                <a:ea typeface="SimSun" panose="02010600030101010101" pitchFamily="2" charset="-122"/>
              </a:rPr>
              <a:t>If 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leading bit </a:t>
            </a:r>
            <a:r>
              <a:rPr lang="en-US" altLang="zh-CN" dirty="0">
                <a:ea typeface="SimSun" panose="02010600030101010101" pitchFamily="2" charset="-122"/>
              </a:rPr>
              <a:t>is one, take two’s complement to get a positive number.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SimSun" panose="02010600030101010101" pitchFamily="2" charset="-122"/>
              </a:rPr>
              <a:t>Add powers of 2 that have “1” in the</a:t>
            </a:r>
            <a:br>
              <a:rPr lang="en-US" altLang="zh-CN" dirty="0">
                <a:ea typeface="SimSun" panose="02010600030101010101" pitchFamily="2" charset="-122"/>
              </a:rPr>
            </a:br>
            <a:r>
              <a:rPr lang="en-US" altLang="zh-CN" dirty="0">
                <a:ea typeface="SimSun" panose="02010600030101010101" pitchFamily="2" charset="-122"/>
              </a:rPr>
              <a:t>corresponding bit positions.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SimSun" panose="02010600030101010101" pitchFamily="2" charset="-122"/>
              </a:rPr>
              <a:t>If original number was negative,</a:t>
            </a:r>
            <a:br>
              <a:rPr lang="en-US" altLang="zh-CN" dirty="0">
                <a:ea typeface="SimSun" panose="02010600030101010101" pitchFamily="2" charset="-122"/>
              </a:rPr>
            </a:br>
            <a:r>
              <a:rPr lang="en-US" altLang="zh-CN" dirty="0">
                <a:ea typeface="SimSun" panose="02010600030101010101" pitchFamily="2" charset="-122"/>
              </a:rPr>
              <a:t>add a minus sign.</a:t>
            </a:r>
          </a:p>
        </p:txBody>
      </p:sp>
      <p:sp>
        <p:nvSpPr>
          <p:cNvPr id="35873" name="Text Box 59"/>
          <p:cNvSpPr txBox="1">
            <a:spLocks noChangeArrowheads="1"/>
          </p:cNvSpPr>
          <p:nvPr/>
        </p:nvSpPr>
        <p:spPr bwMode="auto">
          <a:xfrm>
            <a:off x="755576" y="3899503"/>
            <a:ext cx="4237057" cy="1261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461645" algn="r"/>
                <a:tab pos="683895" algn="ctr"/>
                <a:tab pos="9080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461645" algn="r"/>
                <a:tab pos="683895" algn="ctr"/>
                <a:tab pos="9080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461645" algn="r"/>
                <a:tab pos="683895" algn="ctr"/>
                <a:tab pos="9080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461645" algn="r"/>
                <a:tab pos="683895" algn="ctr"/>
                <a:tab pos="9080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1645" algn="r"/>
                <a:tab pos="683895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0" baseline="0" dirty="0">
                <a:latin typeface="Franklin Gothic Book" pitchFamily="34" charset="0"/>
                <a:ea typeface="SimSun" panose="02010600030101010101" pitchFamily="2" charset="-122"/>
              </a:rPr>
              <a:t>	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X 	= 	01101000</a:t>
            </a:r>
            <a:r>
              <a:rPr lang="en-US" altLang="zh-CN" dirty="0">
                <a:latin typeface="Courier"/>
                <a:ea typeface="SimSun" panose="02010600030101010101" pitchFamily="2" charset="-122"/>
              </a:rPr>
              <a:t>two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		=	2</a:t>
            </a:r>
            <a:r>
              <a:rPr lang="en-US" altLang="zh-CN" baseline="30000" dirty="0">
                <a:latin typeface="Courier"/>
                <a:ea typeface="SimSun" panose="02010600030101010101" pitchFamily="2" charset="-122"/>
              </a:rPr>
              <a:t>6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+2</a:t>
            </a:r>
            <a:r>
              <a:rPr lang="en-US" altLang="zh-CN" baseline="30000" dirty="0">
                <a:latin typeface="Courier"/>
                <a:ea typeface="SimSun" panose="02010600030101010101" pitchFamily="2" charset="-122"/>
              </a:rPr>
              <a:t>5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+2</a:t>
            </a:r>
            <a:r>
              <a:rPr lang="en-US" altLang="zh-CN" baseline="30000" dirty="0">
                <a:latin typeface="Courier"/>
                <a:ea typeface="SimSun" panose="02010600030101010101" pitchFamily="2" charset="-122"/>
              </a:rPr>
              <a:t>3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 = 64+32+8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		=	104</a:t>
            </a:r>
            <a:r>
              <a:rPr lang="en-US" altLang="zh-CN" dirty="0">
                <a:latin typeface="Courier"/>
                <a:ea typeface="SimSun" panose="02010600030101010101" pitchFamily="2" charset="-122"/>
              </a:rPr>
              <a:t>ten</a:t>
            </a:r>
          </a:p>
        </p:txBody>
      </p:sp>
      <p:sp>
        <p:nvSpPr>
          <p:cNvPr id="35874" name="Text Box 60"/>
          <p:cNvSpPr txBox="1">
            <a:spLocks noChangeArrowheads="1"/>
          </p:cNvSpPr>
          <p:nvPr/>
        </p:nvSpPr>
        <p:spPr bwMode="auto">
          <a:xfrm>
            <a:off x="533400" y="586740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i="1" baseline="0">
                <a:ea typeface="SimSun" panose="02010600030101010101" pitchFamily="2" charset="-122"/>
              </a:rPr>
              <a:t>Assuming 8-bit 2’s complement numbers.</a:t>
            </a:r>
          </a:p>
        </p:txBody>
      </p:sp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7380312" y="1905000"/>
          <a:ext cx="1306488" cy="3782040"/>
        </p:xfrm>
        <a:graphic>
          <a:graphicData uri="http://schemas.openxmlformats.org/drawingml/2006/table">
            <a:tbl>
              <a:tblPr/>
              <a:tblGrid>
                <a:gridCol w="51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n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n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5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32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64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7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128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8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256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9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512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10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1024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25CC87-11FB-41A7-9729-AC8E44E24B03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7A04E3-7202-447A-9CE6-106B7742E030}" type="slidenum">
              <a:rPr lang="en-US" altLang="zh-CN" sz="1400" b="0" smtClean="0">
                <a:ea typeface="SimSun" panose="02010600030101010101" pitchFamily="2" charset="-122"/>
              </a:rPr>
              <a:t>41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More Examples</a:t>
            </a:r>
          </a:p>
        </p:txBody>
      </p:sp>
      <p:graphicFrame>
        <p:nvGraphicFramePr>
          <p:cNvPr id="115715" name="Group 3"/>
          <p:cNvGraphicFramePr>
            <a:graphicFrameLocks noGrp="1"/>
          </p:cNvGraphicFramePr>
          <p:nvPr/>
        </p:nvGraphicFramePr>
        <p:xfrm>
          <a:off x="7380312" y="1905000"/>
          <a:ext cx="1306488" cy="3782040"/>
        </p:xfrm>
        <a:graphic>
          <a:graphicData uri="http://schemas.openxmlformats.org/drawingml/2006/table">
            <a:tbl>
              <a:tblPr/>
              <a:tblGrid>
                <a:gridCol w="51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n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n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5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32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64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7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128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8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256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9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512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10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1024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7920" name="Text Box 58"/>
          <p:cNvSpPr txBox="1">
            <a:spLocks noChangeArrowheads="1"/>
          </p:cNvSpPr>
          <p:nvPr/>
        </p:nvSpPr>
        <p:spPr bwMode="auto">
          <a:xfrm>
            <a:off x="533400" y="5867400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b="0" i="1" baseline="0">
                <a:ea typeface="SimSun" panose="02010600030101010101" pitchFamily="2" charset="-122"/>
              </a:rPr>
              <a:t>Assuming 8-bit 2’s complement numbers.</a:t>
            </a:r>
          </a:p>
        </p:txBody>
      </p:sp>
      <p:sp>
        <p:nvSpPr>
          <p:cNvPr id="37921" name="Text Box 59"/>
          <p:cNvSpPr txBox="1">
            <a:spLocks noChangeArrowheads="1"/>
          </p:cNvSpPr>
          <p:nvPr/>
        </p:nvSpPr>
        <p:spPr bwMode="auto">
          <a:xfrm>
            <a:off x="609600" y="1371600"/>
            <a:ext cx="4852610" cy="1261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461645" algn="r"/>
                <a:tab pos="683895" algn="ctr"/>
                <a:tab pos="9080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461645" algn="r"/>
                <a:tab pos="683895" algn="ctr"/>
                <a:tab pos="9080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461645" algn="r"/>
                <a:tab pos="683895" algn="ctr"/>
                <a:tab pos="9080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461645" algn="r"/>
                <a:tab pos="683895" algn="ctr"/>
                <a:tab pos="9080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1645" algn="r"/>
                <a:tab pos="683895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aseline="0" dirty="0">
                <a:latin typeface="Franklin Gothic Book" pitchFamily="34" charset="0"/>
                <a:ea typeface="SimSun" panose="02010600030101010101" pitchFamily="2" charset="-122"/>
              </a:rPr>
              <a:t>	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X 	= 	00100111</a:t>
            </a:r>
            <a:r>
              <a:rPr lang="en-US" altLang="zh-CN" dirty="0">
                <a:latin typeface="Courier"/>
                <a:ea typeface="SimSun" panose="02010600030101010101" pitchFamily="2" charset="-122"/>
              </a:rPr>
              <a:t>two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	   =	2</a:t>
            </a:r>
            <a:r>
              <a:rPr lang="en-US" altLang="zh-CN" baseline="30000" dirty="0">
                <a:latin typeface="Courier"/>
                <a:ea typeface="SimSun" panose="02010600030101010101" pitchFamily="2" charset="-122"/>
              </a:rPr>
              <a:t>5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+2</a:t>
            </a:r>
            <a:r>
              <a:rPr lang="en-US" altLang="zh-CN" baseline="30000" dirty="0">
                <a:latin typeface="Courier"/>
                <a:ea typeface="SimSun" panose="02010600030101010101" pitchFamily="2" charset="-122"/>
              </a:rPr>
              <a:t>2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+2</a:t>
            </a:r>
            <a:r>
              <a:rPr lang="en-US" altLang="zh-CN" baseline="30000" dirty="0">
                <a:latin typeface="Courier"/>
                <a:ea typeface="SimSun" panose="02010600030101010101" pitchFamily="2" charset="-122"/>
              </a:rPr>
              <a:t>1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+2</a:t>
            </a:r>
            <a:r>
              <a:rPr lang="en-US" altLang="zh-CN" baseline="30000" dirty="0">
                <a:latin typeface="Courier"/>
                <a:ea typeface="SimSun" panose="02010600030101010101" pitchFamily="2" charset="-122"/>
              </a:rPr>
              <a:t>0 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= 32+4+2+1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		=	39</a:t>
            </a:r>
            <a:r>
              <a:rPr lang="en-US" altLang="zh-CN" dirty="0">
                <a:latin typeface="Courier"/>
                <a:ea typeface="SimSun" panose="02010600030101010101" pitchFamily="2" charset="-122"/>
              </a:rPr>
              <a:t>ten</a:t>
            </a:r>
          </a:p>
        </p:txBody>
      </p:sp>
      <p:sp>
        <p:nvSpPr>
          <p:cNvPr id="37922" name="Text Box 60"/>
          <p:cNvSpPr txBox="1">
            <a:spLocks noChangeArrowheads="1"/>
          </p:cNvSpPr>
          <p:nvPr/>
        </p:nvSpPr>
        <p:spPr bwMode="auto">
          <a:xfrm>
            <a:off x="623888" y="3124200"/>
            <a:ext cx="4852610" cy="20974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461645" algn="r"/>
                <a:tab pos="683895" algn="ctr"/>
                <a:tab pos="9080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461645" algn="r"/>
                <a:tab pos="683895" algn="ctr"/>
                <a:tab pos="9080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461645" algn="r"/>
                <a:tab pos="683895" algn="ctr"/>
                <a:tab pos="9080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461645" algn="r"/>
                <a:tab pos="683895" algn="ctr"/>
                <a:tab pos="9080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1645" algn="r"/>
                <a:tab pos="683895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aseline="0" dirty="0">
                <a:latin typeface="Franklin Gothic Book" pitchFamily="34" charset="0"/>
                <a:ea typeface="SimSun" panose="02010600030101010101" pitchFamily="2" charset="-122"/>
              </a:rPr>
              <a:t>	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X 	= 11100110</a:t>
            </a:r>
            <a:r>
              <a:rPr lang="en-US" altLang="zh-CN" dirty="0">
                <a:latin typeface="Courier"/>
                <a:ea typeface="SimSun" panose="02010600030101010101" pitchFamily="2" charset="-122"/>
              </a:rPr>
              <a:t>two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	-X	=	00011010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		=	2</a:t>
            </a:r>
            <a:r>
              <a:rPr lang="en-US" altLang="zh-CN" baseline="30000" dirty="0">
                <a:latin typeface="Courier"/>
                <a:ea typeface="SimSun" panose="02010600030101010101" pitchFamily="2" charset="-122"/>
              </a:rPr>
              <a:t>4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+2</a:t>
            </a:r>
            <a:r>
              <a:rPr lang="en-US" altLang="zh-CN" baseline="30000" dirty="0">
                <a:latin typeface="Courier"/>
                <a:ea typeface="SimSun" panose="02010600030101010101" pitchFamily="2" charset="-122"/>
              </a:rPr>
              <a:t>3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+2</a:t>
            </a:r>
            <a:r>
              <a:rPr lang="en-US" altLang="zh-CN" baseline="30000" dirty="0">
                <a:latin typeface="Courier"/>
                <a:ea typeface="SimSun" panose="02010600030101010101" pitchFamily="2" charset="-122"/>
              </a:rPr>
              <a:t>1 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= 16+8+2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		=	26</a:t>
            </a:r>
            <a:r>
              <a:rPr lang="en-US" altLang="zh-CN" dirty="0">
                <a:latin typeface="Courier"/>
                <a:ea typeface="SimSun" panose="02010600030101010101" pitchFamily="2" charset="-122"/>
              </a:rPr>
              <a:t>ten</a:t>
            </a:r>
            <a:endParaRPr lang="en-US" altLang="zh-CN" baseline="0" dirty="0">
              <a:latin typeface="Courier"/>
              <a:ea typeface="SimSun" panose="02010600030101010101" pitchFamily="2" charset="-122"/>
            </a:endParaRPr>
          </a:p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	X	=	-26</a:t>
            </a:r>
            <a:r>
              <a:rPr lang="en-US" altLang="zh-CN" dirty="0">
                <a:latin typeface="Courier"/>
                <a:ea typeface="SimSun" panose="02010600030101010101" pitchFamily="2" charset="-122"/>
              </a:rPr>
              <a:t>ten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310349-FA3A-4322-863B-A6E0611058A4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F2C7A-47E7-4BBE-A1C8-CE48FEB3E6B3}" type="slidenum">
              <a:rPr lang="en-US" altLang="zh-CN" sz="1400" b="0" smtClean="0">
                <a:ea typeface="SimSun" panose="02010600030101010101" pitchFamily="2" charset="-122"/>
              </a:rPr>
              <a:t>42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Converting Decimal to Binary (2’s C)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839200" cy="294481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zh-CN" dirty="0">
                <a:ea typeface="SimSun" panose="02010600030101010101" pitchFamily="2" charset="-122"/>
              </a:rPr>
              <a:t>First Method: </a:t>
            </a:r>
            <a:r>
              <a:rPr lang="en-US" altLang="zh-CN" i="1" dirty="0">
                <a:solidFill>
                  <a:srgbClr val="FF0000"/>
                </a:solidFill>
                <a:ea typeface="SimSun" panose="02010600030101010101" pitchFamily="2" charset="-122"/>
              </a:rPr>
              <a:t>Division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SimSun" panose="02010600030101010101" pitchFamily="2" charset="-122"/>
              </a:rPr>
              <a:t>Divide by two – remainder is least significant bit.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SimSun" panose="02010600030101010101" pitchFamily="2" charset="-122"/>
              </a:rPr>
              <a:t>Keep dividing by two until answer is zero,</a:t>
            </a:r>
            <a:br>
              <a:rPr lang="en-US" altLang="zh-CN" dirty="0">
                <a:ea typeface="SimSun" panose="02010600030101010101" pitchFamily="2" charset="-122"/>
              </a:rPr>
            </a:br>
            <a:r>
              <a:rPr lang="en-US" altLang="zh-CN" dirty="0">
                <a:ea typeface="SimSun" panose="02010600030101010101" pitchFamily="2" charset="-122"/>
              </a:rPr>
              <a:t>writing remainders from right to left.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SimSun" panose="02010600030101010101" pitchFamily="2" charset="-122"/>
              </a:rPr>
              <a:t>Append a zero as the MS bit; if original number negative, take two’s complement.</a:t>
            </a: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381000" y="3810000"/>
            <a:ext cx="8458200" cy="247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0" baseline="0" dirty="0">
                <a:latin typeface="Franklin Gothic Book" pitchFamily="34" charset="0"/>
                <a:ea typeface="SimSun" panose="02010600030101010101" pitchFamily="2" charset="-122"/>
              </a:rPr>
              <a:t>	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X 	= 104</a:t>
            </a:r>
            <a:r>
              <a:rPr lang="en-US" altLang="zh-CN" dirty="0">
                <a:latin typeface="Courier"/>
                <a:ea typeface="SimSun" panose="02010600030101010101" pitchFamily="2" charset="-122"/>
              </a:rPr>
              <a:t>ten</a:t>
            </a:r>
            <a:r>
              <a:rPr lang="en-US" altLang="zh-CN" sz="280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104/2	=	52 r </a:t>
            </a:r>
            <a:r>
              <a:rPr lang="en-US" altLang="zh-CN" sz="2000" baseline="0" dirty="0">
                <a:solidFill>
                  <a:srgbClr val="FF0000"/>
                </a:solidFill>
                <a:latin typeface="Courier"/>
                <a:ea typeface="SimSun" panose="02010600030101010101" pitchFamily="2" charset="-122"/>
              </a:rPr>
              <a:t>0</a:t>
            </a: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sz="2000" i="1" baseline="0" dirty="0">
                <a:latin typeface="Courier"/>
                <a:ea typeface="SimSun" panose="02010600030101010101" pitchFamily="2" charset="-122"/>
              </a:rPr>
              <a:t>bit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			52/2	=	26 r </a:t>
            </a:r>
            <a:r>
              <a:rPr lang="en-US" altLang="zh-CN" sz="2000" baseline="0" dirty="0">
                <a:solidFill>
                  <a:srgbClr val="FF0000"/>
                </a:solidFill>
                <a:latin typeface="Courier"/>
                <a:ea typeface="SimSun" panose="02010600030101010101" pitchFamily="2" charset="-122"/>
              </a:rPr>
              <a:t>0</a:t>
            </a: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sz="2000" i="1" baseline="0" dirty="0">
                <a:latin typeface="Courier"/>
                <a:ea typeface="SimSun" panose="02010600030101010101" pitchFamily="2" charset="-122"/>
              </a:rPr>
              <a:t>bit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			26/2	=	13 r </a:t>
            </a:r>
            <a:r>
              <a:rPr lang="en-US" altLang="zh-CN" sz="2000" baseline="0" dirty="0">
                <a:solidFill>
                  <a:srgbClr val="FF0000"/>
                </a:solidFill>
                <a:latin typeface="Courier"/>
                <a:ea typeface="SimSun" panose="02010600030101010101" pitchFamily="2" charset="-122"/>
              </a:rPr>
              <a:t>0</a:t>
            </a: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sz="2000" i="1" baseline="0" dirty="0">
                <a:latin typeface="Courier"/>
                <a:ea typeface="SimSun" panose="02010600030101010101" pitchFamily="2" charset="-122"/>
              </a:rPr>
              <a:t>bit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			13/2	=	6  r </a:t>
            </a:r>
            <a:r>
              <a:rPr lang="en-US" altLang="zh-CN" sz="2000" baseline="0" dirty="0">
                <a:solidFill>
                  <a:srgbClr val="FF0000"/>
                </a:solidFill>
                <a:latin typeface="Courier"/>
                <a:ea typeface="SimSun" panose="02010600030101010101" pitchFamily="2" charset="-122"/>
              </a:rPr>
              <a:t>1</a:t>
            </a: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sz="2000" i="1" baseline="0" dirty="0">
                <a:latin typeface="Courier"/>
                <a:ea typeface="SimSun" panose="02010600030101010101" pitchFamily="2" charset="-122"/>
              </a:rPr>
              <a:t>bit 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			6/2	=	3  r </a:t>
            </a:r>
            <a:r>
              <a:rPr lang="en-US" altLang="zh-CN" sz="2000" baseline="0" dirty="0">
                <a:solidFill>
                  <a:srgbClr val="FF0000"/>
                </a:solidFill>
                <a:latin typeface="Courier"/>
                <a:ea typeface="SimSun" panose="02010600030101010101" pitchFamily="2" charset="-122"/>
              </a:rPr>
              <a:t>0</a:t>
            </a: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sz="2000" i="1" baseline="0" dirty="0">
                <a:latin typeface="Courier"/>
                <a:ea typeface="SimSun" panose="02010600030101010101" pitchFamily="2" charset="-122"/>
              </a:rPr>
              <a:t>bit 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			3/2	=	1  r </a:t>
            </a:r>
            <a:r>
              <a:rPr lang="en-US" altLang="zh-CN" sz="2000" baseline="0" dirty="0">
                <a:solidFill>
                  <a:srgbClr val="FF0000"/>
                </a:solidFill>
                <a:latin typeface="Courier"/>
                <a:ea typeface="SimSun" panose="02010600030101010101" pitchFamily="2" charset="-122"/>
              </a:rPr>
              <a:t>1</a:t>
            </a: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sz="2000" i="1" baseline="0" dirty="0">
                <a:latin typeface="Courier"/>
                <a:ea typeface="SimSun" panose="02010600030101010101" pitchFamily="2" charset="-122"/>
              </a:rPr>
              <a:t>bit 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X	=	01101000</a:t>
            </a:r>
            <a:r>
              <a:rPr lang="en-US" altLang="zh-CN" dirty="0">
                <a:latin typeface="Courier"/>
                <a:ea typeface="SimSun" panose="02010600030101010101" pitchFamily="2" charset="-122"/>
              </a:rPr>
              <a:t>two</a:t>
            </a: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1/2	=	0  r </a:t>
            </a:r>
            <a:r>
              <a:rPr lang="en-US" altLang="zh-CN" sz="2000" baseline="0" dirty="0">
                <a:solidFill>
                  <a:srgbClr val="FF0000"/>
                </a:solidFill>
                <a:latin typeface="Courier"/>
                <a:ea typeface="SimSun" panose="02010600030101010101" pitchFamily="2" charset="-122"/>
              </a:rPr>
              <a:t>1</a:t>
            </a: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sz="2000" i="1" baseline="0" dirty="0">
                <a:latin typeface="Courier"/>
                <a:ea typeface="SimSun" panose="02010600030101010101" pitchFamily="2" charset="-122"/>
              </a:rPr>
              <a:t>bit 6</a:t>
            </a:r>
            <a:endParaRPr lang="en-US" altLang="zh-CN" sz="2000" i="1" dirty="0">
              <a:latin typeface="Courier"/>
              <a:ea typeface="SimSun" panose="0201060003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1CD00C-02C8-4BBD-8491-FC2B6BEC234E}"/>
              </a:ext>
            </a:extLst>
          </p:cNvPr>
          <p:cNvSpPr/>
          <p:nvPr/>
        </p:nvSpPr>
        <p:spPr bwMode="auto">
          <a:xfrm>
            <a:off x="6168008" y="3501008"/>
            <a:ext cx="420216" cy="294481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31030B-5C66-4F7D-99B7-9F9B29A81A7D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EE4ACF-2932-46D1-A018-6DCFE5E682A7}" type="slidenum">
              <a:rPr lang="en-US" altLang="zh-CN" sz="1400" b="0" smtClean="0">
                <a:ea typeface="SimSun" panose="02010600030101010101" pitchFamily="2" charset="-122"/>
              </a:rPr>
              <a:t>43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Converting Decimal to Binary (2’s C)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981075"/>
            <a:ext cx="8159750" cy="548163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None/>
            </a:pPr>
            <a:r>
              <a:rPr lang="en-US" altLang="zh-CN" dirty="0">
                <a:ea typeface="SimSun" panose="02010600030101010101" pitchFamily="2" charset="-122"/>
              </a:rPr>
              <a:t>Second Method: </a:t>
            </a:r>
            <a:r>
              <a:rPr lang="en-US" altLang="zh-CN" b="0" i="1" dirty="0">
                <a:solidFill>
                  <a:srgbClr val="FF0000"/>
                </a:solidFill>
                <a:ea typeface="SimSun" panose="02010600030101010101" pitchFamily="2" charset="-122"/>
              </a:rPr>
              <a:t>Subtract Powers of Two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SimSun" panose="02010600030101010101" pitchFamily="2" charset="-122"/>
              </a:rPr>
              <a:t>Change to positive decimal number.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SimSun" panose="02010600030101010101" pitchFamily="2" charset="-122"/>
              </a:rPr>
              <a:t>Subtract largest power of two </a:t>
            </a:r>
            <a:br>
              <a:rPr lang="en-US" altLang="zh-CN" dirty="0">
                <a:ea typeface="SimSun" panose="02010600030101010101" pitchFamily="2" charset="-122"/>
              </a:rPr>
            </a:br>
            <a:r>
              <a:rPr lang="en-US" altLang="zh-CN" dirty="0">
                <a:ea typeface="SimSun" panose="02010600030101010101" pitchFamily="2" charset="-122"/>
              </a:rPr>
              <a:t>less than or equal to number.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SimSun" panose="02010600030101010101" pitchFamily="2" charset="-122"/>
              </a:rPr>
              <a:t>Put a one in the corresponding bit position.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SimSun" panose="02010600030101010101" pitchFamily="2" charset="-122"/>
              </a:rPr>
              <a:t>Keep subtracting until result is zero.</a:t>
            </a: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ea typeface="SimSun" panose="02010600030101010101" pitchFamily="2" charset="-122"/>
              </a:rPr>
              <a:t>Append a zero as </a:t>
            </a:r>
            <a:r>
              <a:rPr lang="en-US" altLang="zh-CN" dirty="0">
                <a:solidFill>
                  <a:srgbClr val="FF0000"/>
                </a:solidFill>
                <a:ea typeface="SimSun" panose="02010600030101010101" pitchFamily="2" charset="-122"/>
              </a:rPr>
              <a:t>MS</a:t>
            </a:r>
            <a:r>
              <a:rPr lang="en-US" altLang="zh-CN" dirty="0">
                <a:ea typeface="SimSun" panose="02010600030101010101" pitchFamily="2" charset="-122"/>
              </a:rPr>
              <a:t> bit;</a:t>
            </a:r>
            <a:br>
              <a:rPr lang="en-US" altLang="zh-CN" dirty="0">
                <a:ea typeface="SimSun" panose="02010600030101010101" pitchFamily="2" charset="-122"/>
              </a:rPr>
            </a:br>
            <a:r>
              <a:rPr lang="en-US" altLang="zh-CN" dirty="0">
                <a:ea typeface="SimSun" panose="02010600030101010101" pitchFamily="2" charset="-122"/>
              </a:rPr>
              <a:t>if original was negative, take two’s complement.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533400" y="4800600"/>
            <a:ext cx="6846912" cy="1508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61645" algn="r"/>
                <a:tab pos="683895" algn="ctr"/>
                <a:tab pos="908050" algn="l"/>
                <a:tab pos="4509770" algn="r"/>
                <a:tab pos="4747895" algn="ctr"/>
                <a:tab pos="5030470" algn="l"/>
                <a:tab pos="593852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0" baseline="0" dirty="0">
                <a:latin typeface="Franklin Gothic Book" pitchFamily="34" charset="0"/>
                <a:ea typeface="SimSun" panose="02010600030101010101" pitchFamily="2" charset="-122"/>
              </a:rPr>
              <a:t>	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X 	= 104</a:t>
            </a:r>
            <a:r>
              <a:rPr lang="en-US" altLang="zh-CN" dirty="0">
                <a:latin typeface="Courier"/>
                <a:ea typeface="SimSun" panose="02010600030101010101" pitchFamily="2" charset="-122"/>
              </a:rPr>
              <a:t>ten</a:t>
            </a:r>
            <a:r>
              <a:rPr lang="en-US" altLang="zh-CN" sz="280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104 - 64	=	40  </a:t>
            </a:r>
            <a:r>
              <a:rPr lang="en-US" altLang="zh-CN" sz="2000" i="1" baseline="0" dirty="0">
                <a:latin typeface="Courier"/>
                <a:ea typeface="SimSun" panose="02010600030101010101" pitchFamily="2" charset="-122"/>
              </a:rPr>
              <a:t>bit 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			40 - 32	=	8   </a:t>
            </a:r>
            <a:r>
              <a:rPr lang="en-US" altLang="zh-CN" sz="2000" i="1" baseline="0" dirty="0">
                <a:latin typeface="Courier"/>
                <a:ea typeface="SimSun" panose="02010600030101010101" pitchFamily="2" charset="-122"/>
              </a:rPr>
              <a:t>bit 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			8 - 8	=	0   </a:t>
            </a:r>
            <a:r>
              <a:rPr lang="en-US" altLang="zh-CN" sz="2000" i="1" baseline="0" dirty="0">
                <a:latin typeface="Courier"/>
                <a:ea typeface="SimSun" panose="02010600030101010101" pitchFamily="2" charset="-122"/>
              </a:rPr>
              <a:t>bit 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</a:t>
            </a:r>
            <a:r>
              <a:rPr lang="en-US" altLang="zh-CN" baseline="0" dirty="0">
                <a:latin typeface="Courier"/>
                <a:ea typeface="SimSun" panose="02010600030101010101" pitchFamily="2" charset="-122"/>
              </a:rPr>
              <a:t>X	=	01101000</a:t>
            </a:r>
            <a:r>
              <a:rPr lang="en-US" altLang="zh-CN" dirty="0">
                <a:latin typeface="Courier"/>
                <a:ea typeface="SimSun" panose="02010600030101010101" pitchFamily="2" charset="-122"/>
              </a:rPr>
              <a:t>two</a:t>
            </a:r>
            <a:r>
              <a:rPr lang="en-US" altLang="zh-CN" sz="2000" baseline="0" dirty="0">
                <a:latin typeface="Courier"/>
                <a:ea typeface="SimSun" panose="02010600030101010101" pitchFamily="2" charset="-122"/>
              </a:rPr>
              <a:t>	</a:t>
            </a:r>
            <a:endParaRPr lang="en-US" altLang="zh-CN" sz="2000" i="1" dirty="0">
              <a:latin typeface="Courier"/>
              <a:ea typeface="SimSun" panose="02010600030101010101" pitchFamily="2" charset="-122"/>
            </a:endParaRPr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311139"/>
              </p:ext>
            </p:extLst>
          </p:nvPr>
        </p:nvGraphicFramePr>
        <p:xfrm>
          <a:off x="7380312" y="1905000"/>
          <a:ext cx="1306488" cy="3782040"/>
        </p:xfrm>
        <a:graphic>
          <a:graphicData uri="http://schemas.openxmlformats.org/drawingml/2006/table">
            <a:tbl>
              <a:tblPr/>
              <a:tblGrid>
                <a:gridCol w="51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n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n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urier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urier"/>
                          <a:ea typeface="SimSun" panose="02010600030101010101" pitchFamily="2" charset="-122"/>
                        </a:rPr>
                        <a:t>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urier"/>
                          <a:ea typeface="SimSun" panose="02010600030101010101" pitchFamily="2" charset="-122"/>
                        </a:rPr>
                        <a:t>5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urier"/>
                          <a:ea typeface="SimSun" panose="02010600030101010101" pitchFamily="2" charset="-122"/>
                        </a:rPr>
                        <a:t>32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urier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ourier"/>
                          <a:ea typeface="SimSun" panose="02010600030101010101" pitchFamily="2" charset="-122"/>
                        </a:rPr>
                        <a:t>64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7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128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8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256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9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512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6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10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/>
                          <a:ea typeface="SimSun" panose="02010600030101010101" pitchFamily="2" charset="-122"/>
                        </a:rPr>
                        <a:t>1024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Signed and Unsigned Integers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C, C++, and Java have signed integers, e.g., 7, -255</a:t>
            </a:r>
          </a:p>
          <a:p>
            <a:pPr lvl="1"/>
            <a:r>
              <a:rPr lang="en-US" altLang="zh-CN" dirty="0"/>
              <a:t>int x, y, z;</a:t>
            </a:r>
          </a:p>
          <a:p>
            <a:r>
              <a:rPr lang="en-US" altLang="zh-CN" dirty="0"/>
              <a:t>C, C++ also have unsigned integers, which are used for </a:t>
            </a:r>
            <a:r>
              <a:rPr lang="en-US" altLang="zh-CN" dirty="0">
                <a:solidFill>
                  <a:srgbClr val="FF0000"/>
                </a:solidFill>
              </a:rPr>
              <a:t>addresses</a:t>
            </a:r>
          </a:p>
          <a:p>
            <a:r>
              <a:rPr lang="en-US" altLang="zh-CN" dirty="0"/>
              <a:t>32-bit word can represent 2</a:t>
            </a:r>
            <a:r>
              <a:rPr lang="en-US" altLang="zh-CN" baseline="30000" dirty="0"/>
              <a:t>32</a:t>
            </a:r>
            <a:r>
              <a:rPr lang="en-US" altLang="zh-CN" dirty="0"/>
              <a:t> binary numbers</a:t>
            </a:r>
          </a:p>
          <a:p>
            <a:r>
              <a:rPr lang="en-US" altLang="zh-CN" dirty="0"/>
              <a:t>Unsigned integers in 32 bit word represent 0 to 2</a:t>
            </a:r>
            <a:r>
              <a:rPr lang="en-US" altLang="zh-CN" baseline="30000" dirty="0"/>
              <a:t>32</a:t>
            </a:r>
            <a:r>
              <a:rPr lang="en-US" altLang="zh-CN" dirty="0"/>
              <a:t>-1 (4,294,967,295)</a:t>
            </a:r>
            <a:br>
              <a:rPr lang="en-US" altLang="zh-CN" b="0" dirty="0"/>
            </a:b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How do we represent data in a computer?</a:t>
            </a:r>
            <a:endParaRPr lang="en-US" altLang="zh-CN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5309" y="1035311"/>
            <a:ext cx="8964612" cy="142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楷体_GB2312" pitchFamily="49" charset="-122"/>
                <a:cs typeface="楷体_GB231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楷体_GB231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楷体_GB231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  <a:cs typeface="楷体_GB231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9pPr>
          </a:lstStyle>
          <a:p>
            <a:pPr lvl="0">
              <a:buNone/>
              <a:defRPr/>
            </a:pPr>
            <a:r>
              <a:rPr lang="en-US" altLang="zh-CN" sz="3200" baseline="0" dirty="0">
                <a:solidFill>
                  <a:srgbClr val="333399"/>
                </a:solidFill>
              </a:rPr>
              <a:t>Great Idea from Ancient Chinese Philosophy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All things come into being, all things come into nothing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40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天下万物生于有</a:t>
            </a:r>
            <a:r>
              <a:rPr kumimoji="0" lang="en-US" altLang="zh-CN" sz="40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 </a:t>
            </a:r>
            <a:r>
              <a:rPr kumimoji="0" lang="zh-CN" altLang="en-US" sz="40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有生于无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altLang="zh-CN" sz="3200" b="1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47" name="Picture 3" descr="5ff5fca5b6332621cb05312feff3e8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97" y="3222240"/>
            <a:ext cx="3265091" cy="331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004048" y="2436412"/>
            <a:ext cx="2829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b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老子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四十章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11134" y="354442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易经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80112" y="4067645"/>
            <a:ext cx="238775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zh-CN" altLang="en-US" sz="40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太极生两仪，</a:t>
            </a:r>
          </a:p>
          <a:p>
            <a:pPr algn="ctr">
              <a:defRPr/>
            </a:pPr>
            <a:r>
              <a:rPr kumimoji="0" lang="zh-CN" altLang="en-US" sz="40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两仪生四象，</a:t>
            </a:r>
          </a:p>
          <a:p>
            <a:pPr algn="ctr">
              <a:defRPr/>
            </a:pPr>
            <a:r>
              <a:rPr kumimoji="0" lang="zh-CN" altLang="en-US" sz="40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四象生八卦，</a:t>
            </a:r>
          </a:p>
          <a:p>
            <a:pPr algn="ctr">
              <a:defRPr/>
            </a:pPr>
            <a:r>
              <a:rPr kumimoji="0" lang="zh-CN" altLang="en-US" sz="4000" b="1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八卦演万物。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2023/9/21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BEF2CA-126A-4339-8576-4B0DBD9604A9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92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DA4276-A7D9-443D-AE4B-6912D79AC748}" type="slidenum">
              <a:rPr lang="en-US" altLang="zh-CN" sz="1400" b="0" smtClean="0">
                <a:ea typeface="SimSun" panose="02010600030101010101" pitchFamily="2" charset="-122"/>
              </a:rPr>
              <a:t>6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accent1"/>
                </a:solidFill>
                <a:ea typeface="SimSun" panose="02010600030101010101" pitchFamily="2" charset="-122"/>
              </a:rPr>
              <a:t>How do we represent data in a computer?</a:t>
            </a:r>
            <a:endParaRPr lang="zh-CN" altLang="en-US" dirty="0">
              <a:solidFill>
                <a:schemeClr val="accent1"/>
              </a:solidFill>
              <a:ea typeface="SimSun" panose="02010600030101010101" pitchFamily="2" charset="-122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At the lowest level, a computer is an electronic machine.</a:t>
            </a:r>
          </a:p>
          <a:p>
            <a:pPr lvl="1"/>
            <a:r>
              <a:rPr lang="en-US" altLang="zh-CN" dirty="0"/>
              <a:t>works by controlling the flow of electrons</a:t>
            </a:r>
            <a:endParaRPr lang="en-US" altLang="zh-CN" dirty="0">
              <a:ea typeface="SimSun" panose="02010600030101010101" pitchFamily="2" charset="-122"/>
            </a:endParaRPr>
          </a:p>
          <a:p>
            <a:r>
              <a:rPr lang="en-US" altLang="zh-CN" dirty="0">
                <a:ea typeface="SimSun" panose="02010600030101010101" pitchFamily="2" charset="-122"/>
              </a:rPr>
              <a:t>Easy to recognize two conditions: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presence</a:t>
            </a:r>
            <a:r>
              <a:rPr lang="en-US" altLang="zh-CN" dirty="0"/>
              <a:t> of a voltage – we’ll call this state “1”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absence</a:t>
            </a:r>
            <a:r>
              <a:rPr lang="en-US" altLang="zh-CN" dirty="0"/>
              <a:t> of a voltage – we’ll call this state “0”</a:t>
            </a:r>
            <a:endParaRPr lang="en-US" altLang="zh-CN" dirty="0">
              <a:ea typeface="SimSun" panose="02010600030101010101" pitchFamily="2" charset="-122"/>
            </a:endParaRPr>
          </a:p>
          <a:p>
            <a:r>
              <a:rPr lang="en-US" altLang="zh-CN" dirty="0">
                <a:ea typeface="SimSun" panose="02010600030101010101" pitchFamily="2" charset="-122"/>
              </a:rPr>
              <a:t>Could base state on </a:t>
            </a:r>
            <a:r>
              <a:rPr lang="en-US" altLang="zh-CN" i="1" dirty="0">
                <a:solidFill>
                  <a:srgbClr val="FF0000"/>
                </a:solidFill>
                <a:ea typeface="SimSun" panose="02010600030101010101" pitchFamily="2" charset="-122"/>
              </a:rPr>
              <a:t>value</a:t>
            </a:r>
            <a:r>
              <a:rPr lang="en-US" altLang="zh-CN" dirty="0">
                <a:ea typeface="SimSun" panose="02010600030101010101" pitchFamily="2" charset="-122"/>
              </a:rPr>
              <a:t> of voltage, but control and detection circuits more complex.</a:t>
            </a:r>
          </a:p>
          <a:p>
            <a:pPr lvl="1"/>
            <a:r>
              <a:rPr lang="en-US" altLang="zh-CN" dirty="0"/>
              <a:t>compare turning on a light switch to measuring or regulating voltage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We’ll see examples of these circuits in the next chapter.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08A2B0-BDA2-4589-BC48-5E7F0C21B269}"/>
              </a:ext>
            </a:extLst>
          </p:cNvPr>
          <p:cNvSpPr txBox="1"/>
          <p:nvPr/>
        </p:nvSpPr>
        <p:spPr>
          <a:xfrm>
            <a:off x="2411760" y="5517232"/>
            <a:ext cx="3600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2"/>
              </a:rPr>
              <a:t>放大一亿倍，看芯片内部的工作原理！（完整篇）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883AF5-39AD-4A3C-8B0B-0F6861B01EA5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13DCA-4EB2-4417-B4EC-FC52CD61637E}" type="slidenum">
              <a:rPr lang="en-US" altLang="zh-CN" sz="1400" b="0" smtClean="0">
                <a:ea typeface="SimSun" panose="02010600030101010101" pitchFamily="2" charset="-122"/>
              </a:rPr>
              <a:t>7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Simple Switch Circuit</a:t>
            </a:r>
          </a:p>
        </p:txBody>
      </p:sp>
      <p:sp>
        <p:nvSpPr>
          <p:cNvPr id="10245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4748635" y="997743"/>
            <a:ext cx="4110038" cy="48910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SimSun" panose="02010600030101010101" pitchFamily="2" charset="-122"/>
              </a:rPr>
              <a:t>Switch </a:t>
            </a:r>
            <a:r>
              <a:rPr lang="en-US" altLang="zh-CN" dirty="0">
                <a:solidFill>
                  <a:srgbClr val="CE0000"/>
                </a:solidFill>
                <a:ea typeface="SimSun" panose="02010600030101010101" pitchFamily="2" charset="-122"/>
              </a:rPr>
              <a:t>open</a:t>
            </a:r>
            <a:r>
              <a:rPr lang="en-US" altLang="zh-CN" dirty="0">
                <a:ea typeface="SimSun" panose="02010600030101010101" pitchFamily="2" charset="-122"/>
              </a:rPr>
              <a:t>: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No current through circuit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Light is </a:t>
            </a:r>
            <a:r>
              <a:rPr lang="en-US" altLang="zh-CN" dirty="0">
                <a:solidFill>
                  <a:srgbClr val="CE0000"/>
                </a:solidFill>
                <a:latin typeface="Courier"/>
              </a:rPr>
              <a:t>off</a:t>
            </a:r>
          </a:p>
          <a:p>
            <a:pPr marL="576580" lvl="1" indent="-234950"/>
            <a:r>
              <a:rPr lang="en-US" altLang="zh-CN" dirty="0" err="1">
                <a:latin typeface="Courier"/>
              </a:rPr>
              <a:t>V</a:t>
            </a:r>
            <a:r>
              <a:rPr lang="en-US" altLang="zh-CN" baseline="-25000" dirty="0" err="1">
                <a:latin typeface="Courier"/>
              </a:rPr>
              <a:t>out</a:t>
            </a:r>
            <a:r>
              <a:rPr lang="en-US" altLang="zh-CN" dirty="0">
                <a:latin typeface="Courier"/>
              </a:rPr>
              <a:t> is </a:t>
            </a:r>
            <a:r>
              <a:rPr lang="en-US" altLang="zh-CN" dirty="0">
                <a:solidFill>
                  <a:srgbClr val="CE0000"/>
                </a:solidFill>
                <a:latin typeface="Courier"/>
              </a:rPr>
              <a:t>+2.9V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SimSun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SimSun" panose="02010600030101010101" pitchFamily="2" charset="-122"/>
              </a:rPr>
              <a:t>Switch </a:t>
            </a:r>
            <a:r>
              <a:rPr lang="en-US" altLang="zh-CN" dirty="0">
                <a:solidFill>
                  <a:srgbClr val="009900"/>
                </a:solidFill>
                <a:ea typeface="SimSun" panose="02010600030101010101" pitchFamily="2" charset="-122"/>
              </a:rPr>
              <a:t>closed</a:t>
            </a:r>
            <a:r>
              <a:rPr lang="en-US" altLang="zh-CN" dirty="0">
                <a:ea typeface="SimSun" panose="02010600030101010101" pitchFamily="2" charset="-122"/>
              </a:rPr>
              <a:t>: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Short circuit across switch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Current flows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Light is </a:t>
            </a:r>
            <a:r>
              <a:rPr lang="en-US" altLang="zh-CN" dirty="0">
                <a:solidFill>
                  <a:srgbClr val="009900"/>
                </a:solidFill>
                <a:latin typeface="Courier"/>
              </a:rPr>
              <a:t>on</a:t>
            </a:r>
          </a:p>
          <a:p>
            <a:pPr marL="576580" lvl="1" indent="-234950"/>
            <a:r>
              <a:rPr lang="en-US" altLang="zh-CN" dirty="0" err="1">
                <a:latin typeface="Courier"/>
              </a:rPr>
              <a:t>V</a:t>
            </a:r>
            <a:r>
              <a:rPr lang="en-US" altLang="zh-CN" baseline="-25000" dirty="0" err="1">
                <a:latin typeface="Courier"/>
              </a:rPr>
              <a:t>out</a:t>
            </a:r>
            <a:r>
              <a:rPr lang="en-US" altLang="zh-CN" dirty="0">
                <a:latin typeface="Courier"/>
              </a:rPr>
              <a:t> is </a:t>
            </a:r>
            <a:r>
              <a:rPr lang="en-US" altLang="zh-CN" dirty="0">
                <a:solidFill>
                  <a:srgbClr val="009900"/>
                </a:solidFill>
                <a:latin typeface="Courier"/>
              </a:rPr>
              <a:t>0V</a:t>
            </a:r>
          </a:p>
        </p:txBody>
      </p:sp>
      <p:pic>
        <p:nvPicPr>
          <p:cNvPr id="10246" name="Picture 11" descr="ch03-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3434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515636" y="5791200"/>
            <a:ext cx="77444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i="1" baseline="0" dirty="0">
                <a:solidFill>
                  <a:srgbClr val="FF0000"/>
                </a:solidFill>
                <a:ea typeface="SimSun" panose="02010600030101010101" pitchFamily="2" charset="-122"/>
              </a:rPr>
              <a:t>Switch-based circuits </a:t>
            </a:r>
            <a:r>
              <a:rPr lang="en-US" altLang="zh-CN" b="0" baseline="0" dirty="0">
                <a:ea typeface="SimSun" panose="02010600030101010101" pitchFamily="2" charset="-122"/>
              </a:rPr>
              <a:t>can easily represent two states: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 dirty="0">
                <a:solidFill>
                  <a:srgbClr val="0070C0"/>
                </a:solidFill>
                <a:ea typeface="SimSun" panose="02010600030101010101" pitchFamily="2" charset="-122"/>
              </a:rPr>
              <a:t>on/off, open/closed, voltage/no voltage</a:t>
            </a:r>
            <a:r>
              <a:rPr lang="en-US" altLang="zh-CN" b="0" baseline="0" dirty="0">
                <a:ea typeface="SimSun" panose="02010600030101010101" pitchFamily="2" charset="-122"/>
              </a:rPr>
              <a:t>. </a:t>
            </a:r>
            <a:endParaRPr lang="en-US" altLang="zh-CN" b="0" i="1" baseline="0" dirty="0"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61DDC9-769B-40F9-9063-7BED5F2A46B1}" type="datetime1">
              <a:rPr lang="zh-CN" altLang="en-US" sz="1400" b="0" smtClean="0">
                <a:ea typeface="SimSun" panose="02010600030101010101" pitchFamily="2" charset="-122"/>
              </a:rPr>
              <a:t>2023/9/21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FBEA0D-869D-4CCE-96CD-340CEB1685F7}" type="slidenum">
              <a:rPr lang="en-US" altLang="zh-CN" sz="1400" b="0" smtClean="0">
                <a:ea typeface="SimSun" panose="02010600030101010101" pitchFamily="2" charset="-122"/>
              </a:rPr>
              <a:t>8</a:t>
            </a:fld>
            <a:endParaRPr lang="en-US" altLang="zh-CN" sz="1400" b="0">
              <a:ea typeface="SimSun" panose="02010600030101010101" pitchFamily="2" charset="-122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SimSun" panose="02010600030101010101" pitchFamily="2" charset="-122"/>
              </a:rPr>
              <a:t>Computer is a binary digital system.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6063" y="3573016"/>
            <a:ext cx="8839200" cy="2971800"/>
          </a:xfrm>
        </p:spPr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Basic unit of information is the </a:t>
            </a:r>
            <a:r>
              <a:rPr lang="en-US" altLang="zh-CN" i="1" dirty="0">
                <a:solidFill>
                  <a:srgbClr val="0070C0"/>
                </a:solidFill>
                <a:ea typeface="SimSun" panose="02010600030101010101" pitchFamily="2" charset="-122"/>
              </a:rPr>
              <a:t>binary digit</a:t>
            </a:r>
            <a:r>
              <a:rPr lang="en-US" altLang="zh-CN" dirty="0">
                <a:ea typeface="SimSun" panose="02010600030101010101" pitchFamily="2" charset="-122"/>
              </a:rPr>
              <a:t>, or </a:t>
            </a:r>
            <a:r>
              <a:rPr lang="en-US" altLang="zh-CN" i="1" dirty="0">
                <a:solidFill>
                  <a:srgbClr val="FF0000"/>
                </a:solidFill>
                <a:ea typeface="SimSun" panose="02010600030101010101" pitchFamily="2" charset="-122"/>
              </a:rPr>
              <a:t>bit</a:t>
            </a:r>
            <a:r>
              <a:rPr lang="en-US" altLang="zh-CN" dirty="0">
                <a:ea typeface="SimSun" panose="02010600030101010101" pitchFamily="2" charset="-122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SimSun" panose="02010600030101010101" pitchFamily="2" charset="-122"/>
              </a:rPr>
              <a:t>Values with more than two states require multiple bits.</a:t>
            </a:r>
          </a:p>
          <a:p>
            <a:pPr marL="576580" lvl="1" indent="-234950"/>
            <a:r>
              <a:rPr lang="en-US" altLang="zh-CN" dirty="0">
                <a:latin typeface="Courier"/>
              </a:rPr>
              <a:t>A collection of </a:t>
            </a:r>
            <a:r>
              <a:rPr lang="en-US" altLang="zh-CN" dirty="0">
                <a:solidFill>
                  <a:srgbClr val="CE0000"/>
                </a:solidFill>
                <a:latin typeface="Courier"/>
              </a:rPr>
              <a:t>two</a:t>
            </a:r>
            <a:r>
              <a:rPr lang="en-US" altLang="zh-CN" dirty="0">
                <a:latin typeface="Courier"/>
              </a:rPr>
              <a:t> bits has </a:t>
            </a:r>
            <a:r>
              <a:rPr lang="en-US" altLang="zh-CN" dirty="0">
                <a:solidFill>
                  <a:srgbClr val="CE0000"/>
                </a:solidFill>
                <a:latin typeface="Courier"/>
              </a:rPr>
              <a:t>four</a:t>
            </a:r>
            <a:r>
              <a:rPr lang="en-US" altLang="zh-CN" dirty="0">
                <a:latin typeface="Courier"/>
              </a:rPr>
              <a:t> possible states: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solidFill>
                  <a:srgbClr val="CE0000"/>
                </a:solidFill>
                <a:latin typeface="Courier"/>
              </a:rPr>
              <a:t>00, 01, 10, 11</a:t>
            </a:r>
          </a:p>
          <a:p>
            <a:pPr marL="576580" lvl="1" indent="-234950">
              <a:lnSpc>
                <a:spcPct val="120000"/>
              </a:lnSpc>
            </a:pPr>
            <a:r>
              <a:rPr lang="en-US" altLang="zh-CN" dirty="0">
                <a:latin typeface="Courier"/>
              </a:rPr>
              <a:t>A collection of </a:t>
            </a:r>
            <a:r>
              <a:rPr lang="en-US" altLang="zh-CN" dirty="0">
                <a:solidFill>
                  <a:srgbClr val="CE0000"/>
                </a:solidFill>
                <a:latin typeface="Courier"/>
              </a:rPr>
              <a:t>three</a:t>
            </a:r>
            <a:r>
              <a:rPr lang="en-US" altLang="zh-CN" dirty="0">
                <a:latin typeface="Courier"/>
              </a:rPr>
              <a:t> bits has </a:t>
            </a:r>
            <a:r>
              <a:rPr lang="en-US" altLang="zh-CN" dirty="0">
                <a:solidFill>
                  <a:srgbClr val="CE0000"/>
                </a:solidFill>
                <a:latin typeface="Courier"/>
              </a:rPr>
              <a:t>eight</a:t>
            </a:r>
            <a:r>
              <a:rPr lang="en-US" altLang="zh-CN" dirty="0">
                <a:latin typeface="Courier"/>
              </a:rPr>
              <a:t> possible states: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solidFill>
                  <a:srgbClr val="CE0000"/>
                </a:solidFill>
                <a:latin typeface="Courier"/>
              </a:rPr>
              <a:t>000, 001, 010, 011, 100, 101, 110, 111</a:t>
            </a:r>
          </a:p>
          <a:p>
            <a:pPr marL="576580" lvl="1" indent="-234950">
              <a:lnSpc>
                <a:spcPct val="110000"/>
              </a:lnSpc>
            </a:pPr>
            <a:r>
              <a:rPr lang="en-US" altLang="zh-CN" i="1" u="sng" dirty="0">
                <a:latin typeface="Courier"/>
              </a:rPr>
              <a:t>A collection of </a:t>
            </a:r>
            <a:r>
              <a:rPr lang="en-US" altLang="zh-CN" i="1" u="sng" dirty="0">
                <a:solidFill>
                  <a:srgbClr val="CE0000"/>
                </a:solidFill>
                <a:latin typeface="Courier"/>
              </a:rPr>
              <a:t>n</a:t>
            </a:r>
            <a:r>
              <a:rPr lang="en-US" altLang="zh-CN" i="1" u="sng" dirty="0">
                <a:latin typeface="Courier"/>
              </a:rPr>
              <a:t> bits has </a:t>
            </a:r>
            <a:r>
              <a:rPr lang="en-US" altLang="zh-CN" i="1" u="sng" dirty="0">
                <a:solidFill>
                  <a:srgbClr val="CE0000"/>
                </a:solidFill>
                <a:latin typeface="Courier"/>
              </a:rPr>
              <a:t>2</a:t>
            </a:r>
            <a:r>
              <a:rPr lang="en-US" altLang="zh-CN" i="1" u="sng" baseline="30000" dirty="0">
                <a:solidFill>
                  <a:srgbClr val="CE0000"/>
                </a:solidFill>
                <a:latin typeface="Courier"/>
              </a:rPr>
              <a:t>n</a:t>
            </a:r>
            <a:r>
              <a:rPr lang="en-US" altLang="zh-CN" i="1" u="sng" dirty="0">
                <a:latin typeface="Courier"/>
              </a:rPr>
              <a:t> possible states.</a:t>
            </a: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4589463" y="1019051"/>
            <a:ext cx="36909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462280" indent="-238125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en-US" altLang="zh-CN" b="0" baseline="0">
                <a:solidFill>
                  <a:schemeClr val="accent2"/>
                </a:solidFill>
                <a:ea typeface="SimSun" panose="02010600030101010101" pitchFamily="2" charset="-122"/>
              </a:rPr>
              <a:t>Binary</a:t>
            </a:r>
            <a:r>
              <a:rPr lang="en-US" altLang="zh-CN" b="0" baseline="0">
                <a:ea typeface="SimSun" panose="02010600030101010101" pitchFamily="2" charset="-122"/>
              </a:rPr>
              <a:t> (base two) system:</a:t>
            </a:r>
          </a:p>
          <a:p>
            <a:pPr lvl="1">
              <a:buFontTx/>
              <a:buChar char="•"/>
            </a:pPr>
            <a:r>
              <a:rPr lang="en-US" altLang="zh-CN" b="0" baseline="0">
                <a:ea typeface="SimSun" panose="02010600030101010101" pitchFamily="2" charset="-122"/>
              </a:rPr>
              <a:t>has two states: 0 and 1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b="0" baseline="0">
              <a:ea typeface="SimSun" panose="02010600030101010101" pitchFamily="2" charset="-122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8600" y="1019051"/>
            <a:ext cx="33956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1pPr>
            <a:lvl2pPr marL="462280" indent="-238125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en-US" altLang="zh-CN" b="0" baseline="0" dirty="0">
                <a:solidFill>
                  <a:schemeClr val="accent2"/>
                </a:solidFill>
                <a:ea typeface="SimSun" panose="02010600030101010101" pitchFamily="2" charset="-122"/>
              </a:rPr>
              <a:t>Digital</a:t>
            </a:r>
            <a:r>
              <a:rPr lang="en-US" altLang="zh-CN" b="0" baseline="0" dirty="0">
                <a:ea typeface="SimSun" panose="02010600030101010101" pitchFamily="2" charset="-122"/>
              </a:rPr>
              <a:t> system:</a:t>
            </a:r>
          </a:p>
          <a:p>
            <a:pPr lvl="1">
              <a:buFontTx/>
              <a:buChar char="•"/>
            </a:pPr>
            <a:r>
              <a:rPr lang="en-US" altLang="zh-CN" b="0" baseline="0" dirty="0">
                <a:ea typeface="SimSun" panose="02010600030101010101" pitchFamily="2" charset="-122"/>
              </a:rPr>
              <a:t>finite number of symbols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b="0" baseline="0" dirty="0">
              <a:ea typeface="SimSun" panose="02010600030101010101" pitchFamily="2" charset="-122"/>
            </a:endParaRPr>
          </a:p>
        </p:txBody>
      </p:sp>
      <p:pic>
        <p:nvPicPr>
          <p:cNvPr id="12296" name="Picture 9" descr="ch02-dig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8251"/>
            <a:ext cx="8662988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input: Analog → Digital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981075"/>
            <a:ext cx="4536628" cy="5481638"/>
          </a:xfrm>
        </p:spPr>
        <p:txBody>
          <a:bodyPr/>
          <a:lstStyle/>
          <a:p>
            <a:r>
              <a:rPr lang="en-US" altLang="zh-CN" dirty="0"/>
              <a:t>Real world is analog! </a:t>
            </a:r>
            <a:endParaRPr lang="zh-CN" altLang="zh-CN" dirty="0"/>
          </a:p>
          <a:p>
            <a:r>
              <a:rPr lang="en-US" altLang="zh-CN" dirty="0"/>
              <a:t>To import analog information, we must do two things </a:t>
            </a:r>
            <a:endParaRPr lang="zh-CN" altLang="zh-CN" dirty="0"/>
          </a:p>
          <a:p>
            <a:pPr lvl="1"/>
            <a:r>
              <a:rPr lang="en-US" altLang="zh-CN" dirty="0"/>
              <a:t>Sample</a:t>
            </a:r>
            <a:endParaRPr lang="zh-CN" altLang="zh-CN" dirty="0"/>
          </a:p>
          <a:p>
            <a:pPr lvl="2"/>
            <a:r>
              <a:rPr lang="en-US" altLang="zh-CN" dirty="0"/>
              <a:t>E.g., for a CD, every 44,100 </a:t>
            </a:r>
            <a:r>
              <a:rPr lang="en-US" altLang="zh-CN" dirty="0" err="1"/>
              <a:t>ths</a:t>
            </a:r>
            <a:r>
              <a:rPr lang="en-US" altLang="zh-CN" dirty="0"/>
              <a:t> of a second, we ask a music signal how loud it is.</a:t>
            </a:r>
            <a:endParaRPr lang="zh-CN" altLang="zh-CN" dirty="0"/>
          </a:p>
          <a:p>
            <a:pPr lvl="1"/>
            <a:r>
              <a:rPr lang="en-US" altLang="zh-CN" dirty="0"/>
              <a:t>Quantize</a:t>
            </a:r>
            <a:endParaRPr lang="zh-CN" altLang="zh-CN" dirty="0"/>
          </a:p>
          <a:p>
            <a:pPr lvl="2"/>
            <a:r>
              <a:rPr lang="en-US" altLang="zh-CN" dirty="0"/>
              <a:t>For every one of these samples, we figure out where, on a 16-bit (65,536 tic-mark)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204" y="981075"/>
            <a:ext cx="3672408" cy="531934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4012</Words>
  <Application>Microsoft Office PowerPoint</Application>
  <PresentationFormat>全屏显示(4:3)</PresentationFormat>
  <Paragraphs>1149</Paragraphs>
  <Slides>44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44</vt:i4>
      </vt:variant>
    </vt:vector>
  </HeadingPairs>
  <TitlesOfParts>
    <vt:vector size="64" baseType="lpstr">
      <vt:lpstr>Courier</vt:lpstr>
      <vt:lpstr>CourierPS</vt:lpstr>
      <vt:lpstr>Gungsuh</vt:lpstr>
      <vt:lpstr>仿宋</vt:lpstr>
      <vt:lpstr>黑体</vt:lpstr>
      <vt:lpstr>华文新魏</vt:lpstr>
      <vt:lpstr>楷体</vt:lpstr>
      <vt:lpstr>SimSun</vt:lpstr>
      <vt:lpstr>微软雅黑</vt:lpstr>
      <vt:lpstr>Arial</vt:lpstr>
      <vt:lpstr>Calibri</vt:lpstr>
      <vt:lpstr>Corbel</vt:lpstr>
      <vt:lpstr>Franklin Gothic Book</vt:lpstr>
      <vt:lpstr>Garamond</vt:lpstr>
      <vt:lpstr>Tahoma</vt:lpstr>
      <vt:lpstr>Wingdings</vt:lpstr>
      <vt:lpstr>Wingdings 3</vt:lpstr>
      <vt:lpstr>webwppDefTheme</vt:lpstr>
      <vt:lpstr>1_Office 主题​​</vt:lpstr>
      <vt:lpstr>1_学术交流模板3-中文</vt:lpstr>
      <vt:lpstr>Chapter 2-1   Bits,Bytes and Data Types </vt:lpstr>
      <vt:lpstr>PowerPoint 演示文稿</vt:lpstr>
      <vt:lpstr>PowerPoint 演示文稿</vt:lpstr>
      <vt:lpstr>How do we represent data in a computer?</vt:lpstr>
      <vt:lpstr>How do we represent data in a computer?</vt:lpstr>
      <vt:lpstr>How do we represent data in a computer?</vt:lpstr>
      <vt:lpstr>Simple Switch Circuit</vt:lpstr>
      <vt:lpstr>Computer is a binary digital system.</vt:lpstr>
      <vt:lpstr>Data input: Analog → Digital </vt:lpstr>
      <vt:lpstr>N-type MOS Transistor</vt:lpstr>
      <vt:lpstr>P-type MOS Transistor</vt:lpstr>
      <vt:lpstr>Logic Gates</vt:lpstr>
      <vt:lpstr>Within the Computer: Everything is a Number.</vt:lpstr>
      <vt:lpstr>Hexadecimal Notation</vt:lpstr>
      <vt:lpstr>PowerPoint 演示文稿</vt:lpstr>
      <vt:lpstr>Converting from Binary to Hexadecimal</vt:lpstr>
      <vt:lpstr>Converting from Binary to Hexadecimal</vt:lpstr>
      <vt:lpstr>Within the Computer: Everything is a Number.</vt:lpstr>
      <vt:lpstr>Within the Computer: Everything is a Number.</vt:lpstr>
      <vt:lpstr>BIG IDEA：Bits can represent anything!!!</vt:lpstr>
      <vt:lpstr>What kinds of data do we need to represent?</vt:lpstr>
      <vt:lpstr>PowerPoint 演示文稿</vt:lpstr>
      <vt:lpstr>结绳记数</vt:lpstr>
      <vt:lpstr>Unsigned Integers</vt:lpstr>
      <vt:lpstr>Unsigned Integers (cont.)</vt:lpstr>
      <vt:lpstr>Unsigned Binary Arithmetic</vt:lpstr>
      <vt:lpstr>Unsigned Integers (cont.)</vt:lpstr>
      <vt:lpstr>Signed Integers</vt:lpstr>
      <vt:lpstr>Three representations of signed integers</vt:lpstr>
      <vt:lpstr>PowerPoint 演示文稿</vt:lpstr>
      <vt:lpstr>Two’s Complement Representation（补码）</vt:lpstr>
      <vt:lpstr>Two’s Complement</vt:lpstr>
      <vt:lpstr>Two’s Complement Shortcut</vt:lpstr>
      <vt:lpstr>Two’s Complement Signed Integers</vt:lpstr>
      <vt:lpstr>Three representations of signed integers</vt:lpstr>
      <vt:lpstr>Two’s Complement</vt:lpstr>
      <vt:lpstr>Q&amp;A</vt:lpstr>
      <vt:lpstr>Q&amp;A</vt:lpstr>
      <vt:lpstr>PowerPoint 演示文稿</vt:lpstr>
      <vt:lpstr>Converting Binary (2’s C) to Decimal</vt:lpstr>
      <vt:lpstr>More Examples</vt:lpstr>
      <vt:lpstr>Converting Decimal to Binary (2’s C)</vt:lpstr>
      <vt:lpstr>Converting Decimal to Binary (2’s C)</vt:lpstr>
      <vt:lpstr>Signed and Unsigned Integers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2-1   Bits,Bytes and Data Types </dc:title>
  <dc:creator>hanhwt</dc:creator>
  <cp:lastModifiedBy>zhang hui</cp:lastModifiedBy>
  <cp:revision>43</cp:revision>
  <cp:lastPrinted>2021-05-23T14:01:06Z</cp:lastPrinted>
  <dcterms:created xsi:type="dcterms:W3CDTF">2021-05-23T14:01:06Z</dcterms:created>
  <dcterms:modified xsi:type="dcterms:W3CDTF">2023-09-21T13:44:18Z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1033-0.0.0.0</vt:lpwstr>
  </property>
</Properties>
</file>