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9" r:id="rId1"/>
    <p:sldMasterId id="2147483889" r:id="rId2"/>
  </p:sldMasterIdLst>
  <p:notesMasterIdLst>
    <p:notesMasterId r:id="rId40"/>
  </p:notesMasterIdLst>
  <p:sldIdLst>
    <p:sldId id="1541" r:id="rId3"/>
    <p:sldId id="1548" r:id="rId4"/>
    <p:sldId id="1724" r:id="rId5"/>
    <p:sldId id="582" r:id="rId6"/>
    <p:sldId id="577" r:id="rId7"/>
    <p:sldId id="583" r:id="rId8"/>
    <p:sldId id="584" r:id="rId9"/>
    <p:sldId id="1733" r:id="rId10"/>
    <p:sldId id="1734" r:id="rId11"/>
    <p:sldId id="585" r:id="rId12"/>
    <p:sldId id="1722" r:id="rId13"/>
    <p:sldId id="586" r:id="rId14"/>
    <p:sldId id="1725" r:id="rId15"/>
    <p:sldId id="1735" r:id="rId16"/>
    <p:sldId id="605" r:id="rId17"/>
    <p:sldId id="606" r:id="rId18"/>
    <p:sldId id="1726" r:id="rId19"/>
    <p:sldId id="1727" r:id="rId20"/>
    <p:sldId id="1723" r:id="rId21"/>
    <p:sldId id="591" r:id="rId22"/>
    <p:sldId id="604" r:id="rId23"/>
    <p:sldId id="603" r:id="rId24"/>
    <p:sldId id="592" r:id="rId25"/>
    <p:sldId id="593" r:id="rId26"/>
    <p:sldId id="594" r:id="rId27"/>
    <p:sldId id="1728" r:id="rId28"/>
    <p:sldId id="1730" r:id="rId29"/>
    <p:sldId id="1729" r:id="rId30"/>
    <p:sldId id="595" r:id="rId31"/>
    <p:sldId id="596" r:id="rId32"/>
    <p:sldId id="1720" r:id="rId33"/>
    <p:sldId id="1719" r:id="rId34"/>
    <p:sldId id="597" r:id="rId35"/>
    <p:sldId id="598" r:id="rId36"/>
    <p:sldId id="599" r:id="rId37"/>
    <p:sldId id="1732" r:id="rId38"/>
    <p:sldId id="1549" r:id="rId3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86390" autoAdjust="0"/>
  </p:normalViewPr>
  <p:slideViewPr>
    <p:cSldViewPr>
      <p:cViewPr varScale="1">
        <p:scale>
          <a:sx n="110" d="100"/>
          <a:sy n="110" d="100"/>
        </p:scale>
        <p:origin x="1314" y="102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2023/9/21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92108-C8A5-4A01-839C-8E7E2830733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759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B1888-699A-4B2D-A2C2-21A4ADE279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2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B1888-699A-4B2D-A2C2-21A4ADE279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85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BB1888-699A-4B2D-A2C2-21A4ADE279B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168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66622DE-B24B-4C3B-AC2E-AAD8ED73B7D4}" type="slidenum">
              <a:rPr lang="zh-CN" altLang="en-US" sz="1200" baseline="0">
                <a:latin typeface="Garamond" panose="02020404030301010803" pitchFamily="18" charset="0"/>
              </a:rPr>
              <a:pPr algn="r"/>
              <a:t>15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 dirty="0"/>
              <a:t>Bitwise </a:t>
            </a:r>
            <a:r>
              <a:rPr lang="zh-CN" altLang="en-US" dirty="0"/>
              <a:t>按位</a:t>
            </a:r>
          </a:p>
        </p:txBody>
      </p:sp>
    </p:spTree>
    <p:extLst>
      <p:ext uri="{BB962C8B-B14F-4D97-AF65-F5344CB8AC3E}">
        <p14:creationId xmlns:p14="http://schemas.microsoft.com/office/powerpoint/2010/main" val="41131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159BC1-5BF9-4FB6-AD6C-15FB49C7AFB3}" type="slidenum">
              <a:rPr lang="zh-CN" altLang="en-US" sz="1200" baseline="0">
                <a:latin typeface="Garamond" panose="02020404030301010803" pitchFamily="18" charset="0"/>
              </a:rPr>
              <a:pPr algn="r"/>
              <a:t>16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43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3159BC1-5BF9-4FB6-AD6C-15FB49C7AFB3}" type="slidenum">
              <a:rPr lang="zh-CN" altLang="en-US" sz="1200" baseline="0">
                <a:latin typeface="Garamond" panose="02020404030301010803" pitchFamily="18" charset="0"/>
              </a:rPr>
              <a:pPr algn="r"/>
              <a:t>17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7114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44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34939A5-9CF9-4937-8354-9C149766253C}" type="slidenum">
              <a:rPr lang="zh-CN" altLang="en-US" sz="1200" baseline="0">
                <a:latin typeface="Garamond" panose="02020404030301010803" pitchFamily="18" charset="0"/>
              </a:rPr>
              <a:pPr algn="r"/>
              <a:t>20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1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1466F2-5DA3-4231-BE82-A3FF554B23A8}" type="slidenum">
              <a:rPr lang="zh-CN" altLang="en-US" sz="1200" baseline="0">
                <a:latin typeface="Garamond" panose="02020404030301010803" pitchFamily="18" charset="0"/>
              </a:rPr>
              <a:pPr algn="r"/>
              <a:t>21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42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1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1466F2-5DA3-4231-BE82-A3FF554B23A8}" type="slidenum">
              <a:rPr lang="zh-CN" altLang="en-US" sz="1200" baseline="0">
                <a:latin typeface="Garamond" panose="02020404030301010803" pitchFamily="18" charset="0"/>
              </a:rPr>
              <a:pPr algn="r"/>
              <a:t>22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007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1466F2-5DA3-4231-BE82-A3FF554B23A8}" type="slidenum">
              <a:rPr lang="zh-CN" altLang="en-US" sz="1200" baseline="0">
                <a:latin typeface="Garamond" panose="02020404030301010803" pitchFamily="18" charset="0"/>
              </a:rPr>
              <a:pPr algn="r"/>
              <a:t>23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167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C66927-7363-42F4-AEA8-F7C72358A230}" type="slidenum">
              <a:rPr lang="zh-CN" altLang="en-US" sz="1200" baseline="0">
                <a:latin typeface="Garamond" panose="02020404030301010803" pitchFamily="18" charset="0"/>
              </a:rPr>
              <a:pPr algn="r"/>
              <a:t>24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9326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02F6770-5D7F-4C68-BAAC-736A7FBB656D}" type="slidenum">
              <a:rPr lang="zh-CN" altLang="en-US" sz="1200" baseline="0">
                <a:latin typeface="Garamond" panose="02020404030301010803" pitchFamily="18" charset="0"/>
              </a:rPr>
              <a:pPr algn="r"/>
              <a:t>30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661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MMX（Multi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 Media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eXtension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，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+mn-cs"/>
              </a:rPr>
              <a:t>多媒体扩展指令集）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71735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44AFFE4-3644-4BBC-8535-4AEBB8DBAA04}" type="slidenum">
              <a:rPr lang="zh-CN" altLang="en-US" sz="1200" baseline="0">
                <a:latin typeface="Garamond" panose="02020404030301010803" pitchFamily="18" charset="0"/>
              </a:rPr>
              <a:pPr algn="r"/>
              <a:t>35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45313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36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530858-BF76-453D-8D3B-E94317EF6EAB}" type="slidenum">
              <a:rPr lang="zh-CN" altLang="en-US" baseline="-25000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zh-CN" altLang="en-US" baseline="-25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04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071E4-6195-4036-80EC-A65248F4F0B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32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defTabSz="97028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97028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r"/>
            <a:fld id="{8710B43C-245C-4B23-80F9-A7D4CDDB31B0}" type="slidenum">
              <a:rPr lang="zh-CN" altLang="en-US" sz="1200" baseline="0">
                <a:latin typeface="Garamond" panose="02020404030301010803" pitchFamily="18" charset="0"/>
              </a:rPr>
              <a:t>5</a:t>
            </a:fld>
            <a:endParaRPr lang="en-US" altLang="zh-CN" sz="1200" baseline="0">
              <a:latin typeface="Garamond" panose="02020404030301010803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1866" tIns="45933" rIns="91866" bIns="45933" anchor="t"/>
          <a:lstStyle/>
          <a:p>
            <a:pPr eaLnBrk="1" hangingPunct="1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971C7-008C-4BF1-904A-88E8A058285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</p:spPr>
        <p:txBody>
          <a:bodyPr lIns="96958" tIns="48480" rIns="96958" bIns="48480" anchor="t"/>
          <a:lstStyle/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11110111 (-9)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11101101 (-19)</a:t>
            </a:r>
          </a:p>
          <a:p>
            <a:pPr eaLnBrk="1" hangingPunct="1"/>
            <a:r>
              <a:rPr lang="en-US" altLang="zh-CN"/>
              <a:t>Check: {11101101} = 00010011 = 16 + 2 + 1 = 19, or</a:t>
            </a:r>
          </a:p>
          <a:p>
            <a:pPr eaLnBrk="1" hangingPunct="1"/>
            <a:r>
              <a:rPr lang="en-US" altLang="zh-CN"/>
              <a:t>-128+64+32+8+4+1 = 19</a:t>
            </a:r>
          </a:p>
        </p:txBody>
      </p:sp>
    </p:spTree>
    <p:extLst>
      <p:ext uri="{BB962C8B-B14F-4D97-AF65-F5344CB8AC3E}">
        <p14:creationId xmlns:p14="http://schemas.microsoft.com/office/powerpoint/2010/main" val="608310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C00C7-8904-4E62-9F0C-E31AA73E63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11110111 (-9)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11101101 (-19)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00001001 (9)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11111111 (-1)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501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C00C7-8904-4E62-9F0C-E31AA73E63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11110111 (-9)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11101101 (-19)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00001001 (9)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11111111 (-1)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624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958" tIns="48480" rIns="96958" bIns="48480" anchor="b"/>
          <a:lstStyle>
            <a:lvl1pPr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9963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9963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699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FC00C7-8904-4E62-9F0C-E31AA73E63E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宋体" panose="02010600030101010101" pitchFamily="2" charset="-122"/>
                <a:cs typeface="+mn-cs"/>
              </a:rPr>
              <a:pPr marL="0" marR="0" lvl="0" indent="0" algn="r" defTabSz="9699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solidFill>
            <a:srgbClr val="FFFFFF"/>
          </a:solidFill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66" tIns="45933" rIns="91866" bIns="45933" anchor="t"/>
          <a:lstStyle/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11110111 (-9)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11101101 (-19)</a:t>
            </a:r>
          </a:p>
          <a:p>
            <a:pPr eaLnBrk="1" hangingPunct="1"/>
            <a:endParaRPr lang="en-US" altLang="zh-CN"/>
          </a:p>
          <a:p>
            <a:pPr eaLnBrk="1" hangingPunct="1"/>
            <a:r>
              <a:rPr lang="en-US" altLang="zh-CN"/>
              <a:t>11110110 (-10)</a:t>
            </a:r>
          </a:p>
          <a:p>
            <a:pPr eaLnBrk="1" hangingPunct="1"/>
            <a:r>
              <a:rPr lang="en-US" altLang="zh-CN"/>
              <a:t>00001001 (9)</a:t>
            </a:r>
          </a:p>
          <a:p>
            <a:pPr eaLnBrk="1" hangingPunct="1"/>
            <a:r>
              <a:rPr lang="en-US" altLang="zh-CN"/>
              <a:t>----------------------</a:t>
            </a:r>
          </a:p>
          <a:p>
            <a:pPr eaLnBrk="1" hangingPunct="1"/>
            <a:r>
              <a:rPr lang="en-US" altLang="zh-CN"/>
              <a:t>11111111 (-1)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68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7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3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9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797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04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223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126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372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48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28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92EF8146-ECB7-4C8E-B7D9-B94475B6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43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zh-CN" sz="1200" b="0" i="0" u="none" strike="noStrike" kern="1200" cap="none" spc="0" normalizeH="0" baseline="-2500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Page </a:t>
            </a:r>
            <a:fld id="{E6AC41E2-6E75-4510-A384-33CD3C7209CD}" type="slidenum">
              <a:rPr kumimoji="0" lang="de-DE" altLang="zh-CN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altLang="zh-CN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100" b="1" i="0" u="none" strike="noStrike" kern="120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itchFamily="34" charset="0"/>
              <a:ea typeface="黑体" pitchFamily="2" charset="-122"/>
              <a:cs typeface="+mn-cs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0354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BF82D2-7A68-459D-A996-9BDDA2518FA4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01EE5D-26FB-46D5-A381-ECFB35BF1D34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75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23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5397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6622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4791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8839200" cy="25919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9388" y="3573017"/>
            <a:ext cx="8839200" cy="28896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81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9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60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7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70" r:id="rId2"/>
    <p:sldLayoutId id="2147483872" r:id="rId3"/>
    <p:sldLayoutId id="2147483873" r:id="rId4"/>
    <p:sldLayoutId id="2147483874" r:id="rId5"/>
    <p:sldLayoutId id="2147483888" r:id="rId6"/>
    <p:sldLayoutId id="2147483884" r:id="rId7"/>
    <p:sldLayoutId id="2147483886" r:id="rId8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6CB035-BD05-4744-9343-3884CB81EC31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E13E52-98D4-4D56-ABFC-FE1EB888D5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3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icod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4925" y="2205038"/>
            <a:ext cx="9109075" cy="2160587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2-2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Operations and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Other Data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Types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1295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CS1002A</a:t>
            </a:r>
            <a:r>
              <a:rPr lang="en-US" altLang="zh-CN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Sign Extension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659688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To add two numbers, we must represent them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with the </a:t>
            </a:r>
            <a:r>
              <a:rPr lang="en-US" altLang="zh-CN" dirty="0">
                <a:solidFill>
                  <a:srgbClr val="00B0F0"/>
                </a:solidFill>
                <a:ea typeface="宋体" panose="02010600030101010101" pitchFamily="2" charset="-122"/>
              </a:rPr>
              <a:t>same number </a:t>
            </a:r>
            <a:r>
              <a:rPr lang="en-US" altLang="zh-CN" dirty="0">
                <a:ea typeface="宋体" panose="02010600030101010101" pitchFamily="2" charset="-122"/>
              </a:rPr>
              <a:t>of bits.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If we just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pad</a:t>
            </a:r>
            <a:r>
              <a:rPr lang="en-US" altLang="zh-CN" dirty="0">
                <a:ea typeface="宋体" panose="02010600030101010101" pitchFamily="2" charset="-122"/>
              </a:rPr>
              <a:t> with zeroes on the left: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Instead, replicate the most significant bit -- the sign bit: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1295400" y="2362200"/>
            <a:ext cx="611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863600" algn="l"/>
                <a:tab pos="2173288" algn="l"/>
                <a:tab pos="38242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863600" algn="l"/>
                <a:tab pos="2173288" algn="l"/>
                <a:tab pos="38242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863600" algn="l"/>
                <a:tab pos="2173288" algn="l"/>
                <a:tab pos="38242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863600" algn="l"/>
                <a:tab pos="2173288" algn="l"/>
                <a:tab pos="38242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4-bit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8-bit</a:t>
            </a:r>
            <a:endParaRPr kumimoji="0" lang="en-US" altLang="zh-CN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(still 4)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(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12, not -4)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1295400" y="4572000"/>
            <a:ext cx="61118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863600" algn="l"/>
                <a:tab pos="2173288" algn="l"/>
                <a:tab pos="38242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863600" algn="l"/>
                <a:tab pos="2173288" algn="l"/>
                <a:tab pos="38242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863600" algn="l"/>
                <a:tab pos="2173288" algn="l"/>
                <a:tab pos="38242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863600" algn="l"/>
                <a:tab pos="2173288" algn="l"/>
                <a:tab pos="38242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63600" algn="l"/>
                <a:tab pos="2173288" algn="l"/>
                <a:tab pos="38242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4-bit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8-bit</a:t>
            </a:r>
            <a:endParaRPr kumimoji="0" lang="en-US" altLang="zh-CN" sz="24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00000100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(still 4)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3600" algn="l"/>
                <a:tab pos="2173288" algn="l"/>
                <a:tab pos="3824288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11111100	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(still -4)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PS" pitchFamily="49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2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/>
      <p:bldP spid="501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6E33D7-8D06-4583-9F55-68F44E9BD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Recall the represent range of n-bit 2’complement Signed Integers</a:t>
            </a:r>
          </a:p>
          <a:p>
            <a:r>
              <a:rPr lang="en-US" altLang="zh-CN" dirty="0"/>
              <a:t>For an n-bit number: 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		-2</a:t>
            </a:r>
            <a:r>
              <a:rPr lang="en-US" altLang="zh-CN" baseline="30000" dirty="0"/>
              <a:t>n-1</a:t>
            </a:r>
            <a:r>
              <a:rPr lang="en-US" altLang="zh-CN" dirty="0"/>
              <a:t> ~ 2</a:t>
            </a:r>
            <a:r>
              <a:rPr lang="en-US" altLang="zh-CN" baseline="30000" dirty="0"/>
              <a:t>n-1</a:t>
            </a:r>
            <a:r>
              <a:rPr lang="en-US" altLang="zh-CN" dirty="0"/>
              <a:t> – 1</a:t>
            </a:r>
          </a:p>
          <a:p>
            <a:endParaRPr lang="en-US" altLang="zh-CN" dirty="0"/>
          </a:p>
          <a:p>
            <a:r>
              <a:rPr lang="en-US" altLang="zh-CN" dirty="0"/>
              <a:t>Can we use n-bit 2’complement  to represent a value larger than 2</a:t>
            </a:r>
            <a:r>
              <a:rPr lang="en-US" altLang="zh-CN" baseline="30000" dirty="0"/>
              <a:t>n-1</a:t>
            </a:r>
            <a:r>
              <a:rPr lang="en-US" altLang="zh-CN" dirty="0"/>
              <a:t>-1? Or a value smaller than -2</a:t>
            </a:r>
            <a:r>
              <a:rPr lang="en-US" altLang="zh-CN" baseline="30000" dirty="0"/>
              <a:t>n-1</a:t>
            </a:r>
            <a:r>
              <a:rPr lang="en-US" altLang="zh-CN" dirty="0"/>
              <a:t> ?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95C3BCD-86D4-442E-AB38-2A16124F7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Overflow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22977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Overflow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275" y="981075"/>
            <a:ext cx="8685213" cy="5243513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If operands are too big, then sum cannot be represented as an </a:t>
            </a:r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-bit 2’s complement number.</a:t>
            </a: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We have overflow if: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signs of both operands are the same, and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the sign of sum is different.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1077913" y="2154238"/>
            <a:ext cx="7162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(-8)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01001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10111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0001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(-15)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(+15)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7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Overflow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259" y="981075"/>
            <a:ext cx="8685213" cy="1162050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Another test -- easy for hardware: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The carry into most significant bit is not equal to the carry out</a:t>
            </a: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2F8592F-2BCF-43F3-99AA-6731E4753DE7}"/>
              </a:ext>
            </a:extLst>
          </p:cNvPr>
          <p:cNvSpPr/>
          <p:nvPr/>
        </p:nvSpPr>
        <p:spPr bwMode="auto">
          <a:xfrm>
            <a:off x="1984664" y="3460173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375395A-50B7-4E9E-BB48-8B43CF635111}"/>
              </a:ext>
            </a:extLst>
          </p:cNvPr>
          <p:cNvSpPr/>
          <p:nvPr/>
        </p:nvSpPr>
        <p:spPr bwMode="auto">
          <a:xfrm>
            <a:off x="1691680" y="3460173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0016DA3-6553-4B02-8070-61043BF9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08" y="2154238"/>
            <a:ext cx="7162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(-8)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01001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10111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0001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(-15)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(+15)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D09B2F4-332E-4CD2-92D9-A6AF2EF56A74}"/>
              </a:ext>
            </a:extLst>
          </p:cNvPr>
          <p:cNvSpPr/>
          <p:nvPr/>
        </p:nvSpPr>
        <p:spPr bwMode="auto">
          <a:xfrm>
            <a:off x="5084262" y="3429000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E796092-62F3-4FCE-8730-8F531D9C9E62}"/>
              </a:ext>
            </a:extLst>
          </p:cNvPr>
          <p:cNvSpPr/>
          <p:nvPr/>
        </p:nvSpPr>
        <p:spPr bwMode="auto">
          <a:xfrm>
            <a:off x="4791278" y="3429000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8B0F07-E5C7-4F67-B1E0-3C941CD3283B}"/>
              </a:ext>
            </a:extLst>
          </p:cNvPr>
          <p:cNvSpPr/>
          <p:nvPr/>
        </p:nvSpPr>
        <p:spPr>
          <a:xfrm>
            <a:off x="1619672" y="3789040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baseline="0" dirty="0">
                <a:solidFill>
                  <a:srgbClr val="000000"/>
                </a:solidFill>
                <a:latin typeface="CourierPS" pitchFamily="49" charset="0"/>
              </a:rPr>
              <a:t>01</a:t>
            </a:r>
            <a:endParaRPr lang="en-US" sz="2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321B60-B809-4A3A-914D-458B04EBC07F}"/>
              </a:ext>
            </a:extLst>
          </p:cNvPr>
          <p:cNvSpPr/>
          <p:nvPr/>
        </p:nvSpPr>
        <p:spPr>
          <a:xfrm>
            <a:off x="4716016" y="3717032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baseline="0" dirty="0">
                <a:solidFill>
                  <a:srgbClr val="000000"/>
                </a:solidFill>
                <a:latin typeface="CourierPS" pitchFamily="49" charset="0"/>
              </a:rPr>
              <a:t>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382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Overflow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259" y="981075"/>
            <a:ext cx="8685213" cy="1162050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Another test -- easy for hardware: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The carry into most significant bit is not equal to the carry out</a:t>
            </a: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None/>
            </a:pP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22F8592F-2BCF-43F3-99AA-6731E4753DE7}"/>
              </a:ext>
            </a:extLst>
          </p:cNvPr>
          <p:cNvSpPr/>
          <p:nvPr/>
        </p:nvSpPr>
        <p:spPr bwMode="auto">
          <a:xfrm>
            <a:off x="1984664" y="3460173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A375395A-50B7-4E9E-BB48-8B43CF635111}"/>
              </a:ext>
            </a:extLst>
          </p:cNvPr>
          <p:cNvSpPr/>
          <p:nvPr/>
        </p:nvSpPr>
        <p:spPr bwMode="auto">
          <a:xfrm>
            <a:off x="1691680" y="3460173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0016DA3-6553-4B02-8070-61043BF92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08" y="2154238"/>
            <a:ext cx="7162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(-8)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01001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10111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1771650" algn="r"/>
                <a:tab pos="1993900" algn="l"/>
                <a:tab pos="3721100" algn="r"/>
                <a:tab pos="4851400" algn="r"/>
                <a:tab pos="5149850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0001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(-15)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(+15)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FD09B2F4-332E-4CD2-92D9-A6AF2EF56A74}"/>
              </a:ext>
            </a:extLst>
          </p:cNvPr>
          <p:cNvSpPr/>
          <p:nvPr/>
        </p:nvSpPr>
        <p:spPr bwMode="auto">
          <a:xfrm>
            <a:off x="5084262" y="3429000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E796092-62F3-4FCE-8730-8F531D9C9E62}"/>
              </a:ext>
            </a:extLst>
          </p:cNvPr>
          <p:cNvSpPr/>
          <p:nvPr/>
        </p:nvSpPr>
        <p:spPr bwMode="auto">
          <a:xfrm>
            <a:off x="4791278" y="3429000"/>
            <a:ext cx="207818" cy="280720"/>
          </a:xfrm>
          <a:custGeom>
            <a:avLst/>
            <a:gdLst>
              <a:gd name="connsiteX0" fmla="*/ 207818 w 207818"/>
              <a:gd name="connsiteY0" fmla="*/ 0 h 280720"/>
              <a:gd name="connsiteX1" fmla="*/ 103909 w 207818"/>
              <a:gd name="connsiteY1" fmla="*/ 280554 h 280720"/>
              <a:gd name="connsiteX2" fmla="*/ 0 w 207818"/>
              <a:gd name="connsiteY2" fmla="*/ 41563 h 2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7818" h="280720">
                <a:moveTo>
                  <a:pt x="207818" y="0"/>
                </a:moveTo>
                <a:cubicBezTo>
                  <a:pt x="173181" y="136813"/>
                  <a:pt x="138545" y="273627"/>
                  <a:pt x="103909" y="280554"/>
                </a:cubicBezTo>
                <a:cubicBezTo>
                  <a:pt x="69273" y="287481"/>
                  <a:pt x="19050" y="76199"/>
                  <a:pt x="0" y="4156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58B0F07-E5C7-4F67-B1E0-3C941CD3283B}"/>
              </a:ext>
            </a:extLst>
          </p:cNvPr>
          <p:cNvSpPr/>
          <p:nvPr/>
        </p:nvSpPr>
        <p:spPr>
          <a:xfrm>
            <a:off x="1619672" y="3789040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baseline="0" dirty="0">
                <a:solidFill>
                  <a:srgbClr val="000000"/>
                </a:solidFill>
                <a:latin typeface="CourierPS" pitchFamily="49" charset="0"/>
              </a:rPr>
              <a:t>01</a:t>
            </a:r>
            <a:endParaRPr lang="en-US" sz="28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321B60-B809-4A3A-914D-458B04EBC07F}"/>
              </a:ext>
            </a:extLst>
          </p:cNvPr>
          <p:cNvSpPr/>
          <p:nvPr/>
        </p:nvSpPr>
        <p:spPr>
          <a:xfrm>
            <a:off x="4716016" y="3717032"/>
            <a:ext cx="614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baseline="0" dirty="0">
                <a:solidFill>
                  <a:srgbClr val="000000"/>
                </a:solidFill>
                <a:latin typeface="CourierPS" pitchFamily="49" charset="0"/>
              </a:rPr>
              <a:t>10</a:t>
            </a:r>
            <a:endParaRPr 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507F6E6-23D3-4861-96EF-289D51168DC8}"/>
              </a:ext>
            </a:extLst>
          </p:cNvPr>
          <p:cNvSpPr txBox="1"/>
          <p:nvPr/>
        </p:nvSpPr>
        <p:spPr>
          <a:xfrm>
            <a:off x="4082378" y="4799816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0" dirty="0">
                <a:solidFill>
                  <a:srgbClr val="FF0000"/>
                </a:solidFill>
              </a:rPr>
              <a:t>WHY </a:t>
            </a:r>
            <a:r>
              <a:rPr lang="zh-CN" altLang="en-US" b="1" baseline="0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207291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Logical Operations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Operations on logical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TRUE</a:t>
            </a:r>
            <a:r>
              <a:rPr lang="en-US" altLang="zh-CN" dirty="0">
                <a:ea typeface="宋体" panose="02010600030101010101" pitchFamily="2" charset="-122"/>
              </a:rPr>
              <a:t> or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FALSE</a:t>
            </a:r>
          </a:p>
          <a:p>
            <a:pPr marL="576263" lvl="1" indent="-234950"/>
            <a:r>
              <a:rPr lang="en-US" altLang="zh-CN" dirty="0"/>
              <a:t>two states -- takes one bit to represent: </a:t>
            </a:r>
          </a:p>
          <a:p>
            <a:pPr marL="576263" lvl="1" indent="-234950"/>
            <a:r>
              <a:rPr lang="en-US" altLang="zh-CN" dirty="0">
                <a:solidFill>
                  <a:srgbClr val="00B0F0"/>
                </a:solidFill>
              </a:rPr>
              <a:t>TRUE</a:t>
            </a:r>
            <a:r>
              <a:rPr lang="en-US" altLang="zh-CN" dirty="0"/>
              <a:t>=1, </a:t>
            </a:r>
            <a:r>
              <a:rPr lang="en-US" altLang="zh-CN" dirty="0">
                <a:solidFill>
                  <a:srgbClr val="00B0F0"/>
                </a:solidFill>
              </a:rPr>
              <a:t>FALSE</a:t>
            </a:r>
            <a:r>
              <a:rPr lang="en-US" altLang="zh-CN" dirty="0"/>
              <a:t>=0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View </a:t>
            </a:r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-bit number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as</a:t>
            </a:r>
            <a:r>
              <a:rPr lang="en-US" altLang="zh-CN" dirty="0">
                <a:ea typeface="宋体" panose="02010600030101010101" pitchFamily="2" charset="-122"/>
              </a:rPr>
              <a:t> a collection of </a:t>
            </a:r>
            <a:r>
              <a:rPr lang="en-US" altLang="zh-CN" i="1" dirty="0">
                <a:ea typeface="宋体" panose="02010600030101010101" pitchFamily="2" charset="-122"/>
              </a:rPr>
              <a:t>n</a:t>
            </a:r>
            <a:r>
              <a:rPr lang="en-US" altLang="zh-CN" dirty="0">
                <a:ea typeface="宋体" panose="02010600030101010101" pitchFamily="2" charset="-122"/>
              </a:rPr>
              <a:t> logical values</a:t>
            </a:r>
          </a:p>
          <a:p>
            <a:pPr marL="576263" lvl="1" indent="-234950"/>
            <a:r>
              <a:rPr lang="en-US" altLang="zh-CN" dirty="0"/>
              <a:t>operation applied to </a:t>
            </a:r>
            <a:r>
              <a:rPr lang="en-US" altLang="zh-CN" dirty="0">
                <a:solidFill>
                  <a:srgbClr val="0070C0"/>
                </a:solidFill>
              </a:rPr>
              <a:t>each bit </a:t>
            </a:r>
            <a:r>
              <a:rPr lang="en-US" altLang="zh-CN" dirty="0"/>
              <a:t>independently </a:t>
            </a:r>
          </a:p>
          <a:p>
            <a:pPr marL="576263" lvl="1" indent="-234950"/>
            <a:r>
              <a:rPr lang="en-US" altLang="zh-CN" dirty="0"/>
              <a:t>Bitwise (</a:t>
            </a:r>
            <a:r>
              <a:rPr lang="en-US" altLang="zh-CN" dirty="0">
                <a:solidFill>
                  <a:srgbClr val="FF0000"/>
                </a:solidFill>
              </a:rPr>
              <a:t>bit-wise</a:t>
            </a:r>
            <a:r>
              <a:rPr lang="en-US" altLang="zh-CN" dirty="0"/>
              <a:t>) operation </a:t>
            </a:r>
            <a:r>
              <a:rPr lang="zh-CN" altLang="en-US" dirty="0">
                <a:solidFill>
                  <a:srgbClr val="FF0000"/>
                </a:solidFill>
              </a:rPr>
              <a:t>按位运算</a:t>
            </a:r>
            <a:endParaRPr lang="en-US" altLang="zh-CN" dirty="0">
              <a:solidFill>
                <a:srgbClr val="FF0000"/>
              </a:solidFill>
            </a:endParaRPr>
          </a:p>
        </p:txBody>
      </p:sp>
      <p:graphicFrame>
        <p:nvGraphicFramePr>
          <p:cNvPr id="126980" name="Group 4"/>
          <p:cNvGraphicFramePr>
            <a:graphicFrameLocks noGrp="1"/>
          </p:cNvGraphicFramePr>
          <p:nvPr/>
        </p:nvGraphicFramePr>
        <p:xfrm>
          <a:off x="990600" y="3505200"/>
          <a:ext cx="2514600" cy="2066924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Demi" pitchFamily="34" charset="0"/>
                          <a:ea typeface="宋体" panose="02010600030101010101" pitchFamily="2" charset="-122"/>
                        </a:rPr>
                        <a:t>AND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B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014" name="Group 38"/>
          <p:cNvGraphicFramePr>
            <a:graphicFrameLocks noGrp="1"/>
          </p:cNvGraphicFramePr>
          <p:nvPr/>
        </p:nvGraphicFramePr>
        <p:xfrm>
          <a:off x="3657600" y="3505200"/>
          <a:ext cx="2286000" cy="2066924"/>
        </p:xfrm>
        <a:graphic>
          <a:graphicData uri="http://schemas.openxmlformats.org/drawingml/2006/table">
            <a:tbl>
              <a:tblPr/>
              <a:tblGrid>
                <a:gridCol w="465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 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Demi" pitchFamily="34" charset="0"/>
                          <a:ea typeface="宋体" panose="02010600030101010101" pitchFamily="2" charset="-122"/>
                        </a:rPr>
                        <a:t>OR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B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7048" name="Group 72"/>
          <p:cNvGraphicFramePr>
            <a:graphicFrameLocks noGrp="1"/>
          </p:cNvGraphicFramePr>
          <p:nvPr/>
        </p:nvGraphicFramePr>
        <p:xfrm>
          <a:off x="6096000" y="3505200"/>
          <a:ext cx="1676400" cy="1262063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Franklin Gothic Demi" pitchFamily="34" charset="0"/>
                          <a:ea typeface="宋体" panose="02010600030101010101" pitchFamily="2" charset="-122"/>
                        </a:rPr>
                        <a:t>NOT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A</a:t>
                      </a:r>
                      <a:endParaRPr kumimoji="0" lang="en-US" altLang="zh-CN" sz="2400" b="1" i="0" u="none" strike="noStrike" cap="none" normalizeH="0" baseline="3000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3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3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E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727" marB="45727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084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Examples of Logical Operations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AND</a:t>
            </a:r>
          </a:p>
          <a:p>
            <a:pPr marL="576263" lvl="1" indent="-234950"/>
            <a:r>
              <a:rPr lang="en-US" altLang="zh-CN" dirty="0"/>
              <a:t>useful for </a:t>
            </a:r>
            <a:r>
              <a:rPr lang="en-US" altLang="zh-CN" dirty="0">
                <a:solidFill>
                  <a:srgbClr val="FF0000"/>
                </a:solidFill>
              </a:rPr>
              <a:t>clearing</a:t>
            </a:r>
            <a:r>
              <a:rPr lang="en-US" altLang="zh-CN" dirty="0"/>
              <a:t> bits, bitmask</a:t>
            </a:r>
          </a:p>
          <a:p>
            <a:pPr marL="1022350" lvl="2" indent="-222250"/>
            <a:r>
              <a:rPr lang="en-US" altLang="zh-CN" dirty="0"/>
              <a:t>AND with zero = 0</a:t>
            </a:r>
          </a:p>
          <a:p>
            <a:pPr marL="1022350" lvl="2" indent="-222250"/>
            <a:r>
              <a:rPr lang="en-US" altLang="zh-CN" dirty="0"/>
              <a:t>AND with one = no change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dirty="0">
                <a:ea typeface="宋体" panose="02010600030101010101" pitchFamily="2" charset="-122"/>
              </a:rPr>
              <a:t>Inclusive OR </a:t>
            </a:r>
            <a:r>
              <a:rPr lang="zh-CN" altLang="en-US" dirty="0">
                <a:solidFill>
                  <a:schemeClr val="accent1"/>
                </a:solidFill>
                <a:ea typeface="宋体" panose="02010600030101010101" pitchFamily="2" charset="-122"/>
              </a:rPr>
              <a:t>兼或</a:t>
            </a:r>
            <a:endParaRPr lang="en-US" altLang="zh-CN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useful for </a:t>
            </a:r>
            <a:r>
              <a:rPr lang="en-US" altLang="zh-CN" dirty="0">
                <a:solidFill>
                  <a:srgbClr val="FF0000"/>
                </a:solidFill>
              </a:rPr>
              <a:t>setting</a:t>
            </a:r>
            <a:r>
              <a:rPr lang="en-US" altLang="zh-CN" dirty="0"/>
              <a:t> bits</a:t>
            </a:r>
          </a:p>
          <a:p>
            <a:pPr marL="1022350" lvl="2" indent="-222250"/>
            <a:r>
              <a:rPr lang="en-US" altLang="zh-CN" dirty="0"/>
              <a:t>OR with zero = no change</a:t>
            </a:r>
          </a:p>
          <a:p>
            <a:pPr marL="1022350" lvl="2" indent="-222250"/>
            <a:r>
              <a:rPr lang="en-US" altLang="zh-CN" dirty="0"/>
              <a:t>OR with one = 1</a:t>
            </a: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NOT</a:t>
            </a:r>
          </a:p>
          <a:p>
            <a:pPr marL="576263" lvl="1" indent="-234950"/>
            <a:r>
              <a:rPr lang="en-US" altLang="zh-CN" dirty="0"/>
              <a:t>unary operation -- one argument</a:t>
            </a:r>
          </a:p>
          <a:p>
            <a:pPr marL="576263" lvl="1" indent="-234950"/>
            <a:r>
              <a:rPr lang="en-US" altLang="zh-CN" dirty="0"/>
              <a:t>flips every bit</a:t>
            </a: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5181600" y="1143000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Franklin Gothic Book" pitchFamily="34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11000101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AND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00001111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00000101</a:t>
            </a:r>
            <a:r>
              <a:rPr lang="en-US" altLang="zh-CN" b="0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5181600" y="3048000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Franklin Gothic Book" pitchFamily="34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11000101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OR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00001111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11001111</a:t>
            </a:r>
            <a:r>
              <a:rPr lang="en-US" altLang="zh-CN" b="0" baseline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5181600" y="4876800"/>
            <a:ext cx="2971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Franklin Gothic Book" pitchFamily="34" charset="0"/>
                <a:ea typeface="宋体" panose="02010600030101010101" pitchFamily="2" charset="-122"/>
              </a:rPr>
              <a:t>	</a:t>
            </a:r>
            <a:r>
              <a:rPr lang="en-US" altLang="zh-CN" b="0" baseline="0" dirty="0">
                <a:ea typeface="宋体" panose="02010600030101010101" pitchFamily="2" charset="-122"/>
              </a:rPr>
              <a:t>NOT</a:t>
            </a:r>
            <a:r>
              <a:rPr lang="en-US" altLang="zh-CN" b="0" u="sng" baseline="0" dirty="0">
                <a:latin typeface="Franklin Gothic Book" pitchFamily="34" charset="0"/>
                <a:ea typeface="宋体" panose="02010600030101010101" pitchFamily="2" charset="-122"/>
              </a:rPr>
              <a:t>	</a:t>
            </a:r>
            <a:r>
              <a:rPr lang="en-US" altLang="zh-CN" sz="2800" u="sng" baseline="0" dirty="0">
                <a:latin typeface="CourierPS" pitchFamily="49" charset="0"/>
                <a:ea typeface="宋体" panose="02010600030101010101" pitchFamily="2" charset="-122"/>
              </a:rPr>
              <a:t>11000101</a:t>
            </a: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 dirty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	00111010</a:t>
            </a:r>
            <a:r>
              <a:rPr lang="en-US" altLang="zh-CN" b="0" baseline="0" dirty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1107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Examples of Logical Operations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Exclusive-OR (XOR)  </a:t>
            </a:r>
            <a:r>
              <a:rPr lang="zh-CN" altLang="en-US" dirty="0">
                <a:solidFill>
                  <a:schemeClr val="accent1"/>
                </a:solidFill>
                <a:ea typeface="宋体" panose="02010600030101010101" pitchFamily="2" charset="-122"/>
              </a:rPr>
              <a:t>异或</a:t>
            </a:r>
            <a:endParaRPr lang="en-US" altLang="zh-CN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576263" lvl="1" indent="-234950"/>
            <a:r>
              <a:rPr lang="en-US" altLang="zh-CN" dirty="0"/>
              <a:t>The output of XOR is 1 if one (but not both) of the two sources is 1. The output of XOR is 0 if both sources are 1 or if neither source is 1.</a:t>
            </a:r>
          </a:p>
          <a:p>
            <a:pPr marL="976313" lvl="2" indent="-234950"/>
            <a:r>
              <a:rPr lang="zh-CN" altLang="en-US" dirty="0">
                <a:solidFill>
                  <a:srgbClr val="FF0000"/>
                </a:solidFill>
              </a:rPr>
              <a:t>相同则为</a:t>
            </a:r>
            <a:r>
              <a:rPr lang="en-US" altLang="zh-CN" dirty="0">
                <a:solidFill>
                  <a:srgbClr val="FF0000"/>
                </a:solidFill>
              </a:rPr>
              <a:t>0</a:t>
            </a:r>
            <a:r>
              <a:rPr lang="zh-CN" altLang="en-US" dirty="0">
                <a:solidFill>
                  <a:srgbClr val="FF0000"/>
                </a:solidFill>
              </a:rPr>
              <a:t>，相异则为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3635896" y="3202985"/>
            <a:ext cx="3429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679700" algn="r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679700" algn="r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679700" algn="r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679700" algn="r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6797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Franklin Gothic Book" pitchFamily="34" charset="0"/>
                <a:ea typeface="宋体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11000101	</a:t>
            </a:r>
            <a:endParaRPr lang="en-US" altLang="zh-CN" b="0" baseline="0" dirty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X</a:t>
            </a:r>
            <a:r>
              <a:rPr lang="en-US" altLang="zh-CN" b="0" baseline="0" dirty="0">
                <a:ea typeface="宋体" panose="02010600030101010101" pitchFamily="2" charset="-122"/>
              </a:rPr>
              <a:t>OR</a:t>
            </a:r>
            <a:r>
              <a:rPr lang="en-US" altLang="zh-CN" sz="2800" u="sng" baseline="0" dirty="0">
                <a:latin typeface="CourierPS" pitchFamily="49" charset="0"/>
                <a:ea typeface="宋体" panose="02010600030101010101" pitchFamily="2" charset="-122"/>
              </a:rPr>
              <a:t>	00001111</a:t>
            </a: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 dirty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	11001010</a:t>
            </a:r>
            <a:r>
              <a:rPr lang="en-US" altLang="zh-CN" b="0" baseline="0" dirty="0">
                <a:latin typeface="Franklin Gothic Book" pitchFamily="34" charset="0"/>
                <a:ea typeface="宋体" panose="02010600030101010101" pitchFamily="2" charset="-122"/>
              </a:rPr>
              <a:t>	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9B40E4-E176-4BCA-A03D-407B2CED7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24" y="3199878"/>
            <a:ext cx="1643001" cy="19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51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C3AA23-CE3D-4803-B964-8310D9053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two well-known relationships between AND functions and OR functions, known as </a:t>
            </a:r>
            <a:r>
              <a:rPr lang="en-US" dirty="0" err="1"/>
              <a:t>DeMorgan’s</a:t>
            </a:r>
            <a:r>
              <a:rPr lang="en-US" dirty="0"/>
              <a:t> Laws.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CD58FFC0-9350-4850-86EF-FA2DAF9B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DeMorgan’s</a:t>
            </a:r>
            <a:r>
              <a:rPr lang="en-US" dirty="0"/>
              <a:t> Laws </a:t>
            </a:r>
            <a:r>
              <a:rPr lang="zh-CN" altLang="en-US" dirty="0">
                <a:solidFill>
                  <a:schemeClr val="accent1"/>
                </a:solidFill>
              </a:rPr>
              <a:t>摩根定律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BFFF01-BD98-4F9E-8B83-F2F369686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4555754" cy="386664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9311C3-944B-42DA-A047-31CD1D2D8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351940"/>
            <a:ext cx="2942429" cy="73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29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8060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09149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Fractions: Fixed-Point  </a:t>
            </a:r>
            <a:r>
              <a:rPr lang="zh-CN" altLang="en-US" dirty="0">
                <a:solidFill>
                  <a:schemeClr val="accent1"/>
                </a:solidFill>
                <a:ea typeface="宋体" panose="02010600030101010101" pitchFamily="2" charset="-122"/>
              </a:rPr>
              <a:t>小数</a:t>
            </a:r>
            <a:r>
              <a:rPr lang="zh-CN" altLang="en-US" dirty="0">
                <a:ea typeface="宋体" panose="02010600030101010101" pitchFamily="2" charset="-122"/>
              </a:rPr>
              <a:t>：</a:t>
            </a:r>
            <a:r>
              <a:rPr lang="zh-CN" altLang="en-US" dirty="0">
                <a:solidFill>
                  <a:schemeClr val="accent1"/>
                </a:solidFill>
                <a:ea typeface="宋体" panose="02010600030101010101" pitchFamily="2" charset="-122"/>
              </a:rPr>
              <a:t>定点数 表示</a:t>
            </a:r>
            <a:endParaRPr lang="en-US" altLang="zh-CN" dirty="0">
              <a:solidFill>
                <a:schemeClr val="accent1"/>
              </a:solidFill>
              <a:ea typeface="宋体" panose="02010600030101010101" pitchFamily="2" charset="-122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How can we represent fractions?</a:t>
            </a:r>
          </a:p>
          <a:p>
            <a:pPr marL="576263" lvl="1" indent="-234950"/>
            <a:r>
              <a:rPr lang="en-US" altLang="zh-CN" dirty="0"/>
              <a:t>Use a “</a:t>
            </a:r>
            <a:r>
              <a:rPr lang="en-US" altLang="zh-CN" dirty="0">
                <a:solidFill>
                  <a:schemeClr val="accent1"/>
                </a:solidFill>
              </a:rPr>
              <a:t>binary point</a:t>
            </a:r>
            <a:r>
              <a:rPr lang="en-US" altLang="zh-CN" dirty="0"/>
              <a:t>” to </a:t>
            </a:r>
            <a:r>
              <a:rPr lang="en-US" altLang="zh-CN" dirty="0">
                <a:solidFill>
                  <a:schemeClr val="accent1"/>
                </a:solidFill>
              </a:rPr>
              <a:t>separate</a:t>
            </a:r>
            <a:r>
              <a:rPr lang="en-US" altLang="zh-CN" dirty="0"/>
              <a:t> positive</a:t>
            </a:r>
            <a:br>
              <a:rPr lang="en-US" altLang="zh-CN" dirty="0"/>
            </a:br>
            <a:r>
              <a:rPr lang="en-US" altLang="zh-CN" dirty="0"/>
              <a:t>from negative </a:t>
            </a:r>
            <a:r>
              <a:rPr lang="en-US" altLang="zh-CN" dirty="0">
                <a:solidFill>
                  <a:schemeClr val="accent1"/>
                </a:solidFill>
              </a:rPr>
              <a:t>powers of two </a:t>
            </a:r>
            <a:r>
              <a:rPr lang="en-US" altLang="zh-CN" dirty="0"/>
              <a:t>-- just like “</a:t>
            </a:r>
            <a:r>
              <a:rPr lang="en-US" altLang="zh-CN" dirty="0">
                <a:solidFill>
                  <a:srgbClr val="0070C0"/>
                </a:solidFill>
              </a:rPr>
              <a:t>decimal point</a:t>
            </a:r>
            <a:r>
              <a:rPr lang="en-US" altLang="zh-CN" dirty="0"/>
              <a:t>.”</a:t>
            </a:r>
          </a:p>
          <a:p>
            <a:pPr marL="576263" lvl="1" indent="-234950"/>
            <a:r>
              <a:rPr lang="en-US" altLang="zh-CN" dirty="0"/>
              <a:t>2’s complement </a:t>
            </a:r>
            <a:r>
              <a:rPr lang="en-US" altLang="zh-CN" dirty="0">
                <a:solidFill>
                  <a:srgbClr val="0070C0"/>
                </a:solidFill>
              </a:rPr>
              <a:t>addition and subtraction still work</a:t>
            </a:r>
            <a:r>
              <a:rPr lang="en-US" altLang="zh-CN" dirty="0"/>
              <a:t>.</a:t>
            </a:r>
          </a:p>
          <a:p>
            <a:pPr marL="1022350" lvl="2" indent="-222250"/>
            <a:r>
              <a:rPr lang="en-US" altLang="zh-CN" dirty="0"/>
              <a:t>if binary points are </a:t>
            </a:r>
            <a:r>
              <a:rPr lang="en-US" altLang="zh-CN" dirty="0">
                <a:solidFill>
                  <a:srgbClr val="FF0000"/>
                </a:solidFill>
              </a:rPr>
              <a:t>aligned</a:t>
            </a:r>
          </a:p>
        </p:txBody>
      </p:sp>
      <p:grpSp>
        <p:nvGrpSpPr>
          <p:cNvPr id="62470" name="Group 4"/>
          <p:cNvGrpSpPr>
            <a:grpSpLocks/>
          </p:cNvGrpSpPr>
          <p:nvPr/>
        </p:nvGrpSpPr>
        <p:grpSpPr bwMode="auto">
          <a:xfrm>
            <a:off x="4019550" y="3048000"/>
            <a:ext cx="2328863" cy="1223963"/>
            <a:chOff x="2532" y="1824"/>
            <a:chExt cx="1467" cy="771"/>
          </a:xfrm>
        </p:grpSpPr>
        <p:sp>
          <p:nvSpPr>
            <p:cNvPr id="62501" name="Text Box 6"/>
            <p:cNvSpPr txBox="1">
              <a:spLocks noChangeArrowheads="1"/>
            </p:cNvSpPr>
            <p:nvPr/>
          </p:nvSpPr>
          <p:spPr bwMode="auto">
            <a:xfrm>
              <a:off x="3120" y="1824"/>
              <a:ext cx="7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2000" b="0" baseline="0">
                  <a:ea typeface="宋体" panose="02010600030101010101" pitchFamily="2" charset="-122"/>
                </a:rPr>
                <a:t>2</a:t>
              </a:r>
              <a:r>
                <a:rPr lang="en-US" altLang="zh-CN" sz="2000" b="0" baseline="30000">
                  <a:ea typeface="宋体" panose="02010600030101010101" pitchFamily="2" charset="-122"/>
                </a:rPr>
                <a:t>-1</a:t>
              </a:r>
              <a:r>
                <a:rPr lang="en-US" altLang="zh-CN" sz="2000" b="0" baseline="0">
                  <a:ea typeface="宋体" panose="02010600030101010101" pitchFamily="2" charset="-122"/>
                </a:rPr>
                <a:t> = 0.5</a:t>
              </a:r>
              <a:endParaRPr lang="en-US" altLang="zh-CN" sz="1800" b="0" baseline="0">
                <a:ea typeface="宋体" panose="02010600030101010101" pitchFamily="2" charset="-122"/>
              </a:endParaRPr>
            </a:p>
          </p:txBody>
        </p:sp>
        <p:sp>
          <p:nvSpPr>
            <p:cNvPr id="62502" name="Text Box 7"/>
            <p:cNvSpPr txBox="1">
              <a:spLocks noChangeArrowheads="1"/>
            </p:cNvSpPr>
            <p:nvPr/>
          </p:nvSpPr>
          <p:spPr bwMode="auto">
            <a:xfrm>
              <a:off x="3120" y="2064"/>
              <a:ext cx="7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2000" b="0" baseline="0">
                  <a:ea typeface="宋体" panose="02010600030101010101" pitchFamily="2" charset="-122"/>
                </a:rPr>
                <a:t>2</a:t>
              </a:r>
              <a:r>
                <a:rPr lang="en-US" altLang="zh-CN" sz="2000" b="0" baseline="30000">
                  <a:ea typeface="宋体" panose="02010600030101010101" pitchFamily="2" charset="-122"/>
                </a:rPr>
                <a:t>-2</a:t>
              </a:r>
              <a:r>
                <a:rPr lang="en-US" altLang="zh-CN" sz="2000" b="0" baseline="0">
                  <a:ea typeface="宋体" panose="02010600030101010101" pitchFamily="2" charset="-122"/>
                </a:rPr>
                <a:t> = 0.25</a:t>
              </a:r>
              <a:endParaRPr lang="en-US" altLang="zh-CN" sz="1800" b="0" baseline="0">
                <a:ea typeface="宋体" panose="02010600030101010101" pitchFamily="2" charset="-122"/>
              </a:endParaRPr>
            </a:p>
          </p:txBody>
        </p:sp>
        <p:sp>
          <p:nvSpPr>
            <p:cNvPr id="62503" name="Text Box 8"/>
            <p:cNvSpPr txBox="1">
              <a:spLocks noChangeArrowheads="1"/>
            </p:cNvSpPr>
            <p:nvPr/>
          </p:nvSpPr>
          <p:spPr bwMode="auto">
            <a:xfrm>
              <a:off x="3120" y="2304"/>
              <a:ext cx="87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lang="en-US" altLang="zh-CN" sz="2000" b="0" baseline="0">
                  <a:ea typeface="宋体" panose="02010600030101010101" pitchFamily="2" charset="-122"/>
                </a:rPr>
                <a:t>2</a:t>
              </a:r>
              <a:r>
                <a:rPr lang="en-US" altLang="zh-CN" sz="2000" b="0" baseline="30000">
                  <a:ea typeface="宋体" panose="02010600030101010101" pitchFamily="2" charset="-122"/>
                </a:rPr>
                <a:t>-3</a:t>
              </a:r>
              <a:r>
                <a:rPr lang="en-US" altLang="zh-CN" sz="2000" b="0" baseline="0">
                  <a:ea typeface="宋体" panose="02010600030101010101" pitchFamily="2" charset="-122"/>
                </a:rPr>
                <a:t> = 0.125</a:t>
              </a:r>
              <a:endParaRPr lang="en-US" altLang="zh-CN" sz="1800" b="0" baseline="0">
                <a:ea typeface="宋体" panose="02010600030101010101" pitchFamily="2" charset="-122"/>
              </a:endParaRPr>
            </a:p>
          </p:txBody>
        </p:sp>
        <p:sp>
          <p:nvSpPr>
            <p:cNvPr id="62504" name="Line 9"/>
            <p:cNvSpPr>
              <a:spLocks noChangeShapeType="1"/>
            </p:cNvSpPr>
            <p:nvPr/>
          </p:nvSpPr>
          <p:spPr bwMode="auto">
            <a:xfrm flipH="1">
              <a:off x="2532" y="1968"/>
              <a:ext cx="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5" name="Line 10"/>
            <p:cNvSpPr>
              <a:spLocks noChangeShapeType="1"/>
            </p:cNvSpPr>
            <p:nvPr/>
          </p:nvSpPr>
          <p:spPr bwMode="auto">
            <a:xfrm>
              <a:off x="2535" y="1971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6" name="Line 11"/>
            <p:cNvSpPr>
              <a:spLocks noChangeShapeType="1"/>
            </p:cNvSpPr>
            <p:nvPr/>
          </p:nvSpPr>
          <p:spPr bwMode="auto">
            <a:xfrm flipH="1" flipV="1">
              <a:off x="2667" y="2160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7" name="Line 12"/>
            <p:cNvSpPr>
              <a:spLocks noChangeShapeType="1"/>
            </p:cNvSpPr>
            <p:nvPr/>
          </p:nvSpPr>
          <p:spPr bwMode="auto">
            <a:xfrm>
              <a:off x="2670" y="216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8" name="Line 13"/>
            <p:cNvSpPr>
              <a:spLocks noChangeShapeType="1"/>
            </p:cNvSpPr>
            <p:nvPr/>
          </p:nvSpPr>
          <p:spPr bwMode="auto">
            <a:xfrm flipH="1">
              <a:off x="2796" y="2400"/>
              <a:ext cx="3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509" name="Line 14"/>
            <p:cNvSpPr>
              <a:spLocks noChangeShapeType="1"/>
            </p:cNvSpPr>
            <p:nvPr/>
          </p:nvSpPr>
          <p:spPr bwMode="auto">
            <a:xfrm>
              <a:off x="2799" y="240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2471" name="Text Box 15"/>
          <p:cNvSpPr txBox="1">
            <a:spLocks noChangeArrowheads="1"/>
          </p:cNvSpPr>
          <p:nvPr/>
        </p:nvSpPr>
        <p:spPr bwMode="auto">
          <a:xfrm>
            <a:off x="609600" y="5791200"/>
            <a:ext cx="5867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No new operations -- same as integer arithmetic.</a:t>
            </a:r>
          </a:p>
        </p:txBody>
      </p:sp>
      <p:graphicFrame>
        <p:nvGraphicFramePr>
          <p:cNvPr id="18" name="Group 5"/>
          <p:cNvGraphicFramePr>
            <a:graphicFrameLocks noGrp="1"/>
          </p:cNvGraphicFramePr>
          <p:nvPr/>
        </p:nvGraphicFramePr>
        <p:xfrm>
          <a:off x="7848600" y="1116013"/>
          <a:ext cx="1066800" cy="3681456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9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128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256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512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6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T="45698" marB="4569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1024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2499" name="Text Box 5"/>
          <p:cNvSpPr txBox="1">
            <a:spLocks noChangeArrowheads="1"/>
          </p:cNvSpPr>
          <p:nvPr/>
        </p:nvSpPr>
        <p:spPr bwMode="auto">
          <a:xfrm>
            <a:off x="1143000" y="419100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3319463" algn="r"/>
                <a:tab pos="34226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3319463" algn="r"/>
                <a:tab pos="34226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3319463" algn="r"/>
                <a:tab pos="3422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3319463" algn="r"/>
                <a:tab pos="34226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>
                <a:latin typeface="CourierPS" pitchFamily="49" charset="0"/>
                <a:ea typeface="宋体" panose="02010600030101010101" pitchFamily="2" charset="-122"/>
              </a:rPr>
              <a:t>	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(40.625)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+</a:t>
            </a:r>
            <a:r>
              <a:rPr lang="en-US" altLang="zh-CN" sz="2800" u="sng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</a:t>
            </a:r>
            <a:r>
              <a:rPr lang="en-US" altLang="zh-CN" b="0" baseline="0">
                <a:ea typeface="宋体" panose="02010600030101010101" pitchFamily="2" charset="-122"/>
              </a:rPr>
              <a:t>(-1.25)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>
                <a:latin typeface="CourierPS" pitchFamily="49" charset="0"/>
                <a:ea typeface="宋体" panose="02010600030101010101" pitchFamily="2" charset="-122"/>
              </a:rPr>
              <a:t>			</a:t>
            </a:r>
            <a:r>
              <a:rPr lang="en-US" altLang="zh-CN" b="0" baseline="0">
                <a:ea typeface="宋体" panose="02010600030101010101" pitchFamily="2" charset="-122"/>
              </a:rPr>
              <a:t>(39.375)</a:t>
            </a:r>
            <a:endParaRPr lang="en-US" altLang="zh-CN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806DD3D-2311-41E5-8B99-9B7D9A7078A3}"/>
              </a:ext>
            </a:extLst>
          </p:cNvPr>
          <p:cNvSpPr/>
          <p:nvPr/>
        </p:nvSpPr>
        <p:spPr bwMode="auto">
          <a:xfrm>
            <a:off x="3729039" y="3501008"/>
            <a:ext cx="153983" cy="2304253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141413" y="417195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3319463" algn="r"/>
                <a:tab pos="3422650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3319463" algn="r"/>
                <a:tab pos="3422650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3319463" algn="r"/>
                <a:tab pos="3422650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3319463" algn="r"/>
                <a:tab pos="342265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3319463" algn="r"/>
                <a:tab pos="34226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b="0" baseline="0" dirty="0">
                <a:latin typeface="CourierPS" pitchFamily="49" charset="0"/>
                <a:ea typeface="宋体" panose="02010600030101010101" pitchFamily="2" charset="-122"/>
              </a:rPr>
              <a:t>		</a:t>
            </a: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00101000.101	</a:t>
            </a:r>
            <a:endParaRPr lang="en-US" altLang="zh-CN" b="0" baseline="0" dirty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+</a:t>
            </a:r>
            <a:r>
              <a:rPr lang="en-US" altLang="zh-CN" sz="2800" u="sng" baseline="0" dirty="0">
                <a:latin typeface="CourierPS" pitchFamily="49" charset="0"/>
                <a:ea typeface="宋体" panose="02010600030101010101" pitchFamily="2" charset="-122"/>
              </a:rPr>
              <a:t>	11111110.110</a:t>
            </a: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</a:t>
            </a:r>
            <a:endParaRPr lang="en-US" altLang="zh-CN" b="0" baseline="0" dirty="0">
              <a:latin typeface="Franklin Gothic Book" pitchFamily="34" charset="0"/>
              <a:ea typeface="宋体" panose="02010600030101010101" pitchFamily="2" charset="-12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 baseline="0" dirty="0">
                <a:latin typeface="CourierPS" pitchFamily="49" charset="0"/>
                <a:ea typeface="宋体" panose="02010600030101010101" pitchFamily="2" charset="-122"/>
              </a:rPr>
              <a:t>		00100111.011	</a:t>
            </a:r>
            <a:endParaRPr lang="en-US" altLang="zh-CN" b="0" baseline="0" dirty="0">
              <a:latin typeface="Franklin Gothic Book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343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Large and Very Small Data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The LC-3 use the 16-bit 2’s complement data type,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One bit to identify positive or negative, </a:t>
            </a:r>
          </a:p>
          <a:p>
            <a:pPr lvl="1"/>
            <a:r>
              <a:rPr lang="en-US" altLang="zh-CN" dirty="0">
                <a:ea typeface="宋体" panose="02010600030101010101" pitchFamily="2" charset="-122"/>
              </a:rPr>
              <a:t>15bits to represent the magnitude of the value. 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We can express values: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/>
              <a:t>- 2</a:t>
            </a:r>
            <a:r>
              <a:rPr lang="en-US" altLang="zh-CN" baseline="30000" dirty="0"/>
              <a:t>15</a:t>
            </a:r>
            <a:r>
              <a:rPr lang="en-US" altLang="zh-CN" dirty="0"/>
              <a:t> through 2</a:t>
            </a:r>
            <a:r>
              <a:rPr lang="en-US" altLang="zh-CN" baseline="30000" dirty="0"/>
              <a:t>15</a:t>
            </a:r>
            <a:r>
              <a:rPr lang="en-US" altLang="zh-CN" dirty="0"/>
              <a:t> –1</a:t>
            </a:r>
            <a:endParaRPr lang="en-US" altLang="zh-CN" dirty="0"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dirty="0"/>
              <a:t>(– 32768 through 32767)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How can we represent </a:t>
            </a: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very large and very small data?</a:t>
            </a:r>
          </a:p>
        </p:txBody>
      </p:sp>
    </p:spTree>
    <p:extLst>
      <p:ext uri="{BB962C8B-B14F-4D97-AF65-F5344CB8AC3E}">
        <p14:creationId xmlns:p14="http://schemas.microsoft.com/office/powerpoint/2010/main" val="1105867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Large and Very Small Data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Large values: 6.023 x 10</a:t>
            </a:r>
            <a:r>
              <a:rPr lang="en-US" altLang="zh-CN" baseline="30000" dirty="0">
                <a:ea typeface="宋体" panose="02010600030101010101" pitchFamily="2" charset="-122"/>
              </a:rPr>
              <a:t>23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79 bits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Small values: 6.626 x 10</a:t>
            </a:r>
            <a:r>
              <a:rPr lang="en-US" altLang="zh-CN" baseline="30000" dirty="0">
                <a:ea typeface="宋体" panose="02010600030101010101" pitchFamily="2" charset="-122"/>
              </a:rPr>
              <a:t>-34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&gt;110 bits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endParaRPr lang="en-US" altLang="zh-CN" sz="2800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endParaRPr lang="en-US" altLang="zh-CN" sz="2800" dirty="0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How can we represent </a:t>
            </a:r>
          </a:p>
          <a:p>
            <a:pPr marL="0" indent="0" algn="ctr">
              <a:buNone/>
            </a:pPr>
            <a:r>
              <a:rPr lang="en-US" altLang="zh-CN" sz="2800" dirty="0">
                <a:solidFill>
                  <a:schemeClr val="accent1"/>
                </a:solidFill>
                <a:ea typeface="宋体" panose="02010600030101010101" pitchFamily="2" charset="-122"/>
              </a:rPr>
              <a:t>very large and very small data?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56DFDD-27B8-4DF0-833A-38465A10EC1A}"/>
              </a:ext>
            </a:extLst>
          </p:cNvPr>
          <p:cNvSpPr txBox="1"/>
          <p:nvPr/>
        </p:nvSpPr>
        <p:spPr>
          <a:xfrm>
            <a:off x="2092910" y="2636912"/>
            <a:ext cx="526297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b="1" baseline="0" dirty="0">
                <a:solidFill>
                  <a:srgbClr val="FF0000"/>
                </a:solidFill>
              </a:rPr>
              <a:t>使用定点数来保存这样的数将会占用很大的空间！</a:t>
            </a:r>
          </a:p>
        </p:txBody>
      </p:sp>
    </p:spTree>
    <p:extLst>
      <p:ext uri="{BB962C8B-B14F-4D97-AF65-F5344CB8AC3E}">
        <p14:creationId xmlns:p14="http://schemas.microsoft.com/office/powerpoint/2010/main" val="4059512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Large and Very Small: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Floating-Point 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浮点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Large values: 6.023 x 10</a:t>
            </a:r>
            <a:r>
              <a:rPr lang="en-US" altLang="zh-CN" baseline="30000" dirty="0">
                <a:ea typeface="宋体" panose="02010600030101010101" pitchFamily="2" charset="-122"/>
              </a:rPr>
              <a:t>23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79 bits</a:t>
            </a:r>
          </a:p>
          <a:p>
            <a:pPr marL="0" indent="0">
              <a:buNone/>
            </a:pPr>
            <a:r>
              <a:rPr lang="en-US" altLang="zh-CN" dirty="0">
                <a:ea typeface="宋体" panose="02010600030101010101" pitchFamily="2" charset="-122"/>
              </a:rPr>
              <a:t>Small values: 6.626 x 10</a:t>
            </a:r>
            <a:r>
              <a:rPr lang="en-US" altLang="zh-CN" baseline="30000" dirty="0">
                <a:ea typeface="宋体" panose="02010600030101010101" pitchFamily="2" charset="-122"/>
              </a:rPr>
              <a:t>-34</a:t>
            </a:r>
            <a:r>
              <a:rPr lang="en-US" altLang="zh-CN" dirty="0">
                <a:ea typeface="宋体" panose="02010600030101010101" pitchFamily="2" charset="-122"/>
              </a:rPr>
              <a:t> ―― requires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&gt;110 bits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Use equivalent of “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scientific notation</a:t>
            </a:r>
            <a:r>
              <a:rPr lang="en-US" altLang="zh-CN" dirty="0">
                <a:ea typeface="宋体" panose="02010600030101010101" pitchFamily="2" charset="-122"/>
              </a:rPr>
              <a:t>”: F x 2</a:t>
            </a:r>
            <a:r>
              <a:rPr lang="en-US" altLang="zh-CN" baseline="30000" dirty="0">
                <a:ea typeface="宋体" panose="02010600030101010101" pitchFamily="2" charset="-122"/>
              </a:rPr>
              <a:t>E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Need to represent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F</a:t>
            </a:r>
            <a:r>
              <a:rPr lang="en-US" altLang="zh-CN" dirty="0">
                <a:ea typeface="宋体" panose="02010600030101010101" pitchFamily="2" charset="-122"/>
              </a:rPr>
              <a:t> (</a:t>
            </a:r>
            <a:r>
              <a:rPr lang="en-US" altLang="zh-CN" i="1" dirty="0">
                <a:ea typeface="宋体" panose="02010600030101010101" pitchFamily="2" charset="-122"/>
              </a:rPr>
              <a:t>fraction</a:t>
            </a:r>
            <a:r>
              <a:rPr lang="en-US" altLang="zh-CN" dirty="0">
                <a:ea typeface="宋体" panose="02010600030101010101" pitchFamily="2" charset="-122"/>
              </a:rPr>
              <a:t>),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E</a:t>
            </a:r>
            <a:r>
              <a:rPr lang="en-US" altLang="zh-CN" dirty="0">
                <a:ea typeface="宋体" panose="02010600030101010101" pitchFamily="2" charset="-122"/>
              </a:rPr>
              <a:t> (</a:t>
            </a:r>
            <a:r>
              <a:rPr lang="en-US" altLang="zh-CN" i="1" dirty="0">
                <a:ea typeface="宋体" panose="02010600030101010101" pitchFamily="2" charset="-122"/>
              </a:rPr>
              <a:t>exponent</a:t>
            </a:r>
            <a:r>
              <a:rPr lang="en-US" altLang="zh-CN" dirty="0">
                <a:ea typeface="宋体" panose="02010600030101010101" pitchFamily="2" charset="-122"/>
              </a:rPr>
              <a:t>), and sign.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IEEE 754 Floating-Point Standard (32-bits):</a:t>
            </a:r>
          </a:p>
        </p:txBody>
      </p:sp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2362200" y="4657303"/>
            <a:ext cx="3048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S</a:t>
            </a:r>
            <a:endParaRPr lang="en-US" altLang="zh-CN" sz="2000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19" name="Rectangle 5"/>
          <p:cNvSpPr>
            <a:spLocks noChangeArrowheads="1"/>
          </p:cNvSpPr>
          <p:nvPr/>
        </p:nvSpPr>
        <p:spPr bwMode="auto">
          <a:xfrm>
            <a:off x="2667000" y="4657303"/>
            <a:ext cx="1143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 dirty="0">
                <a:ea typeface="宋体" panose="02010600030101010101" pitchFamily="2" charset="-122"/>
              </a:rPr>
              <a:t>Exponent</a:t>
            </a:r>
            <a:endParaRPr lang="en-US" altLang="zh-CN" sz="2000" b="0" baseline="0" dirty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0" name="Rectangle 6"/>
          <p:cNvSpPr>
            <a:spLocks noChangeArrowheads="1"/>
          </p:cNvSpPr>
          <p:nvPr/>
        </p:nvSpPr>
        <p:spPr bwMode="auto">
          <a:xfrm>
            <a:off x="3810000" y="4657303"/>
            <a:ext cx="3200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Fraction</a:t>
            </a:r>
            <a:endParaRPr lang="en-US" altLang="zh-CN" sz="2000" b="0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1" name="Line 7"/>
          <p:cNvSpPr>
            <a:spLocks noChangeShapeType="1"/>
          </p:cNvSpPr>
          <p:nvPr/>
        </p:nvSpPr>
        <p:spPr bwMode="auto">
          <a:xfrm>
            <a:off x="2362200" y="458110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2" name="Line 8"/>
          <p:cNvSpPr>
            <a:spLocks noChangeShapeType="1"/>
          </p:cNvSpPr>
          <p:nvPr/>
        </p:nvSpPr>
        <p:spPr bwMode="auto">
          <a:xfrm>
            <a:off x="2667000" y="4581103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3" name="Line 9"/>
          <p:cNvSpPr>
            <a:spLocks noChangeShapeType="1"/>
          </p:cNvSpPr>
          <p:nvPr/>
        </p:nvSpPr>
        <p:spPr bwMode="auto">
          <a:xfrm>
            <a:off x="3810000" y="4581103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4524" name="Text Box 10"/>
          <p:cNvSpPr txBox="1">
            <a:spLocks noChangeArrowheads="1"/>
          </p:cNvSpPr>
          <p:nvPr/>
        </p:nvSpPr>
        <p:spPr bwMode="auto">
          <a:xfrm>
            <a:off x="2209800" y="427630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1b</a:t>
            </a:r>
            <a:endParaRPr lang="en-US" altLang="zh-CN" sz="1400" b="0" i="1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5" name="Text Box 11"/>
          <p:cNvSpPr txBox="1">
            <a:spLocks noChangeArrowheads="1"/>
          </p:cNvSpPr>
          <p:nvPr/>
        </p:nvSpPr>
        <p:spPr bwMode="auto">
          <a:xfrm>
            <a:off x="2819400" y="4276303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8b</a:t>
            </a:r>
            <a:endParaRPr lang="en-US" altLang="zh-CN" sz="1400" b="0" i="1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64526" name="Text Box 12"/>
          <p:cNvSpPr txBox="1">
            <a:spLocks noChangeArrowheads="1"/>
          </p:cNvSpPr>
          <p:nvPr/>
        </p:nvSpPr>
        <p:spPr bwMode="auto">
          <a:xfrm>
            <a:off x="5105400" y="4276303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23b</a:t>
            </a:r>
            <a:endParaRPr lang="en-US" altLang="zh-CN" sz="1400" b="0" i="1" baseline="0">
              <a:latin typeface="Franklin Gothic Book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A588D67-80CF-4C41-8384-4E860D9CF8B6}"/>
              </a:ext>
            </a:extLst>
          </p:cNvPr>
          <p:cNvSpPr txBox="1"/>
          <p:nvPr/>
        </p:nvSpPr>
        <p:spPr>
          <a:xfrm>
            <a:off x="2267744" y="5335165"/>
            <a:ext cx="47426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baseline="0" dirty="0">
                <a:solidFill>
                  <a:srgbClr val="FF0000"/>
                </a:solidFill>
              </a:rPr>
              <a:t> 符号     指数                            小数</a:t>
            </a:r>
            <a:endParaRPr lang="en-US" sz="1600" b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58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Normalized Form  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规范型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6565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2276872"/>
            <a:ext cx="8839200" cy="4392141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Single-precision IEEE floating point number: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	1 01111110   10000000000000000000000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576263" lvl="1" indent="-234950"/>
            <a:endParaRPr lang="en-US" altLang="zh-CN" dirty="0"/>
          </a:p>
          <a:p>
            <a:pPr marL="576263" lvl="1" indent="-234950"/>
            <a:r>
              <a:rPr lang="en-US" altLang="zh-CN" dirty="0"/>
              <a:t>Sign is 1   –   number is negative.</a:t>
            </a:r>
          </a:p>
          <a:p>
            <a:pPr marL="576263" lvl="1" indent="-234950"/>
            <a:r>
              <a:rPr lang="en-US" altLang="zh-CN" dirty="0"/>
              <a:t>Exponent field, </a:t>
            </a:r>
            <a:r>
              <a:rPr lang="en-US" altLang="zh-CN" dirty="0">
                <a:solidFill>
                  <a:srgbClr val="FF0000"/>
                </a:solidFill>
              </a:rPr>
              <a:t>unsigned integer</a:t>
            </a:r>
            <a:r>
              <a:rPr lang="en-US" altLang="zh-CN" dirty="0"/>
              <a:t>, </a:t>
            </a:r>
            <a:r>
              <a:rPr lang="zh-CN" altLang="en-US" dirty="0"/>
              <a:t> </a:t>
            </a:r>
            <a:r>
              <a:rPr lang="en-US" altLang="zh-CN" dirty="0"/>
              <a:t>excess code, </a:t>
            </a:r>
            <a:r>
              <a:rPr lang="en-US" altLang="zh-CN" dirty="0">
                <a:solidFill>
                  <a:srgbClr val="FF0000"/>
                </a:solidFill>
              </a:rPr>
              <a:t>biased</a:t>
            </a:r>
            <a:r>
              <a:rPr lang="en-US" altLang="zh-CN" dirty="0"/>
              <a:t> representations:  01111110 = 126 (decimal).</a:t>
            </a:r>
          </a:p>
          <a:p>
            <a:pPr marL="576263" lvl="1" indent="-234950"/>
            <a:r>
              <a:rPr lang="en-US" altLang="zh-CN" dirty="0"/>
              <a:t>Fraction is .100000000000… = .5 (decimal).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Value = -1.5 x 2</a:t>
            </a:r>
            <a:r>
              <a:rPr lang="en-US" altLang="zh-CN" baseline="30000" dirty="0">
                <a:ea typeface="宋体" panose="02010600030101010101" pitchFamily="2" charset="-122"/>
              </a:rPr>
              <a:t>(126</a:t>
            </a:r>
            <a:r>
              <a:rPr lang="en-US" altLang="zh-CN" baseline="30000" dirty="0">
                <a:solidFill>
                  <a:srgbClr val="FF0000"/>
                </a:solidFill>
                <a:ea typeface="宋体" panose="02010600030101010101" pitchFamily="2" charset="-122"/>
              </a:rPr>
              <a:t>-127</a:t>
            </a:r>
            <a:r>
              <a:rPr lang="en-US" altLang="zh-CN" baseline="30000" dirty="0">
                <a:ea typeface="宋体" panose="02010600030101010101" pitchFamily="2" charset="-122"/>
              </a:rPr>
              <a:t>)</a:t>
            </a:r>
            <a:r>
              <a:rPr lang="en-US" altLang="zh-CN" dirty="0">
                <a:ea typeface="宋体" panose="02010600030101010101" pitchFamily="2" charset="-122"/>
              </a:rPr>
              <a:t> = -1.5 x 2</a:t>
            </a:r>
            <a:r>
              <a:rPr lang="en-US" altLang="zh-CN" baseline="30000" dirty="0">
                <a:ea typeface="宋体" panose="02010600030101010101" pitchFamily="2" charset="-122"/>
              </a:rPr>
              <a:t>-1</a:t>
            </a:r>
            <a:r>
              <a:rPr lang="en-US" altLang="zh-CN" dirty="0">
                <a:ea typeface="宋体" panose="02010600030101010101" pitchFamily="2" charset="-122"/>
              </a:rPr>
              <a:t> =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-0.75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  <a:endParaRPr lang="en-US" altLang="zh-CN" baseline="30000" dirty="0">
              <a:ea typeface="宋体" panose="02010600030101010101" pitchFamily="2" charset="-122"/>
            </a:endParaRPr>
          </a:p>
        </p:txBody>
      </p:sp>
      <p:sp>
        <p:nvSpPr>
          <p:cNvPr id="66566" name="Line 1028"/>
          <p:cNvSpPr>
            <a:spLocks noChangeShapeType="1"/>
          </p:cNvSpPr>
          <p:nvPr/>
        </p:nvSpPr>
        <p:spPr bwMode="auto">
          <a:xfrm>
            <a:off x="1049190" y="3307160"/>
            <a:ext cx="15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7" name="Line 1029"/>
          <p:cNvSpPr>
            <a:spLocks noChangeShapeType="1"/>
          </p:cNvSpPr>
          <p:nvPr/>
        </p:nvSpPr>
        <p:spPr bwMode="auto">
          <a:xfrm>
            <a:off x="1311400" y="3307160"/>
            <a:ext cx="1306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68" name="Line 1030"/>
          <p:cNvSpPr>
            <a:spLocks noChangeShapeType="1"/>
          </p:cNvSpPr>
          <p:nvPr/>
        </p:nvSpPr>
        <p:spPr bwMode="auto">
          <a:xfrm>
            <a:off x="2955826" y="3302397"/>
            <a:ext cx="3867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dirty="0"/>
          </a:p>
        </p:txBody>
      </p:sp>
      <p:sp>
        <p:nvSpPr>
          <p:cNvPr id="66569" name="Text Box 1031"/>
          <p:cNvSpPr txBox="1">
            <a:spLocks noChangeArrowheads="1"/>
          </p:cNvSpPr>
          <p:nvPr/>
        </p:nvSpPr>
        <p:spPr bwMode="auto">
          <a:xfrm>
            <a:off x="745823" y="3572669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 dirty="0">
                <a:solidFill>
                  <a:schemeClr val="accent1"/>
                </a:solidFill>
                <a:ea typeface="宋体" panose="02010600030101010101" pitchFamily="2" charset="-122"/>
              </a:rPr>
              <a:t>sign</a:t>
            </a:r>
          </a:p>
        </p:txBody>
      </p:sp>
      <p:sp>
        <p:nvSpPr>
          <p:cNvPr id="66570" name="Line 1032"/>
          <p:cNvSpPr>
            <a:spLocks noChangeShapeType="1"/>
          </p:cNvSpPr>
          <p:nvPr/>
        </p:nvSpPr>
        <p:spPr bwMode="auto">
          <a:xfrm flipV="1">
            <a:off x="1134344" y="3326210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1" name="Line 1033"/>
          <p:cNvSpPr>
            <a:spLocks noChangeShapeType="1"/>
          </p:cNvSpPr>
          <p:nvPr/>
        </p:nvSpPr>
        <p:spPr bwMode="auto">
          <a:xfrm flipV="1">
            <a:off x="1986087" y="3326210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2" name="Line 1034"/>
          <p:cNvSpPr>
            <a:spLocks noChangeShapeType="1"/>
          </p:cNvSpPr>
          <p:nvPr/>
        </p:nvSpPr>
        <p:spPr bwMode="auto">
          <a:xfrm flipV="1">
            <a:off x="4827152" y="3326210"/>
            <a:ext cx="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6573" name="Text Box 1035"/>
          <p:cNvSpPr txBox="1">
            <a:spLocks noChangeArrowheads="1"/>
          </p:cNvSpPr>
          <p:nvPr/>
        </p:nvSpPr>
        <p:spPr bwMode="auto">
          <a:xfrm>
            <a:off x="1407222" y="3556397"/>
            <a:ext cx="13260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>
                <a:solidFill>
                  <a:schemeClr val="accent1"/>
                </a:solidFill>
                <a:ea typeface="宋体" panose="02010600030101010101" pitchFamily="2" charset="-122"/>
              </a:rPr>
              <a:t>exponent</a:t>
            </a:r>
          </a:p>
        </p:txBody>
      </p:sp>
      <p:sp>
        <p:nvSpPr>
          <p:cNvPr id="66574" name="Text Box 1036"/>
          <p:cNvSpPr txBox="1">
            <a:spLocks noChangeArrowheads="1"/>
          </p:cNvSpPr>
          <p:nvPr/>
        </p:nvSpPr>
        <p:spPr bwMode="auto">
          <a:xfrm>
            <a:off x="4258789" y="3556397"/>
            <a:ext cx="11240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i="1" baseline="0">
                <a:solidFill>
                  <a:schemeClr val="accent1"/>
                </a:solidFill>
                <a:ea typeface="宋体" panose="02010600030101010101" pitchFamily="2" charset="-122"/>
              </a:rPr>
              <a:t>fraction</a:t>
            </a:r>
          </a:p>
        </p:txBody>
      </p:sp>
      <p:graphicFrame>
        <p:nvGraphicFramePr>
          <p:cNvPr id="1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77662"/>
              </p:ext>
            </p:extLst>
          </p:nvPr>
        </p:nvGraphicFramePr>
        <p:xfrm>
          <a:off x="251520" y="1055689"/>
          <a:ext cx="8356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2" name="公式" r:id="rId4" imgW="4000320" imgH="457200" progId="Equation.3">
                  <p:embed/>
                </p:oleObj>
              </mc:Choice>
              <mc:Fallback>
                <p:oleObj name="公式" r:id="rId4" imgW="4000320" imgH="457200" progId="Equation.3">
                  <p:embed/>
                  <p:pic>
                    <p:nvPicPr>
                      <p:cNvPr id="64527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55689"/>
                        <a:ext cx="83566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66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 2.13</a:t>
                </a:r>
              </a:p>
              <a:p>
                <a:pPr lvl="1"/>
                <a:r>
                  <a:rPr lang="en-US" dirty="0"/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dirty="0"/>
                  <a:t> represented in the floating point data type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Example 2.14</a:t>
                </a:r>
              </a:p>
              <a:p>
                <a:endParaRPr lang="en-US" dirty="0"/>
              </a:p>
              <a:p>
                <a:r>
                  <a:rPr lang="en-US" dirty="0"/>
                  <a:t>Example 2.15</a:t>
                </a: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97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Floating Point Example</a:t>
            </a:r>
            <a:endParaRPr lang="zh-CN" altLang="en-US"/>
          </a:p>
        </p:txBody>
      </p:sp>
      <p:sp>
        <p:nvSpPr>
          <p:cNvPr id="68612" name="日期占位符 3"/>
          <p:cNvSpPr>
            <a:spLocks noGrp="1"/>
          </p:cNvSpPr>
          <p:nvPr>
            <p:ph type="dt" sz="quarter" idx="4294967295"/>
          </p:nvPr>
        </p:nvSpPr>
        <p:spPr>
          <a:xfrm>
            <a:off x="0" y="6537325"/>
            <a:ext cx="2286000" cy="244475"/>
          </a:xfrm>
          <a:prstGeom prst="rect">
            <a:avLst/>
          </a:prstGeom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5BFC84B-A2C3-4FB0-90DD-FBC2CE83BBE1}" type="datetime1">
              <a:rPr lang="zh-CN" altLang="en-US" smtClean="0"/>
              <a:pPr/>
              <a:t>2023/9/21</a:t>
            </a:fld>
            <a:endParaRPr lang="en-US" altLang="zh-CN"/>
          </a:p>
        </p:txBody>
      </p:sp>
      <p:sp>
        <p:nvSpPr>
          <p:cNvPr id="68613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6400800" y="6537325"/>
            <a:ext cx="2743200" cy="244475"/>
          </a:xfrm>
          <a:prstGeom prst="rect">
            <a:avLst/>
          </a:prstGeom>
        </p:spPr>
        <p:txBody>
          <a:bodyPr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54A37F4-0E3D-4B54-8D5E-6E94D727CAF9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1040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AB436B-072E-4744-AD73-FA281EB5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32" y="2780928"/>
            <a:ext cx="8356600" cy="208788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smallest</a:t>
            </a:r>
            <a:r>
              <a:rPr lang="en-US" dirty="0"/>
              <a:t> number that can be represented in normalized form is</a:t>
            </a:r>
          </a:p>
          <a:p>
            <a:pPr marL="0" indent="0" algn="ctr">
              <a:buNone/>
            </a:pPr>
            <a:r>
              <a:rPr lang="en-US" dirty="0"/>
              <a:t>N = 1.00000000000000000000000 × 2</a:t>
            </a:r>
            <a:r>
              <a:rPr lang="en-US" baseline="30000" dirty="0"/>
              <a:t>−126</a:t>
            </a:r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067E0EF-1663-43B8-A876-A7A7F211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Small: Floating-Point</a:t>
            </a:r>
            <a:endParaRPr lang="en-US" dirty="0"/>
          </a:p>
        </p:txBody>
      </p:sp>
      <p:graphicFrame>
        <p:nvGraphicFramePr>
          <p:cNvPr id="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39073"/>
              </p:ext>
            </p:extLst>
          </p:nvPr>
        </p:nvGraphicFramePr>
        <p:xfrm>
          <a:off x="267632" y="1412776"/>
          <a:ext cx="83566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6" name="公式" r:id="rId3" imgW="4000320" imgH="457200" progId="Equation.3">
                  <p:embed/>
                </p:oleObj>
              </mc:Choice>
              <mc:Fallback>
                <p:oleObj name="公式" r:id="rId3" imgW="4000320" imgH="457200" progId="Equation.3">
                  <p:embed/>
                  <p:pic>
                    <p:nvPicPr>
                      <p:cNvPr id="16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32" y="1412776"/>
                        <a:ext cx="83566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3083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DAB436B-072E-4744-AD73-FA281EB5D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88840"/>
            <a:ext cx="8356600" cy="460851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largest</a:t>
            </a:r>
            <a:r>
              <a:rPr lang="en-US" dirty="0"/>
              <a:t> subnormal number is</a:t>
            </a:r>
          </a:p>
          <a:p>
            <a:pPr marL="0" indent="0">
              <a:buNone/>
            </a:pPr>
            <a:r>
              <a:rPr lang="en-US" dirty="0"/>
              <a:t>	N = 0.11111111111111111111111 × 2</a:t>
            </a:r>
            <a:r>
              <a:rPr lang="en-US" baseline="30000" dirty="0"/>
              <a:t>−126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smallest</a:t>
            </a:r>
            <a:r>
              <a:rPr lang="en-US" dirty="0"/>
              <a:t> subnormal number is</a:t>
            </a:r>
            <a:endParaRPr lang="en-US" baseline="30000" dirty="0"/>
          </a:p>
          <a:p>
            <a:pPr marL="0" indent="0">
              <a:buNone/>
            </a:pPr>
            <a:r>
              <a:rPr lang="en-US" dirty="0"/>
              <a:t>	N = 0.00000000000000000000001 × 2</a:t>
            </a:r>
            <a:r>
              <a:rPr lang="en-US" baseline="30000" dirty="0"/>
              <a:t>−126</a:t>
            </a:r>
          </a:p>
          <a:p>
            <a:pPr marL="0" indent="0">
              <a:buNone/>
            </a:pPr>
            <a:r>
              <a:rPr lang="en-US" baseline="30000" dirty="0"/>
              <a:t>	 </a:t>
            </a:r>
            <a:r>
              <a:rPr lang="en-US" dirty="0"/>
              <a:t>   = 2</a:t>
            </a:r>
            <a:r>
              <a:rPr lang="en-US" baseline="30000" dirty="0"/>
              <a:t>-23</a:t>
            </a:r>
            <a:r>
              <a:rPr lang="en-US" dirty="0"/>
              <a:t>X2</a:t>
            </a:r>
            <a:r>
              <a:rPr lang="en-US" baseline="30000" dirty="0"/>
              <a:t>−126</a:t>
            </a:r>
            <a:r>
              <a:rPr lang="en-US" dirty="0"/>
              <a:t>=2</a:t>
            </a:r>
            <a:r>
              <a:rPr lang="en-US" baseline="30000" dirty="0"/>
              <a:t>-149</a:t>
            </a:r>
          </a:p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/>
              <a:t>	0 </a:t>
            </a:r>
            <a:r>
              <a:rPr lang="en-US" u="sng" dirty="0">
                <a:solidFill>
                  <a:srgbClr val="FF0000"/>
                </a:solidFill>
              </a:rPr>
              <a:t>00000000</a:t>
            </a:r>
            <a:r>
              <a:rPr lang="en-US" dirty="0"/>
              <a:t> 0000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000000000000000000</a:t>
            </a:r>
          </a:p>
          <a:p>
            <a:pPr marL="457200" lvl="1" indent="0">
              <a:buNone/>
            </a:pPr>
            <a:r>
              <a:rPr lang="en-US" dirty="0"/>
              <a:t>	2</a:t>
            </a:r>
            <a:r>
              <a:rPr lang="en-US" baseline="30000" dirty="0"/>
              <a:t>-5</a:t>
            </a:r>
            <a:r>
              <a:rPr lang="en-US" dirty="0"/>
              <a:t> X 2</a:t>
            </a:r>
            <a:r>
              <a:rPr lang="en-US" baseline="30000" dirty="0"/>
              <a:t>-126</a:t>
            </a:r>
            <a:r>
              <a:rPr lang="en-US" dirty="0"/>
              <a:t> = 2</a:t>
            </a:r>
            <a:r>
              <a:rPr lang="en-US" baseline="30000" dirty="0"/>
              <a:t>-131</a:t>
            </a:r>
          </a:p>
          <a:p>
            <a:pPr marL="0" indent="0">
              <a:buNone/>
            </a:pPr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067E0EF-1663-43B8-A876-A7A7F211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Very Small: subnormal numbers</a:t>
            </a:r>
            <a:endParaRPr lang="en-US" dirty="0"/>
          </a:p>
        </p:txBody>
      </p:sp>
      <p:graphicFrame>
        <p:nvGraphicFramePr>
          <p:cNvPr id="6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12828"/>
              </p:ext>
            </p:extLst>
          </p:nvPr>
        </p:nvGraphicFramePr>
        <p:xfrm>
          <a:off x="1057275" y="1246188"/>
          <a:ext cx="67119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9" name="公式" r:id="rId3" imgW="3213000" imgH="228600" progId="Equation.3">
                  <p:embed/>
                </p:oleObj>
              </mc:Choice>
              <mc:Fallback>
                <p:oleObj name="公式" r:id="rId3" imgW="3213000" imgH="228600" progId="Equation.3">
                  <p:embed/>
                  <p:pic>
                    <p:nvPicPr>
                      <p:cNvPr id="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46188"/>
                        <a:ext cx="67119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56FAC7F1-083B-47E6-A140-F87E9529E5F2}"/>
              </a:ext>
            </a:extLst>
          </p:cNvPr>
          <p:cNvSpPr/>
          <p:nvPr/>
        </p:nvSpPr>
        <p:spPr bwMode="auto">
          <a:xfrm>
            <a:off x="5724128" y="1246188"/>
            <a:ext cx="2045097" cy="477837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812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388" y="3466653"/>
            <a:ext cx="8839200" cy="2996059"/>
          </a:xfrm>
        </p:spPr>
        <p:txBody>
          <a:bodyPr/>
          <a:lstStyle/>
          <a:p>
            <a:r>
              <a:rPr lang="en-US" dirty="0"/>
              <a:t>So, what if the </a:t>
            </a:r>
            <a:r>
              <a:rPr lang="en-US" dirty="0">
                <a:solidFill>
                  <a:srgbClr val="FF0000"/>
                </a:solidFill>
              </a:rPr>
              <a:t>exponent</a:t>
            </a:r>
            <a:r>
              <a:rPr lang="en-US" dirty="0"/>
              <a:t> is equal to 1111_1111?</a:t>
            </a:r>
          </a:p>
          <a:p>
            <a:pPr lvl="1"/>
            <a:r>
              <a:rPr lang="en-US" dirty="0"/>
              <a:t>If the exponent field contains </a:t>
            </a:r>
            <a:r>
              <a:rPr lang="en-US" dirty="0">
                <a:solidFill>
                  <a:srgbClr val="FF0000"/>
                </a:solidFill>
              </a:rPr>
              <a:t>1111_1111</a:t>
            </a:r>
            <a:r>
              <a:rPr lang="en-US" dirty="0"/>
              <a:t>, we use the floating point data type to represent </a:t>
            </a:r>
            <a:r>
              <a:rPr lang="en-US" dirty="0">
                <a:solidFill>
                  <a:srgbClr val="FF0000"/>
                </a:solidFill>
              </a:rPr>
              <a:t>various things</a:t>
            </a:r>
            <a:r>
              <a:rPr lang="en-US" dirty="0"/>
              <a:t>, among them the </a:t>
            </a:r>
            <a:r>
              <a:rPr lang="en-US" dirty="0">
                <a:solidFill>
                  <a:srgbClr val="FF0000"/>
                </a:solidFill>
              </a:rPr>
              <a:t>notion of infinity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Infinity is represented by the exponent field containing all 1s and the fraction field containing all 0s.</a:t>
            </a:r>
          </a:p>
          <a:p>
            <a:pPr lvl="1"/>
            <a:r>
              <a:rPr lang="en-US" dirty="0"/>
              <a:t>We represent </a:t>
            </a:r>
            <a:r>
              <a:rPr lang="en-US" dirty="0">
                <a:solidFill>
                  <a:srgbClr val="FF0000"/>
                </a:solidFill>
              </a:rPr>
              <a:t>positive infinity </a:t>
            </a:r>
            <a:r>
              <a:rPr lang="en-US" dirty="0"/>
              <a:t>if the sign bit is 0 and </a:t>
            </a:r>
            <a:r>
              <a:rPr lang="en-US" dirty="0">
                <a:solidFill>
                  <a:srgbClr val="FF0000"/>
                </a:solidFill>
              </a:rPr>
              <a:t>negative infinity </a:t>
            </a:r>
            <a:r>
              <a:rPr lang="en-US" dirty="0"/>
              <a:t>if the sign bit is 1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Infinities</a:t>
            </a:r>
          </a:p>
        </p:txBody>
      </p:sp>
      <p:graphicFrame>
        <p:nvGraphicFramePr>
          <p:cNvPr id="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298371"/>
              </p:ext>
            </p:extLst>
          </p:nvPr>
        </p:nvGraphicFramePr>
        <p:xfrm>
          <a:off x="323528" y="1196752"/>
          <a:ext cx="8356600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" name="公式" r:id="rId3" imgW="4000320" imgH="914400" progId="Equation.3">
                  <p:embed/>
                </p:oleObj>
              </mc:Choice>
              <mc:Fallback>
                <p:oleObj name="公式" r:id="rId3" imgW="4000320" imgH="914400" progId="Equation.3">
                  <p:embed/>
                  <p:pic>
                    <p:nvPicPr>
                      <p:cNvPr id="4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96752"/>
                        <a:ext cx="8356600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636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800" dirty="0"/>
              <a:t>Question</a:t>
            </a:r>
          </a:p>
          <a:p>
            <a:pPr lvl="1"/>
            <a:r>
              <a:rPr lang="en-US" altLang="zh-CN" sz="2400" dirty="0">
                <a:solidFill>
                  <a:srgbClr val="0070C0"/>
                </a:solidFill>
              </a:rPr>
              <a:t>Will the regular 2’s complement arithmetic work for Floating Point numbers?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/>
              <a:t>Hint: In decimal, how do we compute</a:t>
            </a:r>
          </a:p>
          <a:p>
            <a:pPr marL="457200" lvl="1" indent="0" algn="ctr">
              <a:buNone/>
            </a:pPr>
            <a:r>
              <a:rPr lang="en-US" altLang="zh-CN" sz="2400" dirty="0"/>
              <a:t> 3.07 x 10</a:t>
            </a:r>
            <a:r>
              <a:rPr lang="en-US" altLang="zh-CN" sz="2400" baseline="30000" dirty="0"/>
              <a:t>12</a:t>
            </a:r>
            <a:r>
              <a:rPr lang="en-US" altLang="zh-CN" sz="2400" dirty="0"/>
              <a:t> + 9.11 x 10</a:t>
            </a:r>
            <a:r>
              <a:rPr lang="en-US" altLang="zh-CN" sz="2400" baseline="30000" dirty="0"/>
              <a:t>8    </a:t>
            </a:r>
            <a:r>
              <a:rPr lang="en-US" altLang="zh-CN" sz="2400" dirty="0"/>
              <a:t>?</a:t>
            </a:r>
          </a:p>
          <a:p>
            <a:endParaRPr lang="zh-CN" altLang="en-US" sz="2800" dirty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Floating-Point Operations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117537" y="3052563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714585"/>
              </p:ext>
            </p:extLst>
          </p:nvPr>
        </p:nvGraphicFramePr>
        <p:xfrm>
          <a:off x="4508500" y="3321050"/>
          <a:ext cx="1270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3" name="公式" r:id="rId3" imgW="126720" imgH="215640" progId="Equation.3">
                  <p:embed/>
                </p:oleObj>
              </mc:Choice>
              <mc:Fallback>
                <p:oleObj name="公式" r:id="rId3" imgW="1267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8500" y="3321050"/>
                        <a:ext cx="1270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478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631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Text: ASCII Characters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ASCII: Maps 128 characters to 7-bit code.</a:t>
            </a:r>
          </a:p>
          <a:p>
            <a:pPr marL="576263" lvl="1" indent="-234950"/>
            <a:r>
              <a:rPr lang="en-US" altLang="zh-CN"/>
              <a:t>both printable and non-printable (ESC, DEL, …) characters</a:t>
            </a:r>
          </a:p>
        </p:txBody>
      </p:sp>
      <p:graphicFrame>
        <p:nvGraphicFramePr>
          <p:cNvPr id="139268" name="Group 4"/>
          <p:cNvGraphicFramePr>
            <a:graphicFrameLocks noGrp="1"/>
          </p:cNvGraphicFramePr>
          <p:nvPr/>
        </p:nvGraphicFramePr>
        <p:xfrm>
          <a:off x="1308100" y="2244725"/>
          <a:ext cx="6096000" cy="4064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nul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dle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@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`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soh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!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71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"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72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etx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#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73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eot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dc4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$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74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enq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nak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%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75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ack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PS" pitchFamily="49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syn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&amp;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76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etb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'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77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w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bs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can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(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78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x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ht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79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y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0a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sub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*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: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j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7a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z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0b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vt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esc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+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[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k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7b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{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0c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np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fs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,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&lt;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\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7c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|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0d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cr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gs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-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=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]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m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7d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}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0e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rs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.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&gt;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^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n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7e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~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0f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si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1f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us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2f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/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3f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?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4f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5f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_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6f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o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7f</a:t>
                      </a:r>
                    </a:p>
                  </a:txBody>
                  <a:tcPr marL="0" marR="0" marT="0" marB="0" anchor="b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PS" pitchFamily="49" charset="0"/>
                          <a:ea typeface="宋体" panose="02010600030101010101" pitchFamily="2" charset="-122"/>
                        </a:rPr>
                        <a:t>del</a:t>
                      </a:r>
                    </a:p>
                  </a:txBody>
                  <a:tcPr marL="0" marR="0" marT="0" marB="0" anchor="b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7867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96BA28-0693-4F22-A386-DF9266EE4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ASCII</a:t>
            </a:r>
            <a:r>
              <a:rPr lang="zh-CN" altLang="en-US"/>
              <a:t>（</a:t>
            </a:r>
            <a:r>
              <a:rPr lang="en-US" altLang="zh-CN"/>
              <a:t>American Standard Code for Information Interchange</a:t>
            </a:r>
            <a:r>
              <a:rPr lang="zh-CN" altLang="en-US"/>
              <a:t>）</a:t>
            </a:r>
            <a:endParaRPr lang="zh-CN" altLang="en-US" dirty="0"/>
          </a:p>
        </p:txBody>
      </p:sp>
      <p:pic>
        <p:nvPicPr>
          <p:cNvPr id="5" name="Picture 2" descr="https://timgsa.baidu.com/timg?image&amp;quality=80&amp;size=b9999_10000&amp;sec=1603005818887&amp;di=19f3966a603a6d54e73fd69d756bae40&amp;imgtype=0&amp;src=http%3A%2F%2Fpic.baiqi008.com%2Fuploads%2Fwearurusax.jpeg">
            <a:extLst>
              <a:ext uri="{FF2B5EF4-FFF2-40B4-BE49-F238E27FC236}">
                <a16:creationId xmlns:a16="http://schemas.microsoft.com/office/drawing/2014/main" id="{D7F95CB5-F543-4D0A-808C-765B23B0B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98" y="981075"/>
            <a:ext cx="4659779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04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764DD1-91EA-486B-A4C6-0869DE53C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ASCII </a:t>
            </a:r>
            <a:r>
              <a:rPr lang="zh-CN" altLang="en-US"/>
              <a:t>码</a:t>
            </a:r>
            <a:endParaRPr lang="zh-CN" altLang="en-US" dirty="0"/>
          </a:p>
        </p:txBody>
      </p:sp>
      <p:pic>
        <p:nvPicPr>
          <p:cNvPr id="5" name="Picture 2" descr="https://timgsa.baidu.com/timg?image&amp;quality=80&amp;size=b9999_10000&amp;sec=1603005656018&amp;di=c9adbe87fa17905437ca48b96c8a2296&amp;imgtype=0&amp;src=http%3A%2F%2Faliyunzixunbucket.oss-cn-beijing.aliyuncs.com%2Fjpg%2Fc5660df9e239f116f09f79824a1bf3ea.jpg%3Fx-oss-process%3Dimage%2Fresize%2Cp_100%2Fauto-orient%2C1%2Fquality%2Cq_90%2Fformat%2Cjpg%2Fwatermark%2Cimage_eXVuY2VzaGk%3D%2Ct_100">
            <a:extLst>
              <a:ext uri="{FF2B5EF4-FFF2-40B4-BE49-F238E27FC236}">
                <a16:creationId xmlns:a16="http://schemas.microsoft.com/office/drawing/2014/main" id="{A679FCB5-0427-4985-AC85-DDF77D26DA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0" y="981075"/>
            <a:ext cx="7768456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757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What is the relationship between a decimal digit ('0', '1', …) and its ASCII code? 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“30h”</a:t>
            </a:r>
          </a:p>
          <a:p>
            <a:r>
              <a:rPr lang="en-US" altLang="zh-CN" dirty="0"/>
              <a:t>What is the difference between an upper-case letter </a:t>
            </a:r>
            <a:br>
              <a:rPr lang="en-US" altLang="zh-CN" dirty="0"/>
            </a:br>
            <a:r>
              <a:rPr lang="en-US" altLang="zh-CN" dirty="0"/>
              <a:t>('A', 'B', …) and its lower-case equivalent ('a', 'b', …)?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“20h”</a:t>
            </a:r>
            <a:endParaRPr lang="en-US" altLang="zh-CN" dirty="0"/>
          </a:p>
          <a:p>
            <a:r>
              <a:rPr lang="en-US" altLang="zh-CN" dirty="0"/>
              <a:t>Given two ASCII characters, how do we tell which comes first in alphabetical order?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Are 128 characters enough?</a:t>
            </a:r>
            <a:br>
              <a:rPr lang="en-US" altLang="zh-CN" dirty="0"/>
            </a:br>
            <a:r>
              <a:rPr lang="en-US" altLang="zh-CN" dirty="0"/>
              <a:t>(</a:t>
            </a:r>
            <a:r>
              <a:rPr lang="en-US" altLang="zh-CN" dirty="0">
                <a:hlinkClick r:id="rId2"/>
              </a:rPr>
              <a:t>http://www.unicode.org/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Interesting Properties of ASCII Code</a:t>
            </a:r>
            <a:endParaRPr lang="zh-CN" altLang="en-US"/>
          </a:p>
        </p:txBody>
      </p:sp>
      <p:sp>
        <p:nvSpPr>
          <p:cNvPr id="72710" name="Text Box 4"/>
          <p:cNvSpPr txBox="1">
            <a:spLocks noChangeArrowheads="1"/>
          </p:cNvSpPr>
          <p:nvPr/>
        </p:nvSpPr>
        <p:spPr bwMode="auto">
          <a:xfrm>
            <a:off x="1331640" y="5589240"/>
            <a:ext cx="5791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b="0" i="1" baseline="0" dirty="0">
                <a:latin typeface="Franklin Gothic Book" pitchFamily="34" charset="0"/>
                <a:ea typeface="宋体" panose="02010600030101010101" pitchFamily="2" charset="-122"/>
              </a:rPr>
              <a:t>No new operations -- integer arithmetic and logic.</a:t>
            </a:r>
          </a:p>
        </p:txBody>
      </p:sp>
    </p:spTree>
    <p:extLst>
      <p:ext uri="{BB962C8B-B14F-4D97-AF65-F5344CB8AC3E}">
        <p14:creationId xmlns:p14="http://schemas.microsoft.com/office/powerpoint/2010/main" val="3859159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Text strings</a:t>
            </a:r>
          </a:p>
          <a:p>
            <a:pPr lvl="1"/>
            <a:r>
              <a:rPr lang="en-US" altLang="zh-CN" dirty="0"/>
              <a:t>sequence of characters, terminated with NULL (0)</a:t>
            </a:r>
          </a:p>
          <a:p>
            <a:pPr lvl="1"/>
            <a:r>
              <a:rPr lang="en-US" altLang="zh-CN" dirty="0"/>
              <a:t>typically, no hardware support</a:t>
            </a:r>
          </a:p>
          <a:p>
            <a:r>
              <a:rPr lang="en-US" altLang="zh-CN" dirty="0"/>
              <a:t>Image</a:t>
            </a:r>
          </a:p>
          <a:p>
            <a:pPr lvl="1"/>
            <a:r>
              <a:rPr lang="en-US" altLang="zh-CN" dirty="0"/>
              <a:t>array of pixels</a:t>
            </a:r>
          </a:p>
          <a:p>
            <a:pPr lvl="2"/>
            <a:r>
              <a:rPr lang="en-US" altLang="zh-CN" dirty="0"/>
              <a:t>monochrome: one bit (1/0 = black/white)</a:t>
            </a:r>
          </a:p>
          <a:p>
            <a:pPr lvl="2"/>
            <a:r>
              <a:rPr lang="en-US" altLang="zh-CN" dirty="0"/>
              <a:t>color: red, green, blue (RGB) components (e.g., 8 bits each)</a:t>
            </a:r>
          </a:p>
          <a:p>
            <a:pPr lvl="2"/>
            <a:r>
              <a:rPr lang="en-US" altLang="zh-CN" dirty="0"/>
              <a:t>other properties: transparency</a:t>
            </a:r>
          </a:p>
          <a:p>
            <a:pPr lvl="1"/>
            <a:r>
              <a:rPr lang="en-US" altLang="zh-CN" dirty="0"/>
              <a:t>hardware support:</a:t>
            </a:r>
          </a:p>
          <a:p>
            <a:pPr lvl="2"/>
            <a:r>
              <a:rPr lang="en-US" altLang="zh-CN" dirty="0"/>
              <a:t>typically none, in general-purpose processors</a:t>
            </a:r>
          </a:p>
          <a:p>
            <a:pPr lvl="2"/>
            <a:r>
              <a:rPr lang="en-US" altLang="zh-CN" dirty="0"/>
              <a:t>MMX -- multiple 8-bit operations on 32-bit word</a:t>
            </a:r>
          </a:p>
          <a:p>
            <a:r>
              <a:rPr lang="en-US" altLang="zh-CN" dirty="0"/>
              <a:t>Sound</a:t>
            </a:r>
          </a:p>
          <a:p>
            <a:pPr lvl="1"/>
            <a:r>
              <a:rPr lang="en-US" altLang="zh-CN" dirty="0"/>
              <a:t>sequence of fixed-point numbers</a:t>
            </a:r>
          </a:p>
          <a:p>
            <a:endParaRPr lang="zh-CN" altLang="en-US" dirty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Other Data Types</a:t>
            </a:r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C15ECEB-A633-4093-86BB-043F81E2579A}"/>
              </a:ext>
            </a:extLst>
          </p:cNvPr>
          <p:cNvSpPr txBox="1"/>
          <p:nvPr/>
        </p:nvSpPr>
        <p:spPr>
          <a:xfrm>
            <a:off x="1043608" y="57332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baseline="0" dirty="0"/>
              <a:t>Within the Computer: Everything is a Number.</a:t>
            </a:r>
            <a:endParaRPr lang="zh-CN" altLang="en-US" sz="2400" b="1" baseline="0" dirty="0"/>
          </a:p>
        </p:txBody>
      </p:sp>
    </p:spTree>
    <p:extLst>
      <p:ext uri="{BB962C8B-B14F-4D97-AF65-F5344CB8AC3E}">
        <p14:creationId xmlns:p14="http://schemas.microsoft.com/office/powerpoint/2010/main" val="2476330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LC-3 Data Types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1075"/>
            <a:ext cx="8839200" cy="5481638"/>
          </a:xfrm>
        </p:spPr>
        <p:txBody>
          <a:bodyPr/>
          <a:lstStyle/>
          <a:p>
            <a:pPr marL="266700" indent="-266700"/>
            <a:r>
              <a:rPr lang="en-US" altLang="zh-CN" dirty="0">
                <a:ea typeface="宋体" panose="02010600030101010101" pitchFamily="2" charset="-122"/>
              </a:rPr>
              <a:t>Some data types are supported directly by the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instruction set architecture.</a:t>
            </a:r>
          </a:p>
          <a:p>
            <a:pPr marL="266700" indent="-266700"/>
            <a:r>
              <a:rPr lang="en-US" altLang="zh-CN" dirty="0">
                <a:ea typeface="宋体" panose="02010600030101010101" pitchFamily="2" charset="-122"/>
              </a:rPr>
              <a:t>For LC-3, there is only one supported data type:</a:t>
            </a:r>
          </a:p>
          <a:p>
            <a:pPr marL="681038" lvl="1" indent="-234950"/>
            <a:r>
              <a:rPr lang="en-US" altLang="zh-CN" dirty="0"/>
              <a:t>16-bit 2’s complement signed integer</a:t>
            </a:r>
          </a:p>
          <a:p>
            <a:pPr marL="681038" lvl="1" indent="-234950"/>
            <a:r>
              <a:rPr lang="en-US" altLang="zh-CN" dirty="0"/>
              <a:t>Operations: ADD, AND, NOT</a:t>
            </a:r>
            <a:endParaRPr lang="en-US" altLang="zh-CN" dirty="0">
              <a:ea typeface="宋体" panose="02010600030101010101" pitchFamily="2" charset="-122"/>
            </a:endParaRPr>
          </a:p>
          <a:p>
            <a:pPr marL="266700" indent="-266700"/>
            <a:r>
              <a:rPr lang="en-US" altLang="zh-CN" dirty="0">
                <a:ea typeface="宋体" panose="02010600030101010101" pitchFamily="2" charset="-122"/>
              </a:rPr>
              <a:t>Other data types are supported by </a:t>
            </a:r>
            <a:r>
              <a:rPr lang="en-US" altLang="zh-CN" u="sng" dirty="0">
                <a:solidFill>
                  <a:srgbClr val="0070C0"/>
                </a:solidFill>
                <a:ea typeface="宋体" panose="02010600030101010101" pitchFamily="2" charset="-122"/>
              </a:rPr>
              <a:t>interpreting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16-bit values as logical, text, fixed-point, etc.,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in the software that we write.</a:t>
            </a:r>
          </a:p>
        </p:txBody>
      </p:sp>
    </p:spTree>
    <p:extLst>
      <p:ext uri="{BB962C8B-B14F-4D97-AF65-F5344CB8AC3E}">
        <p14:creationId xmlns:p14="http://schemas.microsoft.com/office/powerpoint/2010/main" val="3486444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433E8E-CADD-49AA-A3C2-A6F1E0D18F7B}"/>
              </a:ext>
            </a:extLst>
          </p:cNvPr>
          <p:cNvSpPr/>
          <p:nvPr/>
        </p:nvSpPr>
        <p:spPr bwMode="auto">
          <a:xfrm>
            <a:off x="112099" y="46525"/>
            <a:ext cx="2227653" cy="79018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2099" y="226175"/>
            <a:ext cx="2023020" cy="43088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800" b="1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800" b="1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DF1B308A-CA54-4F7B-952B-42D5980E3D72}"/>
              </a:ext>
            </a:extLst>
          </p:cNvPr>
          <p:cNvGrpSpPr/>
          <p:nvPr/>
        </p:nvGrpSpPr>
        <p:grpSpPr>
          <a:xfrm>
            <a:off x="438669" y="1768676"/>
            <a:ext cx="8196226" cy="647021"/>
            <a:chOff x="473592" y="1768676"/>
            <a:chExt cx="8196226" cy="647021"/>
          </a:xfrm>
        </p:grpSpPr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FBFB4F98-A1B6-4B54-9432-9B1BAD84A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0835" y="1861642"/>
              <a:ext cx="7418983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Operations on Bits: Arithmetic and Logical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10064102-F5B2-40A8-A097-05F8C082B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176867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D93F16C4-A290-47B9-BA72-08B73E244C4D}"/>
                </a:ext>
              </a:extLst>
            </p:cNvPr>
            <p:cNvCxnSpPr/>
            <p:nvPr/>
          </p:nvCxnSpPr>
          <p:spPr>
            <a:xfrm>
              <a:off x="474181" y="2415697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A403CC22-3F7B-426E-BC86-33118B59D2B4}"/>
              </a:ext>
            </a:extLst>
          </p:cNvPr>
          <p:cNvGrpSpPr/>
          <p:nvPr/>
        </p:nvGrpSpPr>
        <p:grpSpPr>
          <a:xfrm>
            <a:off x="438669" y="3351456"/>
            <a:ext cx="8165779" cy="653608"/>
            <a:chOff x="438669" y="3351456"/>
            <a:chExt cx="8165779" cy="653608"/>
          </a:xfrm>
        </p:grpSpPr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EF1DEE29-9275-45CA-A1C1-B2DD20A33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3351456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</a:p>
          </p:txBody>
        </p:sp>
        <p:sp>
          <p:nvSpPr>
            <p:cNvPr id="33" name="矩形 17">
              <a:extLst>
                <a:ext uri="{FF2B5EF4-FFF2-40B4-BE49-F238E27FC236}">
                  <a16:creationId xmlns:a16="http://schemas.microsoft.com/office/drawing/2014/main" id="{8D3CB30D-E9CE-4AAA-8189-C4674F81A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3444421"/>
              <a:ext cx="7344816" cy="43842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003399"/>
                  </a:solidFill>
                  <a:latin typeface="微软雅黑" panose="020B0503020204020204" pitchFamily="34" charset="-122"/>
                </a:rPr>
                <a:t>Summary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80CF5E8-68AF-4F8B-B510-DB9A7B9CCB03}"/>
                </a:ext>
              </a:extLst>
            </p:cNvPr>
            <p:cNvCxnSpPr/>
            <p:nvPr/>
          </p:nvCxnSpPr>
          <p:spPr>
            <a:xfrm>
              <a:off x="438669" y="4005064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8835617-2E0F-4BDD-BF0B-4F639AAE8BC2}"/>
              </a:ext>
            </a:extLst>
          </p:cNvPr>
          <p:cNvGrpSpPr/>
          <p:nvPr/>
        </p:nvGrpSpPr>
        <p:grpSpPr>
          <a:xfrm>
            <a:off x="438669" y="2554177"/>
            <a:ext cx="8165779" cy="658799"/>
            <a:chOff x="438669" y="2554177"/>
            <a:chExt cx="8165779" cy="658799"/>
          </a:xfrm>
        </p:grpSpPr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CE5C1212-F8ED-4FB6-A797-C6AFBC179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592" y="2554177"/>
              <a:ext cx="611764" cy="624357"/>
            </a:xfrm>
            <a:prstGeom prst="rect">
              <a:avLst/>
            </a:prstGeom>
            <a:solidFill>
              <a:srgbClr val="003399">
                <a:alpha val="67000"/>
              </a:srgb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anchor="ctr" anchorCtr="1"/>
            <a:lstStyle>
              <a:lvl1pPr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895350"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baseline="0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</a:p>
          </p:txBody>
        </p:sp>
        <p:sp>
          <p:nvSpPr>
            <p:cNvPr id="21" name="矩形 17">
              <a:extLst>
                <a:ext uri="{FF2B5EF4-FFF2-40B4-BE49-F238E27FC236}">
                  <a16:creationId xmlns:a16="http://schemas.microsoft.com/office/drawing/2014/main" id="{71D289C4-D39F-4710-BBD5-91958FB29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9632" y="2647143"/>
              <a:ext cx="7344816" cy="438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105000" tIns="52500" rIns="105000" bIns="52500" anchor="ctr">
              <a:spAutoFit/>
            </a:bodyPr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anose="05040102010807070707" pitchFamily="18" charset="2"/>
                <a:buChar char=""/>
                <a:defRPr sz="2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1pPr>
              <a:lvl2pPr marL="742950" indent="-28575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anose="05040102010807070707" pitchFamily="18" charset="2"/>
                <a:buChar char=""/>
                <a:defRPr sz="2300">
                  <a:solidFill>
                    <a:schemeClr val="tx2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2pPr>
              <a:lvl3pPr marL="1143000" indent="-22860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anose="05040102010807070707" pitchFamily="18" charset="2"/>
                <a:buChar char="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3pPr>
              <a:lvl4pPr marL="1600200" indent="-22860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anose="05000000000000000000" pitchFamily="2" charset="2"/>
                <a:buChar char=""/>
                <a:defRPr sz="20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4pPr>
              <a:lvl5pPr marL="2057400" indent="-22860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"/>
                <a:defRPr sz="1600">
                  <a:solidFill>
                    <a:schemeClr val="tx1"/>
                  </a:solidFill>
                  <a:latin typeface="Gill Sans MT" panose="020B0502020104020203" pitchFamily="34" charset="0"/>
                  <a:ea typeface="微软雅黑" panose="020B0503020204020204" pitchFamily="34" charset="-122"/>
                  <a:sym typeface="Times New Roman" panose="02020603050405020304" pitchFamily="18" charset="0"/>
                </a:defRPr>
              </a:lvl9pPr>
            </a:lstStyle>
            <a:p>
              <a:pPr>
                <a:lnSpc>
                  <a:spcPct val="90000"/>
                </a:lnSpc>
                <a:buNone/>
                <a:defRPr/>
              </a:pPr>
              <a:r>
                <a:rPr lang="en-US" altLang="zh-CN" sz="2400" b="1" baseline="0" dirty="0">
                  <a:solidFill>
                    <a:srgbClr val="333399"/>
                  </a:solidFill>
                  <a:latin typeface="微软雅黑" panose="020B0503020204020204" pitchFamily="34" charset="-122"/>
                </a:rPr>
                <a:t>Other Representation</a:t>
              </a:r>
            </a:p>
          </p:txBody>
        </p: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27503D4-1039-4406-BA5B-9D61A87E45D7}"/>
                </a:ext>
              </a:extLst>
            </p:cNvPr>
            <p:cNvCxnSpPr/>
            <p:nvPr/>
          </p:nvCxnSpPr>
          <p:spPr>
            <a:xfrm>
              <a:off x="438669" y="3207785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30B97DD4-DFAF-460E-BBC2-FAD7477409F4}"/>
                </a:ext>
              </a:extLst>
            </p:cNvPr>
            <p:cNvCxnSpPr/>
            <p:nvPr/>
          </p:nvCxnSpPr>
          <p:spPr>
            <a:xfrm>
              <a:off x="474181" y="3212976"/>
              <a:ext cx="8130267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8153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D2554F-0AEA-4B14-9C60-AB601725F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Everything in a computer is a number, in fact only 0 and 1.</a:t>
            </a:r>
          </a:p>
          <a:p>
            <a:r>
              <a:rPr lang="en-US" altLang="zh-CN" dirty="0"/>
              <a:t>Integers are interpreted by adhering to fixed length</a:t>
            </a:r>
          </a:p>
          <a:p>
            <a:r>
              <a:rPr lang="en-US" altLang="zh-CN" dirty="0"/>
              <a:t>Negative numbers are represented with 2’s complement</a:t>
            </a:r>
          </a:p>
          <a:p>
            <a:r>
              <a:rPr lang="en-US" altLang="zh-CN" dirty="0"/>
              <a:t>Overflows can be detected utilizing the carry bit</a:t>
            </a:r>
          </a:p>
          <a:p>
            <a:r>
              <a:rPr lang="en-US" altLang="zh-CN" dirty="0"/>
              <a:t>We will get into some more representations later when we talk about floating point</a:t>
            </a:r>
          </a:p>
          <a:p>
            <a:r>
              <a:rPr lang="en-US" altLang="zh-CN" dirty="0"/>
              <a:t>Signed Magnitude &amp; Biased representations are needed in floating point for specific uses</a:t>
            </a:r>
          </a:p>
          <a:p>
            <a:r>
              <a:rPr lang="en-US" altLang="zh-CN" dirty="0"/>
              <a:t>Not going to talk about ‘1’s complement’, its a joke that nobody uses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D649641-31B9-48BD-B5DC-BE8C00AB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49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data type includes </a:t>
            </a:r>
            <a:r>
              <a:rPr lang="en-US" altLang="zh-CN" dirty="0">
                <a:solidFill>
                  <a:srgbClr val="FF0000"/>
                </a:solidFill>
              </a:rPr>
              <a:t>representation</a:t>
            </a:r>
            <a:r>
              <a:rPr lang="en-US" altLang="zh-CN" dirty="0"/>
              <a:t> and </a:t>
            </a:r>
            <a:r>
              <a:rPr lang="en-US" altLang="zh-CN" dirty="0">
                <a:solidFill>
                  <a:srgbClr val="FF0000"/>
                </a:solidFill>
              </a:rPr>
              <a:t>operations</a:t>
            </a:r>
            <a:r>
              <a:rPr lang="en-US" altLang="zh-CN" dirty="0"/>
              <a:t>. </a:t>
            </a:r>
          </a:p>
          <a:p>
            <a:r>
              <a:rPr lang="en-US" altLang="zh-CN" dirty="0"/>
              <a:t>We now have a </a:t>
            </a:r>
            <a:r>
              <a:rPr lang="en-US" altLang="zh-CN" dirty="0">
                <a:solidFill>
                  <a:srgbClr val="FF0000"/>
                </a:solidFill>
              </a:rPr>
              <a:t>good representation </a:t>
            </a:r>
            <a:r>
              <a:rPr lang="en-US" altLang="zh-CN" dirty="0"/>
              <a:t>for signed integers, so let’s look at some arithmetic operations:</a:t>
            </a:r>
          </a:p>
          <a:p>
            <a:pPr lvl="1"/>
            <a:r>
              <a:rPr lang="en-US" altLang="zh-CN" dirty="0"/>
              <a:t>Addition</a:t>
            </a:r>
          </a:p>
          <a:p>
            <a:pPr lvl="1"/>
            <a:r>
              <a:rPr lang="en-US" altLang="zh-CN" dirty="0"/>
              <a:t>Subtraction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Sign Extension !!!</a:t>
            </a:r>
          </a:p>
          <a:p>
            <a:r>
              <a:rPr lang="en-US" altLang="zh-CN" dirty="0"/>
              <a:t>We’ll also look at </a:t>
            </a:r>
            <a:r>
              <a:rPr lang="en-US" altLang="zh-CN" dirty="0">
                <a:solidFill>
                  <a:srgbClr val="FF0000"/>
                </a:solidFill>
              </a:rPr>
              <a:t>overflow</a:t>
            </a:r>
            <a:r>
              <a:rPr lang="en-US" altLang="zh-CN" dirty="0"/>
              <a:t> conditions for addition.</a:t>
            </a:r>
          </a:p>
          <a:p>
            <a:r>
              <a:rPr lang="en-US" altLang="zh-CN" dirty="0"/>
              <a:t>Multiplication, division, etc., can be built from these </a:t>
            </a:r>
            <a:br>
              <a:rPr lang="en-US" altLang="zh-CN" dirty="0"/>
            </a:br>
            <a:r>
              <a:rPr lang="en-US" altLang="zh-CN" dirty="0"/>
              <a:t>basic operations.</a:t>
            </a:r>
          </a:p>
          <a:p>
            <a:r>
              <a:rPr lang="en-US" altLang="zh-CN" dirty="0"/>
              <a:t>Logical operations are also useful:</a:t>
            </a:r>
          </a:p>
          <a:p>
            <a:pPr lvl="1"/>
            <a:r>
              <a:rPr lang="en-US" altLang="zh-CN" dirty="0"/>
              <a:t>AND</a:t>
            </a:r>
          </a:p>
          <a:p>
            <a:pPr lvl="1"/>
            <a:r>
              <a:rPr lang="en-US" altLang="zh-CN" dirty="0"/>
              <a:t>OR</a:t>
            </a:r>
          </a:p>
          <a:p>
            <a:pPr lvl="1"/>
            <a:r>
              <a:rPr lang="en-US" altLang="zh-CN" dirty="0"/>
              <a:t>NOT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Operations: Arithmetic and Logical</a:t>
            </a:r>
          </a:p>
        </p:txBody>
      </p:sp>
    </p:spTree>
    <p:extLst>
      <p:ext uri="{BB962C8B-B14F-4D97-AF65-F5344CB8AC3E}">
        <p14:creationId xmlns:p14="http://schemas.microsoft.com/office/powerpoint/2010/main" val="49743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2’s Complement Signed Integers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5262" y="995362"/>
            <a:ext cx="8753475" cy="1565275"/>
          </a:xfrm>
        </p:spPr>
        <p:txBody>
          <a:bodyPr/>
          <a:lstStyle/>
          <a:p>
            <a:r>
              <a:rPr lang="en-US" altLang="zh-CN" dirty="0">
                <a:ea typeface="SimSun" panose="02010600030101010101" pitchFamily="2" charset="-122"/>
              </a:rPr>
              <a:t>MS bit is sign bit – it has weight </a:t>
            </a:r>
            <a:r>
              <a:rPr lang="en-US" altLang="zh-CN" i="1" dirty="0">
                <a:ea typeface="SimSun" panose="02010600030101010101" pitchFamily="2" charset="-122"/>
              </a:rPr>
              <a:t>–2</a:t>
            </a:r>
            <a:r>
              <a:rPr lang="en-US" altLang="zh-CN" i="1" baseline="30000" dirty="0">
                <a:ea typeface="SimSun" panose="02010600030101010101" pitchFamily="2" charset="-122"/>
              </a:rPr>
              <a:t>n-1</a:t>
            </a:r>
            <a:r>
              <a:rPr lang="en-US" altLang="zh-CN" dirty="0">
                <a:ea typeface="SimSun" panose="02010600030101010101" pitchFamily="2" charset="-122"/>
              </a:rPr>
              <a:t>.</a:t>
            </a:r>
          </a:p>
          <a:p>
            <a:r>
              <a:rPr lang="en-US" altLang="zh-CN" dirty="0">
                <a:ea typeface="SimSun" panose="02010600030101010101" pitchFamily="2" charset="-122"/>
              </a:rPr>
              <a:t>Range of an n-bit number: </a:t>
            </a:r>
            <a:r>
              <a:rPr lang="en-US" altLang="zh-CN" dirty="0">
                <a:solidFill>
                  <a:srgbClr val="0070C0"/>
                </a:solidFill>
                <a:ea typeface="SimSun" panose="02010600030101010101" pitchFamily="2" charset="-122"/>
              </a:rPr>
              <a:t>-2</a:t>
            </a:r>
            <a:r>
              <a:rPr lang="en-US" altLang="zh-CN" baseline="30000" dirty="0">
                <a:solidFill>
                  <a:srgbClr val="0070C0"/>
                </a:solidFill>
                <a:ea typeface="SimSun" panose="02010600030101010101" pitchFamily="2" charset="-122"/>
              </a:rPr>
              <a:t>n-1</a:t>
            </a:r>
            <a:r>
              <a:rPr lang="en-US" altLang="zh-CN" dirty="0">
                <a:solidFill>
                  <a:srgbClr val="0070C0"/>
                </a:solidFill>
                <a:ea typeface="SimSun" panose="02010600030101010101" pitchFamily="2" charset="-122"/>
              </a:rPr>
              <a:t> through 2</a:t>
            </a:r>
            <a:r>
              <a:rPr lang="en-US" altLang="zh-CN" baseline="30000" dirty="0">
                <a:solidFill>
                  <a:srgbClr val="0070C0"/>
                </a:solidFill>
                <a:ea typeface="SimSun" panose="02010600030101010101" pitchFamily="2" charset="-122"/>
              </a:rPr>
              <a:t>n-1</a:t>
            </a:r>
            <a:r>
              <a:rPr lang="en-US" altLang="zh-CN" dirty="0">
                <a:solidFill>
                  <a:srgbClr val="0070C0"/>
                </a:solidFill>
                <a:ea typeface="SimSun" panose="02010600030101010101" pitchFamily="2" charset="-122"/>
              </a:rPr>
              <a:t> – 1</a:t>
            </a:r>
            <a:r>
              <a:rPr lang="en-US" altLang="zh-CN" dirty="0">
                <a:ea typeface="SimSun" panose="02010600030101010101" pitchFamily="2" charset="-122"/>
              </a:rPr>
              <a:t>.</a:t>
            </a:r>
          </a:p>
          <a:p>
            <a:pPr lvl="1"/>
            <a:r>
              <a:rPr lang="en-US" altLang="zh-CN" dirty="0">
                <a:latin typeface="Courier"/>
              </a:rPr>
              <a:t>The most negative number (-2</a:t>
            </a:r>
            <a:r>
              <a:rPr lang="en-US" altLang="zh-CN" baseline="30000" dirty="0">
                <a:latin typeface="Courier"/>
              </a:rPr>
              <a:t>n-1</a:t>
            </a:r>
            <a:r>
              <a:rPr lang="en-US" altLang="zh-CN" dirty="0">
                <a:latin typeface="Courier"/>
              </a:rPr>
              <a:t>) has no positive counterpart.</a:t>
            </a:r>
          </a:p>
        </p:txBody>
      </p:sp>
      <p:graphicFrame>
        <p:nvGraphicFramePr>
          <p:cNvPr id="111620" name="Group 4"/>
          <p:cNvGraphicFramePr>
            <a:graphicFrameLocks noGrp="1"/>
          </p:cNvGraphicFramePr>
          <p:nvPr/>
        </p:nvGraphicFramePr>
        <p:xfrm>
          <a:off x="838200" y="2667000"/>
          <a:ext cx="30480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1694" name="Group 78"/>
          <p:cNvGraphicFramePr>
            <a:graphicFrameLocks noGrp="1"/>
          </p:cNvGraphicFramePr>
          <p:nvPr/>
        </p:nvGraphicFramePr>
        <p:xfrm>
          <a:off x="4267200" y="2667000"/>
          <a:ext cx="3048000" cy="36576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2</a:t>
                      </a:r>
                      <a:r>
                        <a:rPr kumimoji="0" lang="en-US" altLang="zh-CN" sz="20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SimSun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</a:rPr>
                        <a:t>-1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Addition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87425"/>
            <a:ext cx="8839200" cy="51054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As we’ve discussed, 2’s complement addition is just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binary addition.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assume all integers have the same number of bits</a:t>
            </a:r>
          </a:p>
          <a:p>
            <a:pPr marL="576263" lvl="1" indent="-234950"/>
            <a:r>
              <a:rPr lang="en-US" altLang="zh-CN" dirty="0">
                <a:solidFill>
                  <a:srgbClr val="FF0000"/>
                </a:solidFill>
                <a:latin typeface="Courier"/>
              </a:rPr>
              <a:t>ignore</a:t>
            </a:r>
            <a:r>
              <a:rPr lang="en-US" altLang="zh-CN" dirty="0">
                <a:latin typeface="Courier"/>
              </a:rPr>
              <a:t> carry out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for now, assume that sum </a:t>
            </a:r>
            <a:r>
              <a:rPr lang="en-US" altLang="zh-CN" dirty="0">
                <a:solidFill>
                  <a:srgbClr val="FF0000"/>
                </a:solidFill>
                <a:latin typeface="Courier"/>
              </a:rPr>
              <a:t>fits in </a:t>
            </a:r>
            <a:r>
              <a:rPr lang="en-US" altLang="zh-CN" dirty="0">
                <a:latin typeface="Courier"/>
              </a:rPr>
              <a:t>n-bit 2’s complement representation</a:t>
            </a: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914400" y="3733800"/>
            <a:ext cx="71628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(-16)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(-9)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01011000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(88)	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	(-19)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9425" y="6110287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</p:spTree>
    <p:extLst>
      <p:ext uri="{BB962C8B-B14F-4D97-AF65-F5344CB8AC3E}">
        <p14:creationId xmlns:p14="http://schemas.microsoft.com/office/powerpoint/2010/main" val="168380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Subtraction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838" y="981075"/>
            <a:ext cx="8375650" cy="5243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Negate subtrahend (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减数</a:t>
            </a:r>
            <a:r>
              <a:rPr lang="zh-CN" altLang="en-US" dirty="0">
                <a:ea typeface="宋体" panose="02010600030101010101" pitchFamily="2" charset="-122"/>
              </a:rPr>
              <a:t>，</a:t>
            </a:r>
            <a:r>
              <a:rPr lang="en-US" altLang="zh-CN" dirty="0">
                <a:ea typeface="宋体" panose="02010600030101010101" pitchFamily="2" charset="-122"/>
              </a:rPr>
              <a:t>2nd number) and add.</a:t>
            </a:r>
          </a:p>
          <a:p>
            <a:pPr marL="576263" lvl="1" indent="-234950"/>
            <a:r>
              <a:rPr lang="en-US" altLang="zh-CN" dirty="0"/>
              <a:t>assume all integers have the same number of bits</a:t>
            </a:r>
          </a:p>
          <a:p>
            <a:pPr marL="576263" lvl="1" indent="-234950"/>
            <a:r>
              <a:rPr lang="en-US" altLang="zh-CN" dirty="0"/>
              <a:t>ignore carry out</a:t>
            </a:r>
          </a:p>
          <a:p>
            <a:pPr marL="576263" lvl="1" indent="-234950"/>
            <a:r>
              <a:rPr lang="en-US" altLang="zh-CN" dirty="0"/>
              <a:t>for now, assume that the difference </a:t>
            </a:r>
            <a:r>
              <a:rPr lang="en-US" altLang="zh-CN" dirty="0">
                <a:solidFill>
                  <a:srgbClr val="FF0000"/>
                </a:solidFill>
              </a:rPr>
              <a:t>fits in </a:t>
            </a:r>
            <a:r>
              <a:rPr lang="en-US" altLang="zh-CN" dirty="0"/>
              <a:t>n-bit 2’s complement representation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716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-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00010000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) 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                                     01101000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11110110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(-16)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01011000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(88)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479425" y="6110287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5E18D4-B0EA-40A7-976B-A3FAA906A9E1}"/>
              </a:ext>
            </a:extLst>
          </p:cNvPr>
          <p:cNvSpPr txBox="1"/>
          <p:nvPr/>
        </p:nvSpPr>
        <p:spPr>
          <a:xfrm>
            <a:off x="2339752" y="42934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减变加</a:t>
            </a:r>
            <a:endParaRPr lang="en-US" b="1" baseline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2305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Subtraction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838" y="981075"/>
            <a:ext cx="8375650" cy="5243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Negate subtrahend (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减数</a:t>
            </a:r>
            <a:r>
              <a:rPr lang="zh-CN" altLang="en-US" dirty="0">
                <a:ea typeface="宋体" panose="02010600030101010101" pitchFamily="2" charset="-122"/>
              </a:rPr>
              <a:t>，</a:t>
            </a:r>
            <a:r>
              <a:rPr lang="en-US" altLang="zh-CN" dirty="0">
                <a:ea typeface="宋体" panose="02010600030101010101" pitchFamily="2" charset="-122"/>
              </a:rPr>
              <a:t>2nd number) and add.</a:t>
            </a:r>
          </a:p>
          <a:p>
            <a:pPr marL="576263" lvl="1" indent="-234950"/>
            <a:r>
              <a:rPr lang="en-US" altLang="zh-CN" dirty="0"/>
              <a:t>assume all integers have the same number of bits</a:t>
            </a:r>
          </a:p>
          <a:p>
            <a:pPr marL="576263" lvl="1" indent="-234950"/>
            <a:r>
              <a:rPr lang="en-US" altLang="zh-CN" dirty="0"/>
              <a:t>ignore carry out</a:t>
            </a:r>
          </a:p>
          <a:p>
            <a:pPr marL="576263" lvl="1" indent="-234950"/>
            <a:r>
              <a:rPr lang="en-US" altLang="zh-CN" dirty="0"/>
              <a:t>for now, assume that the difference </a:t>
            </a:r>
            <a:r>
              <a:rPr lang="en-US" altLang="zh-CN" dirty="0">
                <a:solidFill>
                  <a:srgbClr val="FF0000"/>
                </a:solidFill>
              </a:rPr>
              <a:t>fits in </a:t>
            </a:r>
            <a:r>
              <a:rPr lang="en-US" altLang="zh-CN" dirty="0"/>
              <a:t>n-bit 2’s complement representation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7162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-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00010000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) </a:t>
            </a:r>
            <a:r>
              <a:rPr kumimoji="0" lang="en-US" altLang="zh-CN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11110111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    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11101101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             01101000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11110110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(-16)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01011000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(88)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479425" y="6110287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5E18D4-B0EA-40A7-976B-A3FAA906A9E1}"/>
              </a:ext>
            </a:extLst>
          </p:cNvPr>
          <p:cNvSpPr txBox="1"/>
          <p:nvPr/>
        </p:nvSpPr>
        <p:spPr>
          <a:xfrm>
            <a:off x="2339752" y="42934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减变加</a:t>
            </a:r>
            <a:endParaRPr lang="en-US" b="1" baseline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2263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71438"/>
            <a:ext cx="8839200" cy="765175"/>
          </a:xfrm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Subtraction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88838" y="981075"/>
            <a:ext cx="8375650" cy="52435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>
                <a:ea typeface="宋体" panose="02010600030101010101" pitchFamily="2" charset="-122"/>
              </a:rPr>
              <a:t>Negate subtrahend (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减数</a:t>
            </a:r>
            <a:r>
              <a:rPr lang="zh-CN" altLang="en-US" dirty="0">
                <a:ea typeface="宋体" panose="02010600030101010101" pitchFamily="2" charset="-122"/>
              </a:rPr>
              <a:t>，</a:t>
            </a:r>
            <a:r>
              <a:rPr lang="en-US" altLang="zh-CN" dirty="0">
                <a:ea typeface="宋体" panose="02010600030101010101" pitchFamily="2" charset="-122"/>
              </a:rPr>
              <a:t>2nd number) and add.</a:t>
            </a:r>
          </a:p>
          <a:p>
            <a:pPr marL="576263" lvl="1" indent="-234950"/>
            <a:r>
              <a:rPr lang="en-US" altLang="zh-CN" dirty="0"/>
              <a:t>assume all integers have the same number of bits</a:t>
            </a:r>
          </a:p>
          <a:p>
            <a:pPr marL="576263" lvl="1" indent="-234950"/>
            <a:r>
              <a:rPr lang="en-US" altLang="zh-CN" dirty="0"/>
              <a:t>ignore carry out</a:t>
            </a:r>
          </a:p>
          <a:p>
            <a:pPr marL="576263" lvl="1" indent="-234950"/>
            <a:r>
              <a:rPr lang="en-US" altLang="zh-CN" dirty="0"/>
              <a:t>for now, assume that the difference </a:t>
            </a:r>
            <a:r>
              <a:rPr lang="en-US" altLang="zh-CN" dirty="0">
                <a:solidFill>
                  <a:srgbClr val="FF0000"/>
                </a:solidFill>
              </a:rPr>
              <a:t>fits in </a:t>
            </a:r>
            <a:r>
              <a:rPr lang="en-US" altLang="zh-CN" dirty="0"/>
              <a:t>n-bit 2’s complement representation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990600" y="3352800"/>
            <a:ext cx="7162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01101000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11110110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-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00010000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) 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                                     01101000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(104)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11110110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(-10)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+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11110000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(-16)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 + </a:t>
            </a: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00001001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(9)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r"/>
                <a:tab pos="2514600" algn="r"/>
                <a:tab pos="2679700" algn="l"/>
                <a:tab pos="3943350" algn="r"/>
                <a:tab pos="5775325" algn="r"/>
                <a:tab pos="5894388" algn="l"/>
              </a:tabLst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	01011000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(88)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11111111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PS" pitchFamily="49" charset="0"/>
                <a:ea typeface="宋体" panose="02010600030101010101" pitchFamily="2" charset="-122"/>
                <a:cs typeface="+mn-cs"/>
              </a:rPr>
              <a:t>	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(-1)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479425" y="6110287"/>
            <a:ext cx="437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Assuming 8-bit 2’s complement numbers.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65E18D4-B0EA-40A7-976B-A3FAA906A9E1}"/>
              </a:ext>
            </a:extLst>
          </p:cNvPr>
          <p:cNvSpPr txBox="1"/>
          <p:nvPr/>
        </p:nvSpPr>
        <p:spPr>
          <a:xfrm>
            <a:off x="2339752" y="429345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baseline="0" dirty="0">
                <a:solidFill>
                  <a:srgbClr val="FF0000"/>
                </a:solidFill>
                <a:highlight>
                  <a:srgbClr val="FFFF00"/>
                </a:highlight>
              </a:rPr>
              <a:t>减变加</a:t>
            </a:r>
            <a:endParaRPr lang="en-US" b="1" baseline="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17891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4326</TotalTime>
  <Pages>0</Pages>
  <Words>2713</Words>
  <Characters>0</Characters>
  <Application>Microsoft Office PowerPoint</Application>
  <DocSecurity>0</DocSecurity>
  <PresentationFormat>全屏显示(4:3)</PresentationFormat>
  <Lines>0</Lines>
  <Paragraphs>799</Paragraphs>
  <Slides>37</Slides>
  <Notes>26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8" baseType="lpstr">
      <vt:lpstr>Courier</vt:lpstr>
      <vt:lpstr>CourierPS</vt:lpstr>
      <vt:lpstr>Gungsuh</vt:lpstr>
      <vt:lpstr>仿宋</vt:lpstr>
      <vt:lpstr>黑体</vt:lpstr>
      <vt:lpstr>华文新魏</vt:lpstr>
      <vt:lpstr>楷体</vt:lpstr>
      <vt:lpstr>微软雅黑</vt:lpstr>
      <vt:lpstr>Arial</vt:lpstr>
      <vt:lpstr>Calibri</vt:lpstr>
      <vt:lpstr>Cambria Math</vt:lpstr>
      <vt:lpstr>Corbel</vt:lpstr>
      <vt:lpstr>Franklin Gothic Book</vt:lpstr>
      <vt:lpstr>Franklin Gothic Demi</vt:lpstr>
      <vt:lpstr>Garamond</vt:lpstr>
      <vt:lpstr>Tahoma</vt:lpstr>
      <vt:lpstr>Wingdings</vt:lpstr>
      <vt:lpstr>Wingdings 3</vt:lpstr>
      <vt:lpstr>1_学术交流模板3-中文</vt:lpstr>
      <vt:lpstr>1_Office 主题​​</vt:lpstr>
      <vt:lpstr>公式</vt:lpstr>
      <vt:lpstr>Chapter 2-2   Operations and Other Data Types</vt:lpstr>
      <vt:lpstr>PowerPoint 演示文稿</vt:lpstr>
      <vt:lpstr>PowerPoint 演示文稿</vt:lpstr>
      <vt:lpstr>Operations: Arithmetic and Logical</vt:lpstr>
      <vt:lpstr>2’s Complement Signed Integers</vt:lpstr>
      <vt:lpstr>Addition</vt:lpstr>
      <vt:lpstr>Subtraction</vt:lpstr>
      <vt:lpstr>Subtraction</vt:lpstr>
      <vt:lpstr>Subtraction</vt:lpstr>
      <vt:lpstr>Sign Extension</vt:lpstr>
      <vt:lpstr>Overflow </vt:lpstr>
      <vt:lpstr>Overflow</vt:lpstr>
      <vt:lpstr>Overflow</vt:lpstr>
      <vt:lpstr>Overflow</vt:lpstr>
      <vt:lpstr>Logical Operations</vt:lpstr>
      <vt:lpstr>Examples of Logical Operations</vt:lpstr>
      <vt:lpstr>Examples of Logical Operations</vt:lpstr>
      <vt:lpstr>DeMorgan’s Laws 摩根定律</vt:lpstr>
      <vt:lpstr>PowerPoint 演示文稿</vt:lpstr>
      <vt:lpstr>Fractions: Fixed-Point  小数：定点数 表示</vt:lpstr>
      <vt:lpstr>Very Large and Very Small Data</vt:lpstr>
      <vt:lpstr>Very Large and Very Small Data</vt:lpstr>
      <vt:lpstr>Very Large and Very Small: Floating-Point 浮点</vt:lpstr>
      <vt:lpstr>Normalized Form  规范型</vt:lpstr>
      <vt:lpstr>Floating Point Example</vt:lpstr>
      <vt:lpstr>Very Small: Floating-Point</vt:lpstr>
      <vt:lpstr>Very Small: subnormal numbers</vt:lpstr>
      <vt:lpstr>Infinities</vt:lpstr>
      <vt:lpstr>Floating-Point Operations</vt:lpstr>
      <vt:lpstr>Text: ASCII Characters</vt:lpstr>
      <vt:lpstr>ASCII（American Standard Code for Information Interchange）</vt:lpstr>
      <vt:lpstr>ASCII 码</vt:lpstr>
      <vt:lpstr>Interesting Properties of ASCII Code</vt:lpstr>
      <vt:lpstr>Other Data Types</vt:lpstr>
      <vt:lpstr>LC-3 Data Types</vt:lpstr>
      <vt:lpstr>PowerPoint 演示文稿</vt:lpstr>
      <vt:lpstr>Summary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723</cp:revision>
  <cp:lastPrinted>1601-01-01T00:00:00Z</cp:lastPrinted>
  <dcterms:created xsi:type="dcterms:W3CDTF">2012-09-03T16:09:03Z</dcterms:created>
  <dcterms:modified xsi:type="dcterms:W3CDTF">2023-09-21T14:59:10Z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