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6" r:id="rId1"/>
    <p:sldMasterId id="2147483853" r:id="rId2"/>
    <p:sldMasterId id="2147483867" r:id="rId3"/>
  </p:sldMasterIdLst>
  <p:notesMasterIdLst>
    <p:notesMasterId r:id="rId70"/>
  </p:notesMasterIdLst>
  <p:sldIdLst>
    <p:sldId id="1541" r:id="rId4"/>
    <p:sldId id="1561" r:id="rId5"/>
    <p:sldId id="1606" r:id="rId6"/>
    <p:sldId id="1589" r:id="rId7"/>
    <p:sldId id="1593" r:id="rId8"/>
    <p:sldId id="1600" r:id="rId9"/>
    <p:sldId id="1592" r:id="rId10"/>
    <p:sldId id="1594" r:id="rId11"/>
    <p:sldId id="1595" r:id="rId12"/>
    <p:sldId id="1597" r:id="rId13"/>
    <p:sldId id="1598" r:id="rId14"/>
    <p:sldId id="1599" r:id="rId15"/>
    <p:sldId id="1621" r:id="rId16"/>
    <p:sldId id="1608" r:id="rId17"/>
    <p:sldId id="1611" r:id="rId18"/>
    <p:sldId id="1610" r:id="rId19"/>
    <p:sldId id="1612" r:id="rId20"/>
    <p:sldId id="1607" r:id="rId21"/>
    <p:sldId id="1613" r:id="rId22"/>
    <p:sldId id="1616" r:id="rId23"/>
    <p:sldId id="1614" r:id="rId24"/>
    <p:sldId id="1615" r:id="rId25"/>
    <p:sldId id="1617" r:id="rId26"/>
    <p:sldId id="1619" r:id="rId27"/>
    <p:sldId id="1609" r:id="rId28"/>
    <p:sldId id="1620" r:id="rId29"/>
    <p:sldId id="1622" r:id="rId30"/>
    <p:sldId id="1623" r:id="rId31"/>
    <p:sldId id="1624" r:id="rId32"/>
    <p:sldId id="1625" r:id="rId33"/>
    <p:sldId id="1626" r:id="rId34"/>
    <p:sldId id="1627" r:id="rId35"/>
    <p:sldId id="1628" r:id="rId36"/>
    <p:sldId id="1629" r:id="rId37"/>
    <p:sldId id="1630" r:id="rId38"/>
    <p:sldId id="1631" r:id="rId39"/>
    <p:sldId id="1632" r:id="rId40"/>
    <p:sldId id="1633" r:id="rId41"/>
    <p:sldId id="1634" r:id="rId42"/>
    <p:sldId id="1603" r:id="rId43"/>
    <p:sldId id="1562" r:id="rId44"/>
    <p:sldId id="1585" r:id="rId45"/>
    <p:sldId id="1584" r:id="rId46"/>
    <p:sldId id="1586" r:id="rId47"/>
    <p:sldId id="1587" r:id="rId48"/>
    <p:sldId id="1588" r:id="rId49"/>
    <p:sldId id="1565" r:id="rId50"/>
    <p:sldId id="1566" r:id="rId51"/>
    <p:sldId id="1567" r:id="rId52"/>
    <p:sldId id="1569" r:id="rId53"/>
    <p:sldId id="1579" r:id="rId54"/>
    <p:sldId id="1580" r:id="rId55"/>
    <p:sldId id="1582" r:id="rId56"/>
    <p:sldId id="1604" r:id="rId57"/>
    <p:sldId id="1563" r:id="rId58"/>
    <p:sldId id="1570" r:id="rId59"/>
    <p:sldId id="1571" r:id="rId60"/>
    <p:sldId id="1572" r:id="rId61"/>
    <p:sldId id="1573" r:id="rId62"/>
    <p:sldId id="1574" r:id="rId63"/>
    <p:sldId id="1590" r:id="rId64"/>
    <p:sldId id="1575" r:id="rId65"/>
    <p:sldId id="1591" r:id="rId66"/>
    <p:sldId id="1605" r:id="rId67"/>
    <p:sldId id="1576" r:id="rId68"/>
    <p:sldId id="1577" r:id="rId69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4A0DAE81-2CA5-E04E-B974-0B63DA6C9EDD}">
          <p14:sldIdLst>
            <p14:sldId id="1541"/>
            <p14:sldId id="1561"/>
          </p14:sldIdLst>
        </p14:section>
        <p14:section name="review" id="{F7D57595-EB03-9D4B-8C13-473183754F96}">
          <p14:sldIdLst>
            <p14:sldId id="1606"/>
            <p14:sldId id="1589"/>
            <p14:sldId id="1593"/>
            <p14:sldId id="1600"/>
            <p14:sldId id="1592"/>
            <p14:sldId id="1594"/>
            <p14:sldId id="1595"/>
            <p14:sldId id="1597"/>
            <p14:sldId id="1598"/>
            <p14:sldId id="1599"/>
            <p14:sldId id="1621"/>
            <p14:sldId id="1608"/>
            <p14:sldId id="1611"/>
            <p14:sldId id="1610"/>
            <p14:sldId id="1612"/>
            <p14:sldId id="1607"/>
            <p14:sldId id="1613"/>
            <p14:sldId id="1616"/>
            <p14:sldId id="1614"/>
            <p14:sldId id="1615"/>
            <p14:sldId id="1617"/>
            <p14:sldId id="1619"/>
            <p14:sldId id="1609"/>
            <p14:sldId id="1620"/>
            <p14:sldId id="1622"/>
            <p14:sldId id="1623"/>
            <p14:sldId id="1624"/>
            <p14:sldId id="1625"/>
            <p14:sldId id="1626"/>
            <p14:sldId id="1627"/>
            <p14:sldId id="1628"/>
            <p14:sldId id="1629"/>
            <p14:sldId id="1630"/>
            <p14:sldId id="1631"/>
            <p14:sldId id="1632"/>
            <p14:sldId id="1633"/>
            <p14:sldId id="1634"/>
          </p14:sldIdLst>
        </p14:section>
        <p14:section name="pointer" id="{FD253A88-B243-E64F-A8CE-10F2D462C9E4}">
          <p14:sldIdLst>
            <p14:sldId id="1603"/>
            <p14:sldId id="1562"/>
            <p14:sldId id="1585"/>
            <p14:sldId id="1584"/>
            <p14:sldId id="1586"/>
            <p14:sldId id="1587"/>
            <p14:sldId id="1588"/>
            <p14:sldId id="1565"/>
            <p14:sldId id="1566"/>
            <p14:sldId id="1567"/>
            <p14:sldId id="1569"/>
            <p14:sldId id="1579"/>
            <p14:sldId id="1580"/>
            <p14:sldId id="1582"/>
          </p14:sldIdLst>
        </p14:section>
        <p14:section name="array" id="{83986914-A65C-AF45-BED4-6F45E70FC7A7}">
          <p14:sldIdLst>
            <p14:sldId id="1604"/>
            <p14:sldId id="1563"/>
            <p14:sldId id="1570"/>
            <p14:sldId id="1571"/>
            <p14:sldId id="1572"/>
            <p14:sldId id="1573"/>
            <p14:sldId id="1574"/>
            <p14:sldId id="1590"/>
            <p14:sldId id="1575"/>
            <p14:sldId id="1591"/>
            <p14:sldId id="1605"/>
            <p14:sldId id="1576"/>
            <p14:sldId id="15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 hwt" initials="hh" lastIdx="1" clrIdx="0">
    <p:extLst>
      <p:ext uri="{19B8F6BF-5375-455C-9EA6-DF929625EA0E}">
        <p15:presenceInfo xmlns:p15="http://schemas.microsoft.com/office/powerpoint/2012/main" userId="31ad2c1f73f72afa" providerId="Windows Live"/>
      </p:ext>
    </p:extLst>
  </p:cmAuthor>
  <p:cmAuthor id="2" name="HAN" initials="H" lastIdx="3" clrIdx="1">
    <p:extLst>
      <p:ext uri="{19B8F6BF-5375-455C-9EA6-DF929625EA0E}">
        <p15:presenceInfo xmlns:p15="http://schemas.microsoft.com/office/powerpoint/2012/main" userId="H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8127E"/>
    <a:srgbClr val="FFCCFF"/>
    <a:srgbClr val="0074BF"/>
    <a:srgbClr val="F1BDCF"/>
    <a:srgbClr val="333399"/>
    <a:srgbClr val="003399"/>
    <a:srgbClr val="0000FF"/>
    <a:srgbClr val="CCFFFF"/>
    <a:srgbClr val="A6E0E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03" autoAdjust="0"/>
    <p:restoredTop sz="87869" autoAdjust="0"/>
  </p:normalViewPr>
  <p:slideViewPr>
    <p:cSldViewPr>
      <p:cViewPr varScale="1">
        <p:scale>
          <a:sx n="119" d="100"/>
          <a:sy n="119" d="100"/>
        </p:scale>
        <p:origin x="1720" y="184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12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7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B49EF33-1BF8-49F7-918D-11EE9F04FB28}" type="datetimeFigureOut">
              <a:rPr lang="zh-CN" altLang="en-US"/>
              <a:pPr>
                <a:defRPr/>
              </a:pPr>
              <a:t>2024/12/13</a:t>
            </a:fld>
            <a:endParaRPr lang="en-US" altLang="zh-CN"/>
          </a:p>
        </p:txBody>
      </p:sp>
      <p:sp>
        <p:nvSpPr>
          <p:cNvPr id="307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6616E1B-D57C-4DD9-8C78-E9F14A888E6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0490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BD6B8-9E6D-49A1-BE7C-D7662EE87E6C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872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D436E-D6BE-43C8-A20C-CEC9EE852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4616455-691D-D82C-FEAC-07F360F25C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EA8D2F1-DD59-BFEC-2DD2-FB6117E32B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517C45E-8021-5CDB-58B9-AC8CF9E11F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98526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C2768-3AB9-1420-A109-4A56B3437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27C0564-BC4D-197D-FD80-0B127A277C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B839EB3-A4D9-365A-EF4A-9134D1D8EF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2516EB-9D6A-7944-B7C1-3B17DACB0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66717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DC0FD-44D6-687B-750B-95D23F036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207B6CA-CA44-E727-DB26-4879158343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B7EFA5C-1804-C3F1-18BA-F8C9A941B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E91D36D-1C80-3405-AA61-900C8622A5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88515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3121C-EC17-D228-CD0B-478D038A7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3D39CD7-AC1B-1D01-B648-BA6F092BEA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E572CB7-06AF-2C7B-2EA4-216FC9750F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483315C-876C-82F5-610D-94EDA4F708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055184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41F99D-740A-8495-56A7-94E435EC2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8E8EF20-57F7-BF95-A982-FF312CA69B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E6A02F2-E63F-0D4E-38D9-EDC6EE86E5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B162350-4F50-D120-37FD-2796710B80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73276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100EC-E3CC-2B20-36D2-AAC3B974D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A43E42D-81B0-11CC-24AD-B234723391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E99A588-F369-304D-058A-2E879208CC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CEC4260-D7C1-950E-A718-27FFDCE9BE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403259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9C24F-97C7-9CB6-48A2-F8C5B0391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5890CDE-9E50-8890-A417-770CAE4725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5999244-F16D-F0AC-D483-03FB5154FD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25EA5E2-0EB6-6110-2AF3-300D339FF7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8424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22FE8-5A79-2D36-708E-F005A5165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B647FA6-ED73-C8C8-54CD-12A1980096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6559A1A-B8FF-15E5-7754-D55E921F76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726FE8C-00B3-A8DE-BB0B-AE4B217FA4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7442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E0D2A-6206-EBE0-425F-F34D6DC87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5C3F0AD-8769-01AC-B2D7-33A1ABE1A4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82E95DE-46DD-C121-7C5D-F3FE478239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4C0C64D-377C-5358-69CE-399A52DE7D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59087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8F6AF-BB57-1547-12E5-AAC9A7C8F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A84E006-849B-E583-C992-1404A02249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4D3301C-B7CD-132F-B58A-1337EAA5C4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A63AE76-2DE5-DBFA-098E-7BBC53EF49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28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20118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530858-BF76-453D-8D3B-E94317EF6EAB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8264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FBFE0-1397-0E54-B6B9-61A60D76E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BBF84E1-C45B-9573-E3F7-014D78A298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B604331-F5CA-88B0-9856-1CABD6820E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D671739-A865-0839-3A10-29B1E4A165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29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29429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933F90-64C2-1E7D-2C2B-F05302407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E40625D-ED49-22F6-FBEF-8088A34A81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2056875-32F7-A20C-C1A9-32038F6FA8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9253266-09AC-525B-C425-191C5E73D3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30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548392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3C326-766B-A8EB-0736-5D76458A0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0EAC55D-E203-AD33-FAD6-A3D3C09029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BB199E7-76B4-54B5-12F5-93CA3133F2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9668E39-316F-FEFF-976B-4044D6202D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31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194722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499B9-43B2-C97F-E411-C4BAB7593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254838A-458A-AC61-6C96-2DD6B7CD7E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F41B0A9-2E83-302A-2F46-189405A5B2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BAE3B37-47F9-272B-7D16-BD3E5D5402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32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316855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158E3-19FB-6838-8076-2FC3C812A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BCF8A46-837B-BEED-E1AF-E933E799B4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609B0B9-35B8-BBDC-3611-0B4FA8672F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F18B85-59F5-5B53-5E6B-D5856B478F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33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312826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002F9-006C-0B4E-7BAF-DB55D2345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FE0C9C9-CABC-C8B0-FDEF-0B3A2F67C4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3D2B858-A86D-1653-C671-5ADEEFE40F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CF59D44-455F-3D7A-0643-609D1BEDC3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34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349553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D9D9B-43F4-D67A-134C-A0D55EE73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8960C21-551F-1DF7-DC97-D3BCB15FA4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FC9DAD6-5238-7785-519E-FA11865EA7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1A73040-FFD2-306B-3169-9657E576A5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35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974006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1D46F-EEC8-7128-5A4B-A2A7082E7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B57E678-E3B8-3612-CEF6-E95AC177D1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AE23A26-FC33-8C53-9737-48ABAD6D23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6FB850-7A7B-E54C-828F-24485C9C9E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36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494599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AC46A-68E4-84A4-604B-52D584856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091B17F-1422-F461-57C1-6CD817F623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4075E27-E93E-42EF-87DE-18CDCA2889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FDDC34-56C6-E108-48BF-846E273EC5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37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26288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3550A-ED22-EEF7-8BAA-6C450A12C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D30E0FC-419D-8957-18BC-F4A26E5535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1A7952F-A638-ECF0-67C7-CB09F64FD5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402AA36-ED64-35FE-AA6A-401DA82C46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38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7925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6E7CF-80F8-DBAD-C458-C6BC66733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965B032D-FD3B-8F26-E41A-FEB4505839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D4EE35A1-04CE-7CF4-EB1B-117F3E0EEC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3139DE11-BB7D-D58F-7C14-EB76FE3C26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530858-BF76-453D-8D3B-E94317EF6EAB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0188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A1F61-7C19-B5BF-24CF-EEA557646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07941F7-5562-EE2D-7C98-E870EE1D7D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8A978F0-DFE1-7BB8-69A1-CD5C8919B7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A611BD-3788-31BF-4D0D-A4A9BA72B9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39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119547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B4A93-71A0-CA4A-031B-8EB281084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3E86389D-F1EF-317B-BE9C-B76E764ADB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146256B9-A63C-52AE-1656-EBE383FDA7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DB3F2446-A162-071C-F7A6-00669057B3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530858-BF76-453D-8D3B-E94317EF6EAB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2263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41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367182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7F5ED-13B1-B767-9343-ED776DCFD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25DA29ED-3BFB-670D-99EC-325BD59B86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498A5A23-ECB6-963D-122F-B0893C7619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1298C8E0-38A0-C0C0-CEF6-DF25ACD052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530858-BF76-453D-8D3B-E94317EF6EAB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6705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E406F-BEC4-AE9B-A7FA-CB3D388F5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C0E2D969-7D79-D0BB-0C98-AB66C56BC4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4549B3AC-6180-FBE5-CA78-52E4FAB767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739B1DDA-7898-163D-20AE-25BDF53006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530858-BF76-453D-8D3B-E94317EF6EAB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057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6ED76-32E1-EE2C-AA9E-9992E01E2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B2E8285-6D76-5983-7355-99C6421153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E97A6C1-663F-1771-F115-F1E1A6A584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B077D0E-EF64-09C2-622F-E259A0CFBC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1864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69BC8-9F79-1287-C1F0-EC71EA4E4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996213A-7974-11FE-9DA6-74D943286A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E27BF9E-26F0-61FF-8ED8-B12D81E098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365D084-C557-0FA4-8E27-81C925EFE7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47516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F5F31-393B-3A85-3ECB-A8910F53A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B18A745-76AD-9F0D-E86F-D86ED085E4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E62EF28-7F6D-6317-7D08-595320AE94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5A62CC5-96EE-BBC5-7D1F-B9C162F64B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09022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45224-604A-5ACE-E3A3-FF758975C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39370A1-7967-8005-D97C-260C219539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481EB05-3CBA-0EF3-FFC7-D6A7277B5C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19F2886-762C-D485-4D45-7341389E5F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94203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3E750-9126-AF9E-2569-C5D0E6DC7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5F02193-13BC-3B3D-C846-EEBEF63B89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7747ACD-E285-17E5-4C9C-28B90A2C96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1EF812-0E89-5C2E-33E8-765A2EAF1A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7715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71284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F5EEF-A675-CC4D-8F2C-7752202BFF7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3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D692-4955-5846-B293-AED228FB596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2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EB36E-F515-3341-A1F0-A9425B7C483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69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848546" y="6462758"/>
            <a:ext cx="2133600" cy="365125"/>
          </a:xfr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D3847CF-B48E-0D46-9CBF-57E01679979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2024/12/13</a:t>
            </a:fld>
            <a:endParaRPr lang="en-GB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304800" y="76200"/>
            <a:ext cx="54102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1pPr>
            <a:lvl2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2pPr>
            <a:lvl3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3pPr>
            <a:lvl4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4pPr>
            <a:lvl5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zh-CN" altLang="en-US" sz="2100" baseline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7504" y="1206758"/>
            <a:ext cx="8874642" cy="52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4313" indent="-214313" algn="just">
              <a:buFont typeface="Wingdings" panose="05000000000000000000" pitchFamily="2" charset="2"/>
              <a:buChar char="n"/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57213" indent="-214313" algn="just">
              <a:buFont typeface="Wingdings" panose="05000000000000000000" pitchFamily="2" charset="2"/>
              <a:buChar char="l"/>
              <a:defRPr sz="1800" b="1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900113" indent="-214313" algn="just">
              <a:buFont typeface="Wingdings" panose="05000000000000000000" pitchFamily="2" charset="2"/>
              <a:buChar char="p"/>
              <a:defRPr sz="1500" b="1">
                <a:latin typeface="仿宋" panose="02010609060101010101" pitchFamily="49" charset="-122"/>
                <a:ea typeface="仿宋" panose="02010609060101010101" pitchFamily="49" charset="-122"/>
              </a:defRPr>
            </a:lvl3pPr>
            <a:lvl4pPr marL="1243013" indent="-214313" algn="just">
              <a:buSzPct val="70000"/>
              <a:buFontTx/>
              <a:buChar char="○"/>
              <a:defRPr sz="1350" b="1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371600" indent="0">
              <a:buFont typeface="Arial" panose="020B0604020202020204" pitchFamily="34" charset="0"/>
              <a:buNone/>
              <a:defRPr sz="1200" b="1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968D65C-4573-401C-9DCC-EB292F32844A}"/>
              </a:ext>
            </a:extLst>
          </p:cNvPr>
          <p:cNvGrpSpPr/>
          <p:nvPr userDrawn="1"/>
        </p:nvGrpSpPr>
        <p:grpSpPr>
          <a:xfrm>
            <a:off x="0" y="9098"/>
            <a:ext cx="9136612" cy="1008001"/>
            <a:chOff x="0" y="9097"/>
            <a:chExt cx="12182149" cy="1008001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F90630A7-1272-4641-BDC6-F897162C472C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832304" y="9097"/>
              <a:ext cx="3349845" cy="100800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2C42815-95D7-48D7-ABCE-A43E2E82FE4B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9098"/>
              <a:ext cx="8832304" cy="1008000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011B50A-73C6-431B-97B4-062DCE2CF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7952" y="148311"/>
            <a:ext cx="89281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 sz="2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97963D1D-3856-487F-B351-C10C3F480FB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980730"/>
            <a:ext cx="9144000" cy="1"/>
          </a:xfrm>
          <a:prstGeom prst="line">
            <a:avLst/>
          </a:prstGeom>
          <a:noFill/>
          <a:ln w="47625" cmpd="thinThick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 baseline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101013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15CB-F26A-BE4E-A09D-C6ED2B22D98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58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6F93-14BA-D64F-978B-E849692C2DB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862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4CB6-DCC8-7B4E-ADE0-707DF18DD79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394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970-CB30-664E-BF6A-989E5F8A3F4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927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4609C-6478-7841-BDE7-5892A19071D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67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9AA2-734D-384D-9438-6F09E016F30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134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6176-CBF6-5848-9C8F-8FC382821CD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478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8DD4-234C-7F41-849A-FDD7D5A31E3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273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B1CD-2744-534A-9D2A-D221C43A08A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13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D5DF2-4CC6-6946-AC1E-2A8AA9B7A27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513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A9F1-ECB6-6945-828B-1FB23FF8153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23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B619-8883-0647-AA1B-11E22B0FC0D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689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848546" y="6462758"/>
            <a:ext cx="2133600" cy="365125"/>
          </a:xfr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E64E3C1-A408-584F-9517-4516CFC2F10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2024/12/13</a:t>
            </a:fld>
            <a:endParaRPr lang="en-GB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304800" y="76200"/>
            <a:ext cx="54102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1pPr>
            <a:lvl2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2pPr>
            <a:lvl3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3pPr>
            <a:lvl4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4pPr>
            <a:lvl5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zh-CN" altLang="en-US" sz="2100" baseline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7504" y="1206758"/>
            <a:ext cx="8874642" cy="52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4313" indent="-214313" algn="just">
              <a:buFont typeface="Wingdings" panose="05000000000000000000" pitchFamily="2" charset="2"/>
              <a:buChar char="n"/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57213" indent="-214313" algn="just">
              <a:buFont typeface="Wingdings" panose="05000000000000000000" pitchFamily="2" charset="2"/>
              <a:buChar char="l"/>
              <a:defRPr sz="1800" b="1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900113" indent="-214313" algn="just">
              <a:buFont typeface="Wingdings" panose="05000000000000000000" pitchFamily="2" charset="2"/>
              <a:buChar char="p"/>
              <a:defRPr sz="1500" b="1">
                <a:latin typeface="仿宋" panose="02010609060101010101" pitchFamily="49" charset="-122"/>
                <a:ea typeface="仿宋" panose="02010609060101010101" pitchFamily="49" charset="-122"/>
              </a:defRPr>
            </a:lvl3pPr>
            <a:lvl4pPr marL="1243013" indent="-214313" algn="just">
              <a:buSzPct val="70000"/>
              <a:buFontTx/>
              <a:buChar char="○"/>
              <a:defRPr sz="1350" b="1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371600" indent="0">
              <a:buFont typeface="Arial" panose="020B0604020202020204" pitchFamily="34" charset="0"/>
              <a:buNone/>
              <a:defRPr sz="1200" b="1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968D65C-4573-401C-9DCC-EB292F32844A}"/>
              </a:ext>
            </a:extLst>
          </p:cNvPr>
          <p:cNvGrpSpPr/>
          <p:nvPr userDrawn="1"/>
        </p:nvGrpSpPr>
        <p:grpSpPr>
          <a:xfrm>
            <a:off x="0" y="9098"/>
            <a:ext cx="9136612" cy="1008001"/>
            <a:chOff x="0" y="9097"/>
            <a:chExt cx="12182149" cy="1008001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F90630A7-1272-4641-BDC6-F897162C472C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832304" y="9097"/>
              <a:ext cx="3349845" cy="100800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2C42815-95D7-48D7-ABCE-A43E2E82FE4B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9098"/>
              <a:ext cx="8832304" cy="1008000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011B50A-73C6-431B-97B4-062DCE2CF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7952" y="148311"/>
            <a:ext cx="89281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 sz="2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97963D1D-3856-487F-B351-C10C3F480FB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980730"/>
            <a:ext cx="9144000" cy="1"/>
          </a:xfrm>
          <a:prstGeom prst="line">
            <a:avLst/>
          </a:prstGeom>
          <a:noFill/>
          <a:ln w="47625" cmpd="thinThick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 baseline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48545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400" baseline="0"/>
            </a:lvl1pPr>
          </a:lstStyle>
          <a:p>
            <a:fld id="{3E01EE5D-26FB-46D5-A381-ECFB35BF1D34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75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EB036-F551-C042-976E-8D29E460BF29}" type="datetime1">
              <a:rPr lang="zh-CN" altLang="en-US" smtClean="0"/>
              <a:t>2024/12/13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0A3BD-B17F-41BC-AD2B-B1F4D871CDA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30761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AA37B-31F2-46EE-90A4-68D9AA6A438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05059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4DA27-3BFC-8942-A47A-3B2886F5AB20}" type="datetime1">
              <a:rPr lang="zh-CN" altLang="en-US" smtClean="0"/>
              <a:t>2024/12/13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A47DD-4F3B-4B0E-A7D4-817BFF4C49E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856746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AAD35-FF3E-FC46-AA58-67E056ED0CCF}" type="datetime1">
              <a:rPr lang="zh-CN" altLang="en-US" smtClean="0"/>
              <a:t>2024/12/13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012B7-EEC4-4D8F-A0AE-0D024276F3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9777" y="71438"/>
            <a:ext cx="12477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86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CDB39-8F48-6D48-9DB2-A8B5A14969F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982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E8736-0AD7-4C49-B5EC-9561A5229F71}" type="datetime1">
              <a:rPr lang="zh-CN" altLang="en-US" smtClean="0"/>
              <a:t>2024/12/13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E5A60-ACBF-4E9D-8250-BA2475CAEA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676109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88DD9-4431-5F4A-9951-7E811D5D5171}" type="datetime1">
              <a:rPr lang="zh-CN" altLang="en-US" smtClean="0"/>
              <a:t>2024/12/13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155E1-15C7-4BC0-8F47-E13BA6600D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9777" y="71438"/>
            <a:ext cx="12477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371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7F4BB-2A70-7041-9C91-4C2EE17C97AE}" type="datetime1">
              <a:rPr lang="zh-CN" altLang="en-US" smtClean="0"/>
              <a:t>2024/12/13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D95A-F8D2-4488-8611-E7B836139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24981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57B22-BDCD-144D-AD85-6B0A0190B23A}" type="datetime1">
              <a:rPr lang="zh-CN" altLang="en-US" smtClean="0"/>
              <a:t>2024/12/13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461BE-3140-4BB3-A330-A3E92F9AD8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455958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99E23-4231-AC4D-B2D2-D7ECDE8E6069}" type="datetime1">
              <a:rPr lang="zh-CN" altLang="en-US" smtClean="0"/>
              <a:t>2024/12/13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CEF3C-935F-45BB-9C47-4C73976C44B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35793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C38F9-7F61-CA43-BF92-F44167988018}" type="datetime1">
              <a:rPr lang="zh-CN" altLang="en-US" smtClean="0"/>
              <a:t>2024/12/13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F2E81-A0D5-41DE-88A7-2A2FFF4DBF7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03487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08788" y="71438"/>
            <a:ext cx="2209800" cy="63912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9388" y="71438"/>
            <a:ext cx="6477000" cy="63912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8D7EF-3DD7-E549-A643-724E9910F597}" type="datetime1">
              <a:rPr lang="zh-CN" altLang="en-US" smtClean="0"/>
              <a:t>2024/12/13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735D7-0ECB-4EE2-86E4-B3A13F216CB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408613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388" y="71438"/>
            <a:ext cx="8839200" cy="7651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749DE-6BC4-6749-B679-F8A47A540B14}" type="datetime1">
              <a:rPr lang="zh-CN" altLang="en-US" smtClean="0"/>
              <a:t>2024/12/13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7858A-8586-41E6-A722-1234A2DFF6F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9645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978E-E47A-9644-9EE8-E429B6EABF3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234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D8B2-3AAB-6A47-9EEC-7E705E6F472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8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4490-24AB-0940-B08B-E944CF36A7B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36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5E50C-8D6D-B245-BD80-1151D0648DE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E392-F9E7-2448-8C61-5999FE8417D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48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793D-A7B5-6B48-94E9-EA5676568DD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96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99DEF81-1AFF-754A-888C-5717C9B2A8FF}" type="datetime1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2024/12/13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DE13E52-98D4-4D56-ABFC-FE1EB888D54D}" type="slidenum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244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18CAB69-D54D-9444-8629-47D36E541823}" type="datetime1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2024/12/13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DE13E52-98D4-4D56-ABFC-FE1EB888D54D}" type="slidenum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1533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81075"/>
            <a:ext cx="8839200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37325"/>
            <a:ext cx="228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latin typeface="Arial" charset="0"/>
              </a:defRPr>
            </a:lvl1pPr>
          </a:lstStyle>
          <a:p>
            <a:pPr>
              <a:defRPr/>
            </a:pPr>
            <a:fld id="{B9BCDC63-B15C-7F48-BEAA-BD28B4638173}" type="datetime1">
              <a:rPr lang="zh-CN" altLang="en-US" smtClean="0"/>
              <a:t>2024/12/13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5532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0" y="6537325"/>
            <a:ext cx="274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/>
            </a:lvl1pPr>
          </a:lstStyle>
          <a:p>
            <a:pPr>
              <a:defRPr/>
            </a:pPr>
            <a:fld id="{959C821A-6763-4EB6-8588-90DEC902682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 flipV="1">
            <a:off x="179388" y="908050"/>
            <a:ext cx="8856662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849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  <a:ea typeface="楷体_GB2312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Gungsuh" panose="02030600000101010101" pitchFamily="18" charset="-127"/>
        <a:buChar char="-"/>
        <a:defRPr sz="2400" b="1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3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3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notesSlide" Target="../notesSlides/notesSlide3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35496" y="2204864"/>
            <a:ext cx="9108504" cy="2160240"/>
          </a:xfr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Chapter 16 </a:t>
            </a:r>
            <a:b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Pointers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Arrays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85516" y="5019680"/>
            <a:ext cx="4368504" cy="17936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baseline="0" dirty="0">
                <a:solidFill>
                  <a:schemeClr val="bg2">
                    <a:lumMod val="1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Tahoma" panose="020B0604030504040204" pitchFamily="34" charset="0"/>
              </a:rPr>
              <a:t>陈俊仕</a:t>
            </a:r>
            <a:endParaRPr lang="en-US" altLang="zh-CN" sz="3200" b="1" baseline="0" dirty="0">
              <a:solidFill>
                <a:schemeClr val="bg2">
                  <a:lumMod val="10000"/>
                </a:schemeClr>
              </a:solidFill>
              <a:latin typeface="华文隶书" panose="02010800040101010101" pitchFamily="2" charset="-122"/>
              <a:ea typeface="华文隶书" panose="02010800040101010101" pitchFamily="2" charset="-122"/>
              <a:cs typeface="Tahoma" panose="020B0604030504040204" pitchFamily="34" charset="0"/>
            </a:endParaRP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1" baseline="0" dirty="0" err="1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cjuns@ustc.edu.cn</a:t>
            </a:r>
            <a:br>
              <a:rPr lang="en-US" altLang="zh-CN" sz="1600" b="1" baseline="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CN" sz="1600" b="1" baseline="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 Fall</a:t>
            </a: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400" b="1" baseline="0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baseline="0" dirty="0">
                <a:solidFill>
                  <a:srgbClr val="1F497D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计算机科学与技术学院</a:t>
            </a:r>
            <a:endParaRPr lang="en-US" altLang="zh-CN" sz="3200" b="1" baseline="0" dirty="0">
              <a:solidFill>
                <a:srgbClr val="1F497D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aseline="0" dirty="0">
                <a:solidFill>
                  <a:srgbClr val="1F497D"/>
                </a:solidFill>
                <a:latin typeface="Calibri"/>
                <a:ea typeface="华文新魏" panose="02010800040101010101" pitchFamily="2" charset="-122"/>
              </a:rPr>
              <a:t>School of Computer Science and Technology</a:t>
            </a:r>
            <a:endParaRPr lang="zh-CN" altLang="en-US" baseline="0" dirty="0">
              <a:solidFill>
                <a:srgbClr val="1F497D"/>
              </a:solidFill>
              <a:latin typeface="Calibri"/>
              <a:ea typeface="华文新魏" panose="020108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32039" y="404664"/>
            <a:ext cx="41376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1" hangingPunct="1">
              <a:buFont typeface="Wingdings" panose="05000000000000000000" pitchFamily="2" charset="2"/>
              <a:buNone/>
            </a:pPr>
            <a:r>
              <a:rPr lang="zh-CN" altLang="en-US" sz="28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计算系统概论</a:t>
            </a:r>
            <a:r>
              <a:rPr lang="en-US" altLang="zh-CN" sz="28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en-US" altLang="zh-CN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 to Computing Systems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zh-CN" altLang="en-US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CS1002A.03 </a:t>
            </a:r>
            <a:r>
              <a:rPr lang="zh-CN" altLang="en-US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baseline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6172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66188-81DE-F5E6-AC5A-6F9F7784D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B793A7-76BC-F2EF-7242-1D5F31926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Run-time stack after Watt completes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7C7B8E1-361E-4F00-5A74-00301055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755FD86-6367-496B-A70C-DE2C8BD3C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909" y="1079562"/>
            <a:ext cx="4997163" cy="5013734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main(void)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3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a;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b;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6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b = Watt(a);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main calls Watt first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7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b = Volt(a, b); </a:t>
            </a:r>
            <a:r>
              <a:rPr lang="en-US" altLang="zh-CN" sz="14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then calls Volt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8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9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10 int Watt(int a)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11 {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w;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13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w = Volt(w, 10); </a:t>
            </a:r>
            <a:r>
              <a:rPr lang="en-US" altLang="zh-CN" sz="14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Watt calls Volt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15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16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w;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17 }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18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 int Volt(int q; int r)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{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k;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k;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}</a:t>
            </a:r>
          </a:p>
        </p:txBody>
      </p:sp>
      <p:cxnSp>
        <p:nvCxnSpPr>
          <p:cNvPr id="6" name="直线连接符 5">
            <a:extLst>
              <a:ext uri="{FF2B5EF4-FFF2-40B4-BE49-F238E27FC236}">
                <a16:creationId xmlns:a16="http://schemas.microsoft.com/office/drawing/2014/main" id="{90A9F5B0-1582-255F-D346-238D7192E13E}"/>
              </a:ext>
            </a:extLst>
          </p:cNvPr>
          <p:cNvCxnSpPr>
            <a:cxnSpLocks/>
          </p:cNvCxnSpPr>
          <p:nvPr/>
        </p:nvCxnSpPr>
        <p:spPr bwMode="auto">
          <a:xfrm>
            <a:off x="6319155" y="1566343"/>
            <a:ext cx="0" cy="43470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E8BDE419-957F-2CFC-7A02-E52E89131A9C}"/>
              </a:ext>
            </a:extLst>
          </p:cNvPr>
          <p:cNvCxnSpPr>
            <a:cxnSpLocks/>
          </p:cNvCxnSpPr>
          <p:nvPr/>
        </p:nvCxnSpPr>
        <p:spPr bwMode="auto">
          <a:xfrm>
            <a:off x="8297219" y="1566343"/>
            <a:ext cx="0" cy="43470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5262D7B5-E021-2A7F-9C82-617AE3E4F4D7}"/>
              </a:ext>
            </a:extLst>
          </p:cNvPr>
          <p:cNvSpPr/>
          <p:nvPr/>
        </p:nvSpPr>
        <p:spPr bwMode="auto">
          <a:xfrm>
            <a:off x="6319144" y="4620010"/>
            <a:ext cx="1978075" cy="681198"/>
          </a:xfrm>
          <a:prstGeom prst="rect">
            <a:avLst/>
          </a:prstGeom>
          <a:solidFill>
            <a:srgbClr val="F1BDC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7987DC2-2877-4F3E-A075-52943FE77737}"/>
              </a:ext>
            </a:extLst>
          </p:cNvPr>
          <p:cNvSpPr txBox="1"/>
          <p:nvPr/>
        </p:nvSpPr>
        <p:spPr>
          <a:xfrm>
            <a:off x="6777833" y="1561263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aseline="0" dirty="0"/>
              <a:t>Memory</a:t>
            </a:r>
            <a:endParaRPr kumimoji="1" lang="zh-CN" altLang="en-US" baseline="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A306D66-5EBA-8144-8769-18788EDA47E6}"/>
              </a:ext>
            </a:extLst>
          </p:cNvPr>
          <p:cNvSpPr txBox="1"/>
          <p:nvPr/>
        </p:nvSpPr>
        <p:spPr>
          <a:xfrm>
            <a:off x="5508104" y="148478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aseline="0" dirty="0"/>
              <a:t>x0000</a:t>
            </a:r>
            <a:endParaRPr kumimoji="1" lang="zh-CN" altLang="en-US" baseline="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8E0A074-89C3-88FD-F52F-6220C9D63F34}"/>
              </a:ext>
            </a:extLst>
          </p:cNvPr>
          <p:cNvSpPr txBox="1"/>
          <p:nvPr/>
        </p:nvSpPr>
        <p:spPr>
          <a:xfrm>
            <a:off x="5508104" y="5651956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aseline="0" dirty="0" err="1"/>
              <a:t>xFFFF</a:t>
            </a:r>
            <a:endParaRPr kumimoji="1" lang="zh-CN" altLang="en-US" baseline="0" dirty="0"/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EB6E2233-7886-4069-4C99-ACA4B2528F7A}"/>
              </a:ext>
            </a:extLst>
          </p:cNvPr>
          <p:cNvGrpSpPr/>
          <p:nvPr/>
        </p:nvGrpSpPr>
        <p:grpSpPr>
          <a:xfrm>
            <a:off x="8297219" y="4408379"/>
            <a:ext cx="891823" cy="855085"/>
            <a:chOff x="8297219" y="4408379"/>
            <a:chExt cx="891823" cy="855085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E492312A-D29C-7DF3-0E27-E6AB3C2BA3E5}"/>
                </a:ext>
              </a:extLst>
            </p:cNvPr>
            <p:cNvGrpSpPr/>
            <p:nvPr/>
          </p:nvGrpSpPr>
          <p:grpSpPr>
            <a:xfrm>
              <a:off x="8297219" y="4944540"/>
              <a:ext cx="891823" cy="318924"/>
              <a:chOff x="8252177" y="3598719"/>
              <a:chExt cx="891823" cy="318924"/>
            </a:xfrm>
          </p:grpSpPr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1A276CC-F0B5-BD45-922C-97DAF00FB04F}"/>
                  </a:ext>
                </a:extLst>
              </p:cNvPr>
              <p:cNvSpPr txBox="1"/>
              <p:nvPr/>
            </p:nvSpPr>
            <p:spPr>
              <a:xfrm>
                <a:off x="8612177" y="3598719"/>
                <a:ext cx="531823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600" baseline="0" dirty="0">
                    <a:latin typeface="Arial" charset="0"/>
                  </a:rPr>
                  <a:t>R5</a:t>
                </a:r>
                <a:endParaRPr lang="zh-CN" altLang="en-US" sz="1600" dirty="0"/>
              </a:p>
            </p:txBody>
          </p:sp>
          <p:cxnSp>
            <p:nvCxnSpPr>
              <p:cNvPr id="17" name="直线箭头连接符 16">
                <a:extLst>
                  <a:ext uri="{FF2B5EF4-FFF2-40B4-BE49-F238E27FC236}">
                    <a16:creationId xmlns:a16="http://schemas.microsoft.com/office/drawing/2014/main" id="{205A3727-18FB-1839-DB71-2721A7E1DE9B}"/>
                  </a:ext>
                </a:extLst>
              </p:cNvPr>
              <p:cNvCxnSpPr>
                <a:cxnSpLocks/>
                <a:stCxn id="16" idx="1"/>
              </p:cNvCxnSpPr>
              <p:nvPr/>
            </p:nvCxnSpPr>
            <p:spPr bwMode="auto">
              <a:xfrm flipH="1">
                <a:off x="8252177" y="3758181"/>
                <a:ext cx="360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7E7DD82C-D42C-FDA5-FE7A-818D43457657}"/>
                </a:ext>
              </a:extLst>
            </p:cNvPr>
            <p:cNvGrpSpPr/>
            <p:nvPr/>
          </p:nvGrpSpPr>
          <p:grpSpPr>
            <a:xfrm>
              <a:off x="8297219" y="4408379"/>
              <a:ext cx="891823" cy="318924"/>
              <a:chOff x="8252177" y="3420276"/>
              <a:chExt cx="891823" cy="318924"/>
            </a:xfrm>
          </p:grpSpPr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16FC571-0299-3416-D5D6-24F190B52E3E}"/>
                  </a:ext>
                </a:extLst>
              </p:cNvPr>
              <p:cNvSpPr txBox="1"/>
              <p:nvPr/>
            </p:nvSpPr>
            <p:spPr>
              <a:xfrm>
                <a:off x="8612177" y="3420276"/>
                <a:ext cx="531823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600" baseline="0" dirty="0">
                    <a:latin typeface="Arial" charset="0"/>
                  </a:rPr>
                  <a:t>R6</a:t>
                </a:r>
                <a:endParaRPr lang="zh-CN" altLang="en-US" sz="1600" dirty="0"/>
              </a:p>
            </p:txBody>
          </p:sp>
          <p:cxnSp>
            <p:nvCxnSpPr>
              <p:cNvPr id="21" name="直线箭头连接符 20">
                <a:extLst>
                  <a:ext uri="{FF2B5EF4-FFF2-40B4-BE49-F238E27FC236}">
                    <a16:creationId xmlns:a16="http://schemas.microsoft.com/office/drawing/2014/main" id="{24593CDD-D5B1-16AE-6B38-3A5EF1802D55}"/>
                  </a:ext>
                </a:extLst>
              </p:cNvPr>
              <p:cNvCxnSpPr>
                <a:cxnSpLocks/>
                <a:stCxn id="15" idx="1"/>
              </p:cNvCxnSpPr>
              <p:nvPr/>
            </p:nvCxnSpPr>
            <p:spPr bwMode="auto">
              <a:xfrm flipH="1">
                <a:off x="8252177" y="3579738"/>
                <a:ext cx="360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</p:grpSp>
      </p:grpSp>
      <p:cxnSp>
        <p:nvCxnSpPr>
          <p:cNvPr id="3" name="直线箭头连接符 2">
            <a:extLst>
              <a:ext uri="{FF2B5EF4-FFF2-40B4-BE49-F238E27FC236}">
                <a16:creationId xmlns:a16="http://schemas.microsoft.com/office/drawing/2014/main" id="{88C52CB3-C987-026C-FAAF-F10A9FC27327}"/>
              </a:ext>
            </a:extLst>
          </p:cNvPr>
          <p:cNvCxnSpPr>
            <a:cxnSpLocks/>
          </p:cNvCxnSpPr>
          <p:nvPr/>
        </p:nvCxnSpPr>
        <p:spPr bwMode="auto">
          <a:xfrm>
            <a:off x="467544" y="2276872"/>
            <a:ext cx="36008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535140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BDDD58-3BC9-5C74-E7B5-69D12CAC1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EF6A25-2FFD-B8AB-A90F-29FBA657E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Run-time stack when Volt executes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EA54A93-8482-3BDA-45E3-AF9804985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2F9B0DF-1494-3511-E247-008BC0F86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909" y="1079562"/>
            <a:ext cx="4997163" cy="5013734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main(void)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3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a;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b;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6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b = Watt(a);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main calls Watt first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7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b = Volt(a, b);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14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then calls Volt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8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9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10 int Watt(int a)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11 {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w;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13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w = Volt(w, 10); </a:t>
            </a:r>
            <a:r>
              <a:rPr lang="en-US" altLang="zh-CN" sz="14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Watt calls Volt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15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16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w;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17 }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18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 int Volt(int q; int r)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{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k;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k;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}</a:t>
            </a:r>
          </a:p>
        </p:txBody>
      </p:sp>
      <p:cxnSp>
        <p:nvCxnSpPr>
          <p:cNvPr id="6" name="直线连接符 5">
            <a:extLst>
              <a:ext uri="{FF2B5EF4-FFF2-40B4-BE49-F238E27FC236}">
                <a16:creationId xmlns:a16="http://schemas.microsoft.com/office/drawing/2014/main" id="{349D8B1C-9907-56ED-AC4D-255E97F416B6}"/>
              </a:ext>
            </a:extLst>
          </p:cNvPr>
          <p:cNvCxnSpPr>
            <a:cxnSpLocks/>
          </p:cNvCxnSpPr>
          <p:nvPr/>
        </p:nvCxnSpPr>
        <p:spPr bwMode="auto">
          <a:xfrm>
            <a:off x="6319155" y="1566343"/>
            <a:ext cx="0" cy="43470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0A746780-CC7E-869A-D3EE-38494C21E586}"/>
              </a:ext>
            </a:extLst>
          </p:cNvPr>
          <p:cNvCxnSpPr>
            <a:cxnSpLocks/>
          </p:cNvCxnSpPr>
          <p:nvPr/>
        </p:nvCxnSpPr>
        <p:spPr bwMode="auto">
          <a:xfrm>
            <a:off x="8297219" y="1566343"/>
            <a:ext cx="0" cy="43470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CAAB0249-B686-B18C-AEDA-D66BEE38C4A8}"/>
              </a:ext>
            </a:extLst>
          </p:cNvPr>
          <p:cNvSpPr/>
          <p:nvPr/>
        </p:nvSpPr>
        <p:spPr bwMode="auto">
          <a:xfrm>
            <a:off x="6319144" y="4620010"/>
            <a:ext cx="1978075" cy="681198"/>
          </a:xfrm>
          <a:prstGeom prst="rect">
            <a:avLst/>
          </a:prstGeom>
          <a:solidFill>
            <a:srgbClr val="F1BDC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373E1C7-ECED-1CE5-9FDF-383D7C3C9FCB}"/>
              </a:ext>
            </a:extLst>
          </p:cNvPr>
          <p:cNvSpPr txBox="1"/>
          <p:nvPr/>
        </p:nvSpPr>
        <p:spPr>
          <a:xfrm>
            <a:off x="6777833" y="1561263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aseline="0" dirty="0"/>
              <a:t>Memory</a:t>
            </a:r>
            <a:endParaRPr kumimoji="1" lang="zh-CN" altLang="en-US" baseline="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D22E176-31C2-7CAF-8AFE-2DBA1DF5B468}"/>
              </a:ext>
            </a:extLst>
          </p:cNvPr>
          <p:cNvSpPr txBox="1"/>
          <p:nvPr/>
        </p:nvSpPr>
        <p:spPr>
          <a:xfrm>
            <a:off x="5508104" y="148478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aseline="0" dirty="0"/>
              <a:t>x0000</a:t>
            </a:r>
            <a:endParaRPr kumimoji="1" lang="zh-CN" altLang="en-US" baseline="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CA9BA8F-EC5F-5867-141A-5677A99244BD}"/>
              </a:ext>
            </a:extLst>
          </p:cNvPr>
          <p:cNvSpPr txBox="1"/>
          <p:nvPr/>
        </p:nvSpPr>
        <p:spPr>
          <a:xfrm>
            <a:off x="5508104" y="5651956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aseline="0" dirty="0" err="1"/>
              <a:t>xFFFF</a:t>
            </a:r>
            <a:endParaRPr kumimoji="1" lang="zh-CN" altLang="en-US" baseline="0" dirty="0"/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D80B1F0A-31A6-F114-D977-29DC0BC0A5BB}"/>
              </a:ext>
            </a:extLst>
          </p:cNvPr>
          <p:cNvGrpSpPr/>
          <p:nvPr/>
        </p:nvGrpSpPr>
        <p:grpSpPr>
          <a:xfrm>
            <a:off x="8297219" y="3701644"/>
            <a:ext cx="891823" cy="855085"/>
            <a:chOff x="8297219" y="4408379"/>
            <a:chExt cx="891823" cy="855085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5F85D163-CF08-EA0D-8F94-C364838BB00F}"/>
                </a:ext>
              </a:extLst>
            </p:cNvPr>
            <p:cNvGrpSpPr/>
            <p:nvPr/>
          </p:nvGrpSpPr>
          <p:grpSpPr>
            <a:xfrm>
              <a:off x="8297219" y="4944540"/>
              <a:ext cx="891823" cy="318924"/>
              <a:chOff x="8252177" y="3598719"/>
              <a:chExt cx="891823" cy="318924"/>
            </a:xfrm>
          </p:grpSpPr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8CF13818-1DC4-8588-6C8D-484CA5B67CCD}"/>
                  </a:ext>
                </a:extLst>
              </p:cNvPr>
              <p:cNvSpPr txBox="1"/>
              <p:nvPr/>
            </p:nvSpPr>
            <p:spPr>
              <a:xfrm>
                <a:off x="8612177" y="3598719"/>
                <a:ext cx="531823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600" baseline="0" dirty="0">
                    <a:latin typeface="Arial" charset="0"/>
                  </a:rPr>
                  <a:t>R5</a:t>
                </a:r>
                <a:endParaRPr lang="zh-CN" altLang="en-US" sz="1600" dirty="0"/>
              </a:p>
            </p:txBody>
          </p:sp>
          <p:cxnSp>
            <p:nvCxnSpPr>
              <p:cNvPr id="17" name="直线箭头连接符 16">
                <a:extLst>
                  <a:ext uri="{FF2B5EF4-FFF2-40B4-BE49-F238E27FC236}">
                    <a16:creationId xmlns:a16="http://schemas.microsoft.com/office/drawing/2014/main" id="{D659FA14-1252-35D8-1B0A-C6E1518924EA}"/>
                  </a:ext>
                </a:extLst>
              </p:cNvPr>
              <p:cNvCxnSpPr>
                <a:cxnSpLocks/>
                <a:stCxn id="16" idx="1"/>
              </p:cNvCxnSpPr>
              <p:nvPr/>
            </p:nvCxnSpPr>
            <p:spPr bwMode="auto">
              <a:xfrm flipH="1">
                <a:off x="8252177" y="3758181"/>
                <a:ext cx="360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81905C1E-5DCA-1D2A-7673-C11D22F04A50}"/>
                </a:ext>
              </a:extLst>
            </p:cNvPr>
            <p:cNvGrpSpPr/>
            <p:nvPr/>
          </p:nvGrpSpPr>
          <p:grpSpPr>
            <a:xfrm>
              <a:off x="8297219" y="4408379"/>
              <a:ext cx="891823" cy="318924"/>
              <a:chOff x="8252177" y="3420276"/>
              <a:chExt cx="891823" cy="318924"/>
            </a:xfrm>
          </p:grpSpPr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B7745A2-C33C-5C58-0164-521F146D0554}"/>
                  </a:ext>
                </a:extLst>
              </p:cNvPr>
              <p:cNvSpPr txBox="1"/>
              <p:nvPr/>
            </p:nvSpPr>
            <p:spPr>
              <a:xfrm>
                <a:off x="8612177" y="3420276"/>
                <a:ext cx="531823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600" baseline="0" dirty="0">
                    <a:latin typeface="Arial" charset="0"/>
                  </a:rPr>
                  <a:t>R6</a:t>
                </a:r>
                <a:endParaRPr lang="zh-CN" altLang="en-US" sz="1600" dirty="0"/>
              </a:p>
            </p:txBody>
          </p:sp>
          <p:cxnSp>
            <p:nvCxnSpPr>
              <p:cNvPr id="21" name="直线箭头连接符 20">
                <a:extLst>
                  <a:ext uri="{FF2B5EF4-FFF2-40B4-BE49-F238E27FC236}">
                    <a16:creationId xmlns:a16="http://schemas.microsoft.com/office/drawing/2014/main" id="{3FBF61D5-2CCF-9E7E-CCA5-F2E394E63C80}"/>
                  </a:ext>
                </a:extLst>
              </p:cNvPr>
              <p:cNvCxnSpPr>
                <a:cxnSpLocks/>
                <a:stCxn id="15" idx="1"/>
              </p:cNvCxnSpPr>
              <p:nvPr/>
            </p:nvCxnSpPr>
            <p:spPr bwMode="auto">
              <a:xfrm flipH="1">
                <a:off x="8252177" y="3579738"/>
                <a:ext cx="360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</p:grp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0FAFF512-8244-76A4-DB05-16E9620A0931}"/>
              </a:ext>
            </a:extLst>
          </p:cNvPr>
          <p:cNvSpPr/>
          <p:nvPr/>
        </p:nvSpPr>
        <p:spPr bwMode="auto">
          <a:xfrm>
            <a:off x="6319144" y="3943562"/>
            <a:ext cx="1978075" cy="681198"/>
          </a:xfrm>
          <a:prstGeom prst="rect">
            <a:avLst/>
          </a:prstGeom>
          <a:solidFill>
            <a:srgbClr val="F1BDC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Volt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738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41E81-F6A9-AE0A-77F2-691DF141D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FB3348-02E7-0CAA-E48D-78878C6AD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Run-time stack after Volt completes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0347A82-CC6B-55C1-DE2F-818EC967B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ADE359B-6927-DC86-DF44-2A5C1B1CF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909" y="1079562"/>
            <a:ext cx="4997163" cy="5013734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main(void)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3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a;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b;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6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b = Watt(a);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main calls Watt first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7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b = Volt(a, b); </a:t>
            </a:r>
            <a:r>
              <a:rPr lang="en-US" altLang="zh-CN" sz="14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then calls Volt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8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9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10 int Watt(int a)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11 {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w;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13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w = Volt(w, 10); </a:t>
            </a:r>
            <a:r>
              <a:rPr lang="en-US" altLang="zh-CN" sz="14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Watt calls Volt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15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16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w;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17 }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18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 int Volt(int q; int r)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{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k;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k;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}</a:t>
            </a:r>
          </a:p>
        </p:txBody>
      </p:sp>
      <p:cxnSp>
        <p:nvCxnSpPr>
          <p:cNvPr id="6" name="直线连接符 5">
            <a:extLst>
              <a:ext uri="{FF2B5EF4-FFF2-40B4-BE49-F238E27FC236}">
                <a16:creationId xmlns:a16="http://schemas.microsoft.com/office/drawing/2014/main" id="{1045681D-4955-B58B-E68C-EE109BE37AC7}"/>
              </a:ext>
            </a:extLst>
          </p:cNvPr>
          <p:cNvCxnSpPr>
            <a:cxnSpLocks/>
          </p:cNvCxnSpPr>
          <p:nvPr/>
        </p:nvCxnSpPr>
        <p:spPr bwMode="auto">
          <a:xfrm>
            <a:off x="6319155" y="1566343"/>
            <a:ext cx="0" cy="43470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18871D70-6712-9BFE-D96D-F96EBC553DC5}"/>
              </a:ext>
            </a:extLst>
          </p:cNvPr>
          <p:cNvCxnSpPr>
            <a:cxnSpLocks/>
          </p:cNvCxnSpPr>
          <p:nvPr/>
        </p:nvCxnSpPr>
        <p:spPr bwMode="auto">
          <a:xfrm>
            <a:off x="8297219" y="1566343"/>
            <a:ext cx="0" cy="43470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41DBBC11-7C20-247E-042E-E0E3A8B818D1}"/>
              </a:ext>
            </a:extLst>
          </p:cNvPr>
          <p:cNvSpPr/>
          <p:nvPr/>
        </p:nvSpPr>
        <p:spPr bwMode="auto">
          <a:xfrm>
            <a:off x="6319144" y="4620010"/>
            <a:ext cx="1978075" cy="681198"/>
          </a:xfrm>
          <a:prstGeom prst="rect">
            <a:avLst/>
          </a:prstGeom>
          <a:solidFill>
            <a:srgbClr val="F1BDC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7AD1AD7-169B-AB54-37FB-344A661DCC20}"/>
              </a:ext>
            </a:extLst>
          </p:cNvPr>
          <p:cNvSpPr txBox="1"/>
          <p:nvPr/>
        </p:nvSpPr>
        <p:spPr>
          <a:xfrm>
            <a:off x="6777833" y="1561263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aseline="0" dirty="0"/>
              <a:t>Memory</a:t>
            </a:r>
            <a:endParaRPr kumimoji="1" lang="zh-CN" altLang="en-US" baseline="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8DDC9B7-8657-F460-A229-88D82FB7C432}"/>
              </a:ext>
            </a:extLst>
          </p:cNvPr>
          <p:cNvSpPr txBox="1"/>
          <p:nvPr/>
        </p:nvSpPr>
        <p:spPr>
          <a:xfrm>
            <a:off x="5508104" y="148478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aseline="0" dirty="0"/>
              <a:t>x0000</a:t>
            </a:r>
            <a:endParaRPr kumimoji="1" lang="zh-CN" altLang="en-US" baseline="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6A497CE-92F1-F3F4-3D73-EC0B0A3C5261}"/>
              </a:ext>
            </a:extLst>
          </p:cNvPr>
          <p:cNvSpPr txBox="1"/>
          <p:nvPr/>
        </p:nvSpPr>
        <p:spPr>
          <a:xfrm>
            <a:off x="5508104" y="5651956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aseline="0" dirty="0" err="1"/>
              <a:t>xFFFF</a:t>
            </a:r>
            <a:endParaRPr kumimoji="1" lang="zh-CN" altLang="en-US" baseline="0" dirty="0"/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C5631147-A774-EA0D-C255-A02C895CA81A}"/>
              </a:ext>
            </a:extLst>
          </p:cNvPr>
          <p:cNvGrpSpPr/>
          <p:nvPr/>
        </p:nvGrpSpPr>
        <p:grpSpPr>
          <a:xfrm>
            <a:off x="8297219" y="4408379"/>
            <a:ext cx="891823" cy="855085"/>
            <a:chOff x="8297219" y="4408379"/>
            <a:chExt cx="891823" cy="855085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B9F59CD6-12BC-3305-81EF-B39765778A62}"/>
                </a:ext>
              </a:extLst>
            </p:cNvPr>
            <p:cNvGrpSpPr/>
            <p:nvPr/>
          </p:nvGrpSpPr>
          <p:grpSpPr>
            <a:xfrm>
              <a:off x="8297219" y="4944540"/>
              <a:ext cx="891823" cy="318924"/>
              <a:chOff x="8252177" y="3598719"/>
              <a:chExt cx="891823" cy="318924"/>
            </a:xfrm>
          </p:grpSpPr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C0C2FD1-D020-5434-43BF-5DB9BDEAE378}"/>
                  </a:ext>
                </a:extLst>
              </p:cNvPr>
              <p:cNvSpPr txBox="1"/>
              <p:nvPr/>
            </p:nvSpPr>
            <p:spPr>
              <a:xfrm>
                <a:off x="8612177" y="3598719"/>
                <a:ext cx="531823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600" baseline="0" dirty="0">
                    <a:latin typeface="Arial" charset="0"/>
                  </a:rPr>
                  <a:t>R5</a:t>
                </a:r>
                <a:endParaRPr lang="zh-CN" altLang="en-US" sz="1600" dirty="0"/>
              </a:p>
            </p:txBody>
          </p:sp>
          <p:cxnSp>
            <p:nvCxnSpPr>
              <p:cNvPr id="17" name="直线箭头连接符 16">
                <a:extLst>
                  <a:ext uri="{FF2B5EF4-FFF2-40B4-BE49-F238E27FC236}">
                    <a16:creationId xmlns:a16="http://schemas.microsoft.com/office/drawing/2014/main" id="{57C18ABC-EF13-9C9E-D62A-4172271A7C74}"/>
                  </a:ext>
                </a:extLst>
              </p:cNvPr>
              <p:cNvCxnSpPr>
                <a:cxnSpLocks/>
                <a:stCxn id="16" idx="1"/>
              </p:cNvCxnSpPr>
              <p:nvPr/>
            </p:nvCxnSpPr>
            <p:spPr bwMode="auto">
              <a:xfrm flipH="1">
                <a:off x="8252177" y="3758181"/>
                <a:ext cx="360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B8F96EF1-92B9-AB1C-A5B1-388A86C0F3BC}"/>
                </a:ext>
              </a:extLst>
            </p:cNvPr>
            <p:cNvGrpSpPr/>
            <p:nvPr/>
          </p:nvGrpSpPr>
          <p:grpSpPr>
            <a:xfrm>
              <a:off x="8297219" y="4408379"/>
              <a:ext cx="891823" cy="318924"/>
              <a:chOff x="8252177" y="3420276"/>
              <a:chExt cx="891823" cy="318924"/>
            </a:xfrm>
          </p:grpSpPr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71BB143-B0AA-26B4-CB75-7D461B76EB31}"/>
                  </a:ext>
                </a:extLst>
              </p:cNvPr>
              <p:cNvSpPr txBox="1"/>
              <p:nvPr/>
            </p:nvSpPr>
            <p:spPr>
              <a:xfrm>
                <a:off x="8612177" y="3420276"/>
                <a:ext cx="531823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600" baseline="0" dirty="0">
                    <a:latin typeface="Arial" charset="0"/>
                  </a:rPr>
                  <a:t>R6</a:t>
                </a:r>
                <a:endParaRPr lang="zh-CN" altLang="en-US" sz="1600" dirty="0"/>
              </a:p>
            </p:txBody>
          </p:sp>
          <p:cxnSp>
            <p:nvCxnSpPr>
              <p:cNvPr id="21" name="直线箭头连接符 20">
                <a:extLst>
                  <a:ext uri="{FF2B5EF4-FFF2-40B4-BE49-F238E27FC236}">
                    <a16:creationId xmlns:a16="http://schemas.microsoft.com/office/drawing/2014/main" id="{C6C41C9E-7C59-9CBF-1A0A-8A0D2ED234EA}"/>
                  </a:ext>
                </a:extLst>
              </p:cNvPr>
              <p:cNvCxnSpPr>
                <a:cxnSpLocks/>
                <a:stCxn id="15" idx="1"/>
              </p:cNvCxnSpPr>
              <p:nvPr/>
            </p:nvCxnSpPr>
            <p:spPr bwMode="auto">
              <a:xfrm flipH="1">
                <a:off x="8252177" y="3579738"/>
                <a:ext cx="360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</p:grpSp>
      </p:grpSp>
      <p:cxnSp>
        <p:nvCxnSpPr>
          <p:cNvPr id="3" name="直线箭头连接符 2">
            <a:extLst>
              <a:ext uri="{FF2B5EF4-FFF2-40B4-BE49-F238E27FC236}">
                <a16:creationId xmlns:a16="http://schemas.microsoft.com/office/drawing/2014/main" id="{EEB627D4-3256-96D6-5F15-9F854C67907F}"/>
              </a:ext>
            </a:extLst>
          </p:cNvPr>
          <p:cNvCxnSpPr>
            <a:cxnSpLocks/>
          </p:cNvCxnSpPr>
          <p:nvPr/>
        </p:nvCxnSpPr>
        <p:spPr bwMode="auto">
          <a:xfrm>
            <a:off x="467544" y="2492896"/>
            <a:ext cx="360080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589311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DE24C8-241C-641A-A8C6-380389B99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CB4558-8E25-F414-BAAB-4F6690498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Function call in 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C7F243C-64D9-849C-2C9B-4809076A2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Four steps of the C-runtime stack protocol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caller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copies arguments for 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onto the run-time stack and passes control to the callee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function pushes space for </a:t>
            </a:r>
            <a:r>
              <a:rPr lang="en" altLang="zh-CN" dirty="0">
                <a:solidFill>
                  <a:srgbClr val="0074BF"/>
                </a:solidFill>
                <a:effectLst/>
                <a:latin typeface="STIXGeneral"/>
              </a:rPr>
              <a:t>local variables 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and other info. onto the run-time stack, creating its </a:t>
            </a:r>
            <a:r>
              <a:rPr lang="en" altLang="zh-CN" dirty="0">
                <a:solidFill>
                  <a:srgbClr val="0074BF"/>
                </a:solidFill>
                <a:effectLst/>
                <a:latin typeface="STIXGeneral"/>
              </a:rPr>
              <a:t>stack frame 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on top of the stack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executes the task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Once it is ready to return, 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removes, or pops, its stack frame oﬀ the run-time stack and returns the </a:t>
            </a:r>
            <a:r>
              <a:rPr lang="en" altLang="zh-CN" dirty="0">
                <a:solidFill>
                  <a:srgbClr val="0074BF"/>
                </a:solidFill>
                <a:effectLst/>
                <a:latin typeface="STIXGeneral"/>
              </a:rPr>
              <a:t>return value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and control to the caller</a:t>
            </a:r>
          </a:p>
          <a:p>
            <a:pPr lvl="1"/>
            <a:endParaRPr kumimoji="1"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B3D43EF-9E26-A141-EECF-9F508ECEE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73310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733340-0C19-DEB8-B241-96CB1A336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008B06-D532-4499-F376-8E76C7C62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Function call in 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73BFD1-0E6D-32B3-FC38-5A64CD5B7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Four steps of the C-runtime stack protocol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caller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copies arguments for 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onto the run-time stack and passes control to the callee</a:t>
            </a:r>
            <a:endParaRPr kumimoji="1"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C247B95-4745-260A-AED6-B4A33C72A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BBFBD7C-B67E-2AAE-1339-ECA71BFE0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854" y="2132856"/>
            <a:ext cx="2952328" cy="3378844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10 int Watt(int a)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11 {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12 </a:t>
            </a:r>
            <a:r>
              <a:rPr lang="zh-CN" altLang="en-US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w;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13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14 </a:t>
            </a:r>
            <a:r>
              <a:rPr lang="zh-CN" altLang="en-US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6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w = Volt(w, 10);</a:t>
            </a:r>
            <a:endParaRPr lang="en-US" altLang="zh-CN" sz="1600" baseline="0" dirty="0">
              <a:solidFill>
                <a:srgbClr val="D8127E"/>
              </a:solidFill>
              <a:highlight>
                <a:srgbClr val="FFCCFF"/>
              </a:highlight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15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16 </a:t>
            </a:r>
            <a:r>
              <a:rPr lang="zh-CN" altLang="en-US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w;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17 }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18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 int Volt(int q; int r)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{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</a:t>
            </a:r>
            <a:r>
              <a:rPr lang="zh-CN" altLang="en-US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</a:t>
            </a:r>
            <a:r>
              <a:rPr lang="zh-CN" altLang="en-US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</a:t>
            </a:r>
            <a:r>
              <a:rPr lang="zh-CN" altLang="en-US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}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E8C22E2-03EE-4573-478E-22AD99F16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20" y="2132856"/>
            <a:ext cx="4712189" cy="2226716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AND R0,R0,#0  ; R0 &lt;- 0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R0,R0,#10 ; R0 &lt;- 10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R6,R6,#-1 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STR R0,R6,#0  ; Push 10 onto stack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R0,R5,#0  ; Load w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R6,R6,#-1 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STR R0,R6,#0  ; Push w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JSR Volt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8AD048A-4CE4-5EC9-78A8-A2C694EBA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2696" y="2132856"/>
            <a:ext cx="4645244" cy="1983804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6600460E-F6B9-A829-8FFC-5C809B6A6198}"/>
              </a:ext>
            </a:extLst>
          </p:cNvPr>
          <p:cNvSpPr/>
          <p:nvPr/>
        </p:nvSpPr>
        <p:spPr bwMode="auto">
          <a:xfrm>
            <a:off x="3563888" y="4431926"/>
            <a:ext cx="5580112" cy="2105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" name="直线连接符 13">
            <a:extLst>
              <a:ext uri="{FF2B5EF4-FFF2-40B4-BE49-F238E27FC236}">
                <a16:creationId xmlns:a16="http://schemas.microsoft.com/office/drawing/2014/main" id="{E1660205-AC0B-9EE0-6756-10E4BA0B7AD8}"/>
              </a:ext>
            </a:extLst>
          </p:cNvPr>
          <p:cNvCxnSpPr>
            <a:cxnSpLocks/>
          </p:cNvCxnSpPr>
          <p:nvPr/>
        </p:nvCxnSpPr>
        <p:spPr bwMode="auto">
          <a:xfrm>
            <a:off x="4592484" y="4482947"/>
            <a:ext cx="0" cy="19797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2063975D-5475-53FE-35C8-743AA7EDB6CF}"/>
              </a:ext>
            </a:extLst>
          </p:cNvPr>
          <p:cNvCxnSpPr>
            <a:cxnSpLocks/>
          </p:cNvCxnSpPr>
          <p:nvPr/>
        </p:nvCxnSpPr>
        <p:spPr bwMode="auto">
          <a:xfrm>
            <a:off x="6570548" y="4482947"/>
            <a:ext cx="0" cy="19797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FA160636-020E-A135-91CF-3198EC89D2D2}"/>
              </a:ext>
            </a:extLst>
          </p:cNvPr>
          <p:cNvCxnSpPr>
            <a:cxnSpLocks/>
          </p:cNvCxnSpPr>
          <p:nvPr/>
        </p:nvCxnSpPr>
        <p:spPr bwMode="auto">
          <a:xfrm>
            <a:off x="6658089" y="5256293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id="{9A84735B-16C0-1B24-26EA-55764C168C21}"/>
              </a:ext>
            </a:extLst>
          </p:cNvPr>
          <p:cNvSpPr/>
          <p:nvPr/>
        </p:nvSpPr>
        <p:spPr bwMode="auto">
          <a:xfrm>
            <a:off x="4592473" y="5256293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1BF5CC9-BF8D-17AB-9F6D-250B82981A9D}"/>
              </a:ext>
            </a:extLst>
          </p:cNvPr>
          <p:cNvSpPr txBox="1"/>
          <p:nvPr/>
        </p:nvSpPr>
        <p:spPr>
          <a:xfrm>
            <a:off x="6669404" y="5247939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5C18C2B-DC9F-7243-EDAC-A47269E39F4C}"/>
              </a:ext>
            </a:extLst>
          </p:cNvPr>
          <p:cNvSpPr txBox="1"/>
          <p:nvPr/>
        </p:nvSpPr>
        <p:spPr>
          <a:xfrm>
            <a:off x="3489737" y="5157077"/>
            <a:ext cx="53182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R6</a:t>
            </a:r>
            <a:endParaRPr lang="zh-CN" altLang="en-US" sz="14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84844BB-7666-03FA-2441-C05B81D70FE5}"/>
              </a:ext>
            </a:extLst>
          </p:cNvPr>
          <p:cNvSpPr txBox="1"/>
          <p:nvPr/>
        </p:nvSpPr>
        <p:spPr>
          <a:xfrm>
            <a:off x="3489737" y="5295561"/>
            <a:ext cx="53182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R5</a:t>
            </a:r>
            <a:endParaRPr lang="zh-CN" altLang="en-US" sz="1400" dirty="0"/>
          </a:p>
        </p:txBody>
      </p:sp>
      <p:cxnSp>
        <p:nvCxnSpPr>
          <p:cNvPr id="23" name="直线箭头连接符 22">
            <a:extLst>
              <a:ext uri="{FF2B5EF4-FFF2-40B4-BE49-F238E27FC236}">
                <a16:creationId xmlns:a16="http://schemas.microsoft.com/office/drawing/2014/main" id="{7C782CFE-50C7-D1A2-25A7-B83C6B70871F}"/>
              </a:ext>
            </a:extLst>
          </p:cNvPr>
          <p:cNvCxnSpPr>
            <a:cxnSpLocks/>
            <a:stCxn id="21" idx="3"/>
          </p:cNvCxnSpPr>
          <p:nvPr/>
        </p:nvCxnSpPr>
        <p:spPr bwMode="auto">
          <a:xfrm flipV="1">
            <a:off x="4021560" y="5294871"/>
            <a:ext cx="532762" cy="62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4" name="直线箭头连接符 23">
            <a:extLst>
              <a:ext uri="{FF2B5EF4-FFF2-40B4-BE49-F238E27FC236}">
                <a16:creationId xmlns:a16="http://schemas.microsoft.com/office/drawing/2014/main" id="{31816501-3081-74FE-DB4C-B51433CA28FB}"/>
              </a:ext>
            </a:extLst>
          </p:cNvPr>
          <p:cNvCxnSpPr>
            <a:cxnSpLocks/>
            <a:stCxn id="22" idx="3"/>
          </p:cNvCxnSpPr>
          <p:nvPr/>
        </p:nvCxnSpPr>
        <p:spPr bwMode="auto">
          <a:xfrm flipV="1">
            <a:off x="4021560" y="5436400"/>
            <a:ext cx="532762" cy="32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74BEBFE8-9997-E5F7-6FF8-E8083FBF030C}"/>
              </a:ext>
            </a:extLst>
          </p:cNvPr>
          <p:cNvSpPr txBox="1"/>
          <p:nvPr/>
        </p:nvSpPr>
        <p:spPr>
          <a:xfrm>
            <a:off x="3900369" y="4436997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x0000</a:t>
            </a:r>
            <a:endParaRPr lang="zh-CN" altLang="en-US" sz="1400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83FD665C-CDA9-9E12-9F03-9A23AFFF44E2}"/>
              </a:ext>
            </a:extLst>
          </p:cNvPr>
          <p:cNvSpPr txBox="1"/>
          <p:nvPr/>
        </p:nvSpPr>
        <p:spPr>
          <a:xfrm>
            <a:off x="3900369" y="6237197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 err="1">
                <a:latin typeface="Arial" charset="0"/>
              </a:rPr>
              <a:t>xFFFF</a:t>
            </a:r>
            <a:endParaRPr lang="zh-CN" altLang="en-US" sz="1400" dirty="0"/>
          </a:p>
        </p:txBody>
      </p:sp>
      <p:cxnSp>
        <p:nvCxnSpPr>
          <p:cNvPr id="27" name="直线连接符 26">
            <a:extLst>
              <a:ext uri="{FF2B5EF4-FFF2-40B4-BE49-F238E27FC236}">
                <a16:creationId xmlns:a16="http://schemas.microsoft.com/office/drawing/2014/main" id="{50876AA4-E6EA-E845-21F6-81ADFA02F1B2}"/>
              </a:ext>
            </a:extLst>
          </p:cNvPr>
          <p:cNvCxnSpPr>
            <a:cxnSpLocks/>
          </p:cNvCxnSpPr>
          <p:nvPr/>
        </p:nvCxnSpPr>
        <p:spPr bwMode="auto">
          <a:xfrm>
            <a:off x="6660512" y="6309320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EB9A48D5-330B-328F-C4FA-5F394F86D85E}"/>
              </a:ext>
            </a:extLst>
          </p:cNvPr>
          <p:cNvSpPr txBox="1"/>
          <p:nvPr/>
        </p:nvSpPr>
        <p:spPr>
          <a:xfrm>
            <a:off x="7813510" y="5517698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Watt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5EE53063-1498-7D1E-2EDC-0549B4F0DE6D}"/>
              </a:ext>
            </a:extLst>
          </p:cNvPr>
          <p:cNvCxnSpPr>
            <a:cxnSpLocks/>
            <a:stCxn id="28" idx="0"/>
          </p:cNvCxnSpPr>
          <p:nvPr/>
        </p:nvCxnSpPr>
        <p:spPr bwMode="auto">
          <a:xfrm flipV="1">
            <a:off x="8354875" y="5256293"/>
            <a:ext cx="0" cy="2614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0" name="直线箭头连接符 29">
            <a:extLst>
              <a:ext uri="{FF2B5EF4-FFF2-40B4-BE49-F238E27FC236}">
                <a16:creationId xmlns:a16="http://schemas.microsoft.com/office/drawing/2014/main" id="{9C803BAE-C3A1-3A5E-76A3-F28B4F6A14F1}"/>
              </a:ext>
            </a:extLst>
          </p:cNvPr>
          <p:cNvCxnSpPr>
            <a:cxnSpLocks/>
            <a:stCxn id="28" idx="2"/>
          </p:cNvCxnSpPr>
          <p:nvPr/>
        </p:nvCxnSpPr>
        <p:spPr bwMode="auto">
          <a:xfrm>
            <a:off x="8354875" y="6021288"/>
            <a:ext cx="0" cy="2614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45495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D333E-6447-3B8C-A413-8D63049C1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44CC77-4C4B-28C4-EEFB-81156AFB1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Function call in 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3A5C99-C940-1BE4-93CF-C886CE494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Four steps of the C-runtime stack protocol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caller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copies arguments for 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onto the run-time stack and passes control to the callee</a:t>
            </a:r>
            <a:endParaRPr kumimoji="1"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4FE7EF3-39AC-047C-EC7E-25E34ED99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3D67664-0A61-7AA3-D00F-79A2873A5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854" y="2132856"/>
            <a:ext cx="2952328" cy="3378844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10 int Watt(int a)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11 {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12 </a:t>
            </a:r>
            <a:r>
              <a:rPr lang="zh-CN" altLang="en-US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w;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13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14 </a:t>
            </a:r>
            <a:r>
              <a:rPr lang="zh-CN" altLang="en-US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6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w = Volt(w, 10);</a:t>
            </a:r>
            <a:endParaRPr lang="en-US" altLang="zh-CN" sz="1600" baseline="0" dirty="0">
              <a:solidFill>
                <a:srgbClr val="D8127E"/>
              </a:solidFill>
              <a:highlight>
                <a:srgbClr val="FFCCFF"/>
              </a:highlight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15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16 </a:t>
            </a:r>
            <a:r>
              <a:rPr lang="zh-CN" altLang="en-US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w;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17 }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18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 int Volt(int q; int r)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{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</a:t>
            </a:r>
            <a:r>
              <a:rPr lang="zh-CN" altLang="en-US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</a:t>
            </a:r>
            <a:r>
              <a:rPr lang="zh-CN" altLang="en-US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</a:t>
            </a:r>
            <a:r>
              <a:rPr lang="zh-CN" altLang="en-US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}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E58C65C-FB19-2956-6B74-213EE78AC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20" y="2132856"/>
            <a:ext cx="4712189" cy="2226716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AND R0,R0,#0  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R0 &lt;- 0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R0,R0,#10 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R0 &lt;- 10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R6,R6,#-1 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STR R0,R6,#0  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Push 10 onto stack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R0,R5,#0  ; Load w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R6,R6,#-1 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STR R0,R6,#0  ; Push w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JSR Volt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75F50D3-C099-B87E-0C8C-C04CF108B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2696" y="2132856"/>
            <a:ext cx="4645244" cy="1983804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0BC4C356-BC5F-2665-CAE6-DB09F2318F6E}"/>
              </a:ext>
            </a:extLst>
          </p:cNvPr>
          <p:cNvSpPr/>
          <p:nvPr/>
        </p:nvSpPr>
        <p:spPr bwMode="auto">
          <a:xfrm>
            <a:off x="3563888" y="4431926"/>
            <a:ext cx="5580112" cy="2105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" name="直线连接符 13">
            <a:extLst>
              <a:ext uri="{FF2B5EF4-FFF2-40B4-BE49-F238E27FC236}">
                <a16:creationId xmlns:a16="http://schemas.microsoft.com/office/drawing/2014/main" id="{E08555D1-CC70-FEB6-B153-DA676B48B9B2}"/>
              </a:ext>
            </a:extLst>
          </p:cNvPr>
          <p:cNvCxnSpPr>
            <a:cxnSpLocks/>
          </p:cNvCxnSpPr>
          <p:nvPr/>
        </p:nvCxnSpPr>
        <p:spPr bwMode="auto">
          <a:xfrm>
            <a:off x="4592484" y="4482947"/>
            <a:ext cx="0" cy="19797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3D5C076D-B25F-0479-5A46-B96EF2EDF328}"/>
              </a:ext>
            </a:extLst>
          </p:cNvPr>
          <p:cNvCxnSpPr>
            <a:cxnSpLocks/>
          </p:cNvCxnSpPr>
          <p:nvPr/>
        </p:nvCxnSpPr>
        <p:spPr bwMode="auto">
          <a:xfrm>
            <a:off x="6570548" y="4482947"/>
            <a:ext cx="0" cy="19797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E9906171-23C0-7968-AB55-41E318CAE74B}"/>
              </a:ext>
            </a:extLst>
          </p:cNvPr>
          <p:cNvCxnSpPr>
            <a:cxnSpLocks/>
          </p:cNvCxnSpPr>
          <p:nvPr/>
        </p:nvCxnSpPr>
        <p:spPr bwMode="auto">
          <a:xfrm>
            <a:off x="6658089" y="5256293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id="{83E29715-F733-D6B8-F25D-ABCB8881A0B6}"/>
              </a:ext>
            </a:extLst>
          </p:cNvPr>
          <p:cNvSpPr/>
          <p:nvPr/>
        </p:nvSpPr>
        <p:spPr bwMode="auto">
          <a:xfrm>
            <a:off x="4592473" y="5256293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CBABA3B-6E1B-E0B3-951D-43DEA271F214}"/>
              </a:ext>
            </a:extLst>
          </p:cNvPr>
          <p:cNvSpPr txBox="1"/>
          <p:nvPr/>
        </p:nvSpPr>
        <p:spPr>
          <a:xfrm>
            <a:off x="6669404" y="5247939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434B76C-2116-DFE3-6849-559E1321A5D7}"/>
              </a:ext>
            </a:extLst>
          </p:cNvPr>
          <p:cNvSpPr txBox="1"/>
          <p:nvPr/>
        </p:nvSpPr>
        <p:spPr>
          <a:xfrm>
            <a:off x="3489737" y="4935521"/>
            <a:ext cx="53182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R6</a:t>
            </a:r>
            <a:endParaRPr lang="zh-CN" altLang="en-US" sz="14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CF32CE0-FD94-202E-8DEB-3A296750BC83}"/>
              </a:ext>
            </a:extLst>
          </p:cNvPr>
          <p:cNvSpPr txBox="1"/>
          <p:nvPr/>
        </p:nvSpPr>
        <p:spPr>
          <a:xfrm>
            <a:off x="3489737" y="5295561"/>
            <a:ext cx="53182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R5</a:t>
            </a:r>
            <a:endParaRPr lang="zh-CN" altLang="en-US" sz="1400" dirty="0"/>
          </a:p>
        </p:txBody>
      </p:sp>
      <p:cxnSp>
        <p:nvCxnSpPr>
          <p:cNvPr id="23" name="直线箭头连接符 22">
            <a:extLst>
              <a:ext uri="{FF2B5EF4-FFF2-40B4-BE49-F238E27FC236}">
                <a16:creationId xmlns:a16="http://schemas.microsoft.com/office/drawing/2014/main" id="{02832CB1-3E3B-682C-77A5-B055762FD49F}"/>
              </a:ext>
            </a:extLst>
          </p:cNvPr>
          <p:cNvCxnSpPr>
            <a:cxnSpLocks/>
            <a:stCxn id="21" idx="3"/>
          </p:cNvCxnSpPr>
          <p:nvPr/>
        </p:nvCxnSpPr>
        <p:spPr bwMode="auto">
          <a:xfrm flipV="1">
            <a:off x="4021560" y="5073315"/>
            <a:ext cx="532762" cy="62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4" name="直线箭头连接符 23">
            <a:extLst>
              <a:ext uri="{FF2B5EF4-FFF2-40B4-BE49-F238E27FC236}">
                <a16:creationId xmlns:a16="http://schemas.microsoft.com/office/drawing/2014/main" id="{E8FF3F43-1127-A03B-0916-2D1333613C89}"/>
              </a:ext>
            </a:extLst>
          </p:cNvPr>
          <p:cNvCxnSpPr>
            <a:cxnSpLocks/>
            <a:stCxn id="22" idx="3"/>
          </p:cNvCxnSpPr>
          <p:nvPr/>
        </p:nvCxnSpPr>
        <p:spPr bwMode="auto">
          <a:xfrm flipV="1">
            <a:off x="4021560" y="5436400"/>
            <a:ext cx="532762" cy="32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8D1BCBBA-DBE8-6660-3CF9-37D02F95C062}"/>
              </a:ext>
            </a:extLst>
          </p:cNvPr>
          <p:cNvSpPr txBox="1"/>
          <p:nvPr/>
        </p:nvSpPr>
        <p:spPr>
          <a:xfrm>
            <a:off x="3900369" y="4436997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x0000</a:t>
            </a:r>
            <a:endParaRPr lang="zh-CN" altLang="en-US" sz="1400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7E68E334-4BDE-EF1B-5F21-98CC8C5712DF}"/>
              </a:ext>
            </a:extLst>
          </p:cNvPr>
          <p:cNvSpPr txBox="1"/>
          <p:nvPr/>
        </p:nvSpPr>
        <p:spPr>
          <a:xfrm>
            <a:off x="3900369" y="6237197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 err="1">
                <a:latin typeface="Arial" charset="0"/>
              </a:rPr>
              <a:t>xFFFF</a:t>
            </a:r>
            <a:endParaRPr lang="zh-CN" altLang="en-US" sz="1400" dirty="0"/>
          </a:p>
        </p:txBody>
      </p:sp>
      <p:cxnSp>
        <p:nvCxnSpPr>
          <p:cNvPr id="27" name="直线连接符 26">
            <a:extLst>
              <a:ext uri="{FF2B5EF4-FFF2-40B4-BE49-F238E27FC236}">
                <a16:creationId xmlns:a16="http://schemas.microsoft.com/office/drawing/2014/main" id="{66222753-529C-38F2-2866-64B8124A924E}"/>
              </a:ext>
            </a:extLst>
          </p:cNvPr>
          <p:cNvCxnSpPr>
            <a:cxnSpLocks/>
          </p:cNvCxnSpPr>
          <p:nvPr/>
        </p:nvCxnSpPr>
        <p:spPr bwMode="auto">
          <a:xfrm>
            <a:off x="6660512" y="6309320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0145E405-3007-1C29-EF57-2F5A622EBC29}"/>
              </a:ext>
            </a:extLst>
          </p:cNvPr>
          <p:cNvSpPr txBox="1"/>
          <p:nvPr/>
        </p:nvSpPr>
        <p:spPr>
          <a:xfrm>
            <a:off x="7813510" y="5517698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Watt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8D705A3A-A0E4-B263-2459-AF2D8800ECD2}"/>
              </a:ext>
            </a:extLst>
          </p:cNvPr>
          <p:cNvCxnSpPr>
            <a:cxnSpLocks/>
            <a:stCxn id="28" idx="0"/>
          </p:cNvCxnSpPr>
          <p:nvPr/>
        </p:nvCxnSpPr>
        <p:spPr bwMode="auto">
          <a:xfrm flipV="1">
            <a:off x="8354875" y="5256293"/>
            <a:ext cx="0" cy="2614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0" name="直线箭头连接符 29">
            <a:extLst>
              <a:ext uri="{FF2B5EF4-FFF2-40B4-BE49-F238E27FC236}">
                <a16:creationId xmlns:a16="http://schemas.microsoft.com/office/drawing/2014/main" id="{ABDFE792-F051-A6FF-A6FA-4377B0995841}"/>
              </a:ext>
            </a:extLst>
          </p:cNvPr>
          <p:cNvCxnSpPr>
            <a:cxnSpLocks/>
            <a:stCxn id="28" idx="2"/>
          </p:cNvCxnSpPr>
          <p:nvPr/>
        </p:nvCxnSpPr>
        <p:spPr bwMode="auto">
          <a:xfrm>
            <a:off x="8354875" y="6021288"/>
            <a:ext cx="0" cy="2614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33" name="矩形 32">
            <a:extLst>
              <a:ext uri="{FF2B5EF4-FFF2-40B4-BE49-F238E27FC236}">
                <a16:creationId xmlns:a16="http://schemas.microsoft.com/office/drawing/2014/main" id="{FBA49BCE-B710-D798-0F06-CD62DB334674}"/>
              </a:ext>
            </a:extLst>
          </p:cNvPr>
          <p:cNvSpPr/>
          <p:nvPr/>
        </p:nvSpPr>
        <p:spPr bwMode="auto">
          <a:xfrm>
            <a:off x="4592472" y="4918400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highlight>
                  <a:srgbClr val="FFCCFF"/>
                </a:highlight>
                <a:latin typeface="Arial" charset="0"/>
              </a:rPr>
              <a:t>10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highlight>
                <a:srgbClr val="FFCCFF"/>
              </a:highlight>
              <a:latin typeface="Arial" charset="0"/>
              <a:ea typeface="宋体" pitchFamily="2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0FDB37B7-09C2-4549-92BD-8E78BE1DDDC4}"/>
              </a:ext>
            </a:extLst>
          </p:cNvPr>
          <p:cNvSpPr txBox="1"/>
          <p:nvPr/>
        </p:nvSpPr>
        <p:spPr>
          <a:xfrm>
            <a:off x="6669403" y="4736164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Parameters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549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E8FB6E-8658-FF3E-7467-FDDAA2A3C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4A04AE-C921-CEB4-AC80-53F795E36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Function call in 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F5D654-416C-9FC8-94E0-94221448C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Four steps of the C-runtime stack protocol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caller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copies arguments for 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onto the run-time stack and passes control to the callee</a:t>
            </a:r>
            <a:endParaRPr kumimoji="1"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6966653-7529-BD68-A028-4DD141337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90BBEA7-3A67-412D-9496-9410277F6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854" y="2132856"/>
            <a:ext cx="2952328" cy="3378844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10 int Watt(int a)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11 {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12 </a:t>
            </a:r>
            <a:r>
              <a:rPr lang="zh-CN" altLang="en-US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w;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13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14 </a:t>
            </a:r>
            <a:r>
              <a:rPr lang="zh-CN" altLang="en-US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6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w = Volt(w, 10);</a:t>
            </a:r>
            <a:endParaRPr lang="en-US" altLang="zh-CN" sz="1600" baseline="0" dirty="0">
              <a:solidFill>
                <a:srgbClr val="D8127E"/>
              </a:solidFill>
              <a:highlight>
                <a:srgbClr val="FFCCFF"/>
              </a:highlight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15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16 </a:t>
            </a:r>
            <a:r>
              <a:rPr lang="zh-CN" altLang="en-US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w;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17 }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18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 int Volt(int q; int r)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{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</a:t>
            </a:r>
            <a:r>
              <a:rPr lang="zh-CN" altLang="en-US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</a:t>
            </a:r>
            <a:r>
              <a:rPr lang="zh-CN" altLang="en-US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</a:t>
            </a:r>
            <a:r>
              <a:rPr lang="zh-CN" altLang="en-US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}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5B6F576-F9D2-239A-B52A-C8AB2D114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20" y="2132856"/>
            <a:ext cx="4712189" cy="2226716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AND R0,R0,#0  ; R0 &lt;- 0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R0,R0,#10 ; R0 &lt;- 10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R6,R6,#-1 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STR R0,R6,#0  ; Push 10 onto stack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R0,R5,#0  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Load w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R6,R6,#-1 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STR R0,R6,#0  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Push w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JSR Volt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AAD2084-18B4-AB67-EB93-1388C543F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2696" y="2132856"/>
            <a:ext cx="4645244" cy="1983804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09AA9FF7-C7EE-8871-9449-8BAC7871BBA9}"/>
              </a:ext>
            </a:extLst>
          </p:cNvPr>
          <p:cNvSpPr/>
          <p:nvPr/>
        </p:nvSpPr>
        <p:spPr bwMode="auto">
          <a:xfrm>
            <a:off x="3563888" y="4431926"/>
            <a:ext cx="5580112" cy="2105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" name="直线连接符 13">
            <a:extLst>
              <a:ext uri="{FF2B5EF4-FFF2-40B4-BE49-F238E27FC236}">
                <a16:creationId xmlns:a16="http://schemas.microsoft.com/office/drawing/2014/main" id="{4876DE07-4075-383A-892E-9C5AB911505C}"/>
              </a:ext>
            </a:extLst>
          </p:cNvPr>
          <p:cNvCxnSpPr>
            <a:cxnSpLocks/>
          </p:cNvCxnSpPr>
          <p:nvPr/>
        </p:nvCxnSpPr>
        <p:spPr bwMode="auto">
          <a:xfrm>
            <a:off x="4592484" y="4482947"/>
            <a:ext cx="0" cy="19797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FA2BD0DE-09E6-8944-5968-1CCC75E80499}"/>
              </a:ext>
            </a:extLst>
          </p:cNvPr>
          <p:cNvCxnSpPr>
            <a:cxnSpLocks/>
          </p:cNvCxnSpPr>
          <p:nvPr/>
        </p:nvCxnSpPr>
        <p:spPr bwMode="auto">
          <a:xfrm>
            <a:off x="6570548" y="4482947"/>
            <a:ext cx="0" cy="19797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0B1E17A7-61E8-A589-62B5-0F755CB9ACF6}"/>
              </a:ext>
            </a:extLst>
          </p:cNvPr>
          <p:cNvCxnSpPr>
            <a:cxnSpLocks/>
          </p:cNvCxnSpPr>
          <p:nvPr/>
        </p:nvCxnSpPr>
        <p:spPr bwMode="auto">
          <a:xfrm>
            <a:off x="6658089" y="5256293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id="{318585A4-79D4-4E13-6A72-4E63DF8F3E31}"/>
              </a:ext>
            </a:extLst>
          </p:cNvPr>
          <p:cNvSpPr/>
          <p:nvPr/>
        </p:nvSpPr>
        <p:spPr bwMode="auto">
          <a:xfrm>
            <a:off x="4592473" y="5256293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8A357F3-B149-5F6A-40CB-6C4E2D636642}"/>
              </a:ext>
            </a:extLst>
          </p:cNvPr>
          <p:cNvSpPr txBox="1"/>
          <p:nvPr/>
        </p:nvSpPr>
        <p:spPr>
          <a:xfrm>
            <a:off x="6669404" y="5247939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4B97D97-9B3A-2F25-423A-1AA0F483C47F}"/>
              </a:ext>
            </a:extLst>
          </p:cNvPr>
          <p:cNvSpPr txBox="1"/>
          <p:nvPr/>
        </p:nvSpPr>
        <p:spPr>
          <a:xfrm>
            <a:off x="3489737" y="4581128"/>
            <a:ext cx="53182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R6</a:t>
            </a:r>
            <a:endParaRPr lang="zh-CN" altLang="en-US" sz="14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D652B77-68D8-3478-4483-26FCA44D189F}"/>
              </a:ext>
            </a:extLst>
          </p:cNvPr>
          <p:cNvSpPr txBox="1"/>
          <p:nvPr/>
        </p:nvSpPr>
        <p:spPr>
          <a:xfrm>
            <a:off x="3489737" y="5295561"/>
            <a:ext cx="53182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R5</a:t>
            </a:r>
            <a:endParaRPr lang="zh-CN" altLang="en-US" sz="1400" dirty="0"/>
          </a:p>
        </p:txBody>
      </p:sp>
      <p:cxnSp>
        <p:nvCxnSpPr>
          <p:cNvPr id="23" name="直线箭头连接符 22">
            <a:extLst>
              <a:ext uri="{FF2B5EF4-FFF2-40B4-BE49-F238E27FC236}">
                <a16:creationId xmlns:a16="http://schemas.microsoft.com/office/drawing/2014/main" id="{78AA35D3-D31B-3860-5A0E-929DB47EE04D}"/>
              </a:ext>
            </a:extLst>
          </p:cNvPr>
          <p:cNvCxnSpPr>
            <a:cxnSpLocks/>
            <a:stCxn id="21" idx="3"/>
          </p:cNvCxnSpPr>
          <p:nvPr/>
        </p:nvCxnSpPr>
        <p:spPr bwMode="auto">
          <a:xfrm flipV="1">
            <a:off x="4021560" y="4718922"/>
            <a:ext cx="532762" cy="62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4" name="直线箭头连接符 23">
            <a:extLst>
              <a:ext uri="{FF2B5EF4-FFF2-40B4-BE49-F238E27FC236}">
                <a16:creationId xmlns:a16="http://schemas.microsoft.com/office/drawing/2014/main" id="{09DEB671-875F-C2E3-5F30-826111324CA0}"/>
              </a:ext>
            </a:extLst>
          </p:cNvPr>
          <p:cNvCxnSpPr>
            <a:cxnSpLocks/>
            <a:stCxn id="22" idx="3"/>
          </p:cNvCxnSpPr>
          <p:nvPr/>
        </p:nvCxnSpPr>
        <p:spPr bwMode="auto">
          <a:xfrm flipV="1">
            <a:off x="4021560" y="5436400"/>
            <a:ext cx="532762" cy="32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9A57F90C-FFB3-E938-8A5D-14DD35DE1E54}"/>
              </a:ext>
            </a:extLst>
          </p:cNvPr>
          <p:cNvSpPr txBox="1"/>
          <p:nvPr/>
        </p:nvSpPr>
        <p:spPr>
          <a:xfrm>
            <a:off x="3900369" y="4436997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x0000</a:t>
            </a:r>
            <a:endParaRPr lang="zh-CN" altLang="en-US" sz="1400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E160DE82-25D1-3007-4E1E-F851C57C035B}"/>
              </a:ext>
            </a:extLst>
          </p:cNvPr>
          <p:cNvSpPr txBox="1"/>
          <p:nvPr/>
        </p:nvSpPr>
        <p:spPr>
          <a:xfrm>
            <a:off x="3900369" y="6237197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 err="1">
                <a:latin typeface="Arial" charset="0"/>
              </a:rPr>
              <a:t>xFFFF</a:t>
            </a:r>
            <a:endParaRPr lang="zh-CN" altLang="en-US" sz="1400" dirty="0"/>
          </a:p>
        </p:txBody>
      </p:sp>
      <p:cxnSp>
        <p:nvCxnSpPr>
          <p:cNvPr id="27" name="直线连接符 26">
            <a:extLst>
              <a:ext uri="{FF2B5EF4-FFF2-40B4-BE49-F238E27FC236}">
                <a16:creationId xmlns:a16="http://schemas.microsoft.com/office/drawing/2014/main" id="{D23E6DF7-64B1-400F-2F6C-9CA9BEB8EADB}"/>
              </a:ext>
            </a:extLst>
          </p:cNvPr>
          <p:cNvCxnSpPr>
            <a:cxnSpLocks/>
          </p:cNvCxnSpPr>
          <p:nvPr/>
        </p:nvCxnSpPr>
        <p:spPr bwMode="auto">
          <a:xfrm>
            <a:off x="6660512" y="6309320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01ADE745-24BF-C56C-7CF2-A14637BD4D23}"/>
              </a:ext>
            </a:extLst>
          </p:cNvPr>
          <p:cNvSpPr txBox="1"/>
          <p:nvPr/>
        </p:nvSpPr>
        <p:spPr>
          <a:xfrm>
            <a:off x="7813510" y="5517698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Watt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4878DD02-5BF2-85E3-F740-4B45C35D4094}"/>
              </a:ext>
            </a:extLst>
          </p:cNvPr>
          <p:cNvCxnSpPr>
            <a:cxnSpLocks/>
            <a:stCxn id="28" idx="0"/>
          </p:cNvCxnSpPr>
          <p:nvPr/>
        </p:nvCxnSpPr>
        <p:spPr bwMode="auto">
          <a:xfrm flipV="1">
            <a:off x="8354875" y="5256293"/>
            <a:ext cx="0" cy="2614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0" name="直线箭头连接符 29">
            <a:extLst>
              <a:ext uri="{FF2B5EF4-FFF2-40B4-BE49-F238E27FC236}">
                <a16:creationId xmlns:a16="http://schemas.microsoft.com/office/drawing/2014/main" id="{EDC84113-AACF-A5A3-C325-F806B4486A5A}"/>
              </a:ext>
            </a:extLst>
          </p:cNvPr>
          <p:cNvCxnSpPr>
            <a:cxnSpLocks/>
            <a:stCxn id="28" idx="2"/>
          </p:cNvCxnSpPr>
          <p:nvPr/>
        </p:nvCxnSpPr>
        <p:spPr bwMode="auto">
          <a:xfrm>
            <a:off x="8354875" y="6021288"/>
            <a:ext cx="0" cy="2614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33" name="矩形 32">
            <a:extLst>
              <a:ext uri="{FF2B5EF4-FFF2-40B4-BE49-F238E27FC236}">
                <a16:creationId xmlns:a16="http://schemas.microsoft.com/office/drawing/2014/main" id="{77BAE832-12F4-1DB6-8DBB-A4F6714A0CAD}"/>
              </a:ext>
            </a:extLst>
          </p:cNvPr>
          <p:cNvSpPr/>
          <p:nvPr/>
        </p:nvSpPr>
        <p:spPr bwMode="auto">
          <a:xfrm>
            <a:off x="4592472" y="4918400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10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81DBC8FF-69C2-256D-46D9-6902BF0BCF1D}"/>
              </a:ext>
            </a:extLst>
          </p:cNvPr>
          <p:cNvSpPr txBox="1"/>
          <p:nvPr/>
        </p:nvSpPr>
        <p:spPr>
          <a:xfrm>
            <a:off x="6669403" y="4736164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Parameters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C6343C8-DF13-E306-07C9-BA2F3B7384F0}"/>
              </a:ext>
            </a:extLst>
          </p:cNvPr>
          <p:cNvSpPr/>
          <p:nvPr/>
        </p:nvSpPr>
        <p:spPr bwMode="auto">
          <a:xfrm>
            <a:off x="4591024" y="4580507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highlight>
                  <a:srgbClr val="FFCCFF"/>
                </a:highlight>
                <a:latin typeface="Arial" charset="0"/>
              </a:rPr>
              <a:t>value of 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highlight>
                <a:srgbClr val="FFCCFF"/>
              </a:highlight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9198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0BE8F-77B8-6BE2-8A31-AF72BADFD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432206-9642-C8C4-E0DA-649CA3E72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Function call in 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982DC39-2157-CF9D-4A8A-6777CE3E2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Four steps of the C-runtime stack protocol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caller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copies arguments for 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onto the run-time stack and passes control to the callee</a:t>
            </a:r>
            <a:endParaRPr kumimoji="1"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9BC525E-3AC3-74CB-19CA-4D74F85DF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D0F1FE4-1217-8F4A-1986-CA342A979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854" y="2132856"/>
            <a:ext cx="2952328" cy="3378844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10 int Watt(int a)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11 {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12 </a:t>
            </a:r>
            <a:r>
              <a:rPr lang="zh-CN" altLang="en-US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w;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13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14 </a:t>
            </a:r>
            <a:r>
              <a:rPr lang="zh-CN" altLang="en-US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6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w = Volt(w, 10);</a:t>
            </a:r>
            <a:endParaRPr lang="en-US" altLang="zh-CN" sz="1600" baseline="0" dirty="0">
              <a:solidFill>
                <a:srgbClr val="D8127E"/>
              </a:solidFill>
              <a:highlight>
                <a:srgbClr val="FFCCFF"/>
              </a:highlight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15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16 </a:t>
            </a:r>
            <a:r>
              <a:rPr lang="zh-CN" altLang="en-US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w;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17 }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18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 int Volt(int q; int r)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{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</a:t>
            </a:r>
            <a:r>
              <a:rPr lang="zh-CN" altLang="en-US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</a:t>
            </a:r>
            <a:r>
              <a:rPr lang="zh-CN" altLang="en-US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</a:t>
            </a:r>
            <a:r>
              <a:rPr lang="zh-CN" altLang="en-US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}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E8ADB4B-44DC-0412-0148-FECBB0306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20" y="2132856"/>
            <a:ext cx="4712189" cy="2226716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AND R0,R0,#0  ; R0 &lt;- 0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R0,R0,#10 ; R0 &lt;- 10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R6,R6,#-1 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STR R0,R6,#0  ; Push 10 onto stack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R0,R5,#0  ; Load w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R6,R6,#-1 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STR R0,R6,#0  ; Push w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JSR Volt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AAE841D-3326-F629-AADB-0B7584A54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2696" y="2132856"/>
            <a:ext cx="4645244" cy="1983804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490D6F5A-52DC-5F3C-D1FA-3837CCD28427}"/>
              </a:ext>
            </a:extLst>
          </p:cNvPr>
          <p:cNvGrpSpPr/>
          <p:nvPr/>
        </p:nvGrpSpPr>
        <p:grpSpPr>
          <a:xfrm>
            <a:off x="3489737" y="4431926"/>
            <a:ext cx="5690775" cy="2105400"/>
            <a:chOff x="3489737" y="4431926"/>
            <a:chExt cx="5690775" cy="2105400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63CBF592-A4D3-D88E-BD38-DC76D5D7AB38}"/>
                </a:ext>
              </a:extLst>
            </p:cNvPr>
            <p:cNvSpPr/>
            <p:nvPr/>
          </p:nvSpPr>
          <p:spPr bwMode="auto">
            <a:xfrm>
              <a:off x="3563888" y="4431926"/>
              <a:ext cx="5580112" cy="2105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4" name="直线连接符 13">
              <a:extLst>
                <a:ext uri="{FF2B5EF4-FFF2-40B4-BE49-F238E27FC236}">
                  <a16:creationId xmlns:a16="http://schemas.microsoft.com/office/drawing/2014/main" id="{E06E63E4-C705-9241-BA71-B8A0657A0FF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92484" y="4482947"/>
              <a:ext cx="0" cy="197976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直线连接符 14">
              <a:extLst>
                <a:ext uri="{FF2B5EF4-FFF2-40B4-BE49-F238E27FC236}">
                  <a16:creationId xmlns:a16="http://schemas.microsoft.com/office/drawing/2014/main" id="{8F6819DA-46F8-61F0-CB26-A7DE257AE89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570548" y="4482947"/>
              <a:ext cx="0" cy="197976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直线连接符 15">
              <a:extLst>
                <a:ext uri="{FF2B5EF4-FFF2-40B4-BE49-F238E27FC236}">
                  <a16:creationId xmlns:a16="http://schemas.microsoft.com/office/drawing/2014/main" id="{BE86EFED-BF6C-CB72-AE57-17240797698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658089" y="5256293"/>
              <a:ext cx="252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AFD75A20-3BBC-9D45-792B-9B1141FF342C}"/>
                </a:ext>
              </a:extLst>
            </p:cNvPr>
            <p:cNvSpPr/>
            <p:nvPr/>
          </p:nvSpPr>
          <p:spPr bwMode="auto">
            <a:xfrm>
              <a:off x="4592473" y="5256293"/>
              <a:ext cx="1978075" cy="33855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0" rIns="360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400" baseline="0" dirty="0">
                  <a:latin typeface="Arial" charset="0"/>
                </a:rPr>
                <a:t>w</a:t>
              </a:r>
              <a:endParaRPr kumimoji="0" lang="zh-CN" altLang="en-US" sz="14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E5F60D3-369A-4126-07D4-E1CAAECF0834}"/>
                </a:ext>
              </a:extLst>
            </p:cNvPr>
            <p:cNvSpPr txBox="1"/>
            <p:nvPr/>
          </p:nvSpPr>
          <p:spPr>
            <a:xfrm>
              <a:off x="6669404" y="5247939"/>
              <a:ext cx="1586611" cy="503590"/>
            </a:xfrm>
            <a:prstGeom prst="rect">
              <a:avLst/>
            </a:prstGeom>
            <a:noFill/>
          </p:spPr>
          <p:txBody>
            <a:bodyPr wrap="square" lIns="36000" tIns="36000" rIns="36000" bIns="36000" anchor="ctr">
              <a:spAutoFit/>
            </a:bodyPr>
            <a:lstStyle/>
            <a:p>
              <a:r>
                <a:rPr lang="en-US" altLang="zh-CN" sz="1400" b="1" baseline="0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Local variable</a:t>
              </a:r>
            </a:p>
            <a:p>
              <a:r>
                <a:rPr lang="en-US" altLang="zh-CN" sz="1400" b="1" baseline="0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of Watt</a:t>
              </a:r>
              <a:endParaRPr lang="zh-CN" altLang="en-US" sz="1400" b="1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E42FD281-15F3-1A7B-68F7-4D29D11BF5FD}"/>
                </a:ext>
              </a:extLst>
            </p:cNvPr>
            <p:cNvSpPr txBox="1"/>
            <p:nvPr/>
          </p:nvSpPr>
          <p:spPr>
            <a:xfrm>
              <a:off x="3489737" y="4581128"/>
              <a:ext cx="531823" cy="288147"/>
            </a:xfrm>
            <a:prstGeom prst="rect">
              <a:avLst/>
            </a:prstGeom>
            <a:noFill/>
          </p:spPr>
          <p:txBody>
            <a:bodyPr wrap="square" lIns="36000" tIns="36000" rIns="36000" bIns="36000" anchor="ctr">
              <a:spAutoFit/>
            </a:bodyPr>
            <a:lstStyle/>
            <a:p>
              <a:pPr algn="ctr"/>
              <a:r>
                <a:rPr lang="en-US" altLang="zh-CN" sz="1400" baseline="0" dirty="0">
                  <a:latin typeface="Arial" charset="0"/>
                </a:rPr>
                <a:t>R6</a:t>
              </a:r>
              <a:endParaRPr lang="zh-CN" altLang="en-US" sz="1400" dirty="0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3E3E1F44-7F30-2434-7469-88716063180C}"/>
                </a:ext>
              </a:extLst>
            </p:cNvPr>
            <p:cNvSpPr txBox="1"/>
            <p:nvPr/>
          </p:nvSpPr>
          <p:spPr>
            <a:xfrm>
              <a:off x="3489737" y="5295561"/>
              <a:ext cx="531823" cy="288147"/>
            </a:xfrm>
            <a:prstGeom prst="rect">
              <a:avLst/>
            </a:prstGeom>
            <a:noFill/>
          </p:spPr>
          <p:txBody>
            <a:bodyPr wrap="square" lIns="36000" tIns="36000" rIns="36000" bIns="36000" anchor="ctr">
              <a:spAutoFit/>
            </a:bodyPr>
            <a:lstStyle/>
            <a:p>
              <a:pPr algn="ctr"/>
              <a:r>
                <a:rPr lang="en-US" altLang="zh-CN" sz="1400" baseline="0" dirty="0">
                  <a:latin typeface="Arial" charset="0"/>
                </a:rPr>
                <a:t>R5</a:t>
              </a:r>
              <a:endParaRPr lang="zh-CN" altLang="en-US" sz="1400" dirty="0"/>
            </a:p>
          </p:txBody>
        </p:sp>
        <p:cxnSp>
          <p:nvCxnSpPr>
            <p:cNvPr id="23" name="直线箭头连接符 22">
              <a:extLst>
                <a:ext uri="{FF2B5EF4-FFF2-40B4-BE49-F238E27FC236}">
                  <a16:creationId xmlns:a16="http://schemas.microsoft.com/office/drawing/2014/main" id="{6F10A023-1513-B91E-4633-BB522FB1373E}"/>
                </a:ext>
              </a:extLst>
            </p:cNvPr>
            <p:cNvCxnSpPr>
              <a:cxnSpLocks/>
              <a:stCxn id="21" idx="3"/>
            </p:cNvCxnSpPr>
            <p:nvPr/>
          </p:nvCxnSpPr>
          <p:spPr bwMode="auto">
            <a:xfrm flipV="1">
              <a:off x="4021560" y="4718922"/>
              <a:ext cx="532762" cy="62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24" name="直线箭头连接符 23">
              <a:extLst>
                <a:ext uri="{FF2B5EF4-FFF2-40B4-BE49-F238E27FC236}">
                  <a16:creationId xmlns:a16="http://schemas.microsoft.com/office/drawing/2014/main" id="{5C4175EB-3896-A8CD-BB5E-6103124DB17F}"/>
                </a:ext>
              </a:extLst>
            </p:cNvPr>
            <p:cNvCxnSpPr>
              <a:cxnSpLocks/>
              <a:stCxn id="22" idx="3"/>
            </p:cNvCxnSpPr>
            <p:nvPr/>
          </p:nvCxnSpPr>
          <p:spPr bwMode="auto">
            <a:xfrm flipV="1">
              <a:off x="4021560" y="5436400"/>
              <a:ext cx="532762" cy="32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B4CD5D43-512F-3CD8-2266-3955368223A7}"/>
                </a:ext>
              </a:extLst>
            </p:cNvPr>
            <p:cNvSpPr txBox="1"/>
            <p:nvPr/>
          </p:nvSpPr>
          <p:spPr>
            <a:xfrm>
              <a:off x="3900369" y="4436997"/>
              <a:ext cx="684232" cy="288147"/>
            </a:xfrm>
            <a:prstGeom prst="rect">
              <a:avLst/>
            </a:prstGeom>
            <a:noFill/>
          </p:spPr>
          <p:txBody>
            <a:bodyPr wrap="square" lIns="36000" tIns="36000" rIns="36000" bIns="36000" anchor="ctr">
              <a:spAutoFit/>
            </a:bodyPr>
            <a:lstStyle/>
            <a:p>
              <a:pPr algn="ctr"/>
              <a:r>
                <a:rPr lang="en-US" altLang="zh-CN" sz="1400" baseline="0" dirty="0">
                  <a:latin typeface="Arial" charset="0"/>
                </a:rPr>
                <a:t>x0000</a:t>
              </a:r>
              <a:endParaRPr lang="zh-CN" altLang="en-US" sz="1400" dirty="0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8C8A46D4-BB82-43CE-F0EF-EDB961A9B02A}"/>
                </a:ext>
              </a:extLst>
            </p:cNvPr>
            <p:cNvSpPr txBox="1"/>
            <p:nvPr/>
          </p:nvSpPr>
          <p:spPr>
            <a:xfrm>
              <a:off x="3900369" y="6237197"/>
              <a:ext cx="684232" cy="288147"/>
            </a:xfrm>
            <a:prstGeom prst="rect">
              <a:avLst/>
            </a:prstGeom>
            <a:noFill/>
          </p:spPr>
          <p:txBody>
            <a:bodyPr wrap="square" lIns="36000" tIns="36000" rIns="36000" bIns="36000" anchor="ctr">
              <a:spAutoFit/>
            </a:bodyPr>
            <a:lstStyle/>
            <a:p>
              <a:pPr algn="ctr"/>
              <a:r>
                <a:rPr lang="en-US" altLang="zh-CN" sz="1400" baseline="0" dirty="0" err="1">
                  <a:latin typeface="Arial" charset="0"/>
                </a:rPr>
                <a:t>xFFFF</a:t>
              </a:r>
              <a:endParaRPr lang="zh-CN" altLang="en-US" sz="1400" dirty="0"/>
            </a:p>
          </p:txBody>
        </p:sp>
        <p:cxnSp>
          <p:nvCxnSpPr>
            <p:cNvPr id="27" name="直线连接符 26">
              <a:extLst>
                <a:ext uri="{FF2B5EF4-FFF2-40B4-BE49-F238E27FC236}">
                  <a16:creationId xmlns:a16="http://schemas.microsoft.com/office/drawing/2014/main" id="{B2C2FD2E-8B7E-9528-4340-ED667528C76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660512" y="6309320"/>
              <a:ext cx="252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11A29597-8DBB-C02B-0FD5-8EAD858C877E}"/>
                </a:ext>
              </a:extLst>
            </p:cNvPr>
            <p:cNvSpPr txBox="1"/>
            <p:nvPr/>
          </p:nvSpPr>
          <p:spPr>
            <a:xfrm>
              <a:off x="7813510" y="5517698"/>
              <a:ext cx="1082729" cy="503590"/>
            </a:xfrm>
            <a:prstGeom prst="rect">
              <a:avLst/>
            </a:prstGeom>
            <a:noFill/>
          </p:spPr>
          <p:txBody>
            <a:bodyPr wrap="square" lIns="36000" tIns="36000" rIns="36000" bIns="36000" anchor="ctr">
              <a:spAutoFit/>
            </a:bodyPr>
            <a:lstStyle/>
            <a:p>
              <a:pPr algn="ctr"/>
              <a:r>
                <a:rPr lang="en-US" altLang="zh-CN" sz="1400" baseline="0" dirty="0">
                  <a:solidFill>
                    <a:srgbClr val="D8127E"/>
                  </a:solidFill>
                  <a:latin typeface="Arial" charset="0"/>
                </a:rPr>
                <a:t>Stack frame</a:t>
              </a:r>
            </a:p>
            <a:p>
              <a:pPr algn="ctr"/>
              <a:r>
                <a:rPr lang="en-US" altLang="zh-CN" sz="1400" baseline="0" dirty="0">
                  <a:solidFill>
                    <a:srgbClr val="D8127E"/>
                  </a:solidFill>
                  <a:latin typeface="Arial" charset="0"/>
                  <a:cs typeface="Courier New" panose="02070309020205020404" pitchFamily="49" charset="0"/>
                </a:rPr>
                <a:t>of Watt</a:t>
              </a:r>
              <a:endParaRPr lang="zh-CN" altLang="en-US" sz="140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29" name="直线箭头连接符 28">
              <a:extLst>
                <a:ext uri="{FF2B5EF4-FFF2-40B4-BE49-F238E27FC236}">
                  <a16:creationId xmlns:a16="http://schemas.microsoft.com/office/drawing/2014/main" id="{1F0E2A49-BC14-82D6-0AAB-3A69DFABD364}"/>
                </a:ext>
              </a:extLst>
            </p:cNvPr>
            <p:cNvCxnSpPr>
              <a:cxnSpLocks/>
              <a:stCxn id="28" idx="0"/>
            </p:cNvCxnSpPr>
            <p:nvPr/>
          </p:nvCxnSpPr>
          <p:spPr bwMode="auto">
            <a:xfrm flipV="1">
              <a:off x="8354875" y="5256293"/>
              <a:ext cx="0" cy="26140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D8127E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30" name="直线箭头连接符 29">
              <a:extLst>
                <a:ext uri="{FF2B5EF4-FFF2-40B4-BE49-F238E27FC236}">
                  <a16:creationId xmlns:a16="http://schemas.microsoft.com/office/drawing/2014/main" id="{EF7BF79B-C795-F068-27A0-BD8B5B39A927}"/>
                </a:ext>
              </a:extLst>
            </p:cNvPr>
            <p:cNvCxnSpPr>
              <a:cxnSpLocks/>
              <a:stCxn id="28" idx="2"/>
            </p:cNvCxnSpPr>
            <p:nvPr/>
          </p:nvCxnSpPr>
          <p:spPr bwMode="auto">
            <a:xfrm>
              <a:off x="8354875" y="6021288"/>
              <a:ext cx="0" cy="26140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D8127E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D71A13F8-F440-0EBB-787B-727E7989A9DF}"/>
                </a:ext>
              </a:extLst>
            </p:cNvPr>
            <p:cNvSpPr/>
            <p:nvPr/>
          </p:nvSpPr>
          <p:spPr bwMode="auto">
            <a:xfrm>
              <a:off x="4592472" y="4918400"/>
              <a:ext cx="1978075" cy="33855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0" rIns="360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400" baseline="0" dirty="0">
                  <a:latin typeface="Arial" charset="0"/>
                </a:rPr>
                <a:t>10</a:t>
              </a:r>
              <a:endParaRPr kumimoji="0" lang="zh-CN" altLang="en-US" sz="14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CFDE17FD-5292-1144-E2CB-3D68C3DB7A84}"/>
                </a:ext>
              </a:extLst>
            </p:cNvPr>
            <p:cNvSpPr txBox="1"/>
            <p:nvPr/>
          </p:nvSpPr>
          <p:spPr>
            <a:xfrm>
              <a:off x="6669403" y="4736164"/>
              <a:ext cx="1586611" cy="503590"/>
            </a:xfrm>
            <a:prstGeom prst="rect">
              <a:avLst/>
            </a:prstGeom>
            <a:noFill/>
          </p:spPr>
          <p:txBody>
            <a:bodyPr wrap="square" lIns="36000" tIns="36000" rIns="36000" bIns="36000" anchor="ctr">
              <a:spAutoFit/>
            </a:bodyPr>
            <a:lstStyle/>
            <a:p>
              <a:r>
                <a:rPr lang="en-US" altLang="zh-CN" sz="1400" b="1" baseline="0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Parameters</a:t>
              </a:r>
            </a:p>
            <a:p>
              <a:r>
                <a:rPr lang="en-US" altLang="zh-CN" sz="1400" b="1" baseline="0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for Watt</a:t>
              </a:r>
              <a:endParaRPr lang="zh-CN" altLang="en-US" sz="1400" b="1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F57CACD-BE37-50D3-3B9C-8D1BA695CF53}"/>
                </a:ext>
              </a:extLst>
            </p:cNvPr>
            <p:cNvSpPr/>
            <p:nvPr/>
          </p:nvSpPr>
          <p:spPr bwMode="auto">
            <a:xfrm>
              <a:off x="4591024" y="4580507"/>
              <a:ext cx="1978075" cy="33855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0" rIns="360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400" baseline="0" dirty="0">
                  <a:latin typeface="Arial" charset="0"/>
                </a:rPr>
                <a:t>value of w</a:t>
              </a:r>
              <a:endParaRPr kumimoji="0" lang="zh-CN" altLang="en-US" sz="14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6756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E05BB8-AF53-F818-C0C5-5DB5DDBD7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Function call in 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1FD6C6-64DB-F4AC-B4EE-C72EF730A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Four steps of the C-runtime stack protocol</a:t>
            </a:r>
          </a:p>
          <a:p>
            <a:pPr marL="914400" lvl="1" indent="-457200">
              <a:buFont typeface="+mj-lt"/>
              <a:buAutoNum type="arabicPeriod" startAt="2"/>
            </a:pP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function pushes space for </a:t>
            </a:r>
            <a:r>
              <a:rPr lang="en" altLang="zh-CN" dirty="0">
                <a:solidFill>
                  <a:srgbClr val="0074BF"/>
                </a:solidFill>
                <a:effectLst/>
                <a:latin typeface="STIXGeneral"/>
              </a:rPr>
              <a:t>local variables 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and other info. onto the run-time stack, creating its </a:t>
            </a:r>
            <a:r>
              <a:rPr lang="en" altLang="zh-CN" dirty="0">
                <a:solidFill>
                  <a:srgbClr val="0074BF"/>
                </a:solidFill>
                <a:effectLst/>
                <a:latin typeface="STIXGeneral"/>
              </a:rPr>
              <a:t>stack frame 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on top of the stack</a:t>
            </a:r>
          </a:p>
          <a:p>
            <a:pPr marL="914400" lvl="1" indent="-457200">
              <a:buFont typeface="+mj-lt"/>
              <a:buAutoNum type="arabicPeriod" startAt="2"/>
            </a:pPr>
            <a:endParaRPr lang="en" altLang="zh-CN" dirty="0">
              <a:solidFill>
                <a:srgbClr val="141413"/>
              </a:solidFill>
              <a:effectLst/>
              <a:latin typeface="STIXGeneral"/>
            </a:endParaRPr>
          </a:p>
          <a:p>
            <a:pPr lvl="1"/>
            <a:endParaRPr kumimoji="1"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E35FFF-2D00-18A5-9074-B4D0226ED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156D2A3-25D0-D619-3C47-5B2A49238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737" y="2132856"/>
            <a:ext cx="2952328" cy="2864990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10 int Watt(int a)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11 {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w;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13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w = Volt(w, 10);</a:t>
            </a:r>
            <a:endParaRPr lang="en-US" altLang="zh-CN" sz="1400" baseline="0" dirty="0">
              <a:solidFill>
                <a:srgbClr val="D8127E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15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16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w;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17 }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18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 </a:t>
            </a:r>
            <a:r>
              <a:rPr lang="en-US" altLang="zh-CN" sz="14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Volt(int q, int r)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{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}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A428402-8842-0D7D-C82F-C03FC4CD9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688" y="2132856"/>
            <a:ext cx="5616624" cy="2864990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Volt: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ADD R6,R6,#-1 ; </a:t>
            </a:r>
            <a:r>
              <a:rPr lang="en-US" altLang="zh-CN" sz="16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alloc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. spot for the 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   ; return value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ADD R6,R6,#-1 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STR R7,R6,#0  ; push R7 (return </a:t>
            </a:r>
            <a:r>
              <a:rPr lang="en-US" altLang="zh-CN" sz="16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addr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.)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ADD R6,R6,#-1 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STR R5,R6,#0  ; push R5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   ; (caller's frame pointer)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ADD R5,R6,#-1 ; set frame pointer for Volt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ADD R6,R6,#-2 ; </a:t>
            </a:r>
            <a:r>
              <a:rPr lang="en-US" altLang="zh-CN" sz="16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alloc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. memory for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   ; Volt's local variables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0DC88703-9F6E-0454-FAC9-DB54414FDA32}"/>
              </a:ext>
            </a:extLst>
          </p:cNvPr>
          <p:cNvGrpSpPr/>
          <p:nvPr/>
        </p:nvGrpSpPr>
        <p:grpSpPr>
          <a:xfrm>
            <a:off x="3489737" y="4431926"/>
            <a:ext cx="5690775" cy="2105400"/>
            <a:chOff x="3489737" y="4431926"/>
            <a:chExt cx="5690775" cy="210540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E036B19-1D9E-57A8-43CD-E2BB13EA11C6}"/>
                </a:ext>
              </a:extLst>
            </p:cNvPr>
            <p:cNvSpPr/>
            <p:nvPr/>
          </p:nvSpPr>
          <p:spPr bwMode="auto">
            <a:xfrm>
              <a:off x="3563888" y="4431926"/>
              <a:ext cx="5580112" cy="2105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9" name="直线连接符 8">
              <a:extLst>
                <a:ext uri="{FF2B5EF4-FFF2-40B4-BE49-F238E27FC236}">
                  <a16:creationId xmlns:a16="http://schemas.microsoft.com/office/drawing/2014/main" id="{AF235334-E391-E137-6D8C-5588AD924EE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92484" y="4482947"/>
              <a:ext cx="0" cy="197976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直线连接符 9">
              <a:extLst>
                <a:ext uri="{FF2B5EF4-FFF2-40B4-BE49-F238E27FC236}">
                  <a16:creationId xmlns:a16="http://schemas.microsoft.com/office/drawing/2014/main" id="{4685653A-38C7-B724-EE52-1559D2A5701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570548" y="4482947"/>
              <a:ext cx="0" cy="197976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直线连接符 10">
              <a:extLst>
                <a:ext uri="{FF2B5EF4-FFF2-40B4-BE49-F238E27FC236}">
                  <a16:creationId xmlns:a16="http://schemas.microsoft.com/office/drawing/2014/main" id="{095FFEDC-B213-7571-5EE3-A22C66E10DD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658089" y="5256293"/>
              <a:ext cx="252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F41ABEE-1400-E3B7-7C34-6CD075940A96}"/>
                </a:ext>
              </a:extLst>
            </p:cNvPr>
            <p:cNvSpPr/>
            <p:nvPr/>
          </p:nvSpPr>
          <p:spPr bwMode="auto">
            <a:xfrm>
              <a:off x="4592473" y="5256293"/>
              <a:ext cx="1978075" cy="33855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0" rIns="360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400" baseline="0" dirty="0">
                  <a:latin typeface="Arial" charset="0"/>
                </a:rPr>
                <a:t>w</a:t>
              </a:r>
              <a:endParaRPr kumimoji="0" lang="zh-CN" altLang="en-US" sz="14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BF58DCEB-3745-B0A9-68F5-D060B724C31F}"/>
                </a:ext>
              </a:extLst>
            </p:cNvPr>
            <p:cNvSpPr txBox="1"/>
            <p:nvPr/>
          </p:nvSpPr>
          <p:spPr>
            <a:xfrm>
              <a:off x="6669404" y="5247939"/>
              <a:ext cx="1586611" cy="503590"/>
            </a:xfrm>
            <a:prstGeom prst="rect">
              <a:avLst/>
            </a:prstGeom>
            <a:noFill/>
          </p:spPr>
          <p:txBody>
            <a:bodyPr wrap="square" lIns="36000" tIns="36000" rIns="36000" bIns="36000" anchor="ctr">
              <a:spAutoFit/>
            </a:bodyPr>
            <a:lstStyle/>
            <a:p>
              <a:r>
                <a:rPr lang="en-US" altLang="zh-CN" sz="1400" b="1" baseline="0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Local variable</a:t>
              </a:r>
            </a:p>
            <a:p>
              <a:r>
                <a:rPr lang="en-US" altLang="zh-CN" sz="1400" b="1" baseline="0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of Watt</a:t>
              </a:r>
              <a:endParaRPr lang="zh-CN" altLang="en-US" sz="1400" b="1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21EFFF5-84B1-DD65-430D-CE5C9DC2FD5A}"/>
                </a:ext>
              </a:extLst>
            </p:cNvPr>
            <p:cNvSpPr txBox="1"/>
            <p:nvPr/>
          </p:nvSpPr>
          <p:spPr>
            <a:xfrm>
              <a:off x="3489737" y="4581128"/>
              <a:ext cx="452989" cy="288147"/>
            </a:xfrm>
            <a:prstGeom prst="rect">
              <a:avLst/>
            </a:prstGeom>
            <a:noFill/>
          </p:spPr>
          <p:txBody>
            <a:bodyPr wrap="square" lIns="36000" tIns="36000" rIns="36000" bIns="36000" anchor="ctr">
              <a:spAutoFit/>
            </a:bodyPr>
            <a:lstStyle/>
            <a:p>
              <a:pPr algn="ctr"/>
              <a:r>
                <a:rPr lang="en-US" altLang="zh-CN" sz="1400" baseline="0" dirty="0">
                  <a:latin typeface="Arial" charset="0"/>
                </a:rPr>
                <a:t>R6</a:t>
              </a:r>
              <a:endParaRPr lang="zh-CN" altLang="en-US" sz="1400" dirty="0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D8DB0A6B-BD77-40E0-939C-102A3219E553}"/>
                </a:ext>
              </a:extLst>
            </p:cNvPr>
            <p:cNvSpPr txBox="1"/>
            <p:nvPr/>
          </p:nvSpPr>
          <p:spPr>
            <a:xfrm>
              <a:off x="3489737" y="5295561"/>
              <a:ext cx="452989" cy="288147"/>
            </a:xfrm>
            <a:prstGeom prst="rect">
              <a:avLst/>
            </a:prstGeom>
            <a:noFill/>
          </p:spPr>
          <p:txBody>
            <a:bodyPr wrap="square" lIns="36000" tIns="36000" rIns="36000" bIns="36000" anchor="ctr">
              <a:spAutoFit/>
            </a:bodyPr>
            <a:lstStyle/>
            <a:p>
              <a:pPr algn="ctr"/>
              <a:r>
                <a:rPr lang="en-US" altLang="zh-CN" sz="1400" baseline="0" dirty="0">
                  <a:latin typeface="Arial" charset="0"/>
                </a:rPr>
                <a:t>R5</a:t>
              </a:r>
              <a:endParaRPr lang="zh-CN" altLang="en-US" sz="1400" dirty="0"/>
            </a:p>
          </p:txBody>
        </p:sp>
        <p:cxnSp>
          <p:nvCxnSpPr>
            <p:cNvPr id="16" name="直线箭头连接符 15">
              <a:extLst>
                <a:ext uri="{FF2B5EF4-FFF2-40B4-BE49-F238E27FC236}">
                  <a16:creationId xmlns:a16="http://schemas.microsoft.com/office/drawing/2014/main" id="{63E3776C-D62E-6481-5183-9C0B846742BC}"/>
                </a:ext>
              </a:extLst>
            </p:cNvPr>
            <p:cNvCxnSpPr>
              <a:cxnSpLocks/>
              <a:stCxn id="14" idx="3"/>
            </p:cNvCxnSpPr>
            <p:nvPr/>
          </p:nvCxnSpPr>
          <p:spPr bwMode="auto">
            <a:xfrm flipV="1">
              <a:off x="3942726" y="4718922"/>
              <a:ext cx="611596" cy="62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7" name="直线箭头连接符 16">
              <a:extLst>
                <a:ext uri="{FF2B5EF4-FFF2-40B4-BE49-F238E27FC236}">
                  <a16:creationId xmlns:a16="http://schemas.microsoft.com/office/drawing/2014/main" id="{CC76D5A1-649D-DDB1-82FC-F22B974A7C78}"/>
                </a:ext>
              </a:extLst>
            </p:cNvPr>
            <p:cNvCxnSpPr>
              <a:cxnSpLocks/>
              <a:stCxn id="15" idx="3"/>
            </p:cNvCxnSpPr>
            <p:nvPr/>
          </p:nvCxnSpPr>
          <p:spPr bwMode="auto">
            <a:xfrm flipV="1">
              <a:off x="3942726" y="5436400"/>
              <a:ext cx="611596" cy="32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B988320D-2E4C-BE0E-1E44-1DCE1C4BDF62}"/>
                </a:ext>
              </a:extLst>
            </p:cNvPr>
            <p:cNvSpPr txBox="1"/>
            <p:nvPr/>
          </p:nvSpPr>
          <p:spPr>
            <a:xfrm>
              <a:off x="3900369" y="4436997"/>
              <a:ext cx="684232" cy="288147"/>
            </a:xfrm>
            <a:prstGeom prst="rect">
              <a:avLst/>
            </a:prstGeom>
            <a:noFill/>
          </p:spPr>
          <p:txBody>
            <a:bodyPr wrap="square" lIns="36000" tIns="36000" rIns="36000" bIns="36000" anchor="ctr">
              <a:spAutoFit/>
            </a:bodyPr>
            <a:lstStyle/>
            <a:p>
              <a:pPr algn="ctr"/>
              <a:r>
                <a:rPr lang="en-US" altLang="zh-CN" sz="1400" baseline="0" dirty="0">
                  <a:latin typeface="Arial" charset="0"/>
                </a:rPr>
                <a:t>x0000</a:t>
              </a:r>
              <a:endParaRPr lang="zh-CN" altLang="en-US" sz="1400" dirty="0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1A13B731-8391-5025-6B1E-ED0F9DC29872}"/>
                </a:ext>
              </a:extLst>
            </p:cNvPr>
            <p:cNvSpPr txBox="1"/>
            <p:nvPr/>
          </p:nvSpPr>
          <p:spPr>
            <a:xfrm>
              <a:off x="3900369" y="6237197"/>
              <a:ext cx="684232" cy="288147"/>
            </a:xfrm>
            <a:prstGeom prst="rect">
              <a:avLst/>
            </a:prstGeom>
            <a:noFill/>
          </p:spPr>
          <p:txBody>
            <a:bodyPr wrap="square" lIns="36000" tIns="36000" rIns="36000" bIns="36000" anchor="ctr">
              <a:spAutoFit/>
            </a:bodyPr>
            <a:lstStyle/>
            <a:p>
              <a:pPr algn="ctr"/>
              <a:r>
                <a:rPr lang="en-US" altLang="zh-CN" sz="1400" baseline="0" dirty="0" err="1">
                  <a:latin typeface="Arial" charset="0"/>
                </a:rPr>
                <a:t>xFFFF</a:t>
              </a:r>
              <a:endParaRPr lang="zh-CN" altLang="en-US" sz="1400" dirty="0"/>
            </a:p>
          </p:txBody>
        </p:sp>
        <p:cxnSp>
          <p:nvCxnSpPr>
            <p:cNvPr id="20" name="直线连接符 19">
              <a:extLst>
                <a:ext uri="{FF2B5EF4-FFF2-40B4-BE49-F238E27FC236}">
                  <a16:creationId xmlns:a16="http://schemas.microsoft.com/office/drawing/2014/main" id="{206F0C5D-0953-18AE-6CDF-115DE970A95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660512" y="6309320"/>
              <a:ext cx="252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CB1284A5-E672-3F5F-CA0A-A3FA8E2AE46A}"/>
                </a:ext>
              </a:extLst>
            </p:cNvPr>
            <p:cNvSpPr txBox="1"/>
            <p:nvPr/>
          </p:nvSpPr>
          <p:spPr>
            <a:xfrm>
              <a:off x="7813510" y="5517698"/>
              <a:ext cx="1082729" cy="503590"/>
            </a:xfrm>
            <a:prstGeom prst="rect">
              <a:avLst/>
            </a:prstGeom>
            <a:noFill/>
          </p:spPr>
          <p:txBody>
            <a:bodyPr wrap="square" lIns="36000" tIns="36000" rIns="36000" bIns="36000" anchor="ctr">
              <a:spAutoFit/>
            </a:bodyPr>
            <a:lstStyle/>
            <a:p>
              <a:pPr algn="ctr"/>
              <a:r>
                <a:rPr lang="en-US" altLang="zh-CN" sz="1400" baseline="0" dirty="0">
                  <a:solidFill>
                    <a:srgbClr val="D8127E"/>
                  </a:solidFill>
                  <a:latin typeface="Arial" charset="0"/>
                </a:rPr>
                <a:t>Stack frame</a:t>
              </a:r>
            </a:p>
            <a:p>
              <a:pPr algn="ctr"/>
              <a:r>
                <a:rPr lang="en-US" altLang="zh-CN" sz="1400" baseline="0" dirty="0">
                  <a:solidFill>
                    <a:srgbClr val="D8127E"/>
                  </a:solidFill>
                  <a:latin typeface="Arial" charset="0"/>
                  <a:cs typeface="Courier New" panose="02070309020205020404" pitchFamily="49" charset="0"/>
                </a:rPr>
                <a:t>of Watt</a:t>
              </a:r>
              <a:endParaRPr lang="zh-CN" altLang="en-US" sz="140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22" name="直线箭头连接符 21">
              <a:extLst>
                <a:ext uri="{FF2B5EF4-FFF2-40B4-BE49-F238E27FC236}">
                  <a16:creationId xmlns:a16="http://schemas.microsoft.com/office/drawing/2014/main" id="{82D419C5-7BE9-7768-3D87-E0AB04C59F1F}"/>
                </a:ext>
              </a:extLst>
            </p:cNvPr>
            <p:cNvCxnSpPr>
              <a:cxnSpLocks/>
              <a:stCxn id="21" idx="0"/>
            </p:cNvCxnSpPr>
            <p:nvPr/>
          </p:nvCxnSpPr>
          <p:spPr bwMode="auto">
            <a:xfrm flipV="1">
              <a:off x="8354875" y="5256293"/>
              <a:ext cx="0" cy="26140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D8127E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23" name="直线箭头连接符 22">
              <a:extLst>
                <a:ext uri="{FF2B5EF4-FFF2-40B4-BE49-F238E27FC236}">
                  <a16:creationId xmlns:a16="http://schemas.microsoft.com/office/drawing/2014/main" id="{FCF1ED8F-EA39-A721-6662-D39E9C1B5AE6}"/>
                </a:ext>
              </a:extLst>
            </p:cNvPr>
            <p:cNvCxnSpPr>
              <a:cxnSpLocks/>
              <a:stCxn id="21" idx="2"/>
            </p:cNvCxnSpPr>
            <p:nvPr/>
          </p:nvCxnSpPr>
          <p:spPr bwMode="auto">
            <a:xfrm>
              <a:off x="8354875" y="6021288"/>
              <a:ext cx="0" cy="26140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D8127E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6FFB976F-1388-B218-1509-11D9E5E166A0}"/>
                </a:ext>
              </a:extLst>
            </p:cNvPr>
            <p:cNvSpPr/>
            <p:nvPr/>
          </p:nvSpPr>
          <p:spPr bwMode="auto">
            <a:xfrm>
              <a:off x="4592472" y="4918400"/>
              <a:ext cx="1978075" cy="33855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0" rIns="360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400" baseline="0" dirty="0">
                  <a:latin typeface="Arial" charset="0"/>
                </a:rPr>
                <a:t>10</a:t>
              </a:r>
              <a:endParaRPr kumimoji="0" lang="zh-CN" altLang="en-US" sz="14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D96593BD-971E-C9F3-D5BA-5782D90726A7}"/>
                </a:ext>
              </a:extLst>
            </p:cNvPr>
            <p:cNvSpPr txBox="1"/>
            <p:nvPr/>
          </p:nvSpPr>
          <p:spPr>
            <a:xfrm>
              <a:off x="6669403" y="4736164"/>
              <a:ext cx="1586611" cy="503590"/>
            </a:xfrm>
            <a:prstGeom prst="rect">
              <a:avLst/>
            </a:prstGeom>
            <a:noFill/>
          </p:spPr>
          <p:txBody>
            <a:bodyPr wrap="square" lIns="36000" tIns="36000" rIns="36000" bIns="36000" anchor="ctr">
              <a:spAutoFit/>
            </a:bodyPr>
            <a:lstStyle/>
            <a:p>
              <a:r>
                <a:rPr lang="en-US" altLang="zh-CN" sz="1400" b="1" baseline="0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Parameters</a:t>
              </a:r>
            </a:p>
            <a:p>
              <a:r>
                <a:rPr lang="en-US" altLang="zh-CN" sz="1400" b="1" baseline="0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for Watt</a:t>
              </a:r>
              <a:endParaRPr lang="zh-CN" altLang="en-US" sz="1400" b="1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8DD490F2-C7FA-08E3-BB13-2E0C88E9A097}"/>
                </a:ext>
              </a:extLst>
            </p:cNvPr>
            <p:cNvSpPr/>
            <p:nvPr/>
          </p:nvSpPr>
          <p:spPr bwMode="auto">
            <a:xfrm>
              <a:off x="4591024" y="4580507"/>
              <a:ext cx="1978075" cy="33855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0" rIns="360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400" baseline="0" dirty="0">
                  <a:latin typeface="Arial" charset="0"/>
                </a:rPr>
                <a:t>value of w</a:t>
              </a:r>
              <a:endParaRPr kumimoji="0" lang="zh-CN" altLang="en-US" sz="14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2254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C0042-4EBA-084E-5494-EBD4DA36F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90026-1D11-1B86-4455-C83E8B679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Function call in 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0BD7C1-1A55-6049-310B-99BFCB6D3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Four steps of the C-runtime stack protocol</a:t>
            </a:r>
          </a:p>
          <a:p>
            <a:pPr marL="914400" lvl="1" indent="-457200">
              <a:buFont typeface="+mj-lt"/>
              <a:buAutoNum type="arabicPeriod" startAt="2"/>
            </a:pP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function pushes space for </a:t>
            </a:r>
            <a:r>
              <a:rPr lang="en" altLang="zh-CN" dirty="0">
                <a:solidFill>
                  <a:srgbClr val="0074BF"/>
                </a:solidFill>
                <a:effectLst/>
                <a:latin typeface="STIXGeneral"/>
              </a:rPr>
              <a:t>local variables 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and other info. onto the run-time stack, creating its </a:t>
            </a:r>
            <a:r>
              <a:rPr lang="en" altLang="zh-CN" dirty="0">
                <a:solidFill>
                  <a:srgbClr val="0074BF"/>
                </a:solidFill>
                <a:effectLst/>
                <a:latin typeface="STIXGeneral"/>
              </a:rPr>
              <a:t>stack frame 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on top of the stack</a:t>
            </a:r>
          </a:p>
          <a:p>
            <a:pPr marL="914400" lvl="1" indent="-457200">
              <a:buFont typeface="+mj-lt"/>
              <a:buAutoNum type="arabicPeriod" startAt="2"/>
            </a:pPr>
            <a:endParaRPr lang="en" altLang="zh-CN" dirty="0">
              <a:solidFill>
                <a:srgbClr val="141413"/>
              </a:solidFill>
              <a:effectLst/>
              <a:latin typeface="STIXGeneral"/>
            </a:endParaRPr>
          </a:p>
          <a:p>
            <a:pPr lvl="1"/>
            <a:endParaRPr kumimoji="1"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DAA7A20-9629-1F8F-14F4-30FC3D51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6C59606-EB9E-A40B-9171-CAA7FFD9C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84" y="5039934"/>
            <a:ext cx="2952328" cy="1522319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18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 int Volt(int q, int r)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{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}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8453ED1-22AE-B726-D620-A8A488DF1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478" y="2075404"/>
            <a:ext cx="5616624" cy="2864990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Volt: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ADD R6,R6,#-1 ; </a:t>
            </a:r>
            <a:r>
              <a:rPr lang="en-US" altLang="zh-CN" sz="16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alloc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. spot for the 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   ; return value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ADD R6,R6,#-1 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STR R7,R6,#0  ; push R7 (return </a:t>
            </a:r>
            <a:r>
              <a:rPr lang="en-US" altLang="zh-CN" sz="16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addr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.)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ADD R6,R6,#-1 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STR R5,R6,#0  ; push R5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   ; (caller's frame pointer)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ADD R5,R6,#-1 ; set frame pointer for Volt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ADD R6,R6,#-2 ; </a:t>
            </a:r>
            <a:r>
              <a:rPr lang="en-US" altLang="zh-CN" sz="16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alloc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. memory for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   ; Volt's local variables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C649410-B25A-8E1F-865B-F4279B1838A9}"/>
              </a:ext>
            </a:extLst>
          </p:cNvPr>
          <p:cNvSpPr/>
          <p:nvPr/>
        </p:nvSpPr>
        <p:spPr bwMode="auto">
          <a:xfrm>
            <a:off x="3579422" y="3444479"/>
            <a:ext cx="5306633" cy="31177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B61839EA-F119-C45A-5D9D-3AE39B0E2573}"/>
              </a:ext>
            </a:extLst>
          </p:cNvPr>
          <p:cNvCxnSpPr>
            <a:cxnSpLocks/>
          </p:cNvCxnSpPr>
          <p:nvPr/>
        </p:nvCxnSpPr>
        <p:spPr bwMode="auto">
          <a:xfrm>
            <a:off x="4334540" y="3516484"/>
            <a:ext cx="0" cy="297115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60932F57-C424-D9AF-F0E8-EC167FEE012E}"/>
              </a:ext>
            </a:extLst>
          </p:cNvPr>
          <p:cNvCxnSpPr>
            <a:cxnSpLocks/>
          </p:cNvCxnSpPr>
          <p:nvPr/>
        </p:nvCxnSpPr>
        <p:spPr bwMode="auto">
          <a:xfrm>
            <a:off x="6312604" y="3516484"/>
            <a:ext cx="0" cy="297115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3D17FA45-850A-2C72-FBB1-49EF9A7B4095}"/>
              </a:ext>
            </a:extLst>
          </p:cNvPr>
          <p:cNvCxnSpPr>
            <a:cxnSpLocks/>
          </p:cNvCxnSpPr>
          <p:nvPr/>
        </p:nvCxnSpPr>
        <p:spPr bwMode="auto">
          <a:xfrm>
            <a:off x="6400145" y="5281220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411AFB3A-ACE5-83AD-AD00-2286BA49C9E7}"/>
              </a:ext>
            </a:extLst>
          </p:cNvPr>
          <p:cNvSpPr/>
          <p:nvPr/>
        </p:nvSpPr>
        <p:spPr bwMode="auto">
          <a:xfrm>
            <a:off x="4334529" y="5281220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D018D82-1FE8-F53B-7831-8D4E959AEC2E}"/>
              </a:ext>
            </a:extLst>
          </p:cNvPr>
          <p:cNvSpPr txBox="1"/>
          <p:nvPr/>
        </p:nvSpPr>
        <p:spPr>
          <a:xfrm>
            <a:off x="6411460" y="5272866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E162074-8065-B0BE-47EC-DE0FE33E3505}"/>
              </a:ext>
            </a:extLst>
          </p:cNvPr>
          <p:cNvSpPr txBox="1"/>
          <p:nvPr/>
        </p:nvSpPr>
        <p:spPr>
          <a:xfrm>
            <a:off x="3579423" y="4653021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R6</a:t>
            </a:r>
            <a:endParaRPr lang="zh-CN" altLang="en-US" sz="14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7FE6B22-978B-D88C-07C1-4F597EC6FB33}"/>
              </a:ext>
            </a:extLst>
          </p:cNvPr>
          <p:cNvSpPr txBox="1"/>
          <p:nvPr/>
        </p:nvSpPr>
        <p:spPr>
          <a:xfrm>
            <a:off x="3579423" y="5320488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R5</a:t>
            </a:r>
            <a:endParaRPr lang="zh-CN" altLang="en-US" sz="1400" dirty="0"/>
          </a:p>
        </p:txBody>
      </p: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4379E48B-DA93-03C0-CD83-58378D902A21}"/>
              </a:ext>
            </a:extLst>
          </p:cNvPr>
          <p:cNvCxnSpPr>
            <a:cxnSpLocks/>
            <a:stCxn id="14" idx="3"/>
          </p:cNvCxnSpPr>
          <p:nvPr/>
        </p:nvCxnSpPr>
        <p:spPr bwMode="auto">
          <a:xfrm>
            <a:off x="3995936" y="4797095"/>
            <a:ext cx="33072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8DE918DF-4E43-F654-B1AF-6A2D8A43C027}"/>
              </a:ext>
            </a:extLst>
          </p:cNvPr>
          <p:cNvCxnSpPr>
            <a:cxnSpLocks/>
            <a:stCxn id="15" idx="3"/>
          </p:cNvCxnSpPr>
          <p:nvPr/>
        </p:nvCxnSpPr>
        <p:spPr bwMode="auto">
          <a:xfrm>
            <a:off x="3995936" y="5464562"/>
            <a:ext cx="3371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E8BB4C06-34DA-62B9-3354-E64ADD8A62F2}"/>
              </a:ext>
            </a:extLst>
          </p:cNvPr>
          <p:cNvSpPr txBox="1"/>
          <p:nvPr/>
        </p:nvSpPr>
        <p:spPr>
          <a:xfrm>
            <a:off x="3642425" y="3501008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x0000</a:t>
            </a:r>
            <a:endParaRPr lang="zh-CN" altLang="en-US" sz="14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5423EC1-888B-8678-2986-FAFCCC3E78C3}"/>
              </a:ext>
            </a:extLst>
          </p:cNvPr>
          <p:cNvSpPr txBox="1"/>
          <p:nvPr/>
        </p:nvSpPr>
        <p:spPr>
          <a:xfrm>
            <a:off x="3642425" y="6262124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 err="1">
                <a:latin typeface="Arial" charset="0"/>
              </a:rPr>
              <a:t>xFFFF</a:t>
            </a:r>
            <a:endParaRPr lang="zh-CN" altLang="en-US" sz="1400" dirty="0"/>
          </a:p>
        </p:txBody>
      </p:sp>
      <p:cxnSp>
        <p:nvCxnSpPr>
          <p:cNvPr id="20" name="直线连接符 19">
            <a:extLst>
              <a:ext uri="{FF2B5EF4-FFF2-40B4-BE49-F238E27FC236}">
                <a16:creationId xmlns:a16="http://schemas.microsoft.com/office/drawing/2014/main" id="{E7CB583F-3278-FB38-C11C-E1CF2427DED3}"/>
              </a:ext>
            </a:extLst>
          </p:cNvPr>
          <p:cNvCxnSpPr>
            <a:cxnSpLocks/>
          </p:cNvCxnSpPr>
          <p:nvPr/>
        </p:nvCxnSpPr>
        <p:spPr bwMode="auto">
          <a:xfrm>
            <a:off x="6402568" y="6334247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D7DFC11D-2E00-214B-241C-6287B9A4B883}"/>
              </a:ext>
            </a:extLst>
          </p:cNvPr>
          <p:cNvSpPr txBox="1"/>
          <p:nvPr/>
        </p:nvSpPr>
        <p:spPr>
          <a:xfrm>
            <a:off x="7555566" y="5542625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Watt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1B1EA016-0A95-E1ED-E6DC-F4C527095923}"/>
              </a:ext>
            </a:extLst>
          </p:cNvPr>
          <p:cNvCxnSpPr>
            <a:cxnSpLocks/>
            <a:stCxn id="21" idx="0"/>
          </p:cNvCxnSpPr>
          <p:nvPr/>
        </p:nvCxnSpPr>
        <p:spPr bwMode="auto">
          <a:xfrm flipV="1">
            <a:off x="8096931" y="5281220"/>
            <a:ext cx="0" cy="2614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3" name="直线箭头连接符 22">
            <a:extLst>
              <a:ext uri="{FF2B5EF4-FFF2-40B4-BE49-F238E27FC236}">
                <a16:creationId xmlns:a16="http://schemas.microsoft.com/office/drawing/2014/main" id="{F291EEAC-60BC-70E6-4AA2-45258731E05D}"/>
              </a:ext>
            </a:extLst>
          </p:cNvPr>
          <p:cNvCxnSpPr>
            <a:cxnSpLocks/>
            <a:stCxn id="21" idx="2"/>
          </p:cNvCxnSpPr>
          <p:nvPr/>
        </p:nvCxnSpPr>
        <p:spPr bwMode="auto">
          <a:xfrm>
            <a:off x="8096931" y="6046215"/>
            <a:ext cx="0" cy="2614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4" name="矩形 23">
            <a:extLst>
              <a:ext uri="{FF2B5EF4-FFF2-40B4-BE49-F238E27FC236}">
                <a16:creationId xmlns:a16="http://schemas.microsoft.com/office/drawing/2014/main" id="{0E7ECBC9-B137-140B-5991-3789FC51ACE0}"/>
              </a:ext>
            </a:extLst>
          </p:cNvPr>
          <p:cNvSpPr/>
          <p:nvPr/>
        </p:nvSpPr>
        <p:spPr bwMode="auto">
          <a:xfrm>
            <a:off x="4334528" y="4943327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10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C8DB2F3E-E64C-FA3A-4828-98C5E907839D}"/>
              </a:ext>
            </a:extLst>
          </p:cNvPr>
          <p:cNvSpPr txBox="1"/>
          <p:nvPr/>
        </p:nvSpPr>
        <p:spPr>
          <a:xfrm>
            <a:off x="6411460" y="4688599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Parameters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81F5DAC4-C593-1C43-543D-4B7D1941A25E}"/>
              </a:ext>
            </a:extLst>
          </p:cNvPr>
          <p:cNvSpPr/>
          <p:nvPr/>
        </p:nvSpPr>
        <p:spPr bwMode="auto">
          <a:xfrm>
            <a:off x="4333080" y="4605434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value of 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625BB2B7-AD1A-61A7-C484-D44D4259113B}"/>
              </a:ext>
            </a:extLst>
          </p:cNvPr>
          <p:cNvSpPr txBox="1"/>
          <p:nvPr/>
        </p:nvSpPr>
        <p:spPr>
          <a:xfrm>
            <a:off x="7555559" y="4267243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Volt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2" name="直线箭头连接符 31">
            <a:extLst>
              <a:ext uri="{FF2B5EF4-FFF2-40B4-BE49-F238E27FC236}">
                <a16:creationId xmlns:a16="http://schemas.microsoft.com/office/drawing/2014/main" id="{CD2B046B-65E8-DD06-48B2-7EF181137FB6}"/>
              </a:ext>
            </a:extLst>
          </p:cNvPr>
          <p:cNvCxnSpPr>
            <a:cxnSpLocks/>
            <a:stCxn id="31" idx="0"/>
          </p:cNvCxnSpPr>
          <p:nvPr/>
        </p:nvCxnSpPr>
        <p:spPr bwMode="auto">
          <a:xfrm flipV="1">
            <a:off x="8096924" y="3717806"/>
            <a:ext cx="0" cy="549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3" name="直线箭头连接符 32">
            <a:extLst>
              <a:ext uri="{FF2B5EF4-FFF2-40B4-BE49-F238E27FC236}">
                <a16:creationId xmlns:a16="http://schemas.microsoft.com/office/drawing/2014/main" id="{2C801443-A3E3-462B-DD0C-A29BF4F0BAED}"/>
              </a:ext>
            </a:extLst>
          </p:cNvPr>
          <p:cNvCxnSpPr>
            <a:cxnSpLocks/>
            <a:stCxn id="31" idx="2"/>
          </p:cNvCxnSpPr>
          <p:nvPr/>
        </p:nvCxnSpPr>
        <p:spPr bwMode="auto">
          <a:xfrm>
            <a:off x="8096924" y="4770833"/>
            <a:ext cx="0" cy="5103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269005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FBFB4F98-A1B6-4B54-9432-9B1BAD84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577750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10064102-F5B2-40A8-A097-05F8C082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484784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93F16C4-A290-47B9-BA72-08B73E244C4D}"/>
              </a:ext>
            </a:extLst>
          </p:cNvPr>
          <p:cNvCxnSpPr/>
          <p:nvPr/>
        </p:nvCxnSpPr>
        <p:spPr>
          <a:xfrm>
            <a:off x="474181" y="21318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>
            <a:extLst>
              <a:ext uri="{FF2B5EF4-FFF2-40B4-BE49-F238E27FC236}">
                <a16:creationId xmlns:a16="http://schemas.microsoft.com/office/drawing/2014/main" id="{CE5C1212-F8ED-4FB6-A797-C6AFBC179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278097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21" name="矩形 17">
            <a:extLst>
              <a:ext uri="{FF2B5EF4-FFF2-40B4-BE49-F238E27FC236}">
                <a16:creationId xmlns:a16="http://schemas.microsoft.com/office/drawing/2014/main" id="{71D289C4-D39F-4710-BBD5-91958FB29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37106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From ENIAC to the Stored Program Computer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F27503D4-1039-4406-BA5B-9D61A87E45D7}"/>
              </a:ext>
            </a:extLst>
          </p:cNvPr>
          <p:cNvCxnSpPr/>
          <p:nvPr/>
        </p:nvCxnSpPr>
        <p:spPr>
          <a:xfrm>
            <a:off x="438669" y="29317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7">
            <a:extLst>
              <a:ext uri="{FF2B5EF4-FFF2-40B4-BE49-F238E27FC236}">
                <a16:creationId xmlns:a16="http://schemas.microsoft.com/office/drawing/2014/main" id="{FBC5D026-1A95-49A5-960C-DCF5C36D0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577750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152A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19249016-BB4C-4466-85A1-E71F90CFE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52" y="1484784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48F581FE-618E-4C31-A7E2-28D3B17E6AAC}"/>
              </a:ext>
            </a:extLst>
          </p:cNvPr>
          <p:cNvCxnSpPr/>
          <p:nvPr/>
        </p:nvCxnSpPr>
        <p:spPr>
          <a:xfrm>
            <a:off x="474181" y="21318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17">
            <a:extLst>
              <a:ext uri="{FF2B5EF4-FFF2-40B4-BE49-F238E27FC236}">
                <a16:creationId xmlns:a16="http://schemas.microsoft.com/office/drawing/2014/main" id="{9B45BD7D-C4D7-4601-AD57-FA71F5BB8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278097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40" name="矩形 17">
            <a:extLst>
              <a:ext uri="{FF2B5EF4-FFF2-40B4-BE49-F238E27FC236}">
                <a16:creationId xmlns:a16="http://schemas.microsoft.com/office/drawing/2014/main" id="{E3124882-A1D5-4906-A753-74527C976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37106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152A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Pointers</a:t>
            </a:r>
          </a:p>
        </p:txBody>
      </p:sp>
      <p:sp>
        <p:nvSpPr>
          <p:cNvPr id="43" name="Text Box 17">
            <a:extLst>
              <a:ext uri="{FF2B5EF4-FFF2-40B4-BE49-F238E27FC236}">
                <a16:creationId xmlns:a16="http://schemas.microsoft.com/office/drawing/2014/main" id="{2F40E909-50A3-479F-801F-FBDF076B4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162786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47" name="矩形 17">
            <a:extLst>
              <a:ext uri="{FF2B5EF4-FFF2-40B4-BE49-F238E27FC236}">
                <a16:creationId xmlns:a16="http://schemas.microsoft.com/office/drawing/2014/main" id="{CA6324CE-7477-45E4-9227-00CEB3A27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25575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From ENIAC to the Stored Program Computer</a:t>
            </a:r>
          </a:p>
        </p:txBody>
      </p: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C373EADB-7815-4166-AA44-D12FD1064AF0}"/>
              </a:ext>
            </a:extLst>
          </p:cNvPr>
          <p:cNvCxnSpPr/>
          <p:nvPr/>
        </p:nvCxnSpPr>
        <p:spPr>
          <a:xfrm>
            <a:off x="438669" y="381639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Box 17">
            <a:extLst>
              <a:ext uri="{FF2B5EF4-FFF2-40B4-BE49-F238E27FC236}">
                <a16:creationId xmlns:a16="http://schemas.microsoft.com/office/drawing/2014/main" id="{8C23C864-3974-4881-A62E-259AA4226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162786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52" name="矩形 17">
            <a:extLst>
              <a:ext uri="{FF2B5EF4-FFF2-40B4-BE49-F238E27FC236}">
                <a16:creationId xmlns:a16="http://schemas.microsoft.com/office/drawing/2014/main" id="{BE528D61-8B5D-4693-9E04-4E2FA585E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25575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152A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Arrays</a:t>
            </a:r>
          </a:p>
        </p:txBody>
      </p:sp>
      <p:sp>
        <p:nvSpPr>
          <p:cNvPr id="2" name="Text Box 17">
            <a:extLst>
              <a:ext uri="{FF2B5EF4-FFF2-40B4-BE49-F238E27FC236}">
                <a16:creationId xmlns:a16="http://schemas.microsoft.com/office/drawing/2014/main" id="{2C1A6210-0A68-BEBE-88FC-DED269A03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058563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3" name="矩形 17">
            <a:extLst>
              <a:ext uri="{FF2B5EF4-FFF2-40B4-BE49-F238E27FC236}">
                <a16:creationId xmlns:a16="http://schemas.microsoft.com/office/drawing/2014/main" id="{D7F29C91-BA53-A827-7261-7B0C74E8A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151529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From ENIAC to the Stored Program Computer</a:t>
            </a:r>
          </a:p>
        </p:txBody>
      </p:sp>
      <p:cxnSp>
        <p:nvCxnSpPr>
          <p:cNvPr id="4" name="直接连接符 47">
            <a:extLst>
              <a:ext uri="{FF2B5EF4-FFF2-40B4-BE49-F238E27FC236}">
                <a16:creationId xmlns:a16="http://schemas.microsoft.com/office/drawing/2014/main" id="{88E92EAE-B601-D7BC-E78B-7CBC4D72CF2F}"/>
              </a:ext>
            </a:extLst>
          </p:cNvPr>
          <p:cNvCxnSpPr/>
          <p:nvPr/>
        </p:nvCxnSpPr>
        <p:spPr>
          <a:xfrm>
            <a:off x="438669" y="4712171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17">
            <a:extLst>
              <a:ext uri="{FF2B5EF4-FFF2-40B4-BE49-F238E27FC236}">
                <a16:creationId xmlns:a16="http://schemas.microsoft.com/office/drawing/2014/main" id="{1BC743D2-0FAF-DA96-E472-980781D66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058563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baseline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6" name="矩形 17">
            <a:extLst>
              <a:ext uri="{FF2B5EF4-FFF2-40B4-BE49-F238E27FC236}">
                <a16:creationId xmlns:a16="http://schemas.microsoft.com/office/drawing/2014/main" id="{0F43DBB2-3867-CC98-8377-EA755CB6E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151529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152A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Summary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6406422-2E1B-C6A5-89DF-280CEBF59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z="1400" smtClean="0">
                <a:solidFill>
                  <a:srgbClr val="000000"/>
                </a:solidFill>
              </a:rPr>
              <a:pPr/>
              <a:t>2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8500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DC706-C1E6-6A53-4066-65DCA85E6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25DE7A-1CDF-B222-BF04-7CF0C8BFC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Function call in 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7F969B-E913-9F24-5E3C-F51BE0378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Four steps of the C-runtime stack protocol</a:t>
            </a:r>
          </a:p>
          <a:p>
            <a:pPr marL="914400" lvl="1" indent="-457200">
              <a:buFont typeface="+mj-lt"/>
              <a:buAutoNum type="arabicPeriod" startAt="2"/>
            </a:pP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function pushes space for </a:t>
            </a:r>
            <a:r>
              <a:rPr lang="en" altLang="zh-CN" dirty="0">
                <a:solidFill>
                  <a:srgbClr val="0074BF"/>
                </a:solidFill>
                <a:effectLst/>
                <a:latin typeface="STIXGeneral"/>
              </a:rPr>
              <a:t>local variables 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and other info. onto the run-time stack, creating its </a:t>
            </a:r>
            <a:r>
              <a:rPr lang="en" altLang="zh-CN" dirty="0">
                <a:solidFill>
                  <a:srgbClr val="0074BF"/>
                </a:solidFill>
                <a:effectLst/>
                <a:latin typeface="STIXGeneral"/>
              </a:rPr>
              <a:t>stack frame 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on top of the stack</a:t>
            </a:r>
          </a:p>
          <a:p>
            <a:pPr marL="914400" lvl="1" indent="-457200">
              <a:buFont typeface="+mj-lt"/>
              <a:buAutoNum type="arabicPeriod" startAt="2"/>
            </a:pPr>
            <a:endParaRPr lang="en" altLang="zh-CN" dirty="0">
              <a:solidFill>
                <a:srgbClr val="141413"/>
              </a:solidFill>
              <a:effectLst/>
              <a:latin typeface="STIXGeneral"/>
            </a:endParaRPr>
          </a:p>
          <a:p>
            <a:pPr lvl="1"/>
            <a:endParaRPr kumimoji="1"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8BF86F-DD4B-4D9E-B639-DB1BC1894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851DE6C-FA2D-9C15-5B70-018CF3ED4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84" y="5039934"/>
            <a:ext cx="2952328" cy="1522319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18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 int Volt(int q, int r)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{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}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7AF68E4-9D82-99E7-6003-119253684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478" y="2075404"/>
            <a:ext cx="5616624" cy="2864990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Volt: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6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R6,R6,#-1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; </a:t>
            </a:r>
            <a:r>
              <a:rPr lang="en-US" altLang="zh-CN" sz="16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alloc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. spot for the 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   ; return value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ADD R6,R6,#-1 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STR R7,R6,#0  ; push R7 (return </a:t>
            </a:r>
            <a:r>
              <a:rPr lang="en-US" altLang="zh-CN" sz="16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addr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.)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ADD R6,R6,#-1 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STR R5,R6,#0  ; push R5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   ; (caller's frame pointer)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ADD R5,R6,#-1 ; set frame pointer for Volt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ADD R6,R6,#-2 ; </a:t>
            </a:r>
            <a:r>
              <a:rPr lang="en-US" altLang="zh-CN" sz="16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alloc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. memory for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   ; Volt's local variables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63A02F2-718B-9160-56D9-7F6E611DFD3E}"/>
              </a:ext>
            </a:extLst>
          </p:cNvPr>
          <p:cNvSpPr/>
          <p:nvPr/>
        </p:nvSpPr>
        <p:spPr bwMode="auto">
          <a:xfrm>
            <a:off x="3579422" y="3444479"/>
            <a:ext cx="5306633" cy="31177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F9A84215-14D7-E0FC-AE34-79063F33C601}"/>
              </a:ext>
            </a:extLst>
          </p:cNvPr>
          <p:cNvCxnSpPr>
            <a:cxnSpLocks/>
          </p:cNvCxnSpPr>
          <p:nvPr/>
        </p:nvCxnSpPr>
        <p:spPr bwMode="auto">
          <a:xfrm>
            <a:off x="4334540" y="3516484"/>
            <a:ext cx="0" cy="297115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BCA6C97C-65ED-B4B0-3AA6-60843E7B0674}"/>
              </a:ext>
            </a:extLst>
          </p:cNvPr>
          <p:cNvCxnSpPr>
            <a:cxnSpLocks/>
          </p:cNvCxnSpPr>
          <p:nvPr/>
        </p:nvCxnSpPr>
        <p:spPr bwMode="auto">
          <a:xfrm>
            <a:off x="6312604" y="3516484"/>
            <a:ext cx="0" cy="297115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64CD5FDE-C11F-C6EC-F51E-9F9B795A1229}"/>
              </a:ext>
            </a:extLst>
          </p:cNvPr>
          <p:cNvCxnSpPr>
            <a:cxnSpLocks/>
          </p:cNvCxnSpPr>
          <p:nvPr/>
        </p:nvCxnSpPr>
        <p:spPr bwMode="auto">
          <a:xfrm>
            <a:off x="6400145" y="5281220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B950C6EE-262B-310F-EB3B-6685D2239D36}"/>
              </a:ext>
            </a:extLst>
          </p:cNvPr>
          <p:cNvSpPr/>
          <p:nvPr/>
        </p:nvSpPr>
        <p:spPr bwMode="auto">
          <a:xfrm>
            <a:off x="4334529" y="5281220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73A746D-ED05-19EC-E888-8BD8C2431A4D}"/>
              </a:ext>
            </a:extLst>
          </p:cNvPr>
          <p:cNvSpPr txBox="1"/>
          <p:nvPr/>
        </p:nvSpPr>
        <p:spPr>
          <a:xfrm>
            <a:off x="6411460" y="5272866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E4EE237-6E36-84FB-FC32-7F08E69AFA52}"/>
              </a:ext>
            </a:extLst>
          </p:cNvPr>
          <p:cNvSpPr txBox="1"/>
          <p:nvPr/>
        </p:nvSpPr>
        <p:spPr>
          <a:xfrm>
            <a:off x="3579423" y="4293096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highlight>
                  <a:srgbClr val="FFCCFF"/>
                </a:highlight>
                <a:latin typeface="Arial" charset="0"/>
              </a:rPr>
              <a:t>R6</a:t>
            </a:r>
            <a:endParaRPr lang="zh-CN" altLang="en-US" sz="1400" dirty="0">
              <a:highlight>
                <a:srgbClr val="FFCCFF"/>
              </a:highlight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CB43509-D499-DE77-29B0-D739DC1FC8DB}"/>
              </a:ext>
            </a:extLst>
          </p:cNvPr>
          <p:cNvSpPr txBox="1"/>
          <p:nvPr/>
        </p:nvSpPr>
        <p:spPr>
          <a:xfrm>
            <a:off x="3579423" y="5320488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R5</a:t>
            </a:r>
            <a:endParaRPr lang="zh-CN" altLang="en-US" sz="1400" dirty="0"/>
          </a:p>
        </p:txBody>
      </p: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60958C6C-8665-8930-CA65-E9CDD65D46DC}"/>
              </a:ext>
            </a:extLst>
          </p:cNvPr>
          <p:cNvCxnSpPr>
            <a:cxnSpLocks/>
            <a:stCxn id="14" idx="3"/>
          </p:cNvCxnSpPr>
          <p:nvPr/>
        </p:nvCxnSpPr>
        <p:spPr bwMode="auto">
          <a:xfrm>
            <a:off x="3995936" y="4437170"/>
            <a:ext cx="33072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F92D150E-F525-EB09-E023-8CDA0FAABBED}"/>
              </a:ext>
            </a:extLst>
          </p:cNvPr>
          <p:cNvCxnSpPr>
            <a:cxnSpLocks/>
            <a:stCxn id="15" idx="3"/>
          </p:cNvCxnSpPr>
          <p:nvPr/>
        </p:nvCxnSpPr>
        <p:spPr bwMode="auto">
          <a:xfrm>
            <a:off x="3995936" y="5464562"/>
            <a:ext cx="3371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60D4AEA9-D1C9-6D92-D24F-14008EAE18EE}"/>
              </a:ext>
            </a:extLst>
          </p:cNvPr>
          <p:cNvSpPr txBox="1"/>
          <p:nvPr/>
        </p:nvSpPr>
        <p:spPr>
          <a:xfrm>
            <a:off x="3642425" y="3501008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x0000</a:t>
            </a:r>
            <a:endParaRPr lang="zh-CN" altLang="en-US" sz="14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046CF44-BBD5-5381-9E1D-0F3471305EEA}"/>
              </a:ext>
            </a:extLst>
          </p:cNvPr>
          <p:cNvSpPr txBox="1"/>
          <p:nvPr/>
        </p:nvSpPr>
        <p:spPr>
          <a:xfrm>
            <a:off x="3642425" y="6262124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 err="1">
                <a:latin typeface="Arial" charset="0"/>
              </a:rPr>
              <a:t>xFFFF</a:t>
            </a:r>
            <a:endParaRPr lang="zh-CN" altLang="en-US" sz="1400" dirty="0"/>
          </a:p>
        </p:txBody>
      </p:sp>
      <p:cxnSp>
        <p:nvCxnSpPr>
          <p:cNvPr id="20" name="直线连接符 19">
            <a:extLst>
              <a:ext uri="{FF2B5EF4-FFF2-40B4-BE49-F238E27FC236}">
                <a16:creationId xmlns:a16="http://schemas.microsoft.com/office/drawing/2014/main" id="{E3186DE0-A521-8CEA-7758-3C2E41AD3244}"/>
              </a:ext>
            </a:extLst>
          </p:cNvPr>
          <p:cNvCxnSpPr>
            <a:cxnSpLocks/>
          </p:cNvCxnSpPr>
          <p:nvPr/>
        </p:nvCxnSpPr>
        <p:spPr bwMode="auto">
          <a:xfrm>
            <a:off x="6402568" y="6334247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7264037C-9015-4282-97B0-D01984486840}"/>
              </a:ext>
            </a:extLst>
          </p:cNvPr>
          <p:cNvSpPr txBox="1"/>
          <p:nvPr/>
        </p:nvSpPr>
        <p:spPr>
          <a:xfrm>
            <a:off x="7555566" y="5542625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Watt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A1F174DE-93D7-2A75-12C4-83B046A73F56}"/>
              </a:ext>
            </a:extLst>
          </p:cNvPr>
          <p:cNvCxnSpPr>
            <a:cxnSpLocks/>
            <a:stCxn id="21" idx="0"/>
          </p:cNvCxnSpPr>
          <p:nvPr/>
        </p:nvCxnSpPr>
        <p:spPr bwMode="auto">
          <a:xfrm flipV="1">
            <a:off x="8096931" y="5281220"/>
            <a:ext cx="0" cy="2614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3" name="直线箭头连接符 22">
            <a:extLst>
              <a:ext uri="{FF2B5EF4-FFF2-40B4-BE49-F238E27FC236}">
                <a16:creationId xmlns:a16="http://schemas.microsoft.com/office/drawing/2014/main" id="{C75E8A1F-C0C8-4808-18D2-DAF743830583}"/>
              </a:ext>
            </a:extLst>
          </p:cNvPr>
          <p:cNvCxnSpPr>
            <a:cxnSpLocks/>
            <a:stCxn id="21" idx="2"/>
          </p:cNvCxnSpPr>
          <p:nvPr/>
        </p:nvCxnSpPr>
        <p:spPr bwMode="auto">
          <a:xfrm>
            <a:off x="8096931" y="6046215"/>
            <a:ext cx="0" cy="2614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4" name="矩形 23">
            <a:extLst>
              <a:ext uri="{FF2B5EF4-FFF2-40B4-BE49-F238E27FC236}">
                <a16:creationId xmlns:a16="http://schemas.microsoft.com/office/drawing/2014/main" id="{5EBE6C65-13C7-FF18-A26F-11C387B5F7E5}"/>
              </a:ext>
            </a:extLst>
          </p:cNvPr>
          <p:cNvSpPr/>
          <p:nvPr/>
        </p:nvSpPr>
        <p:spPr bwMode="auto">
          <a:xfrm>
            <a:off x="4334528" y="4943327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10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DFCDF6A-8EFE-CF8C-F1F2-979E7CAD93F0}"/>
              </a:ext>
            </a:extLst>
          </p:cNvPr>
          <p:cNvSpPr txBox="1"/>
          <p:nvPr/>
        </p:nvSpPr>
        <p:spPr>
          <a:xfrm>
            <a:off x="6411460" y="4688599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Parameters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C43C2F28-BD2C-FCA7-A621-377C4389C246}"/>
              </a:ext>
            </a:extLst>
          </p:cNvPr>
          <p:cNvSpPr/>
          <p:nvPr/>
        </p:nvSpPr>
        <p:spPr bwMode="auto">
          <a:xfrm>
            <a:off x="4333080" y="4605434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value of 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AA035492-EF81-99AA-59E6-16A186A16695}"/>
              </a:ext>
            </a:extLst>
          </p:cNvPr>
          <p:cNvSpPr/>
          <p:nvPr/>
        </p:nvSpPr>
        <p:spPr bwMode="auto">
          <a:xfrm>
            <a:off x="4333080" y="4263595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highlight>
                  <a:srgbClr val="FFCCFF"/>
                </a:highlight>
                <a:latin typeface="Arial" charset="0"/>
              </a:rPr>
              <a:t>Ret. value to Watt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highlight>
                <a:srgbClr val="FFCCFF"/>
              </a:highlight>
              <a:latin typeface="Arial" charset="0"/>
              <a:ea typeface="宋体" pitchFamily="2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DFC832C-091B-C3FA-CDC6-A1568A846C97}"/>
              </a:ext>
            </a:extLst>
          </p:cNvPr>
          <p:cNvSpPr txBox="1"/>
          <p:nvPr/>
        </p:nvSpPr>
        <p:spPr>
          <a:xfrm>
            <a:off x="7555559" y="4267243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Volt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2" name="直线箭头连接符 31">
            <a:extLst>
              <a:ext uri="{FF2B5EF4-FFF2-40B4-BE49-F238E27FC236}">
                <a16:creationId xmlns:a16="http://schemas.microsoft.com/office/drawing/2014/main" id="{487CF5FC-F6E6-2227-2272-1E9460DF014B}"/>
              </a:ext>
            </a:extLst>
          </p:cNvPr>
          <p:cNvCxnSpPr>
            <a:cxnSpLocks/>
            <a:stCxn id="31" idx="0"/>
          </p:cNvCxnSpPr>
          <p:nvPr/>
        </p:nvCxnSpPr>
        <p:spPr bwMode="auto">
          <a:xfrm flipV="1">
            <a:off x="8096924" y="3717806"/>
            <a:ext cx="0" cy="549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3" name="直线箭头连接符 32">
            <a:extLst>
              <a:ext uri="{FF2B5EF4-FFF2-40B4-BE49-F238E27FC236}">
                <a16:creationId xmlns:a16="http://schemas.microsoft.com/office/drawing/2014/main" id="{761549FF-03C6-9A9B-0257-80B41AF939AA}"/>
              </a:ext>
            </a:extLst>
          </p:cNvPr>
          <p:cNvCxnSpPr>
            <a:cxnSpLocks/>
            <a:stCxn id="31" idx="2"/>
          </p:cNvCxnSpPr>
          <p:nvPr/>
        </p:nvCxnSpPr>
        <p:spPr bwMode="auto">
          <a:xfrm>
            <a:off x="8096924" y="4770833"/>
            <a:ext cx="0" cy="5103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DE571F0F-FC21-F145-4D5C-9D97C7DEBD10}"/>
              </a:ext>
            </a:extLst>
          </p:cNvPr>
          <p:cNvSpPr txBox="1"/>
          <p:nvPr/>
        </p:nvSpPr>
        <p:spPr>
          <a:xfrm>
            <a:off x="6411460" y="3847933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Bookkeeping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info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999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7C399-8F66-327C-794E-7E79A7E04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973331-1AA9-48D0-0BAA-1E0DA1564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Function call in 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9B8BC6-B3C6-95CE-07A4-6E8FB06CC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Four steps of the C-runtime stack protocol</a:t>
            </a:r>
          </a:p>
          <a:p>
            <a:pPr marL="914400" lvl="1" indent="-457200">
              <a:buFont typeface="+mj-lt"/>
              <a:buAutoNum type="arabicPeriod" startAt="2"/>
            </a:pP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function pushes space for </a:t>
            </a:r>
            <a:r>
              <a:rPr lang="en" altLang="zh-CN" dirty="0">
                <a:solidFill>
                  <a:srgbClr val="0074BF"/>
                </a:solidFill>
                <a:effectLst/>
                <a:latin typeface="STIXGeneral"/>
              </a:rPr>
              <a:t>local variables 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and other info. onto the run-time stack, creating its </a:t>
            </a:r>
            <a:r>
              <a:rPr lang="en" altLang="zh-CN" dirty="0">
                <a:solidFill>
                  <a:srgbClr val="0074BF"/>
                </a:solidFill>
                <a:effectLst/>
                <a:latin typeface="STIXGeneral"/>
              </a:rPr>
              <a:t>stack frame 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on top of the stack</a:t>
            </a:r>
          </a:p>
          <a:p>
            <a:pPr marL="914400" lvl="1" indent="-457200">
              <a:buFont typeface="+mj-lt"/>
              <a:buAutoNum type="arabicPeriod" startAt="2"/>
            </a:pPr>
            <a:endParaRPr lang="en" altLang="zh-CN" dirty="0">
              <a:solidFill>
                <a:srgbClr val="141413"/>
              </a:solidFill>
              <a:effectLst/>
              <a:latin typeface="STIXGeneral"/>
            </a:endParaRPr>
          </a:p>
          <a:p>
            <a:pPr lvl="1"/>
            <a:endParaRPr kumimoji="1"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28FA1C9-85F5-0149-6D78-1309D5AB1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0D1DEBD-E6C4-D4F4-213E-FF12611DD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84" y="5039934"/>
            <a:ext cx="2952328" cy="1522319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18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 int Volt(int q, int r)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{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}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41F1E44-2712-E514-CAB0-78B9F609F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478" y="2075404"/>
            <a:ext cx="5616624" cy="2864990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Volt: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ADD R6,R6,#-1 ; </a:t>
            </a:r>
            <a:r>
              <a:rPr lang="en-US" altLang="zh-CN" sz="16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alloc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. spot for the 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   ; return value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6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R6,R6,#-1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6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STR R7,R6,#0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; push R7 (return </a:t>
            </a:r>
            <a:r>
              <a:rPr lang="en-US" altLang="zh-CN" sz="16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addr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.)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ADD R6,R6,#-1 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STR R5,R6,#0  ; push R5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   ; (caller's frame pointer)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ADD R5,R6,#-1 ; set frame pointer for Volt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ADD R6,R6,#-2 ; </a:t>
            </a:r>
            <a:r>
              <a:rPr lang="en-US" altLang="zh-CN" sz="16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alloc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. memory for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   ; Volt's local variables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A2DCE90-EB0A-8D86-3696-0FC965AF48E6}"/>
              </a:ext>
            </a:extLst>
          </p:cNvPr>
          <p:cNvSpPr/>
          <p:nvPr/>
        </p:nvSpPr>
        <p:spPr bwMode="auto">
          <a:xfrm>
            <a:off x="3579422" y="3444479"/>
            <a:ext cx="5306633" cy="31177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EB9AD511-51AD-6A47-47C0-D48FF9676D6A}"/>
              </a:ext>
            </a:extLst>
          </p:cNvPr>
          <p:cNvCxnSpPr>
            <a:cxnSpLocks/>
          </p:cNvCxnSpPr>
          <p:nvPr/>
        </p:nvCxnSpPr>
        <p:spPr bwMode="auto">
          <a:xfrm>
            <a:off x="4334540" y="3516484"/>
            <a:ext cx="0" cy="297115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13602B6C-A12C-D3EB-F161-F0F3CF4295C6}"/>
              </a:ext>
            </a:extLst>
          </p:cNvPr>
          <p:cNvCxnSpPr>
            <a:cxnSpLocks/>
          </p:cNvCxnSpPr>
          <p:nvPr/>
        </p:nvCxnSpPr>
        <p:spPr bwMode="auto">
          <a:xfrm>
            <a:off x="6312604" y="3516484"/>
            <a:ext cx="0" cy="297115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C175D194-E31A-D5EC-BC26-0FEC1774F7B3}"/>
              </a:ext>
            </a:extLst>
          </p:cNvPr>
          <p:cNvCxnSpPr>
            <a:cxnSpLocks/>
          </p:cNvCxnSpPr>
          <p:nvPr/>
        </p:nvCxnSpPr>
        <p:spPr bwMode="auto">
          <a:xfrm>
            <a:off x="6400145" y="5281220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5D4A9EA0-8A5A-66AA-F97C-02519FEDA73E}"/>
              </a:ext>
            </a:extLst>
          </p:cNvPr>
          <p:cNvSpPr/>
          <p:nvPr/>
        </p:nvSpPr>
        <p:spPr bwMode="auto">
          <a:xfrm>
            <a:off x="4334529" y="5281220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A98A597-BC6E-FA66-41F7-9CEF020FB429}"/>
              </a:ext>
            </a:extLst>
          </p:cNvPr>
          <p:cNvSpPr txBox="1"/>
          <p:nvPr/>
        </p:nvSpPr>
        <p:spPr>
          <a:xfrm>
            <a:off x="6411460" y="5272866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58FC693-9AA4-AE2F-EC37-B156F28C4CC2}"/>
              </a:ext>
            </a:extLst>
          </p:cNvPr>
          <p:cNvSpPr txBox="1"/>
          <p:nvPr/>
        </p:nvSpPr>
        <p:spPr>
          <a:xfrm>
            <a:off x="3579423" y="3933056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highlight>
                  <a:srgbClr val="FFCCFF"/>
                </a:highlight>
                <a:latin typeface="Arial" charset="0"/>
              </a:rPr>
              <a:t>R6</a:t>
            </a:r>
            <a:endParaRPr lang="zh-CN" altLang="en-US" sz="1400" dirty="0">
              <a:highlight>
                <a:srgbClr val="FFCCFF"/>
              </a:highlight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C7E1123-2375-9E6D-27FA-A7220BEEA43B}"/>
              </a:ext>
            </a:extLst>
          </p:cNvPr>
          <p:cNvSpPr txBox="1"/>
          <p:nvPr/>
        </p:nvSpPr>
        <p:spPr>
          <a:xfrm>
            <a:off x="3579423" y="5320488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R5</a:t>
            </a:r>
            <a:endParaRPr lang="zh-CN" altLang="en-US" sz="1400" dirty="0"/>
          </a:p>
        </p:txBody>
      </p: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AAF55B19-AB47-A2AD-D6EC-CC124605CF92}"/>
              </a:ext>
            </a:extLst>
          </p:cNvPr>
          <p:cNvCxnSpPr>
            <a:cxnSpLocks/>
            <a:stCxn id="14" idx="3"/>
          </p:cNvCxnSpPr>
          <p:nvPr/>
        </p:nvCxnSpPr>
        <p:spPr bwMode="auto">
          <a:xfrm>
            <a:off x="3995936" y="4077130"/>
            <a:ext cx="33072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A5F328CB-CFFA-CC49-A276-A04EB60EF699}"/>
              </a:ext>
            </a:extLst>
          </p:cNvPr>
          <p:cNvCxnSpPr>
            <a:cxnSpLocks/>
            <a:stCxn id="15" idx="3"/>
          </p:cNvCxnSpPr>
          <p:nvPr/>
        </p:nvCxnSpPr>
        <p:spPr bwMode="auto">
          <a:xfrm>
            <a:off x="3995936" y="5464562"/>
            <a:ext cx="3371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660E0AFA-26CC-36F4-9738-BC94C7211B61}"/>
              </a:ext>
            </a:extLst>
          </p:cNvPr>
          <p:cNvSpPr txBox="1"/>
          <p:nvPr/>
        </p:nvSpPr>
        <p:spPr>
          <a:xfrm>
            <a:off x="3642425" y="3501008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x0000</a:t>
            </a:r>
            <a:endParaRPr lang="zh-CN" altLang="en-US" sz="14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3BD7DBF-0E9F-226C-63E7-16E036ED1C1E}"/>
              </a:ext>
            </a:extLst>
          </p:cNvPr>
          <p:cNvSpPr txBox="1"/>
          <p:nvPr/>
        </p:nvSpPr>
        <p:spPr>
          <a:xfrm>
            <a:off x="3642425" y="6262124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 err="1">
                <a:latin typeface="Arial" charset="0"/>
              </a:rPr>
              <a:t>xFFFF</a:t>
            </a:r>
            <a:endParaRPr lang="zh-CN" altLang="en-US" sz="1400" dirty="0"/>
          </a:p>
        </p:txBody>
      </p:sp>
      <p:cxnSp>
        <p:nvCxnSpPr>
          <p:cNvPr id="20" name="直线连接符 19">
            <a:extLst>
              <a:ext uri="{FF2B5EF4-FFF2-40B4-BE49-F238E27FC236}">
                <a16:creationId xmlns:a16="http://schemas.microsoft.com/office/drawing/2014/main" id="{38329EA5-7233-D4E7-3F42-83F150BD020E}"/>
              </a:ext>
            </a:extLst>
          </p:cNvPr>
          <p:cNvCxnSpPr>
            <a:cxnSpLocks/>
          </p:cNvCxnSpPr>
          <p:nvPr/>
        </p:nvCxnSpPr>
        <p:spPr bwMode="auto">
          <a:xfrm>
            <a:off x="6402568" y="6334247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500D103B-7BDC-5977-E844-5AC3A66187CF}"/>
              </a:ext>
            </a:extLst>
          </p:cNvPr>
          <p:cNvSpPr txBox="1"/>
          <p:nvPr/>
        </p:nvSpPr>
        <p:spPr>
          <a:xfrm>
            <a:off x="7555566" y="5542625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Watt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86B5A991-8607-7AA3-F87C-4EBB7CD5272F}"/>
              </a:ext>
            </a:extLst>
          </p:cNvPr>
          <p:cNvCxnSpPr>
            <a:cxnSpLocks/>
            <a:stCxn id="21" idx="0"/>
          </p:cNvCxnSpPr>
          <p:nvPr/>
        </p:nvCxnSpPr>
        <p:spPr bwMode="auto">
          <a:xfrm flipV="1">
            <a:off x="8096931" y="5281220"/>
            <a:ext cx="0" cy="2614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3" name="直线箭头连接符 22">
            <a:extLst>
              <a:ext uri="{FF2B5EF4-FFF2-40B4-BE49-F238E27FC236}">
                <a16:creationId xmlns:a16="http://schemas.microsoft.com/office/drawing/2014/main" id="{36C35B37-F546-E750-B70E-7D18684B6149}"/>
              </a:ext>
            </a:extLst>
          </p:cNvPr>
          <p:cNvCxnSpPr>
            <a:cxnSpLocks/>
            <a:stCxn id="21" idx="2"/>
          </p:cNvCxnSpPr>
          <p:nvPr/>
        </p:nvCxnSpPr>
        <p:spPr bwMode="auto">
          <a:xfrm>
            <a:off x="8096931" y="6046215"/>
            <a:ext cx="0" cy="2614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4" name="矩形 23">
            <a:extLst>
              <a:ext uri="{FF2B5EF4-FFF2-40B4-BE49-F238E27FC236}">
                <a16:creationId xmlns:a16="http://schemas.microsoft.com/office/drawing/2014/main" id="{9959CA9E-D709-A5E7-505F-EC344E51D193}"/>
              </a:ext>
            </a:extLst>
          </p:cNvPr>
          <p:cNvSpPr/>
          <p:nvPr/>
        </p:nvSpPr>
        <p:spPr bwMode="auto">
          <a:xfrm>
            <a:off x="4334528" y="4943327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10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5071716-A0CC-FFE2-A416-A2051182359F}"/>
              </a:ext>
            </a:extLst>
          </p:cNvPr>
          <p:cNvSpPr txBox="1"/>
          <p:nvPr/>
        </p:nvSpPr>
        <p:spPr>
          <a:xfrm>
            <a:off x="6411460" y="4688599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Parameters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6F0279EB-54DE-B56D-7CCB-861D86D9D96D}"/>
              </a:ext>
            </a:extLst>
          </p:cNvPr>
          <p:cNvSpPr/>
          <p:nvPr/>
        </p:nvSpPr>
        <p:spPr bwMode="auto">
          <a:xfrm>
            <a:off x="4333080" y="4605434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value of 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2F34288D-1C6E-40D5-8917-1F49DFB6EDD6}"/>
              </a:ext>
            </a:extLst>
          </p:cNvPr>
          <p:cNvSpPr/>
          <p:nvPr/>
        </p:nvSpPr>
        <p:spPr bwMode="auto">
          <a:xfrm>
            <a:off x="4333080" y="4263595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Ret. value to Watt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2839AE1F-A7B2-E873-1A64-47B58B66F912}"/>
              </a:ext>
            </a:extLst>
          </p:cNvPr>
          <p:cNvSpPr/>
          <p:nvPr/>
        </p:nvSpPr>
        <p:spPr bwMode="auto">
          <a:xfrm>
            <a:off x="4331401" y="3931111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highlight>
                  <a:srgbClr val="FFCCFF"/>
                </a:highlight>
                <a:latin typeface="Arial" charset="0"/>
              </a:rPr>
              <a:t>Ret. </a:t>
            </a:r>
            <a:r>
              <a:rPr lang="en-US" altLang="zh-CN" sz="1400" baseline="0" dirty="0" err="1">
                <a:highlight>
                  <a:srgbClr val="FFCCFF"/>
                </a:highlight>
                <a:latin typeface="Arial" charset="0"/>
              </a:rPr>
              <a:t>addr</a:t>
            </a:r>
            <a:r>
              <a:rPr lang="en-US" altLang="zh-CN" sz="1400" baseline="0" dirty="0">
                <a:highlight>
                  <a:srgbClr val="FFCCFF"/>
                </a:highlight>
                <a:latin typeface="Arial" charset="0"/>
              </a:rPr>
              <a:t>. for Watt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highlight>
                <a:srgbClr val="FFCCFF"/>
              </a:highlight>
              <a:latin typeface="Arial" charset="0"/>
              <a:ea typeface="宋体" pitchFamily="2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D6380986-16E4-5261-6AC7-0F2320A0CEB8}"/>
              </a:ext>
            </a:extLst>
          </p:cNvPr>
          <p:cNvSpPr txBox="1"/>
          <p:nvPr/>
        </p:nvSpPr>
        <p:spPr>
          <a:xfrm>
            <a:off x="7555559" y="4267243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Volt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2" name="直线箭头连接符 31">
            <a:extLst>
              <a:ext uri="{FF2B5EF4-FFF2-40B4-BE49-F238E27FC236}">
                <a16:creationId xmlns:a16="http://schemas.microsoft.com/office/drawing/2014/main" id="{C5A3A26C-16A6-997D-1BA6-EF1E259983B2}"/>
              </a:ext>
            </a:extLst>
          </p:cNvPr>
          <p:cNvCxnSpPr>
            <a:cxnSpLocks/>
            <a:stCxn id="31" idx="0"/>
          </p:cNvCxnSpPr>
          <p:nvPr/>
        </p:nvCxnSpPr>
        <p:spPr bwMode="auto">
          <a:xfrm flipV="1">
            <a:off x="8096924" y="3717806"/>
            <a:ext cx="0" cy="549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3" name="直线箭头连接符 32">
            <a:extLst>
              <a:ext uri="{FF2B5EF4-FFF2-40B4-BE49-F238E27FC236}">
                <a16:creationId xmlns:a16="http://schemas.microsoft.com/office/drawing/2014/main" id="{5CA8251D-1E57-A20A-B291-D95DEBB108E2}"/>
              </a:ext>
            </a:extLst>
          </p:cNvPr>
          <p:cNvCxnSpPr>
            <a:cxnSpLocks/>
            <a:stCxn id="31" idx="2"/>
          </p:cNvCxnSpPr>
          <p:nvPr/>
        </p:nvCxnSpPr>
        <p:spPr bwMode="auto">
          <a:xfrm>
            <a:off x="8096924" y="4770833"/>
            <a:ext cx="0" cy="5103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5E453D97-4149-D1A6-F79A-268DD1CDD938}"/>
              </a:ext>
            </a:extLst>
          </p:cNvPr>
          <p:cNvSpPr txBox="1"/>
          <p:nvPr/>
        </p:nvSpPr>
        <p:spPr>
          <a:xfrm>
            <a:off x="6411460" y="3847933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Bookkeeping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info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947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0615E-489D-02DA-C219-E2A9A4FE8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15D962-1935-0A02-2B51-73FEEE30C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Function call in 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5291CA3-B521-8768-CFD7-00BCBB99B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Four steps of the C-runtime stack protocol</a:t>
            </a:r>
          </a:p>
          <a:p>
            <a:pPr marL="914400" lvl="1" indent="-457200">
              <a:buFont typeface="+mj-lt"/>
              <a:buAutoNum type="arabicPeriod" startAt="2"/>
            </a:pP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function pushes space for </a:t>
            </a:r>
            <a:r>
              <a:rPr lang="en" altLang="zh-CN" dirty="0">
                <a:solidFill>
                  <a:srgbClr val="0074BF"/>
                </a:solidFill>
                <a:effectLst/>
                <a:latin typeface="STIXGeneral"/>
              </a:rPr>
              <a:t>local variables 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and other info. onto the run-time stack, creating its </a:t>
            </a:r>
            <a:r>
              <a:rPr lang="en" altLang="zh-CN" dirty="0">
                <a:solidFill>
                  <a:srgbClr val="0074BF"/>
                </a:solidFill>
                <a:effectLst/>
                <a:latin typeface="STIXGeneral"/>
              </a:rPr>
              <a:t>stack frame 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on top of the stack</a:t>
            </a:r>
          </a:p>
          <a:p>
            <a:pPr marL="914400" lvl="1" indent="-457200">
              <a:buFont typeface="+mj-lt"/>
              <a:buAutoNum type="arabicPeriod" startAt="2"/>
            </a:pPr>
            <a:endParaRPr lang="en" altLang="zh-CN" dirty="0">
              <a:solidFill>
                <a:srgbClr val="141413"/>
              </a:solidFill>
              <a:effectLst/>
              <a:latin typeface="STIXGeneral"/>
            </a:endParaRPr>
          </a:p>
          <a:p>
            <a:pPr lvl="1"/>
            <a:endParaRPr kumimoji="1"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1507EC5-2285-41D7-EFDD-E8D6A6847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10F0B71-CF66-3AF6-27F8-85B303375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84" y="5039934"/>
            <a:ext cx="2952328" cy="1522319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18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 int Volt(int q, int r)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{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}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1468765-0F78-8D27-CD89-A1EBF1A19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478" y="2075404"/>
            <a:ext cx="5616624" cy="2864990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Volt: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ADD R6,R6,#-1 ; </a:t>
            </a:r>
            <a:r>
              <a:rPr lang="en-US" altLang="zh-CN" sz="16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alloc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. spot for the 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   ; return value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ADD R6,R6,#-1 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STR R7,R6,#0  ; push R7 (return </a:t>
            </a:r>
            <a:r>
              <a:rPr lang="en-US" altLang="zh-CN" sz="16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addr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.)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6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R6,R6,#-1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6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STR R5,R6,#0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; push R5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   ; (caller's frame pointer)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ADD R5,R6,#-1 ; set frame pointer for Volt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ADD R6,R6,#-2 ; </a:t>
            </a:r>
            <a:r>
              <a:rPr lang="en-US" altLang="zh-CN" sz="16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alloc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. memory for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   ; Volt's local variables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DBAEC28-4A1D-F545-C2CB-C23AC29AD68A}"/>
              </a:ext>
            </a:extLst>
          </p:cNvPr>
          <p:cNvSpPr/>
          <p:nvPr/>
        </p:nvSpPr>
        <p:spPr bwMode="auto">
          <a:xfrm>
            <a:off x="3579422" y="2996955"/>
            <a:ext cx="5306633" cy="356529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D5D9985F-DDBD-99B6-060E-6F2680526CC7}"/>
              </a:ext>
            </a:extLst>
          </p:cNvPr>
          <p:cNvCxnSpPr>
            <a:cxnSpLocks/>
          </p:cNvCxnSpPr>
          <p:nvPr/>
        </p:nvCxnSpPr>
        <p:spPr bwMode="auto">
          <a:xfrm>
            <a:off x="4334540" y="3068960"/>
            <a:ext cx="0" cy="341868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CDD3FE31-781C-376E-76A8-27DE13C767FD}"/>
              </a:ext>
            </a:extLst>
          </p:cNvPr>
          <p:cNvCxnSpPr>
            <a:cxnSpLocks/>
          </p:cNvCxnSpPr>
          <p:nvPr/>
        </p:nvCxnSpPr>
        <p:spPr bwMode="auto">
          <a:xfrm>
            <a:off x="6312604" y="3068960"/>
            <a:ext cx="0" cy="341868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8AF4A773-147B-42BB-78EF-0E7271BA66BA}"/>
              </a:ext>
            </a:extLst>
          </p:cNvPr>
          <p:cNvCxnSpPr>
            <a:cxnSpLocks/>
          </p:cNvCxnSpPr>
          <p:nvPr/>
        </p:nvCxnSpPr>
        <p:spPr bwMode="auto">
          <a:xfrm>
            <a:off x="6400145" y="5281220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09A7A6B9-FE4D-D20B-E71E-A47524D02BB3}"/>
              </a:ext>
            </a:extLst>
          </p:cNvPr>
          <p:cNvSpPr/>
          <p:nvPr/>
        </p:nvSpPr>
        <p:spPr bwMode="auto">
          <a:xfrm>
            <a:off x="4334529" y="5281220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799206C-DF9E-FB83-AFCF-6121F829DA6E}"/>
              </a:ext>
            </a:extLst>
          </p:cNvPr>
          <p:cNvSpPr txBox="1"/>
          <p:nvPr/>
        </p:nvSpPr>
        <p:spPr>
          <a:xfrm>
            <a:off x="6411460" y="5272866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07A9250-2774-E0D1-3263-2020CC39C88D}"/>
              </a:ext>
            </a:extLst>
          </p:cNvPr>
          <p:cNvSpPr txBox="1"/>
          <p:nvPr/>
        </p:nvSpPr>
        <p:spPr>
          <a:xfrm>
            <a:off x="3579423" y="3644909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highlight>
                  <a:srgbClr val="FFCCFF"/>
                </a:highlight>
                <a:latin typeface="Arial" charset="0"/>
              </a:rPr>
              <a:t>R6</a:t>
            </a:r>
            <a:endParaRPr lang="zh-CN" altLang="en-US" sz="1400" dirty="0">
              <a:highlight>
                <a:srgbClr val="FFCCFF"/>
              </a:highlight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2507D7B-FA58-4EA3-4082-DC52CF84CBD8}"/>
              </a:ext>
            </a:extLst>
          </p:cNvPr>
          <p:cNvSpPr txBox="1"/>
          <p:nvPr/>
        </p:nvSpPr>
        <p:spPr>
          <a:xfrm>
            <a:off x="3579423" y="5320488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R5</a:t>
            </a:r>
            <a:endParaRPr lang="zh-CN" altLang="en-US" sz="1400" dirty="0"/>
          </a:p>
        </p:txBody>
      </p: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31DC66BC-B334-C50B-0186-11DC2128F484}"/>
              </a:ext>
            </a:extLst>
          </p:cNvPr>
          <p:cNvCxnSpPr>
            <a:cxnSpLocks/>
            <a:stCxn id="14" idx="3"/>
          </p:cNvCxnSpPr>
          <p:nvPr/>
        </p:nvCxnSpPr>
        <p:spPr bwMode="auto">
          <a:xfrm>
            <a:off x="3995936" y="3788983"/>
            <a:ext cx="33072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10B9EBB3-E91C-79F6-943D-107E0BED0FB4}"/>
              </a:ext>
            </a:extLst>
          </p:cNvPr>
          <p:cNvCxnSpPr>
            <a:cxnSpLocks/>
            <a:stCxn id="15" idx="3"/>
          </p:cNvCxnSpPr>
          <p:nvPr/>
        </p:nvCxnSpPr>
        <p:spPr bwMode="auto">
          <a:xfrm>
            <a:off x="3995936" y="5464562"/>
            <a:ext cx="3371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0BB2AC88-9278-CC4E-6C84-A0E7C0FF812B}"/>
              </a:ext>
            </a:extLst>
          </p:cNvPr>
          <p:cNvSpPr txBox="1"/>
          <p:nvPr/>
        </p:nvSpPr>
        <p:spPr>
          <a:xfrm>
            <a:off x="3642425" y="3068960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x0000</a:t>
            </a:r>
            <a:endParaRPr lang="zh-CN" altLang="en-US" sz="14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842BF4A-EAB2-5949-4D52-31E910C1E93C}"/>
              </a:ext>
            </a:extLst>
          </p:cNvPr>
          <p:cNvSpPr txBox="1"/>
          <p:nvPr/>
        </p:nvSpPr>
        <p:spPr>
          <a:xfrm>
            <a:off x="3642425" y="6262124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 err="1">
                <a:latin typeface="Arial" charset="0"/>
              </a:rPr>
              <a:t>xFFFF</a:t>
            </a:r>
            <a:endParaRPr lang="zh-CN" altLang="en-US" sz="1400" dirty="0"/>
          </a:p>
        </p:txBody>
      </p:sp>
      <p:cxnSp>
        <p:nvCxnSpPr>
          <p:cNvPr id="20" name="直线连接符 19">
            <a:extLst>
              <a:ext uri="{FF2B5EF4-FFF2-40B4-BE49-F238E27FC236}">
                <a16:creationId xmlns:a16="http://schemas.microsoft.com/office/drawing/2014/main" id="{3F3C8DEE-D410-8250-E1FC-D59410DBD286}"/>
              </a:ext>
            </a:extLst>
          </p:cNvPr>
          <p:cNvCxnSpPr>
            <a:cxnSpLocks/>
          </p:cNvCxnSpPr>
          <p:nvPr/>
        </p:nvCxnSpPr>
        <p:spPr bwMode="auto">
          <a:xfrm>
            <a:off x="6402568" y="6334247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41E63ABC-9288-37D1-D142-7C05BA9FD309}"/>
              </a:ext>
            </a:extLst>
          </p:cNvPr>
          <p:cNvSpPr txBox="1"/>
          <p:nvPr/>
        </p:nvSpPr>
        <p:spPr>
          <a:xfrm>
            <a:off x="7555566" y="5542625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Watt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2089CD98-1665-9CB7-B68A-CB7C66B94DF8}"/>
              </a:ext>
            </a:extLst>
          </p:cNvPr>
          <p:cNvCxnSpPr>
            <a:cxnSpLocks/>
            <a:stCxn id="21" idx="0"/>
          </p:cNvCxnSpPr>
          <p:nvPr/>
        </p:nvCxnSpPr>
        <p:spPr bwMode="auto">
          <a:xfrm flipV="1">
            <a:off x="8096931" y="5281220"/>
            <a:ext cx="0" cy="2614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3" name="直线箭头连接符 22">
            <a:extLst>
              <a:ext uri="{FF2B5EF4-FFF2-40B4-BE49-F238E27FC236}">
                <a16:creationId xmlns:a16="http://schemas.microsoft.com/office/drawing/2014/main" id="{CD53358D-BB1A-8FDC-54AD-A60882E37D51}"/>
              </a:ext>
            </a:extLst>
          </p:cNvPr>
          <p:cNvCxnSpPr>
            <a:cxnSpLocks/>
            <a:stCxn id="21" idx="2"/>
          </p:cNvCxnSpPr>
          <p:nvPr/>
        </p:nvCxnSpPr>
        <p:spPr bwMode="auto">
          <a:xfrm>
            <a:off x="8096931" y="6046215"/>
            <a:ext cx="0" cy="2614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4" name="矩形 23">
            <a:extLst>
              <a:ext uri="{FF2B5EF4-FFF2-40B4-BE49-F238E27FC236}">
                <a16:creationId xmlns:a16="http://schemas.microsoft.com/office/drawing/2014/main" id="{6D07C655-D3C2-CCD5-47DD-DA28BCAAE97F}"/>
              </a:ext>
            </a:extLst>
          </p:cNvPr>
          <p:cNvSpPr/>
          <p:nvPr/>
        </p:nvSpPr>
        <p:spPr bwMode="auto">
          <a:xfrm>
            <a:off x="4334528" y="4943327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10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D87D4D40-80D5-8182-E0DC-2237758229F6}"/>
              </a:ext>
            </a:extLst>
          </p:cNvPr>
          <p:cNvSpPr/>
          <p:nvPr/>
        </p:nvSpPr>
        <p:spPr bwMode="auto">
          <a:xfrm>
            <a:off x="4333080" y="4605434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value of 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24A08F50-DBE9-859B-8A0F-9FC1F504F737}"/>
              </a:ext>
            </a:extLst>
          </p:cNvPr>
          <p:cNvSpPr/>
          <p:nvPr/>
        </p:nvSpPr>
        <p:spPr bwMode="auto">
          <a:xfrm>
            <a:off x="4333080" y="4263595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Ret. value to Watt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188F2426-DA16-2680-CD47-C53DD451B74F}"/>
              </a:ext>
            </a:extLst>
          </p:cNvPr>
          <p:cNvSpPr/>
          <p:nvPr/>
        </p:nvSpPr>
        <p:spPr bwMode="auto">
          <a:xfrm>
            <a:off x="4333080" y="3931111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Ret. </a:t>
            </a:r>
            <a:r>
              <a:rPr lang="en-US" altLang="zh-CN" sz="1400" baseline="0" dirty="0" err="1">
                <a:latin typeface="Arial" charset="0"/>
              </a:rPr>
              <a:t>addr</a:t>
            </a:r>
            <a:r>
              <a:rPr lang="en-US" altLang="zh-CN" sz="1400" baseline="0" dirty="0">
                <a:latin typeface="Arial" charset="0"/>
              </a:rPr>
              <a:t>. for Watt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0952D06-5432-9FA5-9E08-D710B1FE4621}"/>
              </a:ext>
            </a:extLst>
          </p:cNvPr>
          <p:cNvSpPr txBox="1"/>
          <p:nvPr/>
        </p:nvSpPr>
        <p:spPr>
          <a:xfrm>
            <a:off x="7555559" y="4267243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Volt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2" name="直线箭头连接符 31">
            <a:extLst>
              <a:ext uri="{FF2B5EF4-FFF2-40B4-BE49-F238E27FC236}">
                <a16:creationId xmlns:a16="http://schemas.microsoft.com/office/drawing/2014/main" id="{77146C81-D906-F398-90F4-BEB9123FB673}"/>
              </a:ext>
            </a:extLst>
          </p:cNvPr>
          <p:cNvCxnSpPr>
            <a:cxnSpLocks/>
            <a:stCxn id="31" idx="0"/>
          </p:cNvCxnSpPr>
          <p:nvPr/>
        </p:nvCxnSpPr>
        <p:spPr bwMode="auto">
          <a:xfrm flipV="1">
            <a:off x="8096924" y="3590734"/>
            <a:ext cx="0" cy="6765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3" name="直线箭头连接符 32">
            <a:extLst>
              <a:ext uri="{FF2B5EF4-FFF2-40B4-BE49-F238E27FC236}">
                <a16:creationId xmlns:a16="http://schemas.microsoft.com/office/drawing/2014/main" id="{E1B13BD1-36FD-9167-4642-C7DA790F2549}"/>
              </a:ext>
            </a:extLst>
          </p:cNvPr>
          <p:cNvCxnSpPr>
            <a:cxnSpLocks/>
            <a:stCxn id="31" idx="2"/>
          </p:cNvCxnSpPr>
          <p:nvPr/>
        </p:nvCxnSpPr>
        <p:spPr bwMode="auto">
          <a:xfrm>
            <a:off x="8096924" y="4770833"/>
            <a:ext cx="0" cy="5103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4886314B-BF08-4CE1-192B-DB81BF7D7831}"/>
              </a:ext>
            </a:extLst>
          </p:cNvPr>
          <p:cNvSpPr/>
          <p:nvPr/>
        </p:nvSpPr>
        <p:spPr bwMode="auto">
          <a:xfrm>
            <a:off x="4333080" y="3590734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highlight>
                  <a:srgbClr val="FFCCFF"/>
                </a:highlight>
                <a:latin typeface="Arial" charset="0"/>
              </a:rPr>
              <a:t>Watt’s frame pointer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highlight>
                <a:srgbClr val="FFCCFF"/>
              </a:highlight>
              <a:latin typeface="Arial" charset="0"/>
              <a:ea typeface="宋体" pitchFamily="2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5E4BC4FD-F303-D97B-B8D8-9E36C3831999}"/>
              </a:ext>
            </a:extLst>
          </p:cNvPr>
          <p:cNvSpPr txBox="1"/>
          <p:nvPr/>
        </p:nvSpPr>
        <p:spPr>
          <a:xfrm>
            <a:off x="6411460" y="4688599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Parameters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51B68303-2241-B441-DE60-9BEC50784A69}"/>
              </a:ext>
            </a:extLst>
          </p:cNvPr>
          <p:cNvSpPr txBox="1"/>
          <p:nvPr/>
        </p:nvSpPr>
        <p:spPr>
          <a:xfrm>
            <a:off x="6411460" y="3847933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Bookkeeping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info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8" name="直线连接符 37">
            <a:extLst>
              <a:ext uri="{FF2B5EF4-FFF2-40B4-BE49-F238E27FC236}">
                <a16:creationId xmlns:a16="http://schemas.microsoft.com/office/drawing/2014/main" id="{27C27B16-B8D7-EB65-451A-73A1539B032D}"/>
              </a:ext>
            </a:extLst>
          </p:cNvPr>
          <p:cNvCxnSpPr>
            <a:cxnSpLocks/>
          </p:cNvCxnSpPr>
          <p:nvPr/>
        </p:nvCxnSpPr>
        <p:spPr bwMode="auto">
          <a:xfrm>
            <a:off x="6400145" y="3590734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70980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0D689-C797-89F4-2A06-804A530E4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7DB779-5AA0-A3B6-06AF-0DC99EBA5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Function call in 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AD5A01F-92AF-2980-C033-6F1CC889E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Four steps of the C-runtime stack protocol</a:t>
            </a:r>
          </a:p>
          <a:p>
            <a:pPr marL="914400" lvl="1" indent="-457200">
              <a:buFont typeface="+mj-lt"/>
              <a:buAutoNum type="arabicPeriod" startAt="2"/>
            </a:pP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function pushes space for </a:t>
            </a:r>
            <a:r>
              <a:rPr lang="en" altLang="zh-CN" dirty="0">
                <a:solidFill>
                  <a:srgbClr val="0074BF"/>
                </a:solidFill>
                <a:effectLst/>
                <a:latin typeface="STIXGeneral"/>
              </a:rPr>
              <a:t>local variables 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and other info. onto the run-time stack, creating its </a:t>
            </a:r>
            <a:r>
              <a:rPr lang="en" altLang="zh-CN" dirty="0">
                <a:solidFill>
                  <a:srgbClr val="0074BF"/>
                </a:solidFill>
                <a:effectLst/>
                <a:latin typeface="STIXGeneral"/>
              </a:rPr>
              <a:t>stack frame 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on top of the stack</a:t>
            </a:r>
          </a:p>
          <a:p>
            <a:pPr marL="914400" lvl="1" indent="-457200">
              <a:buFont typeface="+mj-lt"/>
              <a:buAutoNum type="arabicPeriod" startAt="2"/>
            </a:pPr>
            <a:endParaRPr lang="en" altLang="zh-CN" dirty="0">
              <a:solidFill>
                <a:srgbClr val="141413"/>
              </a:solidFill>
              <a:effectLst/>
              <a:latin typeface="STIXGeneral"/>
            </a:endParaRPr>
          </a:p>
          <a:p>
            <a:pPr lvl="1"/>
            <a:endParaRPr kumimoji="1"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0775BDB-1F60-C5D3-6A88-D979BAC17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E837691-FBF1-0AE6-C2F2-6104A1C34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84" y="5039934"/>
            <a:ext cx="2952328" cy="1522319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18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 int Volt(int q, int r)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{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}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3BE5282-DCBB-171A-4A26-C2C374839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478" y="2075404"/>
            <a:ext cx="5616624" cy="2864990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Volt: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ADD R6,R6,#-1 ; </a:t>
            </a:r>
            <a:r>
              <a:rPr lang="en-US" altLang="zh-CN" sz="16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alloc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. spot for the 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   ; return value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ADD R6,R6,#-1 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STR R7,R6,#0  ; push R7 (return </a:t>
            </a:r>
            <a:r>
              <a:rPr lang="en-US" altLang="zh-CN" sz="16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addr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.)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ADD R6,R6,#-1 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STR R5,R6,#0  ; push R5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   ; (caller's frame pointer)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6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R5,R6,#-1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; set frame pointer for Volt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ADD R6,R6,#-2 ; </a:t>
            </a:r>
            <a:r>
              <a:rPr lang="en-US" altLang="zh-CN" sz="16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alloc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. memory for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   ; Volt's local variables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0C4E331-418E-9950-9DF9-729799E743E0}"/>
              </a:ext>
            </a:extLst>
          </p:cNvPr>
          <p:cNvSpPr/>
          <p:nvPr/>
        </p:nvSpPr>
        <p:spPr bwMode="auto">
          <a:xfrm>
            <a:off x="3579422" y="2420890"/>
            <a:ext cx="5306633" cy="414136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F2A5F5AF-B9F3-F3CE-6969-245ECF12CAA5}"/>
              </a:ext>
            </a:extLst>
          </p:cNvPr>
          <p:cNvCxnSpPr>
            <a:cxnSpLocks/>
          </p:cNvCxnSpPr>
          <p:nvPr/>
        </p:nvCxnSpPr>
        <p:spPr bwMode="auto">
          <a:xfrm>
            <a:off x="4334540" y="2636912"/>
            <a:ext cx="0" cy="38507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FCC892C9-D698-168C-8658-9E4115B883ED}"/>
              </a:ext>
            </a:extLst>
          </p:cNvPr>
          <p:cNvCxnSpPr>
            <a:cxnSpLocks/>
          </p:cNvCxnSpPr>
          <p:nvPr/>
        </p:nvCxnSpPr>
        <p:spPr bwMode="auto">
          <a:xfrm>
            <a:off x="6312604" y="2636912"/>
            <a:ext cx="0" cy="38507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B2072000-705C-9872-D0D7-F94040CF8733}"/>
              </a:ext>
            </a:extLst>
          </p:cNvPr>
          <p:cNvCxnSpPr>
            <a:cxnSpLocks/>
          </p:cNvCxnSpPr>
          <p:nvPr/>
        </p:nvCxnSpPr>
        <p:spPr bwMode="auto">
          <a:xfrm>
            <a:off x="6400145" y="5281220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BF1381C6-68F3-61FC-AAD2-4FC419F54D78}"/>
              </a:ext>
            </a:extLst>
          </p:cNvPr>
          <p:cNvSpPr/>
          <p:nvPr/>
        </p:nvSpPr>
        <p:spPr bwMode="auto">
          <a:xfrm>
            <a:off x="4334529" y="5281220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FDCEF30-E6A0-CFA6-7E25-E206313DC543}"/>
              </a:ext>
            </a:extLst>
          </p:cNvPr>
          <p:cNvSpPr txBox="1"/>
          <p:nvPr/>
        </p:nvSpPr>
        <p:spPr>
          <a:xfrm>
            <a:off x="6411460" y="5272866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662A772-0028-F601-F90E-3E8B5CE87388}"/>
              </a:ext>
            </a:extLst>
          </p:cNvPr>
          <p:cNvSpPr txBox="1"/>
          <p:nvPr/>
        </p:nvSpPr>
        <p:spPr>
          <a:xfrm>
            <a:off x="3579423" y="3644909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R6</a:t>
            </a:r>
            <a:endParaRPr lang="zh-CN" altLang="en-US" sz="14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70FA284-ECBC-6E38-1737-E17A88E7E256}"/>
              </a:ext>
            </a:extLst>
          </p:cNvPr>
          <p:cNvSpPr txBox="1"/>
          <p:nvPr/>
        </p:nvSpPr>
        <p:spPr>
          <a:xfrm>
            <a:off x="3579423" y="3284984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highlight>
                  <a:srgbClr val="FFCCFF"/>
                </a:highlight>
                <a:latin typeface="Arial" charset="0"/>
              </a:rPr>
              <a:t>R5</a:t>
            </a:r>
            <a:endParaRPr lang="zh-CN" altLang="en-US" sz="1400" dirty="0">
              <a:highlight>
                <a:srgbClr val="FFCCFF"/>
              </a:highlight>
            </a:endParaRPr>
          </a:p>
        </p:txBody>
      </p: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31A9E9BE-5266-CB05-41E1-57D29446DEE3}"/>
              </a:ext>
            </a:extLst>
          </p:cNvPr>
          <p:cNvCxnSpPr>
            <a:cxnSpLocks/>
            <a:stCxn id="14" idx="3"/>
          </p:cNvCxnSpPr>
          <p:nvPr/>
        </p:nvCxnSpPr>
        <p:spPr bwMode="auto">
          <a:xfrm>
            <a:off x="3995936" y="3788983"/>
            <a:ext cx="33072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228EF9C6-8070-ACC5-C9D9-C10CB5BBDCF9}"/>
              </a:ext>
            </a:extLst>
          </p:cNvPr>
          <p:cNvCxnSpPr>
            <a:cxnSpLocks/>
            <a:stCxn id="15" idx="3"/>
          </p:cNvCxnSpPr>
          <p:nvPr/>
        </p:nvCxnSpPr>
        <p:spPr bwMode="auto">
          <a:xfrm>
            <a:off x="3995936" y="3429058"/>
            <a:ext cx="3371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BFF8BCB1-EC5D-38F5-4C39-F0B8648CA5D9}"/>
              </a:ext>
            </a:extLst>
          </p:cNvPr>
          <p:cNvSpPr txBox="1"/>
          <p:nvPr/>
        </p:nvSpPr>
        <p:spPr>
          <a:xfrm>
            <a:off x="3642425" y="2564904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x0000</a:t>
            </a:r>
            <a:endParaRPr lang="zh-CN" altLang="en-US" sz="14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120DFEF-5244-D6D3-B7B2-3855B212F8AD}"/>
              </a:ext>
            </a:extLst>
          </p:cNvPr>
          <p:cNvSpPr txBox="1"/>
          <p:nvPr/>
        </p:nvSpPr>
        <p:spPr>
          <a:xfrm>
            <a:off x="3642425" y="6262124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 err="1">
                <a:latin typeface="Arial" charset="0"/>
              </a:rPr>
              <a:t>xFFFF</a:t>
            </a:r>
            <a:endParaRPr lang="zh-CN" altLang="en-US" sz="1400" dirty="0"/>
          </a:p>
        </p:txBody>
      </p:sp>
      <p:cxnSp>
        <p:nvCxnSpPr>
          <p:cNvPr id="20" name="直线连接符 19">
            <a:extLst>
              <a:ext uri="{FF2B5EF4-FFF2-40B4-BE49-F238E27FC236}">
                <a16:creationId xmlns:a16="http://schemas.microsoft.com/office/drawing/2014/main" id="{B878D6AC-344E-94D1-46B6-487F8FF3A6F6}"/>
              </a:ext>
            </a:extLst>
          </p:cNvPr>
          <p:cNvCxnSpPr>
            <a:cxnSpLocks/>
          </p:cNvCxnSpPr>
          <p:nvPr/>
        </p:nvCxnSpPr>
        <p:spPr bwMode="auto">
          <a:xfrm>
            <a:off x="6402568" y="6334247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9649A3C1-54C4-C067-F630-79B8AC19F6E7}"/>
              </a:ext>
            </a:extLst>
          </p:cNvPr>
          <p:cNvSpPr txBox="1"/>
          <p:nvPr/>
        </p:nvSpPr>
        <p:spPr>
          <a:xfrm>
            <a:off x="7555566" y="5542625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Watt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C0607DD7-F75A-A458-2224-F3EA11946DBB}"/>
              </a:ext>
            </a:extLst>
          </p:cNvPr>
          <p:cNvCxnSpPr>
            <a:cxnSpLocks/>
            <a:stCxn id="21" idx="0"/>
          </p:cNvCxnSpPr>
          <p:nvPr/>
        </p:nvCxnSpPr>
        <p:spPr bwMode="auto">
          <a:xfrm flipV="1">
            <a:off x="8096931" y="5281220"/>
            <a:ext cx="0" cy="2614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3" name="直线箭头连接符 22">
            <a:extLst>
              <a:ext uri="{FF2B5EF4-FFF2-40B4-BE49-F238E27FC236}">
                <a16:creationId xmlns:a16="http://schemas.microsoft.com/office/drawing/2014/main" id="{66045FF1-153E-2CED-B03B-DDD158733CD5}"/>
              </a:ext>
            </a:extLst>
          </p:cNvPr>
          <p:cNvCxnSpPr>
            <a:cxnSpLocks/>
            <a:stCxn id="21" idx="2"/>
          </p:cNvCxnSpPr>
          <p:nvPr/>
        </p:nvCxnSpPr>
        <p:spPr bwMode="auto">
          <a:xfrm>
            <a:off x="8096931" y="6046215"/>
            <a:ext cx="0" cy="2614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4" name="矩形 23">
            <a:extLst>
              <a:ext uri="{FF2B5EF4-FFF2-40B4-BE49-F238E27FC236}">
                <a16:creationId xmlns:a16="http://schemas.microsoft.com/office/drawing/2014/main" id="{E84A6163-BD4B-EACB-16C9-DF608535E8FC}"/>
              </a:ext>
            </a:extLst>
          </p:cNvPr>
          <p:cNvSpPr/>
          <p:nvPr/>
        </p:nvSpPr>
        <p:spPr bwMode="auto">
          <a:xfrm>
            <a:off x="4334528" y="4943327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10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F8E3F90C-1635-35C0-D729-FD890A5CE639}"/>
              </a:ext>
            </a:extLst>
          </p:cNvPr>
          <p:cNvSpPr/>
          <p:nvPr/>
        </p:nvSpPr>
        <p:spPr bwMode="auto">
          <a:xfrm>
            <a:off x="4333080" y="4605434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value of 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E37BE866-0D17-FB77-795C-AAA61DDBADAB}"/>
              </a:ext>
            </a:extLst>
          </p:cNvPr>
          <p:cNvSpPr/>
          <p:nvPr/>
        </p:nvSpPr>
        <p:spPr bwMode="auto">
          <a:xfrm>
            <a:off x="4333080" y="4263595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Ret. value to Watt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E878AA94-6316-927E-035C-1D85B595F274}"/>
              </a:ext>
            </a:extLst>
          </p:cNvPr>
          <p:cNvSpPr/>
          <p:nvPr/>
        </p:nvSpPr>
        <p:spPr bwMode="auto">
          <a:xfrm>
            <a:off x="4333080" y="3931111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Ret. </a:t>
            </a:r>
            <a:r>
              <a:rPr lang="en-US" altLang="zh-CN" sz="1400" baseline="0" dirty="0" err="1">
                <a:latin typeface="Arial" charset="0"/>
              </a:rPr>
              <a:t>addr</a:t>
            </a:r>
            <a:r>
              <a:rPr lang="en-US" altLang="zh-CN" sz="1400" baseline="0" dirty="0">
                <a:latin typeface="Arial" charset="0"/>
              </a:rPr>
              <a:t>. for Watt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B7D72E15-3DA7-580D-B6F6-1EBC6AE00AD3}"/>
              </a:ext>
            </a:extLst>
          </p:cNvPr>
          <p:cNvSpPr txBox="1"/>
          <p:nvPr/>
        </p:nvSpPr>
        <p:spPr>
          <a:xfrm>
            <a:off x="7555559" y="4267243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Volt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2" name="直线箭头连接符 31">
            <a:extLst>
              <a:ext uri="{FF2B5EF4-FFF2-40B4-BE49-F238E27FC236}">
                <a16:creationId xmlns:a16="http://schemas.microsoft.com/office/drawing/2014/main" id="{F2830F5C-DB46-E90B-05DC-7217B4220EEC}"/>
              </a:ext>
            </a:extLst>
          </p:cNvPr>
          <p:cNvCxnSpPr>
            <a:cxnSpLocks/>
            <a:stCxn id="31" idx="0"/>
          </p:cNvCxnSpPr>
          <p:nvPr/>
        </p:nvCxnSpPr>
        <p:spPr bwMode="auto">
          <a:xfrm flipV="1">
            <a:off x="8096924" y="2915185"/>
            <a:ext cx="0" cy="13520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3" name="直线箭头连接符 32">
            <a:extLst>
              <a:ext uri="{FF2B5EF4-FFF2-40B4-BE49-F238E27FC236}">
                <a16:creationId xmlns:a16="http://schemas.microsoft.com/office/drawing/2014/main" id="{59D18787-430F-9DFB-8A2B-276F0AF7E356}"/>
              </a:ext>
            </a:extLst>
          </p:cNvPr>
          <p:cNvCxnSpPr>
            <a:cxnSpLocks/>
            <a:stCxn id="31" idx="2"/>
          </p:cNvCxnSpPr>
          <p:nvPr/>
        </p:nvCxnSpPr>
        <p:spPr bwMode="auto">
          <a:xfrm>
            <a:off x="8096924" y="4770833"/>
            <a:ext cx="0" cy="5103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1D52C8ED-E05F-9525-AF3B-B0EAFDC35DD4}"/>
              </a:ext>
            </a:extLst>
          </p:cNvPr>
          <p:cNvSpPr/>
          <p:nvPr/>
        </p:nvSpPr>
        <p:spPr bwMode="auto">
          <a:xfrm>
            <a:off x="4333080" y="3590734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Watt’s frame pointer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26F044F-5FE7-A3C0-7BA3-CD16798A8291}"/>
              </a:ext>
            </a:extLst>
          </p:cNvPr>
          <p:cNvSpPr txBox="1"/>
          <p:nvPr/>
        </p:nvSpPr>
        <p:spPr>
          <a:xfrm>
            <a:off x="6411460" y="4688599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Parameters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CB8D84C0-D9DB-108B-7489-27CA5BC9E094}"/>
              </a:ext>
            </a:extLst>
          </p:cNvPr>
          <p:cNvSpPr txBox="1"/>
          <p:nvPr/>
        </p:nvSpPr>
        <p:spPr>
          <a:xfrm>
            <a:off x="6411460" y="3847933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Bookkeeping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info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91BFE1A0-9A7D-37E4-DE0C-F9EF1E18EA35}"/>
              </a:ext>
            </a:extLst>
          </p:cNvPr>
          <p:cNvSpPr/>
          <p:nvPr/>
        </p:nvSpPr>
        <p:spPr bwMode="auto">
          <a:xfrm>
            <a:off x="4333080" y="3252359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highlight>
                  <a:srgbClr val="FFCCFF"/>
                </a:highlight>
                <a:latin typeface="Arial" charset="0"/>
              </a:rPr>
              <a:t>k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highlight>
                <a:srgbClr val="FFCCFF"/>
              </a:highlight>
              <a:latin typeface="Arial" charset="0"/>
              <a:ea typeface="宋体" pitchFamily="2" charset="-122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8E857C18-83EB-BBF8-AB39-7AF12787FE4C}"/>
              </a:ext>
            </a:extLst>
          </p:cNvPr>
          <p:cNvSpPr/>
          <p:nvPr/>
        </p:nvSpPr>
        <p:spPr bwMode="auto">
          <a:xfrm>
            <a:off x="4333080" y="2915185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9D9600AF-C06C-C51B-92B9-B75797028260}"/>
              </a:ext>
            </a:extLst>
          </p:cNvPr>
          <p:cNvSpPr txBox="1"/>
          <p:nvPr/>
        </p:nvSpPr>
        <p:spPr>
          <a:xfrm>
            <a:off x="6411460" y="2993444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variables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4" name="直线连接符 43">
            <a:extLst>
              <a:ext uri="{FF2B5EF4-FFF2-40B4-BE49-F238E27FC236}">
                <a16:creationId xmlns:a16="http://schemas.microsoft.com/office/drawing/2014/main" id="{A804155C-0759-95E7-DADA-309AFD88E3E6}"/>
              </a:ext>
            </a:extLst>
          </p:cNvPr>
          <p:cNvCxnSpPr>
            <a:cxnSpLocks/>
          </p:cNvCxnSpPr>
          <p:nvPr/>
        </p:nvCxnSpPr>
        <p:spPr bwMode="auto">
          <a:xfrm>
            <a:off x="6411460" y="2915185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36482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524CB-A244-66B7-F1E5-AD7168361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B399F9-5C80-EB59-23A0-F4C69998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Function call in 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41E239-289E-CC0F-3692-18A48D648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Four steps of the C-runtime stack protocol</a:t>
            </a:r>
          </a:p>
          <a:p>
            <a:pPr marL="914400" lvl="1" indent="-457200">
              <a:buFont typeface="+mj-lt"/>
              <a:buAutoNum type="arabicPeriod" startAt="2"/>
            </a:pP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function pushes space for </a:t>
            </a:r>
            <a:r>
              <a:rPr lang="en" altLang="zh-CN" dirty="0">
                <a:solidFill>
                  <a:srgbClr val="0074BF"/>
                </a:solidFill>
                <a:effectLst/>
                <a:latin typeface="STIXGeneral"/>
              </a:rPr>
              <a:t>local variables 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and other info. onto the run-time stack, creating its </a:t>
            </a:r>
            <a:r>
              <a:rPr lang="en" altLang="zh-CN" dirty="0">
                <a:solidFill>
                  <a:srgbClr val="0074BF"/>
                </a:solidFill>
                <a:effectLst/>
                <a:latin typeface="STIXGeneral"/>
              </a:rPr>
              <a:t>stack frame 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on top of the stack</a:t>
            </a:r>
          </a:p>
          <a:p>
            <a:pPr marL="914400" lvl="1" indent="-457200">
              <a:buFont typeface="+mj-lt"/>
              <a:buAutoNum type="arabicPeriod" startAt="2"/>
            </a:pPr>
            <a:endParaRPr lang="en" altLang="zh-CN" dirty="0">
              <a:solidFill>
                <a:srgbClr val="141413"/>
              </a:solidFill>
              <a:effectLst/>
              <a:latin typeface="STIXGeneral"/>
            </a:endParaRPr>
          </a:p>
          <a:p>
            <a:pPr lvl="1"/>
            <a:endParaRPr kumimoji="1"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3D58683-79AA-0DB7-62ED-EA50194E5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F662FC0-3140-9D44-A165-7A4376EF1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84" y="5039934"/>
            <a:ext cx="2952328" cy="1522319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18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 int Volt(int q, int r)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{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}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3B65D22-F9E5-1BC6-19D2-CC0FCF5F6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478" y="2075404"/>
            <a:ext cx="5616624" cy="2864990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Volt: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ADD R6,R6,#-1 ; </a:t>
            </a:r>
            <a:r>
              <a:rPr lang="en-US" altLang="zh-CN" sz="16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alloc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. spot for the 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   ; return value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ADD R6,R6,#-1 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STR R7,R6,#0  ; push R7 (return </a:t>
            </a:r>
            <a:r>
              <a:rPr lang="en-US" altLang="zh-CN" sz="16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addr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.)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ADD R6,R6,#-1 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STR R5,R6,#0  ; push R5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   ; (caller's frame pointer)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ADD R5,R6,#-1 ; set frame pointer for Volt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6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R6,R6,#-2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; </a:t>
            </a:r>
            <a:r>
              <a:rPr lang="en-US" altLang="zh-CN" sz="16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alloc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. memory for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   ; Volt's local variables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ECCDF4AA-4C96-8159-CC9D-4CDD8EBC48C0}"/>
              </a:ext>
            </a:extLst>
          </p:cNvPr>
          <p:cNvGrpSpPr/>
          <p:nvPr/>
        </p:nvGrpSpPr>
        <p:grpSpPr>
          <a:xfrm>
            <a:off x="3579422" y="2420890"/>
            <a:ext cx="5352038" cy="4141363"/>
            <a:chOff x="3579422" y="2420890"/>
            <a:chExt cx="5352038" cy="4141363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0F7DF6FE-9AFE-479B-599C-0CE983D45BB7}"/>
                </a:ext>
              </a:extLst>
            </p:cNvPr>
            <p:cNvSpPr/>
            <p:nvPr/>
          </p:nvSpPr>
          <p:spPr bwMode="auto">
            <a:xfrm>
              <a:off x="3579422" y="2420890"/>
              <a:ext cx="5306633" cy="414136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9" name="直线连接符 8">
              <a:extLst>
                <a:ext uri="{FF2B5EF4-FFF2-40B4-BE49-F238E27FC236}">
                  <a16:creationId xmlns:a16="http://schemas.microsoft.com/office/drawing/2014/main" id="{81A8073C-663B-0034-849A-B2B82716BA2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34540" y="2636912"/>
              <a:ext cx="0" cy="385072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直线连接符 9">
              <a:extLst>
                <a:ext uri="{FF2B5EF4-FFF2-40B4-BE49-F238E27FC236}">
                  <a16:creationId xmlns:a16="http://schemas.microsoft.com/office/drawing/2014/main" id="{72C26686-1D62-87E5-CFEF-4F3E956A8E0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312604" y="2636912"/>
              <a:ext cx="0" cy="385072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直线连接符 10">
              <a:extLst>
                <a:ext uri="{FF2B5EF4-FFF2-40B4-BE49-F238E27FC236}">
                  <a16:creationId xmlns:a16="http://schemas.microsoft.com/office/drawing/2014/main" id="{AC2019F5-9EB4-3F4F-955E-1CA9197CDA1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400145" y="5281220"/>
              <a:ext cx="252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E9960085-0581-EB66-9332-AF94AF0487D5}"/>
                </a:ext>
              </a:extLst>
            </p:cNvPr>
            <p:cNvSpPr/>
            <p:nvPr/>
          </p:nvSpPr>
          <p:spPr bwMode="auto">
            <a:xfrm>
              <a:off x="4334529" y="5281220"/>
              <a:ext cx="1978075" cy="33855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0" rIns="360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400" baseline="0" dirty="0">
                  <a:latin typeface="Arial" charset="0"/>
                </a:rPr>
                <a:t>w</a:t>
              </a:r>
              <a:endParaRPr kumimoji="0" lang="zh-CN" altLang="en-US" sz="14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F17926B-8D09-33AA-0A09-8ED98F7F70BE}"/>
                </a:ext>
              </a:extLst>
            </p:cNvPr>
            <p:cNvSpPr txBox="1"/>
            <p:nvPr/>
          </p:nvSpPr>
          <p:spPr>
            <a:xfrm>
              <a:off x="6411460" y="5272866"/>
              <a:ext cx="1586611" cy="503590"/>
            </a:xfrm>
            <a:prstGeom prst="rect">
              <a:avLst/>
            </a:prstGeom>
            <a:noFill/>
          </p:spPr>
          <p:txBody>
            <a:bodyPr wrap="square" lIns="36000" tIns="36000" rIns="36000" bIns="36000" anchor="ctr">
              <a:spAutoFit/>
            </a:bodyPr>
            <a:lstStyle/>
            <a:p>
              <a:r>
                <a:rPr lang="en-US" altLang="zh-CN" sz="1400" b="1" baseline="0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Local variable</a:t>
              </a:r>
            </a:p>
            <a:p>
              <a:r>
                <a:rPr lang="en-US" altLang="zh-CN" sz="1400" b="1" baseline="0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of Watt</a:t>
              </a:r>
              <a:endParaRPr lang="zh-CN" altLang="en-US" sz="1400" b="1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263D13F5-9A39-2BF2-928A-43F114B7CE83}"/>
                </a:ext>
              </a:extLst>
            </p:cNvPr>
            <p:cNvSpPr txBox="1"/>
            <p:nvPr/>
          </p:nvSpPr>
          <p:spPr>
            <a:xfrm>
              <a:off x="3579423" y="2924944"/>
              <a:ext cx="416513" cy="288147"/>
            </a:xfrm>
            <a:prstGeom prst="rect">
              <a:avLst/>
            </a:prstGeom>
            <a:noFill/>
          </p:spPr>
          <p:txBody>
            <a:bodyPr wrap="square" lIns="36000" tIns="36000" rIns="36000" bIns="36000" anchor="ctr">
              <a:spAutoFit/>
            </a:bodyPr>
            <a:lstStyle/>
            <a:p>
              <a:pPr algn="ctr"/>
              <a:r>
                <a:rPr lang="en-US" altLang="zh-CN" sz="1400" baseline="0" dirty="0">
                  <a:highlight>
                    <a:srgbClr val="FFCCFF"/>
                  </a:highlight>
                  <a:latin typeface="Arial" charset="0"/>
                </a:rPr>
                <a:t>R6</a:t>
              </a:r>
              <a:endParaRPr lang="zh-CN" altLang="en-US" sz="1400" dirty="0">
                <a:highlight>
                  <a:srgbClr val="FFCCFF"/>
                </a:highlight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D4652ECA-21DF-0A58-CFFB-56084D40C025}"/>
                </a:ext>
              </a:extLst>
            </p:cNvPr>
            <p:cNvSpPr txBox="1"/>
            <p:nvPr/>
          </p:nvSpPr>
          <p:spPr>
            <a:xfrm>
              <a:off x="3579423" y="3284984"/>
              <a:ext cx="416513" cy="288147"/>
            </a:xfrm>
            <a:prstGeom prst="rect">
              <a:avLst/>
            </a:prstGeom>
            <a:noFill/>
          </p:spPr>
          <p:txBody>
            <a:bodyPr wrap="square" lIns="36000" tIns="36000" rIns="36000" bIns="36000" anchor="ctr">
              <a:spAutoFit/>
            </a:bodyPr>
            <a:lstStyle/>
            <a:p>
              <a:pPr algn="ctr"/>
              <a:r>
                <a:rPr lang="en-US" altLang="zh-CN" sz="1400" baseline="0" dirty="0">
                  <a:latin typeface="Arial" charset="0"/>
                </a:rPr>
                <a:t>R5</a:t>
              </a:r>
              <a:endParaRPr lang="zh-CN" altLang="en-US" sz="1400" dirty="0"/>
            </a:p>
          </p:txBody>
        </p:sp>
        <p:cxnSp>
          <p:nvCxnSpPr>
            <p:cNvPr id="16" name="直线箭头连接符 15">
              <a:extLst>
                <a:ext uri="{FF2B5EF4-FFF2-40B4-BE49-F238E27FC236}">
                  <a16:creationId xmlns:a16="http://schemas.microsoft.com/office/drawing/2014/main" id="{A3665242-83FD-3A1E-8A78-E0B5456BB013}"/>
                </a:ext>
              </a:extLst>
            </p:cNvPr>
            <p:cNvCxnSpPr>
              <a:cxnSpLocks/>
              <a:stCxn id="14" idx="3"/>
            </p:cNvCxnSpPr>
            <p:nvPr/>
          </p:nvCxnSpPr>
          <p:spPr bwMode="auto">
            <a:xfrm>
              <a:off x="3995936" y="3069018"/>
              <a:ext cx="330721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7" name="直线箭头连接符 16">
              <a:extLst>
                <a:ext uri="{FF2B5EF4-FFF2-40B4-BE49-F238E27FC236}">
                  <a16:creationId xmlns:a16="http://schemas.microsoft.com/office/drawing/2014/main" id="{5A78C4CA-D491-9EEA-F160-45E35ADE1C51}"/>
                </a:ext>
              </a:extLst>
            </p:cNvPr>
            <p:cNvCxnSpPr>
              <a:cxnSpLocks/>
              <a:stCxn id="15" idx="3"/>
            </p:cNvCxnSpPr>
            <p:nvPr/>
          </p:nvCxnSpPr>
          <p:spPr bwMode="auto">
            <a:xfrm>
              <a:off x="3995936" y="3429058"/>
              <a:ext cx="33714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202D4F53-AB35-7C79-5425-B9C02897F281}"/>
                </a:ext>
              </a:extLst>
            </p:cNvPr>
            <p:cNvSpPr txBox="1"/>
            <p:nvPr/>
          </p:nvSpPr>
          <p:spPr>
            <a:xfrm>
              <a:off x="3642425" y="2492781"/>
              <a:ext cx="684232" cy="288147"/>
            </a:xfrm>
            <a:prstGeom prst="rect">
              <a:avLst/>
            </a:prstGeom>
            <a:noFill/>
          </p:spPr>
          <p:txBody>
            <a:bodyPr wrap="square" lIns="36000" tIns="36000" rIns="36000" bIns="36000" anchor="ctr">
              <a:spAutoFit/>
            </a:bodyPr>
            <a:lstStyle/>
            <a:p>
              <a:pPr algn="ctr"/>
              <a:r>
                <a:rPr lang="en-US" altLang="zh-CN" sz="1400" baseline="0" dirty="0">
                  <a:latin typeface="Arial" charset="0"/>
                </a:rPr>
                <a:t>x0000</a:t>
              </a:r>
              <a:endParaRPr lang="zh-CN" altLang="en-US" sz="1400" dirty="0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B135F337-13EA-D6F9-3ACA-EB6BA2C480B0}"/>
                </a:ext>
              </a:extLst>
            </p:cNvPr>
            <p:cNvSpPr txBox="1"/>
            <p:nvPr/>
          </p:nvSpPr>
          <p:spPr>
            <a:xfrm>
              <a:off x="3642425" y="6262124"/>
              <a:ext cx="684232" cy="288147"/>
            </a:xfrm>
            <a:prstGeom prst="rect">
              <a:avLst/>
            </a:prstGeom>
            <a:noFill/>
          </p:spPr>
          <p:txBody>
            <a:bodyPr wrap="square" lIns="36000" tIns="36000" rIns="36000" bIns="36000" anchor="ctr">
              <a:spAutoFit/>
            </a:bodyPr>
            <a:lstStyle/>
            <a:p>
              <a:pPr algn="ctr"/>
              <a:r>
                <a:rPr lang="en-US" altLang="zh-CN" sz="1400" baseline="0" dirty="0" err="1">
                  <a:latin typeface="Arial" charset="0"/>
                </a:rPr>
                <a:t>xFFFF</a:t>
              </a:r>
              <a:endParaRPr lang="zh-CN" altLang="en-US" sz="1400" dirty="0"/>
            </a:p>
          </p:txBody>
        </p:sp>
        <p:cxnSp>
          <p:nvCxnSpPr>
            <p:cNvPr id="20" name="直线连接符 19">
              <a:extLst>
                <a:ext uri="{FF2B5EF4-FFF2-40B4-BE49-F238E27FC236}">
                  <a16:creationId xmlns:a16="http://schemas.microsoft.com/office/drawing/2014/main" id="{78098750-980C-843C-D713-4AC24839F63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402568" y="6334247"/>
              <a:ext cx="252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4F5B26FB-AEDF-CDD9-8304-B510E39236C7}"/>
                </a:ext>
              </a:extLst>
            </p:cNvPr>
            <p:cNvSpPr txBox="1"/>
            <p:nvPr/>
          </p:nvSpPr>
          <p:spPr>
            <a:xfrm>
              <a:off x="7555566" y="5542625"/>
              <a:ext cx="1082729" cy="503590"/>
            </a:xfrm>
            <a:prstGeom prst="rect">
              <a:avLst/>
            </a:prstGeom>
            <a:noFill/>
          </p:spPr>
          <p:txBody>
            <a:bodyPr wrap="square" lIns="36000" tIns="36000" rIns="36000" bIns="36000" anchor="ctr">
              <a:spAutoFit/>
            </a:bodyPr>
            <a:lstStyle/>
            <a:p>
              <a:pPr algn="ctr"/>
              <a:r>
                <a:rPr lang="en-US" altLang="zh-CN" sz="1400" baseline="0" dirty="0">
                  <a:solidFill>
                    <a:srgbClr val="D8127E"/>
                  </a:solidFill>
                  <a:latin typeface="Arial" charset="0"/>
                </a:rPr>
                <a:t>Stack frame</a:t>
              </a:r>
            </a:p>
            <a:p>
              <a:pPr algn="ctr"/>
              <a:r>
                <a:rPr lang="en-US" altLang="zh-CN" sz="1400" baseline="0" dirty="0">
                  <a:solidFill>
                    <a:srgbClr val="D8127E"/>
                  </a:solidFill>
                  <a:latin typeface="Arial" charset="0"/>
                  <a:cs typeface="Courier New" panose="02070309020205020404" pitchFamily="49" charset="0"/>
                </a:rPr>
                <a:t>of Watt</a:t>
              </a:r>
              <a:endParaRPr lang="zh-CN" altLang="en-US" sz="140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22" name="直线箭头连接符 21">
              <a:extLst>
                <a:ext uri="{FF2B5EF4-FFF2-40B4-BE49-F238E27FC236}">
                  <a16:creationId xmlns:a16="http://schemas.microsoft.com/office/drawing/2014/main" id="{972EEE71-0F87-48ED-C7B0-D3B535287600}"/>
                </a:ext>
              </a:extLst>
            </p:cNvPr>
            <p:cNvCxnSpPr>
              <a:cxnSpLocks/>
              <a:stCxn id="21" idx="0"/>
            </p:cNvCxnSpPr>
            <p:nvPr/>
          </p:nvCxnSpPr>
          <p:spPr bwMode="auto">
            <a:xfrm flipV="1">
              <a:off x="8096931" y="5281220"/>
              <a:ext cx="0" cy="26140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D8127E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23" name="直线箭头连接符 22">
              <a:extLst>
                <a:ext uri="{FF2B5EF4-FFF2-40B4-BE49-F238E27FC236}">
                  <a16:creationId xmlns:a16="http://schemas.microsoft.com/office/drawing/2014/main" id="{BA0CC5EC-CE69-DFF2-BA98-A3C23D36C24D}"/>
                </a:ext>
              </a:extLst>
            </p:cNvPr>
            <p:cNvCxnSpPr>
              <a:cxnSpLocks/>
              <a:stCxn id="21" idx="2"/>
            </p:cNvCxnSpPr>
            <p:nvPr/>
          </p:nvCxnSpPr>
          <p:spPr bwMode="auto">
            <a:xfrm>
              <a:off x="8096931" y="6046215"/>
              <a:ext cx="0" cy="26140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D8127E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AF456314-F677-7A03-CC81-E3AA9DE3298D}"/>
                </a:ext>
              </a:extLst>
            </p:cNvPr>
            <p:cNvSpPr/>
            <p:nvPr/>
          </p:nvSpPr>
          <p:spPr bwMode="auto">
            <a:xfrm>
              <a:off x="4334528" y="4943327"/>
              <a:ext cx="1978075" cy="33855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0" rIns="360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400" baseline="0" dirty="0">
                  <a:latin typeface="Arial" charset="0"/>
                </a:rPr>
                <a:t>10</a:t>
              </a:r>
              <a:endParaRPr kumimoji="0" lang="zh-CN" altLang="en-US" sz="14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7EF38A5B-4511-9019-CC1E-7ADC38B42C98}"/>
                </a:ext>
              </a:extLst>
            </p:cNvPr>
            <p:cNvSpPr/>
            <p:nvPr/>
          </p:nvSpPr>
          <p:spPr bwMode="auto">
            <a:xfrm>
              <a:off x="4333080" y="4605434"/>
              <a:ext cx="1978075" cy="33855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0" rIns="360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400" baseline="0" dirty="0">
                  <a:latin typeface="Arial" charset="0"/>
                </a:rPr>
                <a:t>value of w</a:t>
              </a:r>
              <a:endParaRPr kumimoji="0" lang="zh-CN" altLang="en-US" sz="14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57F521C7-D201-001F-6F6E-E65E6DAECD0F}"/>
                </a:ext>
              </a:extLst>
            </p:cNvPr>
            <p:cNvSpPr/>
            <p:nvPr/>
          </p:nvSpPr>
          <p:spPr bwMode="auto">
            <a:xfrm>
              <a:off x="4333080" y="4263595"/>
              <a:ext cx="1978075" cy="33855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0" rIns="360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400" baseline="0" dirty="0">
                  <a:latin typeface="Arial" charset="0"/>
                </a:rPr>
                <a:t>Ret. value to Watt</a:t>
              </a:r>
              <a:endParaRPr kumimoji="0" lang="zh-CN" altLang="en-US" sz="14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3685D245-0837-8FFB-2A7B-5103FC87BE1A}"/>
                </a:ext>
              </a:extLst>
            </p:cNvPr>
            <p:cNvSpPr/>
            <p:nvPr/>
          </p:nvSpPr>
          <p:spPr bwMode="auto">
            <a:xfrm>
              <a:off x="4333080" y="3931111"/>
              <a:ext cx="1978075" cy="33855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0" rIns="360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400" baseline="0" dirty="0">
                  <a:latin typeface="Arial" charset="0"/>
                </a:rPr>
                <a:t>Ret. </a:t>
              </a:r>
              <a:r>
                <a:rPr lang="en-US" altLang="zh-CN" sz="1400" baseline="0" dirty="0" err="1">
                  <a:latin typeface="Arial" charset="0"/>
                </a:rPr>
                <a:t>addr</a:t>
              </a:r>
              <a:r>
                <a:rPr lang="en-US" altLang="zh-CN" sz="1400" baseline="0" dirty="0">
                  <a:latin typeface="Arial" charset="0"/>
                </a:rPr>
                <a:t>. for Watt</a:t>
              </a:r>
              <a:endParaRPr kumimoji="0" lang="zh-CN" altLang="en-US" sz="14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87DB68CB-34D9-E6C9-340F-A45434814A33}"/>
                </a:ext>
              </a:extLst>
            </p:cNvPr>
            <p:cNvSpPr txBox="1"/>
            <p:nvPr/>
          </p:nvSpPr>
          <p:spPr>
            <a:xfrm>
              <a:off x="7555559" y="4267243"/>
              <a:ext cx="1082729" cy="503590"/>
            </a:xfrm>
            <a:prstGeom prst="rect">
              <a:avLst/>
            </a:prstGeom>
            <a:noFill/>
          </p:spPr>
          <p:txBody>
            <a:bodyPr wrap="square" lIns="36000" tIns="36000" rIns="36000" bIns="36000" anchor="ctr">
              <a:spAutoFit/>
            </a:bodyPr>
            <a:lstStyle/>
            <a:p>
              <a:pPr algn="ctr"/>
              <a:r>
                <a:rPr lang="en-US" altLang="zh-CN" sz="1400" baseline="0" dirty="0">
                  <a:solidFill>
                    <a:srgbClr val="D8127E"/>
                  </a:solidFill>
                  <a:latin typeface="Arial" charset="0"/>
                </a:rPr>
                <a:t>Stack frame</a:t>
              </a:r>
            </a:p>
            <a:p>
              <a:pPr algn="ctr"/>
              <a:r>
                <a:rPr lang="en-US" altLang="zh-CN" sz="1400" baseline="0" dirty="0">
                  <a:solidFill>
                    <a:srgbClr val="D8127E"/>
                  </a:solidFill>
                  <a:latin typeface="Arial" charset="0"/>
                  <a:cs typeface="Courier New" panose="02070309020205020404" pitchFamily="49" charset="0"/>
                </a:rPr>
                <a:t>of Volt</a:t>
              </a:r>
              <a:endParaRPr lang="zh-CN" altLang="en-US" sz="140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32" name="直线箭头连接符 31">
              <a:extLst>
                <a:ext uri="{FF2B5EF4-FFF2-40B4-BE49-F238E27FC236}">
                  <a16:creationId xmlns:a16="http://schemas.microsoft.com/office/drawing/2014/main" id="{826E9EB6-C60C-3882-D79C-B88740F5F7FB}"/>
                </a:ext>
              </a:extLst>
            </p:cNvPr>
            <p:cNvCxnSpPr>
              <a:cxnSpLocks/>
              <a:stCxn id="31" idx="0"/>
            </p:cNvCxnSpPr>
            <p:nvPr/>
          </p:nvCxnSpPr>
          <p:spPr bwMode="auto">
            <a:xfrm flipV="1">
              <a:off x="8096924" y="2915185"/>
              <a:ext cx="0" cy="13520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D8127E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33" name="直线箭头连接符 32">
              <a:extLst>
                <a:ext uri="{FF2B5EF4-FFF2-40B4-BE49-F238E27FC236}">
                  <a16:creationId xmlns:a16="http://schemas.microsoft.com/office/drawing/2014/main" id="{4D75D605-D28A-014A-A217-26117B20B49F}"/>
                </a:ext>
              </a:extLst>
            </p:cNvPr>
            <p:cNvCxnSpPr>
              <a:cxnSpLocks/>
              <a:stCxn id="31" idx="2"/>
            </p:cNvCxnSpPr>
            <p:nvPr/>
          </p:nvCxnSpPr>
          <p:spPr bwMode="auto">
            <a:xfrm>
              <a:off x="8096924" y="4770833"/>
              <a:ext cx="0" cy="51038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D8127E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98D9EB9-D056-C5E0-4036-8103E9F5DFF9}"/>
                </a:ext>
              </a:extLst>
            </p:cNvPr>
            <p:cNvSpPr/>
            <p:nvPr/>
          </p:nvSpPr>
          <p:spPr bwMode="auto">
            <a:xfrm>
              <a:off x="4333080" y="3590734"/>
              <a:ext cx="1978075" cy="33855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0" rIns="360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400" baseline="0" dirty="0">
                  <a:latin typeface="Arial" charset="0"/>
                </a:rPr>
                <a:t>Watt’s frame pointer</a:t>
              </a:r>
              <a:endParaRPr kumimoji="0" lang="zh-CN" altLang="en-US" sz="14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DED6BA9F-AB80-98DC-0A46-32A4979C5721}"/>
                </a:ext>
              </a:extLst>
            </p:cNvPr>
            <p:cNvSpPr txBox="1"/>
            <p:nvPr/>
          </p:nvSpPr>
          <p:spPr>
            <a:xfrm>
              <a:off x="6411460" y="4688599"/>
              <a:ext cx="1586611" cy="503590"/>
            </a:xfrm>
            <a:prstGeom prst="rect">
              <a:avLst/>
            </a:prstGeom>
            <a:noFill/>
          </p:spPr>
          <p:txBody>
            <a:bodyPr wrap="square" lIns="36000" tIns="36000" rIns="36000" bIns="36000" anchor="ctr">
              <a:spAutoFit/>
            </a:bodyPr>
            <a:lstStyle/>
            <a:p>
              <a:r>
                <a:rPr lang="en-US" altLang="zh-CN" sz="1400" b="1" baseline="0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Parameters</a:t>
              </a:r>
            </a:p>
            <a:p>
              <a:r>
                <a:rPr lang="en-US" altLang="zh-CN" sz="1400" b="1" baseline="0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for Watt</a:t>
              </a:r>
              <a:endParaRPr lang="zh-CN" altLang="en-US" sz="1400" b="1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DF62EBFB-CB1E-7FF2-CAA2-513B93910A6D}"/>
                </a:ext>
              </a:extLst>
            </p:cNvPr>
            <p:cNvSpPr txBox="1"/>
            <p:nvPr/>
          </p:nvSpPr>
          <p:spPr>
            <a:xfrm>
              <a:off x="6411460" y="3847933"/>
              <a:ext cx="1586611" cy="503590"/>
            </a:xfrm>
            <a:prstGeom prst="rect">
              <a:avLst/>
            </a:prstGeom>
            <a:noFill/>
          </p:spPr>
          <p:txBody>
            <a:bodyPr wrap="square" lIns="36000" tIns="36000" rIns="36000" bIns="36000" anchor="ctr">
              <a:spAutoFit/>
            </a:bodyPr>
            <a:lstStyle/>
            <a:p>
              <a:r>
                <a:rPr lang="en-US" altLang="zh-CN" sz="1400" b="1" baseline="0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Bookkeeping</a:t>
              </a:r>
            </a:p>
            <a:p>
              <a:r>
                <a:rPr lang="en-US" altLang="zh-CN" sz="1400" b="1" baseline="0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info</a:t>
              </a:r>
              <a:endParaRPr lang="zh-CN" altLang="en-US" sz="1400" b="1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6949C3AE-F308-B977-43B2-DB093CB07E1D}"/>
                </a:ext>
              </a:extLst>
            </p:cNvPr>
            <p:cNvSpPr/>
            <p:nvPr/>
          </p:nvSpPr>
          <p:spPr bwMode="auto">
            <a:xfrm>
              <a:off x="4333080" y="3252359"/>
              <a:ext cx="1978075" cy="33855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0" rIns="360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400" baseline="0" dirty="0">
                  <a:latin typeface="Arial" charset="0"/>
                </a:rPr>
                <a:t>k</a:t>
              </a:r>
              <a:endParaRPr kumimoji="0" lang="zh-CN" altLang="en-US" sz="14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FF057C9B-1573-0FF4-7236-9C67A26AD063}"/>
                </a:ext>
              </a:extLst>
            </p:cNvPr>
            <p:cNvSpPr/>
            <p:nvPr/>
          </p:nvSpPr>
          <p:spPr bwMode="auto">
            <a:xfrm>
              <a:off x="4333080" y="2915185"/>
              <a:ext cx="1978075" cy="33855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0" rIns="360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400" baseline="0" dirty="0">
                  <a:highlight>
                    <a:srgbClr val="FFCCFF"/>
                  </a:highlight>
                  <a:latin typeface="Arial" charset="0"/>
                </a:rPr>
                <a:t>m</a:t>
              </a:r>
              <a:endParaRPr kumimoji="0" lang="zh-CN" altLang="en-US" sz="1400" b="0" i="0" u="none" strike="noStrike" cap="none" normalizeH="0" baseline="0" dirty="0">
                <a:ln>
                  <a:noFill/>
                </a:ln>
                <a:effectLst/>
                <a:highlight>
                  <a:srgbClr val="FFCCFF"/>
                </a:highlight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E0D0E61B-33A1-5E1C-ACAA-76D29F234DB0}"/>
                </a:ext>
              </a:extLst>
            </p:cNvPr>
            <p:cNvSpPr txBox="1"/>
            <p:nvPr/>
          </p:nvSpPr>
          <p:spPr>
            <a:xfrm>
              <a:off x="6411460" y="2993444"/>
              <a:ext cx="1586611" cy="503590"/>
            </a:xfrm>
            <a:prstGeom prst="rect">
              <a:avLst/>
            </a:prstGeom>
            <a:noFill/>
          </p:spPr>
          <p:txBody>
            <a:bodyPr wrap="square" lIns="36000" tIns="36000" rIns="36000" bIns="36000" anchor="ctr">
              <a:spAutoFit/>
            </a:bodyPr>
            <a:lstStyle/>
            <a:p>
              <a:r>
                <a:rPr lang="en-US" altLang="zh-CN" sz="1400" b="1" baseline="0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Local variables</a:t>
              </a:r>
              <a:endParaRPr lang="zh-CN" altLang="en-US" sz="1400" b="1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44" name="直线连接符 43">
              <a:extLst>
                <a:ext uri="{FF2B5EF4-FFF2-40B4-BE49-F238E27FC236}">
                  <a16:creationId xmlns:a16="http://schemas.microsoft.com/office/drawing/2014/main" id="{7B2BDE69-5BA0-5D92-5459-9B6F26CEC40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411460" y="2915185"/>
              <a:ext cx="252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12335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ECD06-DA4F-23DD-035A-75E659C9F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3F7B1E-2668-D0EB-01EA-4D30AE9A1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Function call in 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EA61C0-090C-A126-BDD8-F79B561CF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Four steps of the C-runtime stack protocol</a:t>
            </a:r>
          </a:p>
          <a:p>
            <a:pPr marL="914400" lvl="1" indent="-457200">
              <a:buFont typeface="+mj-lt"/>
              <a:buAutoNum type="arabicPeriod" startAt="3"/>
            </a:pP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executes the task</a:t>
            </a:r>
          </a:p>
          <a:p>
            <a:pPr marL="457200" lvl="1" indent="0">
              <a:buNone/>
            </a:pPr>
            <a:endParaRPr lang="en" altLang="zh-CN" dirty="0">
              <a:solidFill>
                <a:srgbClr val="141413"/>
              </a:solidFill>
              <a:effectLst/>
              <a:latin typeface="STIXGeneral"/>
            </a:endParaRPr>
          </a:p>
          <a:p>
            <a:pPr lvl="1"/>
            <a:endParaRPr kumimoji="1"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53074CA-57E7-B3A0-1DA8-699EF0812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25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9004A68-BC8B-05AD-1FAA-30A10A9C3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1996505"/>
            <a:ext cx="2952328" cy="2864990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10 int Watt(int a)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11 {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w;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13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w = Volt(w, 10);</a:t>
            </a:r>
            <a:endParaRPr lang="en-US" altLang="zh-CN" sz="1400" baseline="0" dirty="0">
              <a:solidFill>
                <a:srgbClr val="D8127E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15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16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w;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17 }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18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 int Volt(int q; int r)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{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}</a:t>
            </a:r>
          </a:p>
        </p:txBody>
      </p:sp>
    </p:spTree>
    <p:extLst>
      <p:ext uri="{BB962C8B-B14F-4D97-AF65-F5344CB8AC3E}">
        <p14:creationId xmlns:p14="http://schemas.microsoft.com/office/powerpoint/2010/main" val="18613734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BD6C6-B08E-E1C0-7383-EC2A292AD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098E4B-05F3-7934-7BF2-0E6366BC6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Function call in 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547E811-B3EC-D6CD-BEAC-B872A33E0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Four steps of the C-runtime stack protocol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Once it is ready to return, 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removes, or pops, its stack frame oﬀ the run-time stack and returns the </a:t>
            </a:r>
            <a:r>
              <a:rPr lang="en" altLang="zh-CN" dirty="0">
                <a:solidFill>
                  <a:srgbClr val="0074BF"/>
                </a:solidFill>
                <a:effectLst/>
                <a:latin typeface="STIXGeneral"/>
              </a:rPr>
              <a:t>return value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and control to the caller</a:t>
            </a:r>
          </a:p>
          <a:p>
            <a:pPr lvl="1"/>
            <a:endParaRPr kumimoji="1"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4151844-EB06-0969-38BB-624FFE1E3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26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561C3E0-55A0-9423-23B7-802A716DA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80" y="4905609"/>
            <a:ext cx="2952328" cy="1296144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 int Volt(int q; int r)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{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}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B7D6627-B9EB-BAE2-35E6-45FFC0FB8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096852"/>
            <a:ext cx="6480720" cy="2664295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R0,R5,#0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; Load local variable k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STR R0,R5,#3 ; Write it in return value slot, which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; will always be at location R5 + 3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R6,R5,#1 ; Pop local variables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R5,R6,#0 ; Pop the frame pointer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R6,R6,#1 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R7,R6,#0 ; Pop the return address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R6,R6,#1 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5D5A9BF-F921-B191-C878-01C292CC3C62}"/>
              </a:ext>
            </a:extLst>
          </p:cNvPr>
          <p:cNvSpPr/>
          <p:nvPr/>
        </p:nvSpPr>
        <p:spPr bwMode="auto">
          <a:xfrm>
            <a:off x="3579422" y="2420890"/>
            <a:ext cx="5306633" cy="414136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83628F84-433F-57FE-375D-1FFBE9C1534E}"/>
              </a:ext>
            </a:extLst>
          </p:cNvPr>
          <p:cNvCxnSpPr>
            <a:cxnSpLocks/>
          </p:cNvCxnSpPr>
          <p:nvPr/>
        </p:nvCxnSpPr>
        <p:spPr bwMode="auto">
          <a:xfrm>
            <a:off x="4334540" y="2636912"/>
            <a:ext cx="0" cy="38507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7CE7B999-6F48-C5C2-5F15-4E6C58101960}"/>
              </a:ext>
            </a:extLst>
          </p:cNvPr>
          <p:cNvCxnSpPr>
            <a:cxnSpLocks/>
          </p:cNvCxnSpPr>
          <p:nvPr/>
        </p:nvCxnSpPr>
        <p:spPr bwMode="auto">
          <a:xfrm>
            <a:off x="6312604" y="2636912"/>
            <a:ext cx="0" cy="38507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0ED3867C-11C7-5228-E282-29BBA4A57657}"/>
              </a:ext>
            </a:extLst>
          </p:cNvPr>
          <p:cNvCxnSpPr>
            <a:cxnSpLocks/>
          </p:cNvCxnSpPr>
          <p:nvPr/>
        </p:nvCxnSpPr>
        <p:spPr bwMode="auto">
          <a:xfrm>
            <a:off x="6400145" y="5281220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42F4104B-A230-1CD7-D9D1-06C2CD722364}"/>
              </a:ext>
            </a:extLst>
          </p:cNvPr>
          <p:cNvSpPr/>
          <p:nvPr/>
        </p:nvSpPr>
        <p:spPr bwMode="auto">
          <a:xfrm>
            <a:off x="4334529" y="5281220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1C905C5-087D-A15F-7319-CF3A162E63C6}"/>
              </a:ext>
            </a:extLst>
          </p:cNvPr>
          <p:cNvSpPr txBox="1"/>
          <p:nvPr/>
        </p:nvSpPr>
        <p:spPr>
          <a:xfrm>
            <a:off x="6411460" y="5272866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868086F-708D-4EB5-ECAE-7779A67425B4}"/>
              </a:ext>
            </a:extLst>
          </p:cNvPr>
          <p:cNvSpPr txBox="1"/>
          <p:nvPr/>
        </p:nvSpPr>
        <p:spPr>
          <a:xfrm>
            <a:off x="3579423" y="2924944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R6</a:t>
            </a:r>
            <a:endParaRPr lang="zh-CN" altLang="en-US" sz="14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FA179E8-4ACF-EECF-2954-CC026576D392}"/>
              </a:ext>
            </a:extLst>
          </p:cNvPr>
          <p:cNvSpPr txBox="1"/>
          <p:nvPr/>
        </p:nvSpPr>
        <p:spPr>
          <a:xfrm>
            <a:off x="3579423" y="3284984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R5</a:t>
            </a:r>
            <a:endParaRPr lang="zh-CN" altLang="en-US" sz="1400" dirty="0"/>
          </a:p>
        </p:txBody>
      </p: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5C9E5199-342D-FA7E-F568-212FCA4A4A1C}"/>
              </a:ext>
            </a:extLst>
          </p:cNvPr>
          <p:cNvCxnSpPr>
            <a:cxnSpLocks/>
            <a:stCxn id="13" idx="3"/>
          </p:cNvCxnSpPr>
          <p:nvPr/>
        </p:nvCxnSpPr>
        <p:spPr bwMode="auto">
          <a:xfrm>
            <a:off x="3995936" y="3069018"/>
            <a:ext cx="33072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570F19BF-9A23-12BB-DFD2-F2535766C892}"/>
              </a:ext>
            </a:extLst>
          </p:cNvPr>
          <p:cNvCxnSpPr>
            <a:cxnSpLocks/>
            <a:stCxn id="14" idx="3"/>
          </p:cNvCxnSpPr>
          <p:nvPr/>
        </p:nvCxnSpPr>
        <p:spPr bwMode="auto">
          <a:xfrm>
            <a:off x="3995936" y="3429058"/>
            <a:ext cx="3371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082B7CFF-D58D-70ED-331C-E2A5EDF3F3D8}"/>
              </a:ext>
            </a:extLst>
          </p:cNvPr>
          <p:cNvSpPr txBox="1"/>
          <p:nvPr/>
        </p:nvSpPr>
        <p:spPr>
          <a:xfrm>
            <a:off x="3642425" y="2492896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x0000</a:t>
            </a:r>
            <a:endParaRPr lang="zh-CN" altLang="en-US" sz="14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9D875D6-8C06-2A8F-A8D2-BA2F5F0E51AE}"/>
              </a:ext>
            </a:extLst>
          </p:cNvPr>
          <p:cNvSpPr txBox="1"/>
          <p:nvPr/>
        </p:nvSpPr>
        <p:spPr>
          <a:xfrm>
            <a:off x="3642425" y="6262124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 err="1">
                <a:latin typeface="Arial" charset="0"/>
              </a:rPr>
              <a:t>xFFFF</a:t>
            </a:r>
            <a:endParaRPr lang="zh-CN" altLang="en-US" sz="1400" dirty="0"/>
          </a:p>
        </p:txBody>
      </p:sp>
      <p:cxnSp>
        <p:nvCxnSpPr>
          <p:cNvPr id="19" name="直线连接符 18">
            <a:extLst>
              <a:ext uri="{FF2B5EF4-FFF2-40B4-BE49-F238E27FC236}">
                <a16:creationId xmlns:a16="http://schemas.microsoft.com/office/drawing/2014/main" id="{62E602A6-A9D9-4CE0-BED9-A33AB38A9907}"/>
              </a:ext>
            </a:extLst>
          </p:cNvPr>
          <p:cNvCxnSpPr>
            <a:cxnSpLocks/>
          </p:cNvCxnSpPr>
          <p:nvPr/>
        </p:nvCxnSpPr>
        <p:spPr bwMode="auto">
          <a:xfrm>
            <a:off x="6402568" y="6334247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739D52C4-9226-8997-CD39-F1FA1D1304AA}"/>
              </a:ext>
            </a:extLst>
          </p:cNvPr>
          <p:cNvSpPr txBox="1"/>
          <p:nvPr/>
        </p:nvSpPr>
        <p:spPr>
          <a:xfrm>
            <a:off x="7555566" y="5542625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Watt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29159C3D-3BA4-BE97-3E89-16C46B30D49E}"/>
              </a:ext>
            </a:extLst>
          </p:cNvPr>
          <p:cNvCxnSpPr>
            <a:cxnSpLocks/>
            <a:stCxn id="20" idx="0"/>
          </p:cNvCxnSpPr>
          <p:nvPr/>
        </p:nvCxnSpPr>
        <p:spPr bwMode="auto">
          <a:xfrm flipV="1">
            <a:off x="8096931" y="5281220"/>
            <a:ext cx="0" cy="2614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F831E9B1-0BAF-5FCE-CBBE-845CE4782408}"/>
              </a:ext>
            </a:extLst>
          </p:cNvPr>
          <p:cNvCxnSpPr>
            <a:cxnSpLocks/>
            <a:stCxn id="20" idx="2"/>
          </p:cNvCxnSpPr>
          <p:nvPr/>
        </p:nvCxnSpPr>
        <p:spPr bwMode="auto">
          <a:xfrm>
            <a:off x="8096931" y="6046215"/>
            <a:ext cx="0" cy="2614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D5F68F16-4E41-676D-0B2F-A3C1E4295812}"/>
              </a:ext>
            </a:extLst>
          </p:cNvPr>
          <p:cNvSpPr/>
          <p:nvPr/>
        </p:nvSpPr>
        <p:spPr bwMode="auto">
          <a:xfrm>
            <a:off x="4334528" y="4943327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10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3379032D-E086-CB70-9914-D718B13E5C6C}"/>
              </a:ext>
            </a:extLst>
          </p:cNvPr>
          <p:cNvSpPr/>
          <p:nvPr/>
        </p:nvSpPr>
        <p:spPr bwMode="auto">
          <a:xfrm>
            <a:off x="4333080" y="4605434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value of 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5D0B7B6A-964A-AD9E-2D34-3998E5AEE04B}"/>
              </a:ext>
            </a:extLst>
          </p:cNvPr>
          <p:cNvSpPr/>
          <p:nvPr/>
        </p:nvSpPr>
        <p:spPr bwMode="auto">
          <a:xfrm>
            <a:off x="4333080" y="4263595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Ret. value to Watt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A7AC3F1D-119A-8B05-01CA-C7A72F98AFD6}"/>
              </a:ext>
            </a:extLst>
          </p:cNvPr>
          <p:cNvSpPr/>
          <p:nvPr/>
        </p:nvSpPr>
        <p:spPr bwMode="auto">
          <a:xfrm>
            <a:off x="4333080" y="3931111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Ret. </a:t>
            </a:r>
            <a:r>
              <a:rPr lang="en-US" altLang="zh-CN" sz="1400" baseline="0" dirty="0" err="1">
                <a:latin typeface="Arial" charset="0"/>
              </a:rPr>
              <a:t>addr</a:t>
            </a:r>
            <a:r>
              <a:rPr lang="en-US" altLang="zh-CN" sz="1400" baseline="0" dirty="0">
                <a:latin typeface="Arial" charset="0"/>
              </a:rPr>
              <a:t>. for Watt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C988B277-9918-565B-32E6-A46F443B9CDB}"/>
              </a:ext>
            </a:extLst>
          </p:cNvPr>
          <p:cNvSpPr txBox="1"/>
          <p:nvPr/>
        </p:nvSpPr>
        <p:spPr>
          <a:xfrm>
            <a:off x="7555559" y="4267243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Volt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1B537AFF-569C-7AAC-33A9-67F3213CC20F}"/>
              </a:ext>
            </a:extLst>
          </p:cNvPr>
          <p:cNvCxnSpPr>
            <a:cxnSpLocks/>
            <a:stCxn id="27" idx="0"/>
          </p:cNvCxnSpPr>
          <p:nvPr/>
        </p:nvCxnSpPr>
        <p:spPr bwMode="auto">
          <a:xfrm flipV="1">
            <a:off x="8096924" y="2915185"/>
            <a:ext cx="0" cy="13520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11F82B22-C4CC-8F27-7216-AA6C91AABBC7}"/>
              </a:ext>
            </a:extLst>
          </p:cNvPr>
          <p:cNvCxnSpPr>
            <a:cxnSpLocks/>
            <a:stCxn id="27" idx="2"/>
          </p:cNvCxnSpPr>
          <p:nvPr/>
        </p:nvCxnSpPr>
        <p:spPr bwMode="auto">
          <a:xfrm>
            <a:off x="8096924" y="4770833"/>
            <a:ext cx="0" cy="5103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5E5AA320-2555-0976-AE24-2F8169D64D24}"/>
              </a:ext>
            </a:extLst>
          </p:cNvPr>
          <p:cNvSpPr/>
          <p:nvPr/>
        </p:nvSpPr>
        <p:spPr bwMode="auto">
          <a:xfrm>
            <a:off x="4333080" y="3590734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Watt’s frame pointer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69520009-3D50-B57D-2CD9-ABF2DDE04159}"/>
              </a:ext>
            </a:extLst>
          </p:cNvPr>
          <p:cNvSpPr txBox="1"/>
          <p:nvPr/>
        </p:nvSpPr>
        <p:spPr>
          <a:xfrm>
            <a:off x="6411460" y="4688599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Parameters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E7DD5114-2E24-5665-9039-130DAC7070F3}"/>
              </a:ext>
            </a:extLst>
          </p:cNvPr>
          <p:cNvSpPr txBox="1"/>
          <p:nvPr/>
        </p:nvSpPr>
        <p:spPr>
          <a:xfrm>
            <a:off x="6411460" y="3847933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Bookkeeping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info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F0A158F8-40D6-9888-2B9F-5BBED0C10213}"/>
              </a:ext>
            </a:extLst>
          </p:cNvPr>
          <p:cNvSpPr/>
          <p:nvPr/>
        </p:nvSpPr>
        <p:spPr bwMode="auto">
          <a:xfrm>
            <a:off x="4333080" y="3252359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k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8C68A4C8-7D56-722C-9C7B-5FBAD03EC657}"/>
              </a:ext>
            </a:extLst>
          </p:cNvPr>
          <p:cNvSpPr/>
          <p:nvPr/>
        </p:nvSpPr>
        <p:spPr bwMode="auto">
          <a:xfrm>
            <a:off x="4333080" y="2915185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m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27B75B9C-07A9-C934-7140-3BCDF9ADA608}"/>
              </a:ext>
            </a:extLst>
          </p:cNvPr>
          <p:cNvSpPr txBox="1"/>
          <p:nvPr/>
        </p:nvSpPr>
        <p:spPr>
          <a:xfrm>
            <a:off x="6411460" y="2993444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variables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6" name="直线连接符 35">
            <a:extLst>
              <a:ext uri="{FF2B5EF4-FFF2-40B4-BE49-F238E27FC236}">
                <a16:creationId xmlns:a16="http://schemas.microsoft.com/office/drawing/2014/main" id="{CC7E866E-4817-A4A9-9114-BD19BA30ACCD}"/>
              </a:ext>
            </a:extLst>
          </p:cNvPr>
          <p:cNvCxnSpPr>
            <a:cxnSpLocks/>
          </p:cNvCxnSpPr>
          <p:nvPr/>
        </p:nvCxnSpPr>
        <p:spPr bwMode="auto">
          <a:xfrm>
            <a:off x="6411460" y="2915185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23103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E8B0A-1AD5-F449-A180-FF249A2C1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B98F4E-9BE7-F4DB-6F35-43952F7AC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Function call in 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CC50527-53BC-DD5D-6B5E-F6908D324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Four steps of the C-runtime stack protocol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Once it is ready to return, 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removes, or pops, its stack frame oﬀ the run-time stack and returns the </a:t>
            </a:r>
            <a:r>
              <a:rPr lang="en" altLang="zh-CN" dirty="0">
                <a:solidFill>
                  <a:srgbClr val="0074BF"/>
                </a:solidFill>
                <a:effectLst/>
                <a:latin typeface="STIXGeneral"/>
              </a:rPr>
              <a:t>return value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and control to the caller</a:t>
            </a:r>
          </a:p>
          <a:p>
            <a:pPr lvl="1"/>
            <a:endParaRPr kumimoji="1"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35B45EC-5196-7EE7-F6F7-A318694C3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27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65BC3C5-C83F-E38D-8E8F-3E20D9148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80" y="4905609"/>
            <a:ext cx="2952328" cy="1296144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 int Volt(int q; int r)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{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}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C09D8F2-07C0-803D-1733-24DC1D4FC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096852"/>
            <a:ext cx="6480720" cy="2664295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R0,R5,#0 ; Load local variable k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STR R0,R5,#3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; Write it in return value slot, which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; will always be at location R5 + 3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R6,R5,#1 ; Pop local variables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R5,R6,#0 ; Pop the frame pointer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R6,R6,#1 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R7,R6,#0 ; Pop the return address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R6,R6,#1 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5171076-4BF7-08EB-A230-E129A39B12CA}"/>
              </a:ext>
            </a:extLst>
          </p:cNvPr>
          <p:cNvSpPr/>
          <p:nvPr/>
        </p:nvSpPr>
        <p:spPr bwMode="auto">
          <a:xfrm>
            <a:off x="3579422" y="2420890"/>
            <a:ext cx="5306633" cy="414136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24771609-4E65-1793-7BBB-948A896DEFC4}"/>
              </a:ext>
            </a:extLst>
          </p:cNvPr>
          <p:cNvCxnSpPr>
            <a:cxnSpLocks/>
          </p:cNvCxnSpPr>
          <p:nvPr/>
        </p:nvCxnSpPr>
        <p:spPr bwMode="auto">
          <a:xfrm>
            <a:off x="4334540" y="2636912"/>
            <a:ext cx="0" cy="38507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6E544D0A-B452-BEBC-666E-B3050E72364A}"/>
              </a:ext>
            </a:extLst>
          </p:cNvPr>
          <p:cNvCxnSpPr>
            <a:cxnSpLocks/>
          </p:cNvCxnSpPr>
          <p:nvPr/>
        </p:nvCxnSpPr>
        <p:spPr bwMode="auto">
          <a:xfrm>
            <a:off x="6312604" y="2636912"/>
            <a:ext cx="0" cy="38507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40AFB5DA-FA4F-EAD0-0A1F-29F43373B8E1}"/>
              </a:ext>
            </a:extLst>
          </p:cNvPr>
          <p:cNvCxnSpPr>
            <a:cxnSpLocks/>
          </p:cNvCxnSpPr>
          <p:nvPr/>
        </p:nvCxnSpPr>
        <p:spPr bwMode="auto">
          <a:xfrm>
            <a:off x="6400145" y="5281220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156F82ED-9E78-9A76-AE47-78E7677AFC61}"/>
              </a:ext>
            </a:extLst>
          </p:cNvPr>
          <p:cNvSpPr/>
          <p:nvPr/>
        </p:nvSpPr>
        <p:spPr bwMode="auto">
          <a:xfrm>
            <a:off x="4334529" y="5281220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2CD830C-9373-65C5-7275-2A4ABAC3AFE7}"/>
              </a:ext>
            </a:extLst>
          </p:cNvPr>
          <p:cNvSpPr txBox="1"/>
          <p:nvPr/>
        </p:nvSpPr>
        <p:spPr>
          <a:xfrm>
            <a:off x="6411460" y="5272866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1AEE7EC-D44A-8AA4-88E2-08A90F5DE55C}"/>
              </a:ext>
            </a:extLst>
          </p:cNvPr>
          <p:cNvSpPr txBox="1"/>
          <p:nvPr/>
        </p:nvSpPr>
        <p:spPr>
          <a:xfrm>
            <a:off x="3579423" y="2924944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R6</a:t>
            </a:r>
            <a:endParaRPr lang="zh-CN" altLang="en-US" sz="14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C4C9C12-A296-B7A6-64B6-973F222862D8}"/>
              </a:ext>
            </a:extLst>
          </p:cNvPr>
          <p:cNvSpPr txBox="1"/>
          <p:nvPr/>
        </p:nvSpPr>
        <p:spPr>
          <a:xfrm>
            <a:off x="3579423" y="3284984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R5</a:t>
            </a:r>
            <a:endParaRPr lang="zh-CN" altLang="en-US" sz="1400" dirty="0"/>
          </a:p>
        </p:txBody>
      </p: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4652723C-16EC-5B60-39D7-66DC6FC814D4}"/>
              </a:ext>
            </a:extLst>
          </p:cNvPr>
          <p:cNvCxnSpPr>
            <a:cxnSpLocks/>
            <a:stCxn id="13" idx="3"/>
          </p:cNvCxnSpPr>
          <p:nvPr/>
        </p:nvCxnSpPr>
        <p:spPr bwMode="auto">
          <a:xfrm>
            <a:off x="3995936" y="3069018"/>
            <a:ext cx="33072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183EBE31-5530-E309-62EC-DAE6AF0DB16B}"/>
              </a:ext>
            </a:extLst>
          </p:cNvPr>
          <p:cNvCxnSpPr>
            <a:cxnSpLocks/>
            <a:stCxn id="14" idx="3"/>
          </p:cNvCxnSpPr>
          <p:nvPr/>
        </p:nvCxnSpPr>
        <p:spPr bwMode="auto">
          <a:xfrm>
            <a:off x="3995936" y="3429058"/>
            <a:ext cx="3371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A44F345C-0750-C99D-419C-28201F47CFAE}"/>
              </a:ext>
            </a:extLst>
          </p:cNvPr>
          <p:cNvSpPr txBox="1"/>
          <p:nvPr/>
        </p:nvSpPr>
        <p:spPr>
          <a:xfrm>
            <a:off x="3642425" y="2492896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x0000</a:t>
            </a:r>
            <a:endParaRPr lang="zh-CN" altLang="en-US" sz="14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A2252D9-545C-F7B3-DB9F-894A41AA6CBA}"/>
              </a:ext>
            </a:extLst>
          </p:cNvPr>
          <p:cNvSpPr txBox="1"/>
          <p:nvPr/>
        </p:nvSpPr>
        <p:spPr>
          <a:xfrm>
            <a:off x="3642425" y="6262124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 err="1">
                <a:latin typeface="Arial" charset="0"/>
              </a:rPr>
              <a:t>xFFFF</a:t>
            </a:r>
            <a:endParaRPr lang="zh-CN" altLang="en-US" sz="1400" dirty="0"/>
          </a:p>
        </p:txBody>
      </p:sp>
      <p:cxnSp>
        <p:nvCxnSpPr>
          <p:cNvPr id="19" name="直线连接符 18">
            <a:extLst>
              <a:ext uri="{FF2B5EF4-FFF2-40B4-BE49-F238E27FC236}">
                <a16:creationId xmlns:a16="http://schemas.microsoft.com/office/drawing/2014/main" id="{1F17D08E-A804-D0AB-8C35-A93832785673}"/>
              </a:ext>
            </a:extLst>
          </p:cNvPr>
          <p:cNvCxnSpPr>
            <a:cxnSpLocks/>
          </p:cNvCxnSpPr>
          <p:nvPr/>
        </p:nvCxnSpPr>
        <p:spPr bwMode="auto">
          <a:xfrm>
            <a:off x="6402568" y="6334247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6C9B5959-02D5-D794-B82B-076021B8D0FC}"/>
              </a:ext>
            </a:extLst>
          </p:cNvPr>
          <p:cNvSpPr txBox="1"/>
          <p:nvPr/>
        </p:nvSpPr>
        <p:spPr>
          <a:xfrm>
            <a:off x="7555566" y="5542625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Watt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0DD58A18-219F-2015-464C-E062B531A64C}"/>
              </a:ext>
            </a:extLst>
          </p:cNvPr>
          <p:cNvCxnSpPr>
            <a:cxnSpLocks/>
            <a:stCxn id="20" idx="0"/>
          </p:cNvCxnSpPr>
          <p:nvPr/>
        </p:nvCxnSpPr>
        <p:spPr bwMode="auto">
          <a:xfrm flipV="1">
            <a:off x="8096931" y="5281220"/>
            <a:ext cx="0" cy="2614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5900C157-8262-0045-EB57-F3025CEABC6E}"/>
              </a:ext>
            </a:extLst>
          </p:cNvPr>
          <p:cNvCxnSpPr>
            <a:cxnSpLocks/>
            <a:stCxn id="20" idx="2"/>
          </p:cNvCxnSpPr>
          <p:nvPr/>
        </p:nvCxnSpPr>
        <p:spPr bwMode="auto">
          <a:xfrm>
            <a:off x="8096931" y="6046215"/>
            <a:ext cx="0" cy="2614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695E4E0E-CB15-C9B5-4E2D-9A397091F76C}"/>
              </a:ext>
            </a:extLst>
          </p:cNvPr>
          <p:cNvSpPr/>
          <p:nvPr/>
        </p:nvSpPr>
        <p:spPr bwMode="auto">
          <a:xfrm>
            <a:off x="4334528" y="4943327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10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694C7479-459F-0991-FE7B-E18DD1C6131F}"/>
              </a:ext>
            </a:extLst>
          </p:cNvPr>
          <p:cNvSpPr/>
          <p:nvPr/>
        </p:nvSpPr>
        <p:spPr bwMode="auto">
          <a:xfrm>
            <a:off x="4333080" y="4605434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value of 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ED056879-E7C6-5FDB-5165-3CDC382D344B}"/>
              </a:ext>
            </a:extLst>
          </p:cNvPr>
          <p:cNvSpPr/>
          <p:nvPr/>
        </p:nvSpPr>
        <p:spPr bwMode="auto">
          <a:xfrm>
            <a:off x="4333080" y="4263595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highlight>
                  <a:srgbClr val="FFCCFF"/>
                </a:highlight>
                <a:latin typeface="Arial" charset="0"/>
              </a:rPr>
              <a:t>Ret. value to Watt (k)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highlight>
                <a:srgbClr val="FFCCFF"/>
              </a:highlight>
              <a:latin typeface="Arial" charset="0"/>
              <a:ea typeface="宋体" pitchFamily="2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7F143168-B295-7620-50C9-133CCABABBEC}"/>
              </a:ext>
            </a:extLst>
          </p:cNvPr>
          <p:cNvSpPr/>
          <p:nvPr/>
        </p:nvSpPr>
        <p:spPr bwMode="auto">
          <a:xfrm>
            <a:off x="4333080" y="3931111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Ret. </a:t>
            </a:r>
            <a:r>
              <a:rPr lang="en-US" altLang="zh-CN" sz="1400" baseline="0" dirty="0" err="1">
                <a:latin typeface="Arial" charset="0"/>
              </a:rPr>
              <a:t>addr</a:t>
            </a:r>
            <a:r>
              <a:rPr lang="en-US" altLang="zh-CN" sz="1400" baseline="0" dirty="0">
                <a:latin typeface="Arial" charset="0"/>
              </a:rPr>
              <a:t>. for Watt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2A1D5990-C169-DE73-03AC-F701EEAAC818}"/>
              </a:ext>
            </a:extLst>
          </p:cNvPr>
          <p:cNvSpPr txBox="1"/>
          <p:nvPr/>
        </p:nvSpPr>
        <p:spPr>
          <a:xfrm>
            <a:off x="7555559" y="4267243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Volt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099942A0-F5BC-31EA-FAB0-DDC6E2B7424D}"/>
              </a:ext>
            </a:extLst>
          </p:cNvPr>
          <p:cNvCxnSpPr>
            <a:cxnSpLocks/>
            <a:stCxn id="27" idx="0"/>
          </p:cNvCxnSpPr>
          <p:nvPr/>
        </p:nvCxnSpPr>
        <p:spPr bwMode="auto">
          <a:xfrm flipV="1">
            <a:off x="8096924" y="2915185"/>
            <a:ext cx="0" cy="13520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943C9FF2-3E4E-0034-4F96-F307D7F11A63}"/>
              </a:ext>
            </a:extLst>
          </p:cNvPr>
          <p:cNvCxnSpPr>
            <a:cxnSpLocks/>
            <a:stCxn id="27" idx="2"/>
          </p:cNvCxnSpPr>
          <p:nvPr/>
        </p:nvCxnSpPr>
        <p:spPr bwMode="auto">
          <a:xfrm>
            <a:off x="8096924" y="4770833"/>
            <a:ext cx="0" cy="5103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18233E51-014B-14F8-4ADD-B6EBCECA8077}"/>
              </a:ext>
            </a:extLst>
          </p:cNvPr>
          <p:cNvSpPr/>
          <p:nvPr/>
        </p:nvSpPr>
        <p:spPr bwMode="auto">
          <a:xfrm>
            <a:off x="4333080" y="3590734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Watt’s frame pointer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764FB6DF-102C-8382-9E78-330E64B98C0D}"/>
              </a:ext>
            </a:extLst>
          </p:cNvPr>
          <p:cNvSpPr txBox="1"/>
          <p:nvPr/>
        </p:nvSpPr>
        <p:spPr>
          <a:xfrm>
            <a:off x="6411460" y="4688599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Parameters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B470A0D8-13CF-7575-6A01-E9574E78649C}"/>
              </a:ext>
            </a:extLst>
          </p:cNvPr>
          <p:cNvSpPr txBox="1"/>
          <p:nvPr/>
        </p:nvSpPr>
        <p:spPr>
          <a:xfrm>
            <a:off x="6411460" y="3847933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Bookkeeping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info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2F1076D6-D8C0-744E-EB51-CE7848E208C6}"/>
              </a:ext>
            </a:extLst>
          </p:cNvPr>
          <p:cNvSpPr/>
          <p:nvPr/>
        </p:nvSpPr>
        <p:spPr bwMode="auto">
          <a:xfrm>
            <a:off x="4333080" y="3252359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k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7A80DFE3-CCC8-44A4-D9C4-FC3B6174EF80}"/>
              </a:ext>
            </a:extLst>
          </p:cNvPr>
          <p:cNvSpPr/>
          <p:nvPr/>
        </p:nvSpPr>
        <p:spPr bwMode="auto">
          <a:xfrm>
            <a:off x="4333080" y="2915185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m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18C9BBD-54AB-744F-06C5-A5F4EA9B3CC1}"/>
              </a:ext>
            </a:extLst>
          </p:cNvPr>
          <p:cNvSpPr txBox="1"/>
          <p:nvPr/>
        </p:nvSpPr>
        <p:spPr>
          <a:xfrm>
            <a:off x="6411460" y="2993444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variables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6" name="直线连接符 35">
            <a:extLst>
              <a:ext uri="{FF2B5EF4-FFF2-40B4-BE49-F238E27FC236}">
                <a16:creationId xmlns:a16="http://schemas.microsoft.com/office/drawing/2014/main" id="{3F1AB464-F645-2882-3053-6E456818A244}"/>
              </a:ext>
            </a:extLst>
          </p:cNvPr>
          <p:cNvCxnSpPr>
            <a:cxnSpLocks/>
          </p:cNvCxnSpPr>
          <p:nvPr/>
        </p:nvCxnSpPr>
        <p:spPr bwMode="auto">
          <a:xfrm>
            <a:off x="6411460" y="2915185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86425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6A2F1-22F3-FA65-AC4D-D1DF1BD80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15CAEB-65EB-3042-9298-8C8459133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Function call in 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9D0208-1110-A3A0-0B65-DE67C2D3C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Four steps of the C-runtime stack protocol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Once it is ready to return, 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removes, or pops, its stack frame oﬀ the run-time stack and returns the </a:t>
            </a:r>
            <a:r>
              <a:rPr lang="en" altLang="zh-CN" dirty="0">
                <a:solidFill>
                  <a:srgbClr val="0074BF"/>
                </a:solidFill>
                <a:effectLst/>
                <a:latin typeface="STIXGeneral"/>
              </a:rPr>
              <a:t>return value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and control to the caller</a:t>
            </a:r>
          </a:p>
          <a:p>
            <a:pPr lvl="1"/>
            <a:endParaRPr kumimoji="1"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045B747-E151-4845-611D-D1EE88D8C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28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37E2463-64C7-173F-4465-479D54245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80" y="4905609"/>
            <a:ext cx="2952328" cy="1296144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 int Volt(int q; int r)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{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}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1D5DBCB-9F52-FA9A-AA62-79461C085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096852"/>
            <a:ext cx="6480720" cy="2664295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R0,R5,#0 ; Load local variable k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STR R0,R5,#3 ; Write it in return value slot, which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; will always be at location R5 + 3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R6,R5,#1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; Pop local variables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R5,R6,#0 ; Pop the frame pointer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R6,R6,#1 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R7,R6,#0 ; Pop the return address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R6,R6,#1 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EF5426F-891A-CCC2-054E-DC09C07F2C38}"/>
              </a:ext>
            </a:extLst>
          </p:cNvPr>
          <p:cNvSpPr/>
          <p:nvPr/>
        </p:nvSpPr>
        <p:spPr bwMode="auto">
          <a:xfrm>
            <a:off x="3579422" y="2420890"/>
            <a:ext cx="5306633" cy="414136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15C4D83B-4B1A-435F-B08B-CE0379B44CAC}"/>
              </a:ext>
            </a:extLst>
          </p:cNvPr>
          <p:cNvCxnSpPr>
            <a:cxnSpLocks/>
          </p:cNvCxnSpPr>
          <p:nvPr/>
        </p:nvCxnSpPr>
        <p:spPr bwMode="auto">
          <a:xfrm>
            <a:off x="4334540" y="2636912"/>
            <a:ext cx="0" cy="38507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7CDCCE6D-663F-9520-5620-F94EEAF2A071}"/>
              </a:ext>
            </a:extLst>
          </p:cNvPr>
          <p:cNvCxnSpPr>
            <a:cxnSpLocks/>
          </p:cNvCxnSpPr>
          <p:nvPr/>
        </p:nvCxnSpPr>
        <p:spPr bwMode="auto">
          <a:xfrm>
            <a:off x="6312604" y="2636912"/>
            <a:ext cx="0" cy="38507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2D7698EC-1BEB-955C-44AB-7CDB049C2A78}"/>
              </a:ext>
            </a:extLst>
          </p:cNvPr>
          <p:cNvCxnSpPr>
            <a:cxnSpLocks/>
          </p:cNvCxnSpPr>
          <p:nvPr/>
        </p:nvCxnSpPr>
        <p:spPr bwMode="auto">
          <a:xfrm>
            <a:off x="6400145" y="5281220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2CAE581C-B76E-679A-D062-A0B3026AB3B0}"/>
              </a:ext>
            </a:extLst>
          </p:cNvPr>
          <p:cNvSpPr/>
          <p:nvPr/>
        </p:nvSpPr>
        <p:spPr bwMode="auto">
          <a:xfrm>
            <a:off x="4334529" y="5281220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B7E19F5-0D1D-D977-55A1-BD400A0103B6}"/>
              </a:ext>
            </a:extLst>
          </p:cNvPr>
          <p:cNvSpPr txBox="1"/>
          <p:nvPr/>
        </p:nvSpPr>
        <p:spPr>
          <a:xfrm>
            <a:off x="6411460" y="5272866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5DC80F6-F1DB-A892-5110-9BA618D91C3E}"/>
              </a:ext>
            </a:extLst>
          </p:cNvPr>
          <p:cNvSpPr txBox="1"/>
          <p:nvPr/>
        </p:nvSpPr>
        <p:spPr>
          <a:xfrm>
            <a:off x="3579423" y="3644909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highlight>
                  <a:srgbClr val="FFCCFF"/>
                </a:highlight>
                <a:latin typeface="Arial" charset="0"/>
              </a:rPr>
              <a:t>R6</a:t>
            </a:r>
            <a:endParaRPr lang="zh-CN" altLang="en-US" sz="1400" dirty="0">
              <a:highlight>
                <a:srgbClr val="FFCCFF"/>
              </a:highlight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52F158A-C169-D44C-E1C9-424ABF1AF2B0}"/>
              </a:ext>
            </a:extLst>
          </p:cNvPr>
          <p:cNvSpPr txBox="1"/>
          <p:nvPr/>
        </p:nvSpPr>
        <p:spPr>
          <a:xfrm>
            <a:off x="3579423" y="3284984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R5</a:t>
            </a:r>
            <a:endParaRPr lang="zh-CN" altLang="en-US" sz="1400" dirty="0"/>
          </a:p>
        </p:txBody>
      </p: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9F032609-26EC-C162-A8B1-6088EBF704B2}"/>
              </a:ext>
            </a:extLst>
          </p:cNvPr>
          <p:cNvCxnSpPr>
            <a:cxnSpLocks/>
            <a:stCxn id="13" idx="3"/>
          </p:cNvCxnSpPr>
          <p:nvPr/>
        </p:nvCxnSpPr>
        <p:spPr bwMode="auto">
          <a:xfrm>
            <a:off x="3995936" y="3788983"/>
            <a:ext cx="33072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966ABEB4-971E-991B-5C8F-4652DEBA4193}"/>
              </a:ext>
            </a:extLst>
          </p:cNvPr>
          <p:cNvCxnSpPr>
            <a:cxnSpLocks/>
            <a:stCxn id="14" idx="3"/>
          </p:cNvCxnSpPr>
          <p:nvPr/>
        </p:nvCxnSpPr>
        <p:spPr bwMode="auto">
          <a:xfrm>
            <a:off x="3995936" y="3429058"/>
            <a:ext cx="3371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C932F757-DBAF-92E5-36F1-944714092934}"/>
              </a:ext>
            </a:extLst>
          </p:cNvPr>
          <p:cNvSpPr txBox="1"/>
          <p:nvPr/>
        </p:nvSpPr>
        <p:spPr>
          <a:xfrm>
            <a:off x="3642425" y="2492896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x0000</a:t>
            </a:r>
            <a:endParaRPr lang="zh-CN" altLang="en-US" sz="14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7EF6A54-D2FB-013E-34FC-7E9D6DA33DB5}"/>
              </a:ext>
            </a:extLst>
          </p:cNvPr>
          <p:cNvSpPr txBox="1"/>
          <p:nvPr/>
        </p:nvSpPr>
        <p:spPr>
          <a:xfrm>
            <a:off x="3642425" y="6262124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 err="1">
                <a:latin typeface="Arial" charset="0"/>
              </a:rPr>
              <a:t>xFFFF</a:t>
            </a:r>
            <a:endParaRPr lang="zh-CN" altLang="en-US" sz="1400" dirty="0"/>
          </a:p>
        </p:txBody>
      </p:sp>
      <p:cxnSp>
        <p:nvCxnSpPr>
          <p:cNvPr id="19" name="直线连接符 18">
            <a:extLst>
              <a:ext uri="{FF2B5EF4-FFF2-40B4-BE49-F238E27FC236}">
                <a16:creationId xmlns:a16="http://schemas.microsoft.com/office/drawing/2014/main" id="{A768394C-7CA6-AD00-467F-0386D20B1088}"/>
              </a:ext>
            </a:extLst>
          </p:cNvPr>
          <p:cNvCxnSpPr>
            <a:cxnSpLocks/>
          </p:cNvCxnSpPr>
          <p:nvPr/>
        </p:nvCxnSpPr>
        <p:spPr bwMode="auto">
          <a:xfrm>
            <a:off x="6402568" y="6334247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4F0D74CD-FC57-D56E-CCB8-F45561D9A570}"/>
              </a:ext>
            </a:extLst>
          </p:cNvPr>
          <p:cNvSpPr txBox="1"/>
          <p:nvPr/>
        </p:nvSpPr>
        <p:spPr>
          <a:xfrm>
            <a:off x="7555566" y="5542625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Watt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B18D2062-D5E8-020D-4FC5-B2877839BEE0}"/>
              </a:ext>
            </a:extLst>
          </p:cNvPr>
          <p:cNvCxnSpPr>
            <a:cxnSpLocks/>
            <a:stCxn id="20" idx="0"/>
          </p:cNvCxnSpPr>
          <p:nvPr/>
        </p:nvCxnSpPr>
        <p:spPr bwMode="auto">
          <a:xfrm flipV="1">
            <a:off x="8096931" y="5281220"/>
            <a:ext cx="0" cy="2614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BD0B47E3-F928-49D5-EFB3-50C30A64422D}"/>
              </a:ext>
            </a:extLst>
          </p:cNvPr>
          <p:cNvCxnSpPr>
            <a:cxnSpLocks/>
            <a:stCxn id="20" idx="2"/>
          </p:cNvCxnSpPr>
          <p:nvPr/>
        </p:nvCxnSpPr>
        <p:spPr bwMode="auto">
          <a:xfrm>
            <a:off x="8096931" y="6046215"/>
            <a:ext cx="0" cy="2614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C2A12F05-22DA-59A0-6959-EE76E76CCBE3}"/>
              </a:ext>
            </a:extLst>
          </p:cNvPr>
          <p:cNvSpPr/>
          <p:nvPr/>
        </p:nvSpPr>
        <p:spPr bwMode="auto">
          <a:xfrm>
            <a:off x="4334528" y="4943327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10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5ECA8323-1F02-23EB-7500-47A10E63D97A}"/>
              </a:ext>
            </a:extLst>
          </p:cNvPr>
          <p:cNvSpPr/>
          <p:nvPr/>
        </p:nvSpPr>
        <p:spPr bwMode="auto">
          <a:xfrm>
            <a:off x="4333080" y="4605434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value of 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00E65138-347F-20A3-1A18-36F2B1BFE892}"/>
              </a:ext>
            </a:extLst>
          </p:cNvPr>
          <p:cNvSpPr/>
          <p:nvPr/>
        </p:nvSpPr>
        <p:spPr bwMode="auto">
          <a:xfrm>
            <a:off x="4333080" y="4263595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Ret. value to Watt (k)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1EFF2673-6656-FF95-1935-79F2F6C1AD38}"/>
              </a:ext>
            </a:extLst>
          </p:cNvPr>
          <p:cNvSpPr/>
          <p:nvPr/>
        </p:nvSpPr>
        <p:spPr bwMode="auto">
          <a:xfrm>
            <a:off x="4333080" y="3931111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Ret. </a:t>
            </a:r>
            <a:r>
              <a:rPr lang="en-US" altLang="zh-CN" sz="1400" baseline="0" dirty="0" err="1">
                <a:latin typeface="Arial" charset="0"/>
              </a:rPr>
              <a:t>addr</a:t>
            </a:r>
            <a:r>
              <a:rPr lang="en-US" altLang="zh-CN" sz="1400" baseline="0" dirty="0">
                <a:latin typeface="Arial" charset="0"/>
              </a:rPr>
              <a:t>. for Watt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B1FDD074-267A-6E52-6FE9-FA2A555ECB95}"/>
              </a:ext>
            </a:extLst>
          </p:cNvPr>
          <p:cNvSpPr txBox="1"/>
          <p:nvPr/>
        </p:nvSpPr>
        <p:spPr>
          <a:xfrm>
            <a:off x="7555559" y="4267243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Volt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50CD7E61-23E2-336C-C7D7-CBDAA952FD4E}"/>
              </a:ext>
            </a:extLst>
          </p:cNvPr>
          <p:cNvCxnSpPr>
            <a:cxnSpLocks/>
            <a:stCxn id="27" idx="0"/>
          </p:cNvCxnSpPr>
          <p:nvPr/>
        </p:nvCxnSpPr>
        <p:spPr bwMode="auto">
          <a:xfrm flipV="1">
            <a:off x="8096924" y="2915185"/>
            <a:ext cx="0" cy="13520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AA91063B-6ECE-369F-6441-E645365DD051}"/>
              </a:ext>
            </a:extLst>
          </p:cNvPr>
          <p:cNvCxnSpPr>
            <a:cxnSpLocks/>
            <a:stCxn id="27" idx="2"/>
          </p:cNvCxnSpPr>
          <p:nvPr/>
        </p:nvCxnSpPr>
        <p:spPr bwMode="auto">
          <a:xfrm>
            <a:off x="8096924" y="4770833"/>
            <a:ext cx="0" cy="5103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D81304A8-A002-D3CD-B3BB-99172849DD82}"/>
              </a:ext>
            </a:extLst>
          </p:cNvPr>
          <p:cNvSpPr/>
          <p:nvPr/>
        </p:nvSpPr>
        <p:spPr bwMode="auto">
          <a:xfrm>
            <a:off x="4333080" y="3590734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Watt’s frame pointer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FCDCFA7A-A792-70BF-1C53-2A0A82B0BE53}"/>
              </a:ext>
            </a:extLst>
          </p:cNvPr>
          <p:cNvSpPr txBox="1"/>
          <p:nvPr/>
        </p:nvSpPr>
        <p:spPr>
          <a:xfrm>
            <a:off x="6411460" y="4688599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Parameters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89E0E6EA-0AD4-36B0-B4D7-69462EC7F46B}"/>
              </a:ext>
            </a:extLst>
          </p:cNvPr>
          <p:cNvSpPr txBox="1"/>
          <p:nvPr/>
        </p:nvSpPr>
        <p:spPr>
          <a:xfrm>
            <a:off x="6411460" y="3847933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Bookkeeping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info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917339FE-66CE-0783-039E-BAB9543D205D}"/>
              </a:ext>
            </a:extLst>
          </p:cNvPr>
          <p:cNvSpPr/>
          <p:nvPr/>
        </p:nvSpPr>
        <p:spPr bwMode="auto">
          <a:xfrm>
            <a:off x="4333080" y="3252359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k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75E24476-9F6B-7F25-7610-63D04993B9F6}"/>
              </a:ext>
            </a:extLst>
          </p:cNvPr>
          <p:cNvSpPr/>
          <p:nvPr/>
        </p:nvSpPr>
        <p:spPr bwMode="auto">
          <a:xfrm>
            <a:off x="4333080" y="2915185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m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87008DC5-EF46-4984-5622-BE3AF4817DC5}"/>
              </a:ext>
            </a:extLst>
          </p:cNvPr>
          <p:cNvSpPr txBox="1"/>
          <p:nvPr/>
        </p:nvSpPr>
        <p:spPr>
          <a:xfrm>
            <a:off x="6411460" y="2993444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variables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6" name="直线连接符 35">
            <a:extLst>
              <a:ext uri="{FF2B5EF4-FFF2-40B4-BE49-F238E27FC236}">
                <a16:creationId xmlns:a16="http://schemas.microsoft.com/office/drawing/2014/main" id="{66589296-6C03-45AA-EE50-7490333E2194}"/>
              </a:ext>
            </a:extLst>
          </p:cNvPr>
          <p:cNvCxnSpPr>
            <a:cxnSpLocks/>
          </p:cNvCxnSpPr>
          <p:nvPr/>
        </p:nvCxnSpPr>
        <p:spPr bwMode="auto">
          <a:xfrm>
            <a:off x="6411460" y="2915185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34604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A7DBD-0991-BF8A-DF35-494319A09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77895B-EB19-31FD-65D3-960F04E7A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Function call in 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03F94C-7BD4-0228-679E-B4152A4B6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Four steps of the C-runtime stack protocol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Once it is ready to return, 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removes, or pops, its stack frame oﬀ the run-time stack and returns the </a:t>
            </a:r>
            <a:r>
              <a:rPr lang="en" altLang="zh-CN" dirty="0">
                <a:solidFill>
                  <a:srgbClr val="0074BF"/>
                </a:solidFill>
                <a:effectLst/>
                <a:latin typeface="STIXGeneral"/>
              </a:rPr>
              <a:t>return value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and control to the caller</a:t>
            </a:r>
          </a:p>
          <a:p>
            <a:pPr lvl="1"/>
            <a:endParaRPr kumimoji="1"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3B44280-322B-6AC7-AE5E-BC254A8F2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29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4B9857E-4314-0E2A-AB21-566A09D80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80" y="4905609"/>
            <a:ext cx="2952328" cy="1296144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 int Volt(int q; int r)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{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}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F5E73B6-76DA-4F4E-399C-D95959A7E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096852"/>
            <a:ext cx="6480720" cy="2664295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R0,R5,#0 ; Load local variable k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STR R0,R5,#3 ; Write it in return value slot, which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; will always be at location R5 + 3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R6,R5,#1 ; Pop local variables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R5,R6,#0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; Pop the frame pointer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R6,R6,#1 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R7,R6,#0 ; Pop the return address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R6,R6,#1 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255235E-E6B0-E931-F64C-FB63204E46F5}"/>
              </a:ext>
            </a:extLst>
          </p:cNvPr>
          <p:cNvSpPr/>
          <p:nvPr/>
        </p:nvSpPr>
        <p:spPr bwMode="auto">
          <a:xfrm>
            <a:off x="3579422" y="2420890"/>
            <a:ext cx="5306633" cy="414136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F1B485E0-FF3C-61FC-F0AA-EA996FB8A3D0}"/>
              </a:ext>
            </a:extLst>
          </p:cNvPr>
          <p:cNvCxnSpPr>
            <a:cxnSpLocks/>
          </p:cNvCxnSpPr>
          <p:nvPr/>
        </p:nvCxnSpPr>
        <p:spPr bwMode="auto">
          <a:xfrm>
            <a:off x="4334540" y="2636912"/>
            <a:ext cx="0" cy="38507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C525AE47-4A40-7C66-A47D-7D5CD99FE407}"/>
              </a:ext>
            </a:extLst>
          </p:cNvPr>
          <p:cNvCxnSpPr>
            <a:cxnSpLocks/>
          </p:cNvCxnSpPr>
          <p:nvPr/>
        </p:nvCxnSpPr>
        <p:spPr bwMode="auto">
          <a:xfrm>
            <a:off x="6312604" y="2636912"/>
            <a:ext cx="0" cy="38507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085435E6-43B3-77A0-24DD-CB48AA3373FB}"/>
              </a:ext>
            </a:extLst>
          </p:cNvPr>
          <p:cNvCxnSpPr>
            <a:cxnSpLocks/>
          </p:cNvCxnSpPr>
          <p:nvPr/>
        </p:nvCxnSpPr>
        <p:spPr bwMode="auto">
          <a:xfrm>
            <a:off x="6400145" y="5281220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CEDFF156-10FA-17D0-0945-23908F009EB5}"/>
              </a:ext>
            </a:extLst>
          </p:cNvPr>
          <p:cNvSpPr/>
          <p:nvPr/>
        </p:nvSpPr>
        <p:spPr bwMode="auto">
          <a:xfrm>
            <a:off x="4334529" y="5281220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17D225E-70DB-9EC0-4964-B63CC5D91BF9}"/>
              </a:ext>
            </a:extLst>
          </p:cNvPr>
          <p:cNvSpPr txBox="1"/>
          <p:nvPr/>
        </p:nvSpPr>
        <p:spPr>
          <a:xfrm>
            <a:off x="6411460" y="5272866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3F0827E-F95D-68F1-4110-FB4E6C15AA61}"/>
              </a:ext>
            </a:extLst>
          </p:cNvPr>
          <p:cNvSpPr txBox="1"/>
          <p:nvPr/>
        </p:nvSpPr>
        <p:spPr>
          <a:xfrm>
            <a:off x="3579423" y="3644909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R6</a:t>
            </a:r>
            <a:endParaRPr lang="zh-CN" altLang="en-US" sz="14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B4C1593-01FA-CC6D-DEA6-BEC4FF49E285}"/>
              </a:ext>
            </a:extLst>
          </p:cNvPr>
          <p:cNvSpPr txBox="1"/>
          <p:nvPr/>
        </p:nvSpPr>
        <p:spPr>
          <a:xfrm>
            <a:off x="3579423" y="5301093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highlight>
                  <a:srgbClr val="FFCCFF"/>
                </a:highlight>
                <a:latin typeface="Arial" charset="0"/>
              </a:rPr>
              <a:t>R5</a:t>
            </a:r>
            <a:endParaRPr lang="zh-CN" altLang="en-US" sz="1400" dirty="0">
              <a:highlight>
                <a:srgbClr val="FFCCFF"/>
              </a:highlight>
            </a:endParaRPr>
          </a:p>
        </p:txBody>
      </p: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84E58B90-1183-DD5D-ECD6-6EA59003C61F}"/>
              </a:ext>
            </a:extLst>
          </p:cNvPr>
          <p:cNvCxnSpPr>
            <a:cxnSpLocks/>
            <a:stCxn id="13" idx="3"/>
          </p:cNvCxnSpPr>
          <p:nvPr/>
        </p:nvCxnSpPr>
        <p:spPr bwMode="auto">
          <a:xfrm>
            <a:off x="3995936" y="3788983"/>
            <a:ext cx="33072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0CF69E67-F5DC-7B32-0731-CB17EABEEE6E}"/>
              </a:ext>
            </a:extLst>
          </p:cNvPr>
          <p:cNvCxnSpPr>
            <a:cxnSpLocks/>
            <a:stCxn id="14" idx="3"/>
          </p:cNvCxnSpPr>
          <p:nvPr/>
        </p:nvCxnSpPr>
        <p:spPr bwMode="auto">
          <a:xfrm>
            <a:off x="3995936" y="5445167"/>
            <a:ext cx="3371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54D0F112-E25E-5C66-3509-B82157295C81}"/>
              </a:ext>
            </a:extLst>
          </p:cNvPr>
          <p:cNvSpPr txBox="1"/>
          <p:nvPr/>
        </p:nvSpPr>
        <p:spPr>
          <a:xfrm>
            <a:off x="3642425" y="2492896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x0000</a:t>
            </a:r>
            <a:endParaRPr lang="zh-CN" altLang="en-US" sz="14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AD6110B-4A8A-29DD-7EA1-10CEDECAD845}"/>
              </a:ext>
            </a:extLst>
          </p:cNvPr>
          <p:cNvSpPr txBox="1"/>
          <p:nvPr/>
        </p:nvSpPr>
        <p:spPr>
          <a:xfrm>
            <a:off x="3642425" y="6262124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 err="1">
                <a:latin typeface="Arial" charset="0"/>
              </a:rPr>
              <a:t>xFFFF</a:t>
            </a:r>
            <a:endParaRPr lang="zh-CN" altLang="en-US" sz="1400" dirty="0"/>
          </a:p>
        </p:txBody>
      </p:sp>
      <p:cxnSp>
        <p:nvCxnSpPr>
          <p:cNvPr id="19" name="直线连接符 18">
            <a:extLst>
              <a:ext uri="{FF2B5EF4-FFF2-40B4-BE49-F238E27FC236}">
                <a16:creationId xmlns:a16="http://schemas.microsoft.com/office/drawing/2014/main" id="{22553546-9341-0D8E-1C11-C445EDD1D0BE}"/>
              </a:ext>
            </a:extLst>
          </p:cNvPr>
          <p:cNvCxnSpPr>
            <a:cxnSpLocks/>
          </p:cNvCxnSpPr>
          <p:nvPr/>
        </p:nvCxnSpPr>
        <p:spPr bwMode="auto">
          <a:xfrm>
            <a:off x="6402568" y="6334247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298714B4-DC10-148B-C760-675B72AC6BED}"/>
              </a:ext>
            </a:extLst>
          </p:cNvPr>
          <p:cNvSpPr txBox="1"/>
          <p:nvPr/>
        </p:nvSpPr>
        <p:spPr>
          <a:xfrm>
            <a:off x="7555566" y="5542625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Watt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3893AD89-AE85-8913-0632-CE4806C482E1}"/>
              </a:ext>
            </a:extLst>
          </p:cNvPr>
          <p:cNvCxnSpPr>
            <a:cxnSpLocks/>
            <a:stCxn id="20" idx="0"/>
          </p:cNvCxnSpPr>
          <p:nvPr/>
        </p:nvCxnSpPr>
        <p:spPr bwMode="auto">
          <a:xfrm flipV="1">
            <a:off x="8096931" y="5281220"/>
            <a:ext cx="0" cy="2614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048D3400-9C29-89FA-3C63-8B54032338CC}"/>
              </a:ext>
            </a:extLst>
          </p:cNvPr>
          <p:cNvCxnSpPr>
            <a:cxnSpLocks/>
            <a:stCxn id="20" idx="2"/>
          </p:cNvCxnSpPr>
          <p:nvPr/>
        </p:nvCxnSpPr>
        <p:spPr bwMode="auto">
          <a:xfrm>
            <a:off x="8096931" y="6046215"/>
            <a:ext cx="0" cy="2614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325075F6-B2B2-C919-91CD-A5BA6EB87595}"/>
              </a:ext>
            </a:extLst>
          </p:cNvPr>
          <p:cNvSpPr/>
          <p:nvPr/>
        </p:nvSpPr>
        <p:spPr bwMode="auto">
          <a:xfrm>
            <a:off x="4334528" y="4943327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10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6C05B79E-35EE-008C-2B5D-CDD59C31674D}"/>
              </a:ext>
            </a:extLst>
          </p:cNvPr>
          <p:cNvSpPr/>
          <p:nvPr/>
        </p:nvSpPr>
        <p:spPr bwMode="auto">
          <a:xfrm>
            <a:off x="4333080" y="4605434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value of 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04F2D694-B254-6DF0-F1B1-CFD1C312EDB5}"/>
              </a:ext>
            </a:extLst>
          </p:cNvPr>
          <p:cNvSpPr/>
          <p:nvPr/>
        </p:nvSpPr>
        <p:spPr bwMode="auto">
          <a:xfrm>
            <a:off x="4333080" y="4263595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Ret. value to Watt (k)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8D099DF6-5A8A-301B-3097-79E19A7E163E}"/>
              </a:ext>
            </a:extLst>
          </p:cNvPr>
          <p:cNvSpPr/>
          <p:nvPr/>
        </p:nvSpPr>
        <p:spPr bwMode="auto">
          <a:xfrm>
            <a:off x="4333080" y="3931111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Ret. </a:t>
            </a:r>
            <a:r>
              <a:rPr lang="en-US" altLang="zh-CN" sz="1400" baseline="0" dirty="0" err="1">
                <a:latin typeface="Arial" charset="0"/>
              </a:rPr>
              <a:t>addr</a:t>
            </a:r>
            <a:r>
              <a:rPr lang="en-US" altLang="zh-CN" sz="1400" baseline="0" dirty="0">
                <a:latin typeface="Arial" charset="0"/>
              </a:rPr>
              <a:t>. for Watt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64D5CF4D-6447-DE62-5B33-FF476AAF437D}"/>
              </a:ext>
            </a:extLst>
          </p:cNvPr>
          <p:cNvSpPr txBox="1"/>
          <p:nvPr/>
        </p:nvSpPr>
        <p:spPr>
          <a:xfrm>
            <a:off x="7555559" y="4267243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Volt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0F68D486-A059-34B2-FC5A-F5BAB2B9C143}"/>
              </a:ext>
            </a:extLst>
          </p:cNvPr>
          <p:cNvCxnSpPr>
            <a:cxnSpLocks/>
            <a:stCxn id="27" idx="0"/>
          </p:cNvCxnSpPr>
          <p:nvPr/>
        </p:nvCxnSpPr>
        <p:spPr bwMode="auto">
          <a:xfrm flipV="1">
            <a:off x="8096924" y="2915185"/>
            <a:ext cx="0" cy="13520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F42DB5CA-653F-11CA-2BDB-6F66C793A9AF}"/>
              </a:ext>
            </a:extLst>
          </p:cNvPr>
          <p:cNvCxnSpPr>
            <a:cxnSpLocks/>
            <a:stCxn id="27" idx="2"/>
          </p:cNvCxnSpPr>
          <p:nvPr/>
        </p:nvCxnSpPr>
        <p:spPr bwMode="auto">
          <a:xfrm>
            <a:off x="8096924" y="4770833"/>
            <a:ext cx="0" cy="5103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82075201-0496-B638-3D72-880155AAA749}"/>
              </a:ext>
            </a:extLst>
          </p:cNvPr>
          <p:cNvSpPr/>
          <p:nvPr/>
        </p:nvSpPr>
        <p:spPr bwMode="auto">
          <a:xfrm>
            <a:off x="4333080" y="3590734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Watt’s frame pointer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7994FFE1-BCFE-A72A-4EBF-DC4AF95F1617}"/>
              </a:ext>
            </a:extLst>
          </p:cNvPr>
          <p:cNvSpPr txBox="1"/>
          <p:nvPr/>
        </p:nvSpPr>
        <p:spPr>
          <a:xfrm>
            <a:off x="6411460" y="4688599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Parameters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1395261-0B69-21C9-AAA1-616360BC5FFE}"/>
              </a:ext>
            </a:extLst>
          </p:cNvPr>
          <p:cNvSpPr txBox="1"/>
          <p:nvPr/>
        </p:nvSpPr>
        <p:spPr>
          <a:xfrm>
            <a:off x="6411460" y="3847933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Bookkeeping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info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56BE627F-8787-10D2-DFD2-8F63BA2E7948}"/>
              </a:ext>
            </a:extLst>
          </p:cNvPr>
          <p:cNvSpPr/>
          <p:nvPr/>
        </p:nvSpPr>
        <p:spPr bwMode="auto">
          <a:xfrm>
            <a:off x="4333080" y="3252359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k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E2379D7A-1BBC-BE21-98D7-9A9B9BF8D722}"/>
              </a:ext>
            </a:extLst>
          </p:cNvPr>
          <p:cNvSpPr/>
          <p:nvPr/>
        </p:nvSpPr>
        <p:spPr bwMode="auto">
          <a:xfrm>
            <a:off x="4333080" y="2915185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m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32D6210B-69A0-0985-93FC-DA6725A13D32}"/>
              </a:ext>
            </a:extLst>
          </p:cNvPr>
          <p:cNvSpPr txBox="1"/>
          <p:nvPr/>
        </p:nvSpPr>
        <p:spPr>
          <a:xfrm>
            <a:off x="6411460" y="2993444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variables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6" name="直线连接符 35">
            <a:extLst>
              <a:ext uri="{FF2B5EF4-FFF2-40B4-BE49-F238E27FC236}">
                <a16:creationId xmlns:a16="http://schemas.microsoft.com/office/drawing/2014/main" id="{C7129115-FFDF-BA22-1A38-E8102D20DFCF}"/>
              </a:ext>
            </a:extLst>
          </p:cNvPr>
          <p:cNvCxnSpPr>
            <a:cxnSpLocks/>
          </p:cNvCxnSpPr>
          <p:nvPr/>
        </p:nvCxnSpPr>
        <p:spPr bwMode="auto">
          <a:xfrm>
            <a:off x="6411460" y="2915185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34718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50752-B941-BA1D-90C4-C7C772E50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BB3F2D07-32A8-838E-C6C5-31B80E2700D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8CCD092E-910A-81A9-944D-CA873C7EF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577750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02C40111-6D84-B3DB-0765-0721B4078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484784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F6037DF3-5D8E-A99E-BB40-58432A60167E}"/>
              </a:ext>
            </a:extLst>
          </p:cNvPr>
          <p:cNvCxnSpPr/>
          <p:nvPr/>
        </p:nvCxnSpPr>
        <p:spPr>
          <a:xfrm>
            <a:off x="474181" y="21318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>
            <a:extLst>
              <a:ext uri="{FF2B5EF4-FFF2-40B4-BE49-F238E27FC236}">
                <a16:creationId xmlns:a16="http://schemas.microsoft.com/office/drawing/2014/main" id="{2CB3C583-D791-715C-0552-CDCFECE6C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278097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21" name="矩形 17">
            <a:extLst>
              <a:ext uri="{FF2B5EF4-FFF2-40B4-BE49-F238E27FC236}">
                <a16:creationId xmlns:a16="http://schemas.microsoft.com/office/drawing/2014/main" id="{6E9D4653-13E9-8F8F-3681-67B178D06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37106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From ENIAC to the Stored Program Computer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CCBA4908-AD27-2EB4-ACBD-7986EDCFBB5E}"/>
              </a:ext>
            </a:extLst>
          </p:cNvPr>
          <p:cNvCxnSpPr/>
          <p:nvPr/>
        </p:nvCxnSpPr>
        <p:spPr>
          <a:xfrm>
            <a:off x="438669" y="29317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7">
            <a:extLst>
              <a:ext uri="{FF2B5EF4-FFF2-40B4-BE49-F238E27FC236}">
                <a16:creationId xmlns:a16="http://schemas.microsoft.com/office/drawing/2014/main" id="{6128F7E4-3106-61C8-EBF7-F29EF7920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577750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152A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8CE0AFAF-0C80-BE8A-D5F0-BE3201935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52" y="1484784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605BC1F7-0A9D-E582-8C8C-FE0692FFC3BA}"/>
              </a:ext>
            </a:extLst>
          </p:cNvPr>
          <p:cNvCxnSpPr/>
          <p:nvPr/>
        </p:nvCxnSpPr>
        <p:spPr>
          <a:xfrm>
            <a:off x="474181" y="21318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17">
            <a:extLst>
              <a:ext uri="{FF2B5EF4-FFF2-40B4-BE49-F238E27FC236}">
                <a16:creationId xmlns:a16="http://schemas.microsoft.com/office/drawing/2014/main" id="{593EB175-7444-9949-5EC6-EF4EFBF64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37106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Pointers</a:t>
            </a:r>
          </a:p>
        </p:txBody>
      </p:sp>
      <p:sp>
        <p:nvSpPr>
          <p:cNvPr id="43" name="Text Box 17">
            <a:extLst>
              <a:ext uri="{FF2B5EF4-FFF2-40B4-BE49-F238E27FC236}">
                <a16:creationId xmlns:a16="http://schemas.microsoft.com/office/drawing/2014/main" id="{39685786-B7CC-9A4D-50E3-00F3FCCB3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162786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47" name="矩形 17">
            <a:extLst>
              <a:ext uri="{FF2B5EF4-FFF2-40B4-BE49-F238E27FC236}">
                <a16:creationId xmlns:a16="http://schemas.microsoft.com/office/drawing/2014/main" id="{40740928-051E-8616-A0E4-97677E29E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25575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From ENIAC to the Stored Program Computer</a:t>
            </a:r>
          </a:p>
        </p:txBody>
      </p: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54B0988A-4153-CCB9-309B-7A6AA06DBCBF}"/>
              </a:ext>
            </a:extLst>
          </p:cNvPr>
          <p:cNvCxnSpPr/>
          <p:nvPr/>
        </p:nvCxnSpPr>
        <p:spPr>
          <a:xfrm>
            <a:off x="438669" y="381639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17">
            <a:extLst>
              <a:ext uri="{FF2B5EF4-FFF2-40B4-BE49-F238E27FC236}">
                <a16:creationId xmlns:a16="http://schemas.microsoft.com/office/drawing/2014/main" id="{98BC9260-4442-BA87-EED7-7BA5FADF0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25575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Arrays</a:t>
            </a:r>
          </a:p>
        </p:txBody>
      </p:sp>
      <p:sp>
        <p:nvSpPr>
          <p:cNvPr id="2" name="Text Box 17">
            <a:extLst>
              <a:ext uri="{FF2B5EF4-FFF2-40B4-BE49-F238E27FC236}">
                <a16:creationId xmlns:a16="http://schemas.microsoft.com/office/drawing/2014/main" id="{E510172F-5528-C877-7DC2-4F4695163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058563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3" name="矩形 17">
            <a:extLst>
              <a:ext uri="{FF2B5EF4-FFF2-40B4-BE49-F238E27FC236}">
                <a16:creationId xmlns:a16="http://schemas.microsoft.com/office/drawing/2014/main" id="{01670077-F186-D474-48B0-41AD3CC25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151529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From ENIAC to the Stored Program Computer</a:t>
            </a:r>
          </a:p>
        </p:txBody>
      </p:sp>
      <p:cxnSp>
        <p:nvCxnSpPr>
          <p:cNvPr id="4" name="直接连接符 47">
            <a:extLst>
              <a:ext uri="{FF2B5EF4-FFF2-40B4-BE49-F238E27FC236}">
                <a16:creationId xmlns:a16="http://schemas.microsoft.com/office/drawing/2014/main" id="{2405BD79-6808-CEE1-480C-E7C8EF7D1A95}"/>
              </a:ext>
            </a:extLst>
          </p:cNvPr>
          <p:cNvCxnSpPr/>
          <p:nvPr/>
        </p:nvCxnSpPr>
        <p:spPr>
          <a:xfrm>
            <a:off x="438669" y="4712171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17">
            <a:extLst>
              <a:ext uri="{FF2B5EF4-FFF2-40B4-BE49-F238E27FC236}">
                <a16:creationId xmlns:a16="http://schemas.microsoft.com/office/drawing/2014/main" id="{8394F89E-67F7-A392-0BA7-B32210CFE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151529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Summary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41BD8ED-83A2-D152-7C80-5A10FEA3E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z="1400" smtClean="0">
                <a:solidFill>
                  <a:srgbClr val="000000"/>
                </a:solidFill>
              </a:rPr>
              <a:pPr/>
              <a:t>3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1372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DD203-FF2A-AEF3-B47F-2B0E71D8C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223E5B-68BD-12DA-2617-65512BE68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Function call in 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93EE76-AF6A-AE9E-F6B9-05E5EAE72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Four steps of the C-runtime stack protocol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Once it is ready to return, 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removes, or pops, its stack frame oﬀ the run-time stack and returns the </a:t>
            </a:r>
            <a:r>
              <a:rPr lang="en" altLang="zh-CN" dirty="0">
                <a:solidFill>
                  <a:srgbClr val="0074BF"/>
                </a:solidFill>
                <a:effectLst/>
                <a:latin typeface="STIXGeneral"/>
              </a:rPr>
              <a:t>return value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and control to the caller</a:t>
            </a:r>
          </a:p>
          <a:p>
            <a:pPr lvl="1"/>
            <a:endParaRPr kumimoji="1"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E341A6-2096-F5F2-EDF2-BD629E74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30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58118D7-5C31-DFF9-AB74-E82508B55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80" y="4905609"/>
            <a:ext cx="2952328" cy="1296144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 int Volt(int q; int r)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{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}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CAE9B61-91FF-8144-6470-351FDBE39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096852"/>
            <a:ext cx="6480720" cy="2664295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R0,R5,#0 ; Load local variable k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STR R0,R5,#3 ; Write it in return value slot, which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; will always be at location R5 + 3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R6,R5,#1 ; Pop local variables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R5,R6,#0 ; Pop the frame pointer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R6,R6,#1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R7,R6,#0 ; Pop the return address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R6,R6,#1 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6ABC3AE-5F51-8A09-6DD4-ABDE8D1BF0B9}"/>
              </a:ext>
            </a:extLst>
          </p:cNvPr>
          <p:cNvSpPr/>
          <p:nvPr/>
        </p:nvSpPr>
        <p:spPr bwMode="auto">
          <a:xfrm>
            <a:off x="3579422" y="2420890"/>
            <a:ext cx="5306633" cy="414136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43BA64BC-0A38-1448-DF1A-EB5BC9500747}"/>
              </a:ext>
            </a:extLst>
          </p:cNvPr>
          <p:cNvCxnSpPr>
            <a:cxnSpLocks/>
          </p:cNvCxnSpPr>
          <p:nvPr/>
        </p:nvCxnSpPr>
        <p:spPr bwMode="auto">
          <a:xfrm>
            <a:off x="4334540" y="2636912"/>
            <a:ext cx="0" cy="38507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E56DA3F5-7EBD-81C5-3DD8-ECAEA63527CF}"/>
              </a:ext>
            </a:extLst>
          </p:cNvPr>
          <p:cNvCxnSpPr>
            <a:cxnSpLocks/>
          </p:cNvCxnSpPr>
          <p:nvPr/>
        </p:nvCxnSpPr>
        <p:spPr bwMode="auto">
          <a:xfrm>
            <a:off x="6312604" y="2636912"/>
            <a:ext cx="0" cy="38507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AE18360A-100D-CFC1-CA04-858FF92B9473}"/>
              </a:ext>
            </a:extLst>
          </p:cNvPr>
          <p:cNvCxnSpPr>
            <a:cxnSpLocks/>
          </p:cNvCxnSpPr>
          <p:nvPr/>
        </p:nvCxnSpPr>
        <p:spPr bwMode="auto">
          <a:xfrm>
            <a:off x="6400145" y="5281220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6A72C96A-C2C9-8F89-DB91-D18E13D3AC81}"/>
              </a:ext>
            </a:extLst>
          </p:cNvPr>
          <p:cNvSpPr/>
          <p:nvPr/>
        </p:nvSpPr>
        <p:spPr bwMode="auto">
          <a:xfrm>
            <a:off x="4334529" y="5281220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FD5D602-2DFB-81ED-7DBE-A0B773B01D04}"/>
              </a:ext>
            </a:extLst>
          </p:cNvPr>
          <p:cNvSpPr txBox="1"/>
          <p:nvPr/>
        </p:nvSpPr>
        <p:spPr>
          <a:xfrm>
            <a:off x="6411460" y="5272866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C3AF1D6-9BE9-F3EE-61FD-C4D292F17EE1}"/>
              </a:ext>
            </a:extLst>
          </p:cNvPr>
          <p:cNvSpPr txBox="1"/>
          <p:nvPr/>
        </p:nvSpPr>
        <p:spPr>
          <a:xfrm>
            <a:off x="3579423" y="3933056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highlight>
                  <a:srgbClr val="FFCCFF"/>
                </a:highlight>
                <a:latin typeface="Arial" charset="0"/>
              </a:rPr>
              <a:t>R6</a:t>
            </a:r>
            <a:endParaRPr lang="zh-CN" altLang="en-US" sz="1400" dirty="0">
              <a:highlight>
                <a:srgbClr val="FFCCFF"/>
              </a:highlight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5429EF2-8474-AD27-DB26-FE9FB159AF22}"/>
              </a:ext>
            </a:extLst>
          </p:cNvPr>
          <p:cNvSpPr txBox="1"/>
          <p:nvPr/>
        </p:nvSpPr>
        <p:spPr>
          <a:xfrm>
            <a:off x="3579423" y="5301093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R5</a:t>
            </a:r>
            <a:endParaRPr lang="zh-CN" altLang="en-US" sz="1400" dirty="0"/>
          </a:p>
        </p:txBody>
      </p: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E5122E07-4677-B62F-54ED-F71094F602E1}"/>
              </a:ext>
            </a:extLst>
          </p:cNvPr>
          <p:cNvCxnSpPr>
            <a:cxnSpLocks/>
            <a:stCxn id="13" idx="3"/>
          </p:cNvCxnSpPr>
          <p:nvPr/>
        </p:nvCxnSpPr>
        <p:spPr bwMode="auto">
          <a:xfrm>
            <a:off x="3995936" y="4077130"/>
            <a:ext cx="33072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2CF7172C-8B08-B7FF-119E-2D73F7DA221E}"/>
              </a:ext>
            </a:extLst>
          </p:cNvPr>
          <p:cNvCxnSpPr>
            <a:cxnSpLocks/>
            <a:stCxn id="14" idx="3"/>
          </p:cNvCxnSpPr>
          <p:nvPr/>
        </p:nvCxnSpPr>
        <p:spPr bwMode="auto">
          <a:xfrm>
            <a:off x="3995936" y="5445167"/>
            <a:ext cx="3371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7B9E6D52-AA8C-9F99-B53F-AB9AE6848238}"/>
              </a:ext>
            </a:extLst>
          </p:cNvPr>
          <p:cNvSpPr txBox="1"/>
          <p:nvPr/>
        </p:nvSpPr>
        <p:spPr>
          <a:xfrm>
            <a:off x="3642425" y="2492896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x0000</a:t>
            </a:r>
            <a:endParaRPr lang="zh-CN" altLang="en-US" sz="14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0F3D3C8-5B43-39F1-BFA5-4E56A0658DA7}"/>
              </a:ext>
            </a:extLst>
          </p:cNvPr>
          <p:cNvSpPr txBox="1"/>
          <p:nvPr/>
        </p:nvSpPr>
        <p:spPr>
          <a:xfrm>
            <a:off x="3642425" y="6262124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 err="1">
                <a:latin typeface="Arial" charset="0"/>
              </a:rPr>
              <a:t>xFFFF</a:t>
            </a:r>
            <a:endParaRPr lang="zh-CN" altLang="en-US" sz="1400" dirty="0"/>
          </a:p>
        </p:txBody>
      </p:sp>
      <p:cxnSp>
        <p:nvCxnSpPr>
          <p:cNvPr id="19" name="直线连接符 18">
            <a:extLst>
              <a:ext uri="{FF2B5EF4-FFF2-40B4-BE49-F238E27FC236}">
                <a16:creationId xmlns:a16="http://schemas.microsoft.com/office/drawing/2014/main" id="{FCC91A27-53B2-EA38-EF8D-F487FEA2C7D6}"/>
              </a:ext>
            </a:extLst>
          </p:cNvPr>
          <p:cNvCxnSpPr>
            <a:cxnSpLocks/>
          </p:cNvCxnSpPr>
          <p:nvPr/>
        </p:nvCxnSpPr>
        <p:spPr bwMode="auto">
          <a:xfrm>
            <a:off x="6402568" y="6334247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C03DEFA4-497E-F482-5A03-A768ABB315A1}"/>
              </a:ext>
            </a:extLst>
          </p:cNvPr>
          <p:cNvSpPr txBox="1"/>
          <p:nvPr/>
        </p:nvSpPr>
        <p:spPr>
          <a:xfrm>
            <a:off x="7555566" y="5542625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Watt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31D378A0-5C5E-9CC9-9E8A-A8D4792B6F35}"/>
              </a:ext>
            </a:extLst>
          </p:cNvPr>
          <p:cNvCxnSpPr>
            <a:cxnSpLocks/>
            <a:stCxn id="20" idx="0"/>
          </p:cNvCxnSpPr>
          <p:nvPr/>
        </p:nvCxnSpPr>
        <p:spPr bwMode="auto">
          <a:xfrm flipV="1">
            <a:off x="8096931" y="5281220"/>
            <a:ext cx="0" cy="2614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805B3A87-BDE4-D810-FC02-D566C99CD008}"/>
              </a:ext>
            </a:extLst>
          </p:cNvPr>
          <p:cNvCxnSpPr>
            <a:cxnSpLocks/>
            <a:stCxn id="20" idx="2"/>
          </p:cNvCxnSpPr>
          <p:nvPr/>
        </p:nvCxnSpPr>
        <p:spPr bwMode="auto">
          <a:xfrm>
            <a:off x="8096931" y="6046215"/>
            <a:ext cx="0" cy="2614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2AC41E76-A10B-D74A-3FDD-3982B0A06127}"/>
              </a:ext>
            </a:extLst>
          </p:cNvPr>
          <p:cNvSpPr/>
          <p:nvPr/>
        </p:nvSpPr>
        <p:spPr bwMode="auto">
          <a:xfrm>
            <a:off x="4334528" y="4943327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10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515BEBC1-2123-D190-BB45-04BEF1992490}"/>
              </a:ext>
            </a:extLst>
          </p:cNvPr>
          <p:cNvSpPr/>
          <p:nvPr/>
        </p:nvSpPr>
        <p:spPr bwMode="auto">
          <a:xfrm>
            <a:off x="4333080" y="4605434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value of 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E91F2DF1-CBC5-78EE-FF2F-9C07826E8342}"/>
              </a:ext>
            </a:extLst>
          </p:cNvPr>
          <p:cNvSpPr/>
          <p:nvPr/>
        </p:nvSpPr>
        <p:spPr bwMode="auto">
          <a:xfrm>
            <a:off x="4333080" y="4263595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Ret. value to Watt (k)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F197C2A7-345B-AA5A-59C1-D33ED1A4C321}"/>
              </a:ext>
            </a:extLst>
          </p:cNvPr>
          <p:cNvSpPr/>
          <p:nvPr/>
        </p:nvSpPr>
        <p:spPr bwMode="auto">
          <a:xfrm>
            <a:off x="4333080" y="3931111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Ret. </a:t>
            </a:r>
            <a:r>
              <a:rPr lang="en-US" altLang="zh-CN" sz="1400" baseline="0" dirty="0" err="1">
                <a:latin typeface="Arial" charset="0"/>
              </a:rPr>
              <a:t>addr</a:t>
            </a:r>
            <a:r>
              <a:rPr lang="en-US" altLang="zh-CN" sz="1400" baseline="0" dirty="0">
                <a:latin typeface="Arial" charset="0"/>
              </a:rPr>
              <a:t>. for Watt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0AE40B3-FDE0-A12A-7088-6F8FA3F774E5}"/>
              </a:ext>
            </a:extLst>
          </p:cNvPr>
          <p:cNvSpPr txBox="1"/>
          <p:nvPr/>
        </p:nvSpPr>
        <p:spPr>
          <a:xfrm>
            <a:off x="7555559" y="4267243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Volt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B17BEF73-5BE2-D136-4FF8-15B4C7B11F1C}"/>
              </a:ext>
            </a:extLst>
          </p:cNvPr>
          <p:cNvCxnSpPr>
            <a:cxnSpLocks/>
            <a:stCxn id="27" idx="0"/>
          </p:cNvCxnSpPr>
          <p:nvPr/>
        </p:nvCxnSpPr>
        <p:spPr bwMode="auto">
          <a:xfrm flipV="1">
            <a:off x="8096924" y="2915185"/>
            <a:ext cx="0" cy="13520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E83F0884-52CE-6E81-AEDF-5CD8486B2EF4}"/>
              </a:ext>
            </a:extLst>
          </p:cNvPr>
          <p:cNvCxnSpPr>
            <a:cxnSpLocks/>
            <a:stCxn id="27" idx="2"/>
          </p:cNvCxnSpPr>
          <p:nvPr/>
        </p:nvCxnSpPr>
        <p:spPr bwMode="auto">
          <a:xfrm>
            <a:off x="8096924" y="4770833"/>
            <a:ext cx="0" cy="5103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C19831C0-6C28-BB4D-188A-9AB2BDA5D961}"/>
              </a:ext>
            </a:extLst>
          </p:cNvPr>
          <p:cNvSpPr/>
          <p:nvPr/>
        </p:nvSpPr>
        <p:spPr bwMode="auto">
          <a:xfrm>
            <a:off x="4333080" y="3590734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Watt’s frame pointer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875E7DAB-C3CC-2384-CFF3-2340EC18FAF4}"/>
              </a:ext>
            </a:extLst>
          </p:cNvPr>
          <p:cNvSpPr txBox="1"/>
          <p:nvPr/>
        </p:nvSpPr>
        <p:spPr>
          <a:xfrm>
            <a:off x="6411460" y="4688599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Parameters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878DB399-0F93-A451-56E8-1C5A96605468}"/>
              </a:ext>
            </a:extLst>
          </p:cNvPr>
          <p:cNvSpPr txBox="1"/>
          <p:nvPr/>
        </p:nvSpPr>
        <p:spPr>
          <a:xfrm>
            <a:off x="6411460" y="3847933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Bookkeeping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info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2629FFE4-856D-DE7B-2022-B83367B6B262}"/>
              </a:ext>
            </a:extLst>
          </p:cNvPr>
          <p:cNvSpPr/>
          <p:nvPr/>
        </p:nvSpPr>
        <p:spPr bwMode="auto">
          <a:xfrm>
            <a:off x="4333080" y="3252359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k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B8204ADA-5C62-CA83-54A3-18846A996BD6}"/>
              </a:ext>
            </a:extLst>
          </p:cNvPr>
          <p:cNvSpPr/>
          <p:nvPr/>
        </p:nvSpPr>
        <p:spPr bwMode="auto">
          <a:xfrm>
            <a:off x="4333080" y="2915185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m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903155EA-9921-7E62-DFFE-AA84603BF4BC}"/>
              </a:ext>
            </a:extLst>
          </p:cNvPr>
          <p:cNvSpPr txBox="1"/>
          <p:nvPr/>
        </p:nvSpPr>
        <p:spPr>
          <a:xfrm>
            <a:off x="6411460" y="2993444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variables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6" name="直线连接符 35">
            <a:extLst>
              <a:ext uri="{FF2B5EF4-FFF2-40B4-BE49-F238E27FC236}">
                <a16:creationId xmlns:a16="http://schemas.microsoft.com/office/drawing/2014/main" id="{6DEB705E-7238-FF35-9273-690C86440980}"/>
              </a:ext>
            </a:extLst>
          </p:cNvPr>
          <p:cNvCxnSpPr>
            <a:cxnSpLocks/>
          </p:cNvCxnSpPr>
          <p:nvPr/>
        </p:nvCxnSpPr>
        <p:spPr bwMode="auto">
          <a:xfrm>
            <a:off x="6411460" y="2915185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641345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E72A2-38E8-4396-5BA9-8A29FEBF2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1C0CE1-3F85-BD71-07B7-3BD1F87C9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Function call in 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69E77D-628C-A74F-74BA-8CE5E1681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Four steps of the C-runtime stack protocol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Once it is ready to return, 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removes, or pops, its stack frame oﬀ the run-time stack and returns the </a:t>
            </a:r>
            <a:r>
              <a:rPr lang="en" altLang="zh-CN" dirty="0">
                <a:solidFill>
                  <a:srgbClr val="0074BF"/>
                </a:solidFill>
                <a:effectLst/>
                <a:latin typeface="STIXGeneral"/>
              </a:rPr>
              <a:t>return value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and control to the caller</a:t>
            </a:r>
          </a:p>
          <a:p>
            <a:pPr lvl="1"/>
            <a:endParaRPr kumimoji="1"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A2CF417-1270-1D18-9634-AAA5F37F6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31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B758EC5-B0F1-A71A-9967-4D9A98DD6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80" y="4905609"/>
            <a:ext cx="2952328" cy="1296144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 int Volt(int q; int r)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{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}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D0217BF-7D0F-A62A-0F12-D1B2D3440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096852"/>
            <a:ext cx="6480720" cy="2664295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R0,R5,#0 ; Load local variable k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STR R0,R5,#3 ; Write it in return value slot, which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; will always be at location R5 + 3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R6,R5,#1 ; Pop local variables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R5,R6,#0 ; Pop the frame pointer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R6,R6,#1 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R7,R6,#0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; Pop the return address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R6,R6,#1 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F4EBFC6-8AB9-7718-82EE-A75451841302}"/>
              </a:ext>
            </a:extLst>
          </p:cNvPr>
          <p:cNvSpPr/>
          <p:nvPr/>
        </p:nvSpPr>
        <p:spPr bwMode="auto">
          <a:xfrm>
            <a:off x="3579422" y="2420890"/>
            <a:ext cx="5306633" cy="414136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6A6AA195-3FBF-E694-FD86-67E056CA06B9}"/>
              </a:ext>
            </a:extLst>
          </p:cNvPr>
          <p:cNvCxnSpPr>
            <a:cxnSpLocks/>
          </p:cNvCxnSpPr>
          <p:nvPr/>
        </p:nvCxnSpPr>
        <p:spPr bwMode="auto">
          <a:xfrm>
            <a:off x="4334540" y="2636912"/>
            <a:ext cx="0" cy="38507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AA149F61-0644-CCFB-0F45-3E917CB8282A}"/>
              </a:ext>
            </a:extLst>
          </p:cNvPr>
          <p:cNvCxnSpPr>
            <a:cxnSpLocks/>
          </p:cNvCxnSpPr>
          <p:nvPr/>
        </p:nvCxnSpPr>
        <p:spPr bwMode="auto">
          <a:xfrm>
            <a:off x="6312604" y="2636912"/>
            <a:ext cx="0" cy="38507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58565240-0C2A-4C49-6695-E8DD99A88F50}"/>
              </a:ext>
            </a:extLst>
          </p:cNvPr>
          <p:cNvCxnSpPr>
            <a:cxnSpLocks/>
          </p:cNvCxnSpPr>
          <p:nvPr/>
        </p:nvCxnSpPr>
        <p:spPr bwMode="auto">
          <a:xfrm>
            <a:off x="6400145" y="5281220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7C21746B-3A50-2E1D-77E5-68D018863659}"/>
              </a:ext>
            </a:extLst>
          </p:cNvPr>
          <p:cNvSpPr/>
          <p:nvPr/>
        </p:nvSpPr>
        <p:spPr bwMode="auto">
          <a:xfrm>
            <a:off x="4334529" y="5281220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19B1926-6076-52CB-1C12-CA746EF4037D}"/>
              </a:ext>
            </a:extLst>
          </p:cNvPr>
          <p:cNvSpPr txBox="1"/>
          <p:nvPr/>
        </p:nvSpPr>
        <p:spPr>
          <a:xfrm>
            <a:off x="6411460" y="5272866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3067FC0-C3B7-4173-3962-32E0C459316C}"/>
              </a:ext>
            </a:extLst>
          </p:cNvPr>
          <p:cNvSpPr txBox="1"/>
          <p:nvPr/>
        </p:nvSpPr>
        <p:spPr>
          <a:xfrm>
            <a:off x="3579423" y="3933056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R6</a:t>
            </a:r>
            <a:endParaRPr lang="zh-CN" altLang="en-US" sz="14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0BF1D19-8228-B31C-4361-BDF0512A025D}"/>
              </a:ext>
            </a:extLst>
          </p:cNvPr>
          <p:cNvSpPr txBox="1"/>
          <p:nvPr/>
        </p:nvSpPr>
        <p:spPr>
          <a:xfrm>
            <a:off x="3579423" y="5301093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R5</a:t>
            </a:r>
            <a:endParaRPr lang="zh-CN" altLang="en-US" sz="1400" dirty="0"/>
          </a:p>
        </p:txBody>
      </p: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B4925367-18D5-FC0E-0266-B0FCC98574A6}"/>
              </a:ext>
            </a:extLst>
          </p:cNvPr>
          <p:cNvCxnSpPr>
            <a:cxnSpLocks/>
            <a:stCxn id="13" idx="3"/>
          </p:cNvCxnSpPr>
          <p:nvPr/>
        </p:nvCxnSpPr>
        <p:spPr bwMode="auto">
          <a:xfrm>
            <a:off x="3995936" y="4077130"/>
            <a:ext cx="33072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0DC3DDFE-704D-3CC1-2B45-21E60F0D90A9}"/>
              </a:ext>
            </a:extLst>
          </p:cNvPr>
          <p:cNvCxnSpPr>
            <a:cxnSpLocks/>
            <a:stCxn id="14" idx="3"/>
          </p:cNvCxnSpPr>
          <p:nvPr/>
        </p:nvCxnSpPr>
        <p:spPr bwMode="auto">
          <a:xfrm>
            <a:off x="3995936" y="5445167"/>
            <a:ext cx="3371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33C79414-56D4-4953-FF9B-9CD288056CE5}"/>
              </a:ext>
            </a:extLst>
          </p:cNvPr>
          <p:cNvSpPr txBox="1"/>
          <p:nvPr/>
        </p:nvSpPr>
        <p:spPr>
          <a:xfrm>
            <a:off x="3642425" y="2492896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x0000</a:t>
            </a:r>
            <a:endParaRPr lang="zh-CN" altLang="en-US" sz="14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015BC92-52F6-183C-87E5-89C26DFA789D}"/>
              </a:ext>
            </a:extLst>
          </p:cNvPr>
          <p:cNvSpPr txBox="1"/>
          <p:nvPr/>
        </p:nvSpPr>
        <p:spPr>
          <a:xfrm>
            <a:off x="3642425" y="6262124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 err="1">
                <a:latin typeface="Arial" charset="0"/>
              </a:rPr>
              <a:t>xFFFF</a:t>
            </a:r>
            <a:endParaRPr lang="zh-CN" altLang="en-US" sz="1400" dirty="0"/>
          </a:p>
        </p:txBody>
      </p:sp>
      <p:cxnSp>
        <p:nvCxnSpPr>
          <p:cNvPr id="19" name="直线连接符 18">
            <a:extLst>
              <a:ext uri="{FF2B5EF4-FFF2-40B4-BE49-F238E27FC236}">
                <a16:creationId xmlns:a16="http://schemas.microsoft.com/office/drawing/2014/main" id="{F24750DC-5569-69C8-169A-8BB90F4469FC}"/>
              </a:ext>
            </a:extLst>
          </p:cNvPr>
          <p:cNvCxnSpPr>
            <a:cxnSpLocks/>
          </p:cNvCxnSpPr>
          <p:nvPr/>
        </p:nvCxnSpPr>
        <p:spPr bwMode="auto">
          <a:xfrm>
            <a:off x="6402568" y="6334247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79B4363C-D58C-FB7E-56E2-B9B762448BFC}"/>
              </a:ext>
            </a:extLst>
          </p:cNvPr>
          <p:cNvSpPr txBox="1"/>
          <p:nvPr/>
        </p:nvSpPr>
        <p:spPr>
          <a:xfrm>
            <a:off x="7555566" y="5542625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Watt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647230CD-ED6A-F417-0173-8729934F8B69}"/>
              </a:ext>
            </a:extLst>
          </p:cNvPr>
          <p:cNvCxnSpPr>
            <a:cxnSpLocks/>
            <a:stCxn id="20" idx="0"/>
          </p:cNvCxnSpPr>
          <p:nvPr/>
        </p:nvCxnSpPr>
        <p:spPr bwMode="auto">
          <a:xfrm flipV="1">
            <a:off x="8096931" y="5281220"/>
            <a:ext cx="0" cy="2614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2F375381-ADDA-F91F-D5AE-134DD675667F}"/>
              </a:ext>
            </a:extLst>
          </p:cNvPr>
          <p:cNvCxnSpPr>
            <a:cxnSpLocks/>
            <a:stCxn id="20" idx="2"/>
          </p:cNvCxnSpPr>
          <p:nvPr/>
        </p:nvCxnSpPr>
        <p:spPr bwMode="auto">
          <a:xfrm>
            <a:off x="8096931" y="6046215"/>
            <a:ext cx="0" cy="2614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7ED8DB5F-E7A5-A7AD-20BB-AC71B198BB70}"/>
              </a:ext>
            </a:extLst>
          </p:cNvPr>
          <p:cNvSpPr/>
          <p:nvPr/>
        </p:nvSpPr>
        <p:spPr bwMode="auto">
          <a:xfrm>
            <a:off x="4334528" y="4943327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10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ADD5207-376F-9F81-B6B4-A051C8901236}"/>
              </a:ext>
            </a:extLst>
          </p:cNvPr>
          <p:cNvSpPr/>
          <p:nvPr/>
        </p:nvSpPr>
        <p:spPr bwMode="auto">
          <a:xfrm>
            <a:off x="4333080" y="4605434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value of 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56080944-C309-EA9C-908F-F6A783CA5387}"/>
              </a:ext>
            </a:extLst>
          </p:cNvPr>
          <p:cNvSpPr/>
          <p:nvPr/>
        </p:nvSpPr>
        <p:spPr bwMode="auto">
          <a:xfrm>
            <a:off x="4333080" y="4263595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Ret. value to Watt (k)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5BE9D7A-F8A6-38BB-1F67-3018E84BF79D}"/>
              </a:ext>
            </a:extLst>
          </p:cNvPr>
          <p:cNvSpPr/>
          <p:nvPr/>
        </p:nvSpPr>
        <p:spPr bwMode="auto">
          <a:xfrm>
            <a:off x="4333080" y="3931111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Ret. </a:t>
            </a:r>
            <a:r>
              <a:rPr lang="en-US" altLang="zh-CN" sz="1400" baseline="0" dirty="0" err="1">
                <a:latin typeface="Arial" charset="0"/>
              </a:rPr>
              <a:t>addr</a:t>
            </a:r>
            <a:r>
              <a:rPr lang="en-US" altLang="zh-CN" sz="1400" baseline="0" dirty="0">
                <a:latin typeface="Arial" charset="0"/>
              </a:rPr>
              <a:t>. for Watt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C140C1D-ACD6-D254-E340-D4F9D9D69CEE}"/>
              </a:ext>
            </a:extLst>
          </p:cNvPr>
          <p:cNvSpPr txBox="1"/>
          <p:nvPr/>
        </p:nvSpPr>
        <p:spPr>
          <a:xfrm>
            <a:off x="7555559" y="4267243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Volt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74921466-2849-59E7-E1D1-E8E6AFE1ABD4}"/>
              </a:ext>
            </a:extLst>
          </p:cNvPr>
          <p:cNvCxnSpPr>
            <a:cxnSpLocks/>
            <a:stCxn id="27" idx="0"/>
          </p:cNvCxnSpPr>
          <p:nvPr/>
        </p:nvCxnSpPr>
        <p:spPr bwMode="auto">
          <a:xfrm flipV="1">
            <a:off x="8096924" y="2915185"/>
            <a:ext cx="0" cy="13520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E21E7B6F-8800-0FB2-2685-743DE3523F75}"/>
              </a:ext>
            </a:extLst>
          </p:cNvPr>
          <p:cNvCxnSpPr>
            <a:cxnSpLocks/>
            <a:stCxn id="27" idx="2"/>
          </p:cNvCxnSpPr>
          <p:nvPr/>
        </p:nvCxnSpPr>
        <p:spPr bwMode="auto">
          <a:xfrm>
            <a:off x="8096924" y="4770833"/>
            <a:ext cx="0" cy="5103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8D566C76-5560-6046-1EBE-CD5124E91F97}"/>
              </a:ext>
            </a:extLst>
          </p:cNvPr>
          <p:cNvSpPr/>
          <p:nvPr/>
        </p:nvSpPr>
        <p:spPr bwMode="auto">
          <a:xfrm>
            <a:off x="4333080" y="3590734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Watt’s frame pointer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A18716B3-C665-BE91-D084-06BA6F20D410}"/>
              </a:ext>
            </a:extLst>
          </p:cNvPr>
          <p:cNvSpPr txBox="1"/>
          <p:nvPr/>
        </p:nvSpPr>
        <p:spPr>
          <a:xfrm>
            <a:off x="6411460" y="4688599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Parameters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6DD5C17-430D-62C6-EFDB-0D9B2030F78A}"/>
              </a:ext>
            </a:extLst>
          </p:cNvPr>
          <p:cNvSpPr txBox="1"/>
          <p:nvPr/>
        </p:nvSpPr>
        <p:spPr>
          <a:xfrm>
            <a:off x="6411460" y="3847933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Bookkeeping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info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21D132DD-A8B4-A341-0996-4A6655E871A7}"/>
              </a:ext>
            </a:extLst>
          </p:cNvPr>
          <p:cNvSpPr/>
          <p:nvPr/>
        </p:nvSpPr>
        <p:spPr bwMode="auto">
          <a:xfrm>
            <a:off x="4333080" y="3252359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k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F0D740F1-20E4-37AB-23C8-9E741F170D0A}"/>
              </a:ext>
            </a:extLst>
          </p:cNvPr>
          <p:cNvSpPr/>
          <p:nvPr/>
        </p:nvSpPr>
        <p:spPr bwMode="auto">
          <a:xfrm>
            <a:off x="4333080" y="2915185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m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0BFC4E79-E436-1E7B-ADC9-CDDEB7B6B67D}"/>
              </a:ext>
            </a:extLst>
          </p:cNvPr>
          <p:cNvSpPr txBox="1"/>
          <p:nvPr/>
        </p:nvSpPr>
        <p:spPr>
          <a:xfrm>
            <a:off x="6411460" y="2993444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variables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6" name="直线连接符 35">
            <a:extLst>
              <a:ext uri="{FF2B5EF4-FFF2-40B4-BE49-F238E27FC236}">
                <a16:creationId xmlns:a16="http://schemas.microsoft.com/office/drawing/2014/main" id="{6D199ADC-075B-72F1-75DA-515085BE9AF8}"/>
              </a:ext>
            </a:extLst>
          </p:cNvPr>
          <p:cNvCxnSpPr>
            <a:cxnSpLocks/>
          </p:cNvCxnSpPr>
          <p:nvPr/>
        </p:nvCxnSpPr>
        <p:spPr bwMode="auto">
          <a:xfrm>
            <a:off x="6411460" y="2915185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309179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E9AEB-BE18-E7BD-6CD5-F8CFEE266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E5AC87-6F7B-9D0C-F5E5-0B04AF9F6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Function call in 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CD2D1C2-2FCD-A51F-AE40-046D428AA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Four steps of the C-runtime stack protocol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Once it is ready to return, 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removes, or pops, its stack frame oﬀ the run-time stack and returns the </a:t>
            </a:r>
            <a:r>
              <a:rPr lang="en" altLang="zh-CN" dirty="0">
                <a:solidFill>
                  <a:srgbClr val="0074BF"/>
                </a:solidFill>
                <a:effectLst/>
                <a:latin typeface="STIXGeneral"/>
              </a:rPr>
              <a:t>return value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and control to the caller</a:t>
            </a:r>
          </a:p>
          <a:p>
            <a:pPr lvl="1"/>
            <a:endParaRPr kumimoji="1"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D5077DD-7E66-B86A-E370-94AEBA80A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32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77E3545-3950-CD10-DCA4-4DEE93F3B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80" y="4905609"/>
            <a:ext cx="2952328" cy="1296144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 int Volt(int q; int r)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{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}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2F15A87-CF1D-59E0-5CDD-B5D818E48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096852"/>
            <a:ext cx="6480720" cy="2664295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R0,R5,#0 ; Load local variable k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STR R0,R5,#3 ; Write it in return value slot, which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; will always be at location R5 + 3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R6,R5,#1 ; Pop local variables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R5,R6,#0 ; Pop the frame pointer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R6,R6,#1 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R7,R6,#0 ; Pop the return address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R6,R6,#1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A9C3268-B44D-6F7E-A79C-F0D86FCE695A}"/>
              </a:ext>
            </a:extLst>
          </p:cNvPr>
          <p:cNvSpPr/>
          <p:nvPr/>
        </p:nvSpPr>
        <p:spPr bwMode="auto">
          <a:xfrm>
            <a:off x="3579422" y="2420890"/>
            <a:ext cx="5306633" cy="414136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7A062A7E-82B4-32E9-BE72-F2258D22CE96}"/>
              </a:ext>
            </a:extLst>
          </p:cNvPr>
          <p:cNvCxnSpPr>
            <a:cxnSpLocks/>
          </p:cNvCxnSpPr>
          <p:nvPr/>
        </p:nvCxnSpPr>
        <p:spPr bwMode="auto">
          <a:xfrm>
            <a:off x="4334540" y="2636912"/>
            <a:ext cx="0" cy="38507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9DEDCFC1-0F9F-D36A-E6DA-7F58D5853587}"/>
              </a:ext>
            </a:extLst>
          </p:cNvPr>
          <p:cNvCxnSpPr>
            <a:cxnSpLocks/>
          </p:cNvCxnSpPr>
          <p:nvPr/>
        </p:nvCxnSpPr>
        <p:spPr bwMode="auto">
          <a:xfrm>
            <a:off x="6312604" y="2636912"/>
            <a:ext cx="0" cy="38507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C48F2888-B3DE-CB59-5582-98F4536DE083}"/>
              </a:ext>
            </a:extLst>
          </p:cNvPr>
          <p:cNvCxnSpPr>
            <a:cxnSpLocks/>
          </p:cNvCxnSpPr>
          <p:nvPr/>
        </p:nvCxnSpPr>
        <p:spPr bwMode="auto">
          <a:xfrm>
            <a:off x="6400145" y="5281220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D51FC00F-9F56-7673-31D8-E29A0E975EDE}"/>
              </a:ext>
            </a:extLst>
          </p:cNvPr>
          <p:cNvSpPr/>
          <p:nvPr/>
        </p:nvSpPr>
        <p:spPr bwMode="auto">
          <a:xfrm>
            <a:off x="4334529" y="5281220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045B0E0-6123-CCAA-B4C4-5C7CF44C946C}"/>
              </a:ext>
            </a:extLst>
          </p:cNvPr>
          <p:cNvSpPr txBox="1"/>
          <p:nvPr/>
        </p:nvSpPr>
        <p:spPr>
          <a:xfrm>
            <a:off x="6411460" y="5272866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5DAEFBC-FDB8-0844-7472-EC1B67A83100}"/>
              </a:ext>
            </a:extLst>
          </p:cNvPr>
          <p:cNvSpPr txBox="1"/>
          <p:nvPr/>
        </p:nvSpPr>
        <p:spPr>
          <a:xfrm>
            <a:off x="3579423" y="4292981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highlight>
                  <a:srgbClr val="FFCCFF"/>
                </a:highlight>
                <a:latin typeface="Arial" charset="0"/>
              </a:rPr>
              <a:t>R6</a:t>
            </a:r>
            <a:endParaRPr lang="zh-CN" altLang="en-US" sz="1400" dirty="0">
              <a:highlight>
                <a:srgbClr val="FFCCFF"/>
              </a:highlight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764BE6E-5572-B98D-3F80-48E9BD85DF79}"/>
              </a:ext>
            </a:extLst>
          </p:cNvPr>
          <p:cNvSpPr txBox="1"/>
          <p:nvPr/>
        </p:nvSpPr>
        <p:spPr>
          <a:xfrm>
            <a:off x="3579423" y="5301093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R5</a:t>
            </a:r>
            <a:endParaRPr lang="zh-CN" altLang="en-US" sz="1400" dirty="0"/>
          </a:p>
        </p:txBody>
      </p: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E3915259-1547-8821-A96C-15C350539A0F}"/>
              </a:ext>
            </a:extLst>
          </p:cNvPr>
          <p:cNvCxnSpPr>
            <a:cxnSpLocks/>
            <a:stCxn id="13" idx="3"/>
          </p:cNvCxnSpPr>
          <p:nvPr/>
        </p:nvCxnSpPr>
        <p:spPr bwMode="auto">
          <a:xfrm>
            <a:off x="3995936" y="4437055"/>
            <a:ext cx="33072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29C7F4F1-4807-79F2-8D81-EB37146BEA29}"/>
              </a:ext>
            </a:extLst>
          </p:cNvPr>
          <p:cNvCxnSpPr>
            <a:cxnSpLocks/>
            <a:stCxn id="14" idx="3"/>
          </p:cNvCxnSpPr>
          <p:nvPr/>
        </p:nvCxnSpPr>
        <p:spPr bwMode="auto">
          <a:xfrm>
            <a:off x="3995936" y="5445167"/>
            <a:ext cx="3371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641CA57C-A051-8F6F-52B3-E7FC7479359E}"/>
              </a:ext>
            </a:extLst>
          </p:cNvPr>
          <p:cNvSpPr txBox="1"/>
          <p:nvPr/>
        </p:nvSpPr>
        <p:spPr>
          <a:xfrm>
            <a:off x="3642425" y="2492896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x0000</a:t>
            </a:r>
            <a:endParaRPr lang="zh-CN" altLang="en-US" sz="14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33D28AD-C105-E686-1D61-8A589B7684EE}"/>
              </a:ext>
            </a:extLst>
          </p:cNvPr>
          <p:cNvSpPr txBox="1"/>
          <p:nvPr/>
        </p:nvSpPr>
        <p:spPr>
          <a:xfrm>
            <a:off x="3642425" y="6262124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 err="1">
                <a:latin typeface="Arial" charset="0"/>
              </a:rPr>
              <a:t>xFFFF</a:t>
            </a:r>
            <a:endParaRPr lang="zh-CN" altLang="en-US" sz="1400" dirty="0"/>
          </a:p>
        </p:txBody>
      </p:sp>
      <p:cxnSp>
        <p:nvCxnSpPr>
          <p:cNvPr id="19" name="直线连接符 18">
            <a:extLst>
              <a:ext uri="{FF2B5EF4-FFF2-40B4-BE49-F238E27FC236}">
                <a16:creationId xmlns:a16="http://schemas.microsoft.com/office/drawing/2014/main" id="{4BD21CCA-A43C-474F-9D9C-6FCEF32B8B73}"/>
              </a:ext>
            </a:extLst>
          </p:cNvPr>
          <p:cNvCxnSpPr>
            <a:cxnSpLocks/>
          </p:cNvCxnSpPr>
          <p:nvPr/>
        </p:nvCxnSpPr>
        <p:spPr bwMode="auto">
          <a:xfrm>
            <a:off x="6402568" y="6334247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C09A84F8-F841-300A-16E9-08D8BB3B5B1D}"/>
              </a:ext>
            </a:extLst>
          </p:cNvPr>
          <p:cNvSpPr txBox="1"/>
          <p:nvPr/>
        </p:nvSpPr>
        <p:spPr>
          <a:xfrm>
            <a:off x="7555566" y="5542625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Watt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69E4B911-5CEE-0AE5-3418-D780C67ACF51}"/>
              </a:ext>
            </a:extLst>
          </p:cNvPr>
          <p:cNvCxnSpPr>
            <a:cxnSpLocks/>
            <a:stCxn id="20" idx="0"/>
          </p:cNvCxnSpPr>
          <p:nvPr/>
        </p:nvCxnSpPr>
        <p:spPr bwMode="auto">
          <a:xfrm flipV="1">
            <a:off x="8096931" y="5281220"/>
            <a:ext cx="0" cy="2614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1F64D522-7E3B-E47D-7EF7-49BB69564C13}"/>
              </a:ext>
            </a:extLst>
          </p:cNvPr>
          <p:cNvCxnSpPr>
            <a:cxnSpLocks/>
            <a:stCxn id="20" idx="2"/>
          </p:cNvCxnSpPr>
          <p:nvPr/>
        </p:nvCxnSpPr>
        <p:spPr bwMode="auto">
          <a:xfrm>
            <a:off x="8096931" y="6046215"/>
            <a:ext cx="0" cy="2614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1C6A9D6E-A004-7EB5-FE20-E2810076ABBA}"/>
              </a:ext>
            </a:extLst>
          </p:cNvPr>
          <p:cNvSpPr/>
          <p:nvPr/>
        </p:nvSpPr>
        <p:spPr bwMode="auto">
          <a:xfrm>
            <a:off x="4334528" y="4943327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10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16CE830E-1ECF-E7A6-B49B-5DAA220379C6}"/>
              </a:ext>
            </a:extLst>
          </p:cNvPr>
          <p:cNvSpPr/>
          <p:nvPr/>
        </p:nvSpPr>
        <p:spPr bwMode="auto">
          <a:xfrm>
            <a:off x="4333080" y="4605434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value of 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2710978D-DD24-E4AB-62E0-104081871D8B}"/>
              </a:ext>
            </a:extLst>
          </p:cNvPr>
          <p:cNvSpPr/>
          <p:nvPr/>
        </p:nvSpPr>
        <p:spPr bwMode="auto">
          <a:xfrm>
            <a:off x="4333080" y="4263595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Ret. value to Watt (k)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98C8DB9F-FEF6-EB5C-9CA4-13C3FF4CE7D1}"/>
              </a:ext>
            </a:extLst>
          </p:cNvPr>
          <p:cNvSpPr/>
          <p:nvPr/>
        </p:nvSpPr>
        <p:spPr bwMode="auto">
          <a:xfrm>
            <a:off x="4333080" y="3931111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Ret. </a:t>
            </a:r>
            <a:r>
              <a:rPr lang="en-US" altLang="zh-CN" sz="1400" baseline="0" dirty="0" err="1">
                <a:latin typeface="Arial" charset="0"/>
              </a:rPr>
              <a:t>addr</a:t>
            </a:r>
            <a:r>
              <a:rPr lang="en-US" altLang="zh-CN" sz="1400" baseline="0" dirty="0">
                <a:latin typeface="Arial" charset="0"/>
              </a:rPr>
              <a:t>. for Watt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CA24908-D4A8-5775-C607-6E3DD7B0162B}"/>
              </a:ext>
            </a:extLst>
          </p:cNvPr>
          <p:cNvSpPr txBox="1"/>
          <p:nvPr/>
        </p:nvSpPr>
        <p:spPr>
          <a:xfrm>
            <a:off x="7555559" y="4267243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Volt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A6C42ABD-1BB8-D963-4F0F-39F1B6682106}"/>
              </a:ext>
            </a:extLst>
          </p:cNvPr>
          <p:cNvCxnSpPr>
            <a:cxnSpLocks/>
            <a:stCxn id="27" idx="0"/>
          </p:cNvCxnSpPr>
          <p:nvPr/>
        </p:nvCxnSpPr>
        <p:spPr bwMode="auto">
          <a:xfrm flipV="1">
            <a:off x="8096924" y="2915185"/>
            <a:ext cx="0" cy="13520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B7B8CC2D-90A4-E0F1-418B-CF3C0959B994}"/>
              </a:ext>
            </a:extLst>
          </p:cNvPr>
          <p:cNvCxnSpPr>
            <a:cxnSpLocks/>
            <a:stCxn id="27" idx="2"/>
          </p:cNvCxnSpPr>
          <p:nvPr/>
        </p:nvCxnSpPr>
        <p:spPr bwMode="auto">
          <a:xfrm>
            <a:off x="8096924" y="4770833"/>
            <a:ext cx="0" cy="5103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0A185E12-4151-7FB0-B812-AFCD109912E9}"/>
              </a:ext>
            </a:extLst>
          </p:cNvPr>
          <p:cNvSpPr/>
          <p:nvPr/>
        </p:nvSpPr>
        <p:spPr bwMode="auto">
          <a:xfrm>
            <a:off x="4333080" y="3590734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Watt’s frame pointer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485119A-4AE5-B194-6791-134242108E27}"/>
              </a:ext>
            </a:extLst>
          </p:cNvPr>
          <p:cNvSpPr txBox="1"/>
          <p:nvPr/>
        </p:nvSpPr>
        <p:spPr>
          <a:xfrm>
            <a:off x="6411460" y="4688599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Parameters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CEF2742E-37D8-752F-594B-725FB0667111}"/>
              </a:ext>
            </a:extLst>
          </p:cNvPr>
          <p:cNvSpPr txBox="1"/>
          <p:nvPr/>
        </p:nvSpPr>
        <p:spPr>
          <a:xfrm>
            <a:off x="6411460" y="3847933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Bookkeeping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info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6F89C02D-C536-3D9B-2B56-9FD6722774E2}"/>
              </a:ext>
            </a:extLst>
          </p:cNvPr>
          <p:cNvSpPr/>
          <p:nvPr/>
        </p:nvSpPr>
        <p:spPr bwMode="auto">
          <a:xfrm>
            <a:off x="4333080" y="3252359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k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FEF73921-9A64-936C-9E66-F27AF6A8846E}"/>
              </a:ext>
            </a:extLst>
          </p:cNvPr>
          <p:cNvSpPr/>
          <p:nvPr/>
        </p:nvSpPr>
        <p:spPr bwMode="auto">
          <a:xfrm>
            <a:off x="4333080" y="2915185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m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2B748E4-BDA9-E148-5779-B7AB24CFBBA5}"/>
              </a:ext>
            </a:extLst>
          </p:cNvPr>
          <p:cNvSpPr txBox="1"/>
          <p:nvPr/>
        </p:nvSpPr>
        <p:spPr>
          <a:xfrm>
            <a:off x="6411460" y="2993444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variables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6" name="直线连接符 35">
            <a:extLst>
              <a:ext uri="{FF2B5EF4-FFF2-40B4-BE49-F238E27FC236}">
                <a16:creationId xmlns:a16="http://schemas.microsoft.com/office/drawing/2014/main" id="{3AE473EC-2BDE-147F-636B-2133857B0D13}"/>
              </a:ext>
            </a:extLst>
          </p:cNvPr>
          <p:cNvCxnSpPr>
            <a:cxnSpLocks/>
          </p:cNvCxnSpPr>
          <p:nvPr/>
        </p:nvCxnSpPr>
        <p:spPr bwMode="auto">
          <a:xfrm>
            <a:off x="6411460" y="2915185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285752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E4162-96C4-1572-E1CD-F2CD048A7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59AD96-048F-58B5-7210-0B74A9016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Function call in 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81E23D-74C9-1461-E486-C5FBF0A4C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Four steps of the C-runtime stack protocol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Once it is ready to return, 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removes, or pops, its stack frame oﬀ the run-time stack and returns the </a:t>
            </a:r>
            <a:r>
              <a:rPr lang="en" altLang="zh-CN" dirty="0">
                <a:solidFill>
                  <a:srgbClr val="0074BF"/>
                </a:solidFill>
                <a:effectLst/>
                <a:latin typeface="STIXGeneral"/>
              </a:rPr>
              <a:t>return value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and control to the caller</a:t>
            </a:r>
          </a:p>
          <a:p>
            <a:pPr lvl="1"/>
            <a:endParaRPr kumimoji="1"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F611FD4-B5AC-47BB-D579-7A49F0570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33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34072F1-ECAC-763D-9A0C-340327345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80" y="4905609"/>
            <a:ext cx="2952328" cy="1296144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 int Volt(int q; int r)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{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}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48A774F-B3AD-05B7-F9F1-1D95EF012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096852"/>
            <a:ext cx="6480720" cy="2664295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R0,R5,#0 ; Load local variable k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STR R0,R5,#3 ; Write it in return value slot, which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; will always be at location R5 + 3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R6,R5,#1 ; Pop local variables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R5,R6,#0 ; Pop the frame pointer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R6,R6,#1 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R7,R6,#0 ; Pop the return address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R6,R6,#1 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8CDA9FF-D118-D528-9869-238D6CC2646D}"/>
              </a:ext>
            </a:extLst>
          </p:cNvPr>
          <p:cNvSpPr/>
          <p:nvPr/>
        </p:nvSpPr>
        <p:spPr bwMode="auto">
          <a:xfrm>
            <a:off x="3579422" y="2420890"/>
            <a:ext cx="5306633" cy="414136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2C1558BA-EE77-F26A-9568-B637F7EDC926}"/>
              </a:ext>
            </a:extLst>
          </p:cNvPr>
          <p:cNvCxnSpPr>
            <a:cxnSpLocks/>
          </p:cNvCxnSpPr>
          <p:nvPr/>
        </p:nvCxnSpPr>
        <p:spPr bwMode="auto">
          <a:xfrm>
            <a:off x="4334540" y="2636912"/>
            <a:ext cx="0" cy="38507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716B450A-D6A9-A449-6771-78715F709AF8}"/>
              </a:ext>
            </a:extLst>
          </p:cNvPr>
          <p:cNvCxnSpPr>
            <a:cxnSpLocks/>
          </p:cNvCxnSpPr>
          <p:nvPr/>
        </p:nvCxnSpPr>
        <p:spPr bwMode="auto">
          <a:xfrm>
            <a:off x="6312604" y="2636912"/>
            <a:ext cx="0" cy="38507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AAA175A7-79EF-8C1D-8622-96C5036E850D}"/>
              </a:ext>
            </a:extLst>
          </p:cNvPr>
          <p:cNvCxnSpPr>
            <a:cxnSpLocks/>
          </p:cNvCxnSpPr>
          <p:nvPr/>
        </p:nvCxnSpPr>
        <p:spPr bwMode="auto">
          <a:xfrm>
            <a:off x="6400145" y="5281220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D5E693C0-A852-1090-B80D-4DA5E8977DFE}"/>
              </a:ext>
            </a:extLst>
          </p:cNvPr>
          <p:cNvSpPr/>
          <p:nvPr/>
        </p:nvSpPr>
        <p:spPr bwMode="auto">
          <a:xfrm>
            <a:off x="4334529" y="5281220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C5EAEC4-57F6-8AE1-C93F-72A3D802390C}"/>
              </a:ext>
            </a:extLst>
          </p:cNvPr>
          <p:cNvSpPr txBox="1"/>
          <p:nvPr/>
        </p:nvSpPr>
        <p:spPr>
          <a:xfrm>
            <a:off x="6411460" y="5272866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6BDC8E8-C36C-1E8C-C1E8-345A0C5A7A0C}"/>
              </a:ext>
            </a:extLst>
          </p:cNvPr>
          <p:cNvSpPr txBox="1"/>
          <p:nvPr/>
        </p:nvSpPr>
        <p:spPr>
          <a:xfrm>
            <a:off x="3579423" y="4292981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R6</a:t>
            </a:r>
            <a:endParaRPr lang="zh-CN" altLang="en-US" sz="14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6D9E7D6-C151-4DF5-64BD-7323F4FC2D7E}"/>
              </a:ext>
            </a:extLst>
          </p:cNvPr>
          <p:cNvSpPr txBox="1"/>
          <p:nvPr/>
        </p:nvSpPr>
        <p:spPr>
          <a:xfrm>
            <a:off x="3579423" y="5301093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R5</a:t>
            </a:r>
            <a:endParaRPr lang="zh-CN" altLang="en-US" sz="1400" dirty="0"/>
          </a:p>
        </p:txBody>
      </p: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6731AA9B-1817-A486-BFFB-D880386B8101}"/>
              </a:ext>
            </a:extLst>
          </p:cNvPr>
          <p:cNvCxnSpPr>
            <a:cxnSpLocks/>
            <a:stCxn id="13" idx="3"/>
          </p:cNvCxnSpPr>
          <p:nvPr/>
        </p:nvCxnSpPr>
        <p:spPr bwMode="auto">
          <a:xfrm>
            <a:off x="3995936" y="4437055"/>
            <a:ext cx="33072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31C039A1-9024-96BF-4BCA-6E1EA1DF2991}"/>
              </a:ext>
            </a:extLst>
          </p:cNvPr>
          <p:cNvCxnSpPr>
            <a:cxnSpLocks/>
            <a:stCxn id="14" idx="3"/>
          </p:cNvCxnSpPr>
          <p:nvPr/>
        </p:nvCxnSpPr>
        <p:spPr bwMode="auto">
          <a:xfrm>
            <a:off x="3995936" y="5445167"/>
            <a:ext cx="3371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2F85D049-5F34-A094-B7B3-0AE24C0D38A0}"/>
              </a:ext>
            </a:extLst>
          </p:cNvPr>
          <p:cNvSpPr txBox="1"/>
          <p:nvPr/>
        </p:nvSpPr>
        <p:spPr>
          <a:xfrm>
            <a:off x="3642425" y="2492896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x0000</a:t>
            </a:r>
            <a:endParaRPr lang="zh-CN" altLang="en-US" sz="14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0F62EC8-D686-ACB0-91A6-557DD08C535A}"/>
              </a:ext>
            </a:extLst>
          </p:cNvPr>
          <p:cNvSpPr txBox="1"/>
          <p:nvPr/>
        </p:nvSpPr>
        <p:spPr>
          <a:xfrm>
            <a:off x="3642425" y="6262124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 err="1">
                <a:latin typeface="Arial" charset="0"/>
              </a:rPr>
              <a:t>xFFFF</a:t>
            </a:r>
            <a:endParaRPr lang="zh-CN" altLang="en-US" sz="1400" dirty="0"/>
          </a:p>
        </p:txBody>
      </p:sp>
      <p:cxnSp>
        <p:nvCxnSpPr>
          <p:cNvPr id="19" name="直线连接符 18">
            <a:extLst>
              <a:ext uri="{FF2B5EF4-FFF2-40B4-BE49-F238E27FC236}">
                <a16:creationId xmlns:a16="http://schemas.microsoft.com/office/drawing/2014/main" id="{91C5DD99-2CB0-CCC2-3375-D6EB3FDF63BF}"/>
              </a:ext>
            </a:extLst>
          </p:cNvPr>
          <p:cNvCxnSpPr>
            <a:cxnSpLocks/>
          </p:cNvCxnSpPr>
          <p:nvPr/>
        </p:nvCxnSpPr>
        <p:spPr bwMode="auto">
          <a:xfrm>
            <a:off x="6402568" y="6334247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FDDB78CB-89EE-9413-4107-B0A3CF9C2A39}"/>
              </a:ext>
            </a:extLst>
          </p:cNvPr>
          <p:cNvSpPr txBox="1"/>
          <p:nvPr/>
        </p:nvSpPr>
        <p:spPr>
          <a:xfrm>
            <a:off x="7555566" y="5542625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Watt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FA5F8588-9291-4A10-A0DB-43859DBD5690}"/>
              </a:ext>
            </a:extLst>
          </p:cNvPr>
          <p:cNvCxnSpPr>
            <a:cxnSpLocks/>
            <a:stCxn id="20" idx="0"/>
          </p:cNvCxnSpPr>
          <p:nvPr/>
        </p:nvCxnSpPr>
        <p:spPr bwMode="auto">
          <a:xfrm flipV="1">
            <a:off x="8096931" y="5281220"/>
            <a:ext cx="0" cy="2614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EDCEE8CC-EA3C-B5A9-A9D4-DC2D4A525EA0}"/>
              </a:ext>
            </a:extLst>
          </p:cNvPr>
          <p:cNvCxnSpPr>
            <a:cxnSpLocks/>
            <a:stCxn id="20" idx="2"/>
          </p:cNvCxnSpPr>
          <p:nvPr/>
        </p:nvCxnSpPr>
        <p:spPr bwMode="auto">
          <a:xfrm>
            <a:off x="8096931" y="6046215"/>
            <a:ext cx="0" cy="2614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863B3A45-0431-1957-33B1-3E3BAB482D5C}"/>
              </a:ext>
            </a:extLst>
          </p:cNvPr>
          <p:cNvSpPr/>
          <p:nvPr/>
        </p:nvSpPr>
        <p:spPr bwMode="auto">
          <a:xfrm>
            <a:off x="4334528" y="4943327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10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55AFF8E-2FB4-1F45-9AAC-2A1151D733BE}"/>
              </a:ext>
            </a:extLst>
          </p:cNvPr>
          <p:cNvSpPr/>
          <p:nvPr/>
        </p:nvSpPr>
        <p:spPr bwMode="auto">
          <a:xfrm>
            <a:off x="4333080" y="4605434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value of 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774BAB96-59EC-F4AF-F16D-1E9DE7A9DDB0}"/>
              </a:ext>
            </a:extLst>
          </p:cNvPr>
          <p:cNvSpPr/>
          <p:nvPr/>
        </p:nvSpPr>
        <p:spPr bwMode="auto">
          <a:xfrm>
            <a:off x="4333080" y="4263595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Ret. value to Watt (k)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7A20BB2B-9536-A9F6-421E-A40343E1F91F}"/>
              </a:ext>
            </a:extLst>
          </p:cNvPr>
          <p:cNvSpPr/>
          <p:nvPr/>
        </p:nvSpPr>
        <p:spPr bwMode="auto">
          <a:xfrm>
            <a:off x="4333080" y="3931111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Ret. </a:t>
            </a:r>
            <a:r>
              <a:rPr lang="en-US" altLang="zh-CN" sz="1400" baseline="0" dirty="0" err="1">
                <a:latin typeface="Arial" charset="0"/>
              </a:rPr>
              <a:t>addr</a:t>
            </a:r>
            <a:r>
              <a:rPr lang="en-US" altLang="zh-CN" sz="1400" baseline="0" dirty="0">
                <a:latin typeface="Arial" charset="0"/>
              </a:rPr>
              <a:t>. for Watt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626FB922-423C-9AD9-CC57-BA241C4ABF4B}"/>
              </a:ext>
            </a:extLst>
          </p:cNvPr>
          <p:cNvSpPr txBox="1"/>
          <p:nvPr/>
        </p:nvSpPr>
        <p:spPr>
          <a:xfrm>
            <a:off x="7555559" y="4267243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Volt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2ED8D8CF-E92E-2D38-1A53-14C6A20FB3DB}"/>
              </a:ext>
            </a:extLst>
          </p:cNvPr>
          <p:cNvCxnSpPr>
            <a:cxnSpLocks/>
            <a:stCxn id="27" idx="0"/>
          </p:cNvCxnSpPr>
          <p:nvPr/>
        </p:nvCxnSpPr>
        <p:spPr bwMode="auto">
          <a:xfrm flipV="1">
            <a:off x="8096924" y="2915185"/>
            <a:ext cx="0" cy="13520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52B047F2-0CC6-5007-A8E0-4008DEFBE2B7}"/>
              </a:ext>
            </a:extLst>
          </p:cNvPr>
          <p:cNvCxnSpPr>
            <a:cxnSpLocks/>
            <a:stCxn id="27" idx="2"/>
          </p:cNvCxnSpPr>
          <p:nvPr/>
        </p:nvCxnSpPr>
        <p:spPr bwMode="auto">
          <a:xfrm>
            <a:off x="8096924" y="4770833"/>
            <a:ext cx="0" cy="5103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8DD9A058-045D-6982-EE6F-962E3FA48012}"/>
              </a:ext>
            </a:extLst>
          </p:cNvPr>
          <p:cNvSpPr/>
          <p:nvPr/>
        </p:nvSpPr>
        <p:spPr bwMode="auto">
          <a:xfrm>
            <a:off x="4333080" y="3590734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Watt’s frame pointer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A492CC0-0F3E-7EA0-CC00-E219B3692CBD}"/>
              </a:ext>
            </a:extLst>
          </p:cNvPr>
          <p:cNvSpPr txBox="1"/>
          <p:nvPr/>
        </p:nvSpPr>
        <p:spPr>
          <a:xfrm>
            <a:off x="6411460" y="4688599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Parameters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8E3823E6-D0C9-3D1E-B53A-EE45C43AAB74}"/>
              </a:ext>
            </a:extLst>
          </p:cNvPr>
          <p:cNvSpPr txBox="1"/>
          <p:nvPr/>
        </p:nvSpPr>
        <p:spPr>
          <a:xfrm>
            <a:off x="6411460" y="3847933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Bookkeeping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info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866611BE-1C5D-3213-1939-C726B4A195AF}"/>
              </a:ext>
            </a:extLst>
          </p:cNvPr>
          <p:cNvSpPr/>
          <p:nvPr/>
        </p:nvSpPr>
        <p:spPr bwMode="auto">
          <a:xfrm>
            <a:off x="4333080" y="3252359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k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8C6132CB-AA2F-C196-8881-CFB14DBBA901}"/>
              </a:ext>
            </a:extLst>
          </p:cNvPr>
          <p:cNvSpPr/>
          <p:nvPr/>
        </p:nvSpPr>
        <p:spPr bwMode="auto">
          <a:xfrm>
            <a:off x="4333080" y="2915185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m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E26709D-16F3-9E19-965A-D05E7618B360}"/>
              </a:ext>
            </a:extLst>
          </p:cNvPr>
          <p:cNvSpPr txBox="1"/>
          <p:nvPr/>
        </p:nvSpPr>
        <p:spPr>
          <a:xfrm>
            <a:off x="6411460" y="2993444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variables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6" name="直线连接符 35">
            <a:extLst>
              <a:ext uri="{FF2B5EF4-FFF2-40B4-BE49-F238E27FC236}">
                <a16:creationId xmlns:a16="http://schemas.microsoft.com/office/drawing/2014/main" id="{AFAC17D2-575F-A6D5-B30C-012FD3E00E53}"/>
              </a:ext>
            </a:extLst>
          </p:cNvPr>
          <p:cNvCxnSpPr>
            <a:cxnSpLocks/>
          </p:cNvCxnSpPr>
          <p:nvPr/>
        </p:nvCxnSpPr>
        <p:spPr bwMode="auto">
          <a:xfrm>
            <a:off x="6411460" y="2915185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08473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0DA1A-86DB-7042-AEF5-DDF75933F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662D70-30CF-5300-FA53-E8F4C6D50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Function call in 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BEA9A2-BE2C-F379-3DB5-636AA303E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Four steps of the C-runtime stack protocol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Once it is ready to return, 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removes, or pops, its stack frame oﬀ the run-time stack and returns the </a:t>
            </a:r>
            <a:r>
              <a:rPr lang="en" altLang="zh-CN" dirty="0">
                <a:solidFill>
                  <a:srgbClr val="0074BF"/>
                </a:solidFill>
                <a:effectLst/>
                <a:latin typeface="STIXGeneral"/>
              </a:rPr>
              <a:t>return value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and control to the caller</a:t>
            </a:r>
          </a:p>
          <a:p>
            <a:pPr lvl="1"/>
            <a:endParaRPr kumimoji="1"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4BBDFF-E2C1-7F19-D6C8-0533CEE2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34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471AB59-5F94-9F32-1C38-6859132A1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80" y="4905609"/>
            <a:ext cx="2952328" cy="1428638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10 int Watt(int a)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11 {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w;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13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w = Volt(w, 10);</a:t>
            </a:r>
            <a:endParaRPr lang="en-US" altLang="zh-CN" sz="1400" baseline="0" dirty="0">
              <a:solidFill>
                <a:srgbClr val="D8127E"/>
              </a:solidFill>
              <a:highlight>
                <a:srgbClr val="FFCCFF"/>
              </a:highlight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15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16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w;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17 }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BCB85E4-1F22-9E6D-18A8-E8B811F29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096852"/>
            <a:ext cx="6480720" cy="2664295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JSR Volt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R0,R6,#0 ; Load the return value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STR R0,R5,#0 ; w = Volt(w, 10);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R6,R6,#1 ; Pop return value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R6,R6,#2 ; Pop arguments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A538110-2259-E016-D7BA-71954E576554}"/>
              </a:ext>
            </a:extLst>
          </p:cNvPr>
          <p:cNvSpPr/>
          <p:nvPr/>
        </p:nvSpPr>
        <p:spPr bwMode="auto">
          <a:xfrm>
            <a:off x="3579422" y="2420890"/>
            <a:ext cx="5306633" cy="414136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A876F02A-61EE-9254-0416-CFA59C32F836}"/>
              </a:ext>
            </a:extLst>
          </p:cNvPr>
          <p:cNvCxnSpPr>
            <a:cxnSpLocks/>
          </p:cNvCxnSpPr>
          <p:nvPr/>
        </p:nvCxnSpPr>
        <p:spPr bwMode="auto">
          <a:xfrm>
            <a:off x="4334540" y="2636912"/>
            <a:ext cx="0" cy="38507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5688A882-1062-8DC7-BB8B-1F0F3DA29E86}"/>
              </a:ext>
            </a:extLst>
          </p:cNvPr>
          <p:cNvCxnSpPr>
            <a:cxnSpLocks/>
          </p:cNvCxnSpPr>
          <p:nvPr/>
        </p:nvCxnSpPr>
        <p:spPr bwMode="auto">
          <a:xfrm>
            <a:off x="6312604" y="2636912"/>
            <a:ext cx="0" cy="38507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57270969-4699-544A-BB7F-3BC651FE1DB5}"/>
              </a:ext>
            </a:extLst>
          </p:cNvPr>
          <p:cNvCxnSpPr>
            <a:cxnSpLocks/>
          </p:cNvCxnSpPr>
          <p:nvPr/>
        </p:nvCxnSpPr>
        <p:spPr bwMode="auto">
          <a:xfrm>
            <a:off x="6400145" y="5281220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B7374D34-0FA2-186B-3DA6-FC34D4002556}"/>
              </a:ext>
            </a:extLst>
          </p:cNvPr>
          <p:cNvSpPr/>
          <p:nvPr/>
        </p:nvSpPr>
        <p:spPr bwMode="auto">
          <a:xfrm>
            <a:off x="4334529" y="5281220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8A0E787-6734-D766-D99E-F8CDEACC1502}"/>
              </a:ext>
            </a:extLst>
          </p:cNvPr>
          <p:cNvSpPr txBox="1"/>
          <p:nvPr/>
        </p:nvSpPr>
        <p:spPr>
          <a:xfrm>
            <a:off x="6411460" y="5272866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0ECBA3A-0F82-7C80-ECFE-49CCB142AF75}"/>
              </a:ext>
            </a:extLst>
          </p:cNvPr>
          <p:cNvSpPr txBox="1"/>
          <p:nvPr/>
        </p:nvSpPr>
        <p:spPr>
          <a:xfrm>
            <a:off x="3579423" y="4292981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R6</a:t>
            </a:r>
            <a:endParaRPr lang="zh-CN" altLang="en-US" sz="14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5D1AAF6-4109-BDA7-7559-D9AA0FDBC12F}"/>
              </a:ext>
            </a:extLst>
          </p:cNvPr>
          <p:cNvSpPr txBox="1"/>
          <p:nvPr/>
        </p:nvSpPr>
        <p:spPr>
          <a:xfrm>
            <a:off x="3579423" y="5301093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R5</a:t>
            </a:r>
            <a:endParaRPr lang="zh-CN" altLang="en-US" sz="1400" dirty="0"/>
          </a:p>
        </p:txBody>
      </p: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D7CD50BA-1611-8932-7807-9E4B68BE1692}"/>
              </a:ext>
            </a:extLst>
          </p:cNvPr>
          <p:cNvCxnSpPr>
            <a:cxnSpLocks/>
            <a:stCxn id="13" idx="3"/>
          </p:cNvCxnSpPr>
          <p:nvPr/>
        </p:nvCxnSpPr>
        <p:spPr bwMode="auto">
          <a:xfrm>
            <a:off x="3995936" y="4437055"/>
            <a:ext cx="33072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1BEEFE56-CA26-9724-32CD-F2C446C40C5F}"/>
              </a:ext>
            </a:extLst>
          </p:cNvPr>
          <p:cNvCxnSpPr>
            <a:cxnSpLocks/>
            <a:stCxn id="14" idx="3"/>
          </p:cNvCxnSpPr>
          <p:nvPr/>
        </p:nvCxnSpPr>
        <p:spPr bwMode="auto">
          <a:xfrm>
            <a:off x="3995936" y="5445167"/>
            <a:ext cx="3371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840A5647-F3B5-A400-52E0-7D5074A8EDD3}"/>
              </a:ext>
            </a:extLst>
          </p:cNvPr>
          <p:cNvSpPr txBox="1"/>
          <p:nvPr/>
        </p:nvSpPr>
        <p:spPr>
          <a:xfrm>
            <a:off x="3642425" y="2492896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x0000</a:t>
            </a:r>
            <a:endParaRPr lang="zh-CN" altLang="en-US" sz="14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037BC1D-1B8D-F646-131B-945833201D25}"/>
              </a:ext>
            </a:extLst>
          </p:cNvPr>
          <p:cNvSpPr txBox="1"/>
          <p:nvPr/>
        </p:nvSpPr>
        <p:spPr>
          <a:xfrm>
            <a:off x="3642425" y="6262124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 err="1">
                <a:latin typeface="Arial" charset="0"/>
              </a:rPr>
              <a:t>xFFFF</a:t>
            </a:r>
            <a:endParaRPr lang="zh-CN" altLang="en-US" sz="1400" dirty="0"/>
          </a:p>
        </p:txBody>
      </p:sp>
      <p:cxnSp>
        <p:nvCxnSpPr>
          <p:cNvPr id="19" name="直线连接符 18">
            <a:extLst>
              <a:ext uri="{FF2B5EF4-FFF2-40B4-BE49-F238E27FC236}">
                <a16:creationId xmlns:a16="http://schemas.microsoft.com/office/drawing/2014/main" id="{CDCD011E-E102-3FF9-58E5-5E9CAF1AD396}"/>
              </a:ext>
            </a:extLst>
          </p:cNvPr>
          <p:cNvCxnSpPr>
            <a:cxnSpLocks/>
          </p:cNvCxnSpPr>
          <p:nvPr/>
        </p:nvCxnSpPr>
        <p:spPr bwMode="auto">
          <a:xfrm>
            <a:off x="6402568" y="6334247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FE48E407-A51A-0FB6-B293-325C22964E33}"/>
              </a:ext>
            </a:extLst>
          </p:cNvPr>
          <p:cNvSpPr txBox="1"/>
          <p:nvPr/>
        </p:nvSpPr>
        <p:spPr>
          <a:xfrm>
            <a:off x="7555566" y="5542625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Watt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EFCEF07A-F34A-F51D-8AED-8128CD06BC3F}"/>
              </a:ext>
            </a:extLst>
          </p:cNvPr>
          <p:cNvCxnSpPr>
            <a:cxnSpLocks/>
            <a:stCxn id="20" idx="0"/>
          </p:cNvCxnSpPr>
          <p:nvPr/>
        </p:nvCxnSpPr>
        <p:spPr bwMode="auto">
          <a:xfrm flipV="1">
            <a:off x="8096931" y="5281220"/>
            <a:ext cx="0" cy="2614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90D0A356-A583-F7D1-0CD6-AC397767437C}"/>
              </a:ext>
            </a:extLst>
          </p:cNvPr>
          <p:cNvCxnSpPr>
            <a:cxnSpLocks/>
            <a:stCxn id="20" idx="2"/>
          </p:cNvCxnSpPr>
          <p:nvPr/>
        </p:nvCxnSpPr>
        <p:spPr bwMode="auto">
          <a:xfrm>
            <a:off x="8096931" y="6046215"/>
            <a:ext cx="0" cy="2614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5FC34662-6227-9C27-6478-3A41D036B2D1}"/>
              </a:ext>
            </a:extLst>
          </p:cNvPr>
          <p:cNvSpPr/>
          <p:nvPr/>
        </p:nvSpPr>
        <p:spPr bwMode="auto">
          <a:xfrm>
            <a:off x="4334528" y="4943327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10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17FD53EB-32AE-C8FE-E688-50F9820DDD2E}"/>
              </a:ext>
            </a:extLst>
          </p:cNvPr>
          <p:cNvSpPr/>
          <p:nvPr/>
        </p:nvSpPr>
        <p:spPr bwMode="auto">
          <a:xfrm>
            <a:off x="4333080" y="4605434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value of 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2C029131-3EAD-8098-F924-94CE0C6E57F6}"/>
              </a:ext>
            </a:extLst>
          </p:cNvPr>
          <p:cNvSpPr/>
          <p:nvPr/>
        </p:nvSpPr>
        <p:spPr bwMode="auto">
          <a:xfrm>
            <a:off x="4333080" y="4263595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Ret. value to Watt (k)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F69C944A-8B1C-BCB7-9BD5-57F73BDB47AB}"/>
              </a:ext>
            </a:extLst>
          </p:cNvPr>
          <p:cNvSpPr/>
          <p:nvPr/>
        </p:nvSpPr>
        <p:spPr bwMode="auto">
          <a:xfrm>
            <a:off x="4333080" y="3931111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Ret. </a:t>
            </a:r>
            <a:r>
              <a:rPr lang="en-US" altLang="zh-CN" sz="1400" baseline="0" dirty="0" err="1">
                <a:latin typeface="Arial" charset="0"/>
              </a:rPr>
              <a:t>addr</a:t>
            </a:r>
            <a:r>
              <a:rPr lang="en-US" altLang="zh-CN" sz="1400" baseline="0" dirty="0">
                <a:latin typeface="Arial" charset="0"/>
              </a:rPr>
              <a:t>. for Watt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B4E82B7-91C8-2206-048F-B73BE6310ABE}"/>
              </a:ext>
            </a:extLst>
          </p:cNvPr>
          <p:cNvSpPr txBox="1"/>
          <p:nvPr/>
        </p:nvSpPr>
        <p:spPr>
          <a:xfrm>
            <a:off x="7555559" y="4267243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Volt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4FD766BA-8E36-CA50-1251-3ACF9E51375C}"/>
              </a:ext>
            </a:extLst>
          </p:cNvPr>
          <p:cNvCxnSpPr>
            <a:cxnSpLocks/>
            <a:stCxn id="27" idx="0"/>
          </p:cNvCxnSpPr>
          <p:nvPr/>
        </p:nvCxnSpPr>
        <p:spPr bwMode="auto">
          <a:xfrm flipV="1">
            <a:off x="8096924" y="2915185"/>
            <a:ext cx="0" cy="13520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3B4F8F75-87C8-F0C1-06B9-556AE74D898B}"/>
              </a:ext>
            </a:extLst>
          </p:cNvPr>
          <p:cNvCxnSpPr>
            <a:cxnSpLocks/>
            <a:stCxn id="27" idx="2"/>
          </p:cNvCxnSpPr>
          <p:nvPr/>
        </p:nvCxnSpPr>
        <p:spPr bwMode="auto">
          <a:xfrm>
            <a:off x="8096924" y="4770833"/>
            <a:ext cx="0" cy="5103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B08487D4-8FE7-A795-273C-70E13EB2BEAA}"/>
              </a:ext>
            </a:extLst>
          </p:cNvPr>
          <p:cNvSpPr/>
          <p:nvPr/>
        </p:nvSpPr>
        <p:spPr bwMode="auto">
          <a:xfrm>
            <a:off x="4333080" y="3590734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Watt’s frame pointer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1C6FF314-EEBC-5D08-4542-7F3233A7D81D}"/>
              </a:ext>
            </a:extLst>
          </p:cNvPr>
          <p:cNvSpPr txBox="1"/>
          <p:nvPr/>
        </p:nvSpPr>
        <p:spPr>
          <a:xfrm>
            <a:off x="6411460" y="4688599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Parameters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62FB064A-D2BE-966C-1E03-B812F9A8C684}"/>
              </a:ext>
            </a:extLst>
          </p:cNvPr>
          <p:cNvSpPr txBox="1"/>
          <p:nvPr/>
        </p:nvSpPr>
        <p:spPr>
          <a:xfrm>
            <a:off x="6411460" y="3847933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Bookkeeping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info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36B178A7-0EA8-9D4C-C19C-9010619EBBBA}"/>
              </a:ext>
            </a:extLst>
          </p:cNvPr>
          <p:cNvSpPr/>
          <p:nvPr/>
        </p:nvSpPr>
        <p:spPr bwMode="auto">
          <a:xfrm>
            <a:off x="4333080" y="3252359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k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FC591B2F-190E-9426-57A0-8082D379B9A0}"/>
              </a:ext>
            </a:extLst>
          </p:cNvPr>
          <p:cNvSpPr/>
          <p:nvPr/>
        </p:nvSpPr>
        <p:spPr bwMode="auto">
          <a:xfrm>
            <a:off x="4333080" y="2915185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m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535A6EA5-2808-BA93-3712-78234594E1EB}"/>
              </a:ext>
            </a:extLst>
          </p:cNvPr>
          <p:cNvSpPr txBox="1"/>
          <p:nvPr/>
        </p:nvSpPr>
        <p:spPr>
          <a:xfrm>
            <a:off x="6411460" y="2993444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variables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6" name="直线连接符 35">
            <a:extLst>
              <a:ext uri="{FF2B5EF4-FFF2-40B4-BE49-F238E27FC236}">
                <a16:creationId xmlns:a16="http://schemas.microsoft.com/office/drawing/2014/main" id="{ED287FA0-6BD4-FBAC-6A98-55B5C8F9B34C}"/>
              </a:ext>
            </a:extLst>
          </p:cNvPr>
          <p:cNvCxnSpPr>
            <a:cxnSpLocks/>
          </p:cNvCxnSpPr>
          <p:nvPr/>
        </p:nvCxnSpPr>
        <p:spPr bwMode="auto">
          <a:xfrm>
            <a:off x="6411460" y="2915185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262215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0D01C-5D03-B1A0-B787-A3932C620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72B38B-F4A5-03BF-0DB6-03254BC2E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Function call in 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FC2BFD-0F90-05B9-B1D5-50C904042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Four steps of the C-runtime stack protocol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Once it is ready to return, 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removes, or pops, its stack frame oﬀ the run-time stack and returns the </a:t>
            </a:r>
            <a:r>
              <a:rPr lang="en" altLang="zh-CN" dirty="0">
                <a:solidFill>
                  <a:srgbClr val="0074BF"/>
                </a:solidFill>
                <a:effectLst/>
                <a:latin typeface="STIXGeneral"/>
              </a:rPr>
              <a:t>return value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and control to the caller</a:t>
            </a:r>
          </a:p>
          <a:p>
            <a:pPr lvl="1"/>
            <a:endParaRPr kumimoji="1"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3419333-695C-AE27-DF60-E5F47E5AE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35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CCD5AD9-9A7A-95D4-DDEC-FF406B93F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80" y="4905609"/>
            <a:ext cx="2952328" cy="1428638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10 int Watt(int a)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11 {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w;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13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w = Volt(w, 10);</a:t>
            </a:r>
            <a:endParaRPr lang="en-US" altLang="zh-CN" sz="1400" baseline="0" dirty="0">
              <a:solidFill>
                <a:srgbClr val="D8127E"/>
              </a:solidFill>
              <a:highlight>
                <a:srgbClr val="FFCCFF"/>
              </a:highlight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15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16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w;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17 }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5D3C887-0F57-EFF3-2E25-F2D4A2CB9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096852"/>
            <a:ext cx="6480720" cy="2664295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JSR Volt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R0,R6,#0 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Load the return value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STR R0,R5,#0 ; w = Volt(w, 10);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R6,R6,#1 ; Pop return value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R6,R6,#2 ; Pop arguments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F8EBB28-87AA-A5AF-EC11-8A5345695CE0}"/>
              </a:ext>
            </a:extLst>
          </p:cNvPr>
          <p:cNvSpPr/>
          <p:nvPr/>
        </p:nvSpPr>
        <p:spPr bwMode="auto">
          <a:xfrm>
            <a:off x="3579422" y="2420890"/>
            <a:ext cx="5306633" cy="414136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2D4BF6F0-2039-A221-F56B-90332F0200E8}"/>
              </a:ext>
            </a:extLst>
          </p:cNvPr>
          <p:cNvCxnSpPr>
            <a:cxnSpLocks/>
          </p:cNvCxnSpPr>
          <p:nvPr/>
        </p:nvCxnSpPr>
        <p:spPr bwMode="auto">
          <a:xfrm>
            <a:off x="4334540" y="2636912"/>
            <a:ext cx="0" cy="38507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E1C24F79-FCEB-B70B-FBA1-9F58A7E454E8}"/>
              </a:ext>
            </a:extLst>
          </p:cNvPr>
          <p:cNvCxnSpPr>
            <a:cxnSpLocks/>
          </p:cNvCxnSpPr>
          <p:nvPr/>
        </p:nvCxnSpPr>
        <p:spPr bwMode="auto">
          <a:xfrm>
            <a:off x="6312604" y="2636912"/>
            <a:ext cx="0" cy="38507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6B8C11B6-5A5A-4300-A316-631F8BECCBD7}"/>
              </a:ext>
            </a:extLst>
          </p:cNvPr>
          <p:cNvCxnSpPr>
            <a:cxnSpLocks/>
          </p:cNvCxnSpPr>
          <p:nvPr/>
        </p:nvCxnSpPr>
        <p:spPr bwMode="auto">
          <a:xfrm>
            <a:off x="6400145" y="5281220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27087AD2-1221-A7C4-ACEA-72CD92702BBD}"/>
              </a:ext>
            </a:extLst>
          </p:cNvPr>
          <p:cNvSpPr/>
          <p:nvPr/>
        </p:nvSpPr>
        <p:spPr bwMode="auto">
          <a:xfrm>
            <a:off x="4334529" y="5281220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33F4EB8-52D6-98C5-186A-36F44D753636}"/>
              </a:ext>
            </a:extLst>
          </p:cNvPr>
          <p:cNvSpPr txBox="1"/>
          <p:nvPr/>
        </p:nvSpPr>
        <p:spPr>
          <a:xfrm>
            <a:off x="6411460" y="5272866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E4CA4AA-5420-E0BF-6924-587AE5AA93B6}"/>
              </a:ext>
            </a:extLst>
          </p:cNvPr>
          <p:cNvSpPr txBox="1"/>
          <p:nvPr/>
        </p:nvSpPr>
        <p:spPr>
          <a:xfrm>
            <a:off x="3579423" y="4292981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R6</a:t>
            </a:r>
            <a:endParaRPr lang="zh-CN" altLang="en-US" sz="14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13F10E6-DDCF-3241-C404-553F5B9EBC92}"/>
              </a:ext>
            </a:extLst>
          </p:cNvPr>
          <p:cNvSpPr txBox="1"/>
          <p:nvPr/>
        </p:nvSpPr>
        <p:spPr>
          <a:xfrm>
            <a:off x="3579423" y="5301093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R5</a:t>
            </a:r>
            <a:endParaRPr lang="zh-CN" altLang="en-US" sz="1400" dirty="0"/>
          </a:p>
        </p:txBody>
      </p: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3B0F58B8-8F5D-5935-B7D7-454835DEF2C4}"/>
              </a:ext>
            </a:extLst>
          </p:cNvPr>
          <p:cNvCxnSpPr>
            <a:cxnSpLocks/>
            <a:stCxn id="13" idx="3"/>
          </p:cNvCxnSpPr>
          <p:nvPr/>
        </p:nvCxnSpPr>
        <p:spPr bwMode="auto">
          <a:xfrm>
            <a:off x="3995936" y="4437055"/>
            <a:ext cx="33072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14C32CB8-B1F9-43C6-F3B6-8DA1AD2A3163}"/>
              </a:ext>
            </a:extLst>
          </p:cNvPr>
          <p:cNvCxnSpPr>
            <a:cxnSpLocks/>
            <a:stCxn id="14" idx="3"/>
          </p:cNvCxnSpPr>
          <p:nvPr/>
        </p:nvCxnSpPr>
        <p:spPr bwMode="auto">
          <a:xfrm>
            <a:off x="3995936" y="5445167"/>
            <a:ext cx="3371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9E731523-B60A-2C75-EC9D-C2B0D08A6B82}"/>
              </a:ext>
            </a:extLst>
          </p:cNvPr>
          <p:cNvSpPr txBox="1"/>
          <p:nvPr/>
        </p:nvSpPr>
        <p:spPr>
          <a:xfrm>
            <a:off x="3642425" y="2492896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x0000</a:t>
            </a:r>
            <a:endParaRPr lang="zh-CN" altLang="en-US" sz="14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D200ACA-0FB4-22A3-ADDF-C596F2D5E6E0}"/>
              </a:ext>
            </a:extLst>
          </p:cNvPr>
          <p:cNvSpPr txBox="1"/>
          <p:nvPr/>
        </p:nvSpPr>
        <p:spPr>
          <a:xfrm>
            <a:off x="3642425" y="6262124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 err="1">
                <a:latin typeface="Arial" charset="0"/>
              </a:rPr>
              <a:t>xFFFF</a:t>
            </a:r>
            <a:endParaRPr lang="zh-CN" altLang="en-US" sz="1400" dirty="0"/>
          </a:p>
        </p:txBody>
      </p:sp>
      <p:cxnSp>
        <p:nvCxnSpPr>
          <p:cNvPr id="19" name="直线连接符 18">
            <a:extLst>
              <a:ext uri="{FF2B5EF4-FFF2-40B4-BE49-F238E27FC236}">
                <a16:creationId xmlns:a16="http://schemas.microsoft.com/office/drawing/2014/main" id="{75DC4AEA-9528-63B6-BD7E-23EE1F33E7CD}"/>
              </a:ext>
            </a:extLst>
          </p:cNvPr>
          <p:cNvCxnSpPr>
            <a:cxnSpLocks/>
          </p:cNvCxnSpPr>
          <p:nvPr/>
        </p:nvCxnSpPr>
        <p:spPr bwMode="auto">
          <a:xfrm>
            <a:off x="6402568" y="6334247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D0637D27-3C51-E413-45CF-B0867D69D989}"/>
              </a:ext>
            </a:extLst>
          </p:cNvPr>
          <p:cNvSpPr txBox="1"/>
          <p:nvPr/>
        </p:nvSpPr>
        <p:spPr>
          <a:xfrm>
            <a:off x="7555566" y="5542625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Watt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A26DB543-5459-8F1A-4F9E-21C493A07BC2}"/>
              </a:ext>
            </a:extLst>
          </p:cNvPr>
          <p:cNvCxnSpPr>
            <a:cxnSpLocks/>
            <a:stCxn id="20" idx="0"/>
          </p:cNvCxnSpPr>
          <p:nvPr/>
        </p:nvCxnSpPr>
        <p:spPr bwMode="auto">
          <a:xfrm flipV="1">
            <a:off x="8096931" y="5281220"/>
            <a:ext cx="0" cy="2614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D872903A-F527-D970-87A9-DEE74F70141B}"/>
              </a:ext>
            </a:extLst>
          </p:cNvPr>
          <p:cNvCxnSpPr>
            <a:cxnSpLocks/>
            <a:stCxn id="20" idx="2"/>
          </p:cNvCxnSpPr>
          <p:nvPr/>
        </p:nvCxnSpPr>
        <p:spPr bwMode="auto">
          <a:xfrm>
            <a:off x="8096931" y="6046215"/>
            <a:ext cx="0" cy="2614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DCD804A2-8D5F-04C4-F88D-929A3A383F01}"/>
              </a:ext>
            </a:extLst>
          </p:cNvPr>
          <p:cNvSpPr/>
          <p:nvPr/>
        </p:nvSpPr>
        <p:spPr bwMode="auto">
          <a:xfrm>
            <a:off x="4334528" y="4943327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10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F2A374E-63A4-322B-6908-FAC3F6256F7D}"/>
              </a:ext>
            </a:extLst>
          </p:cNvPr>
          <p:cNvSpPr/>
          <p:nvPr/>
        </p:nvSpPr>
        <p:spPr bwMode="auto">
          <a:xfrm>
            <a:off x="4333080" y="4605434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value of 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53F06625-9669-81DA-B280-6847AE8466B6}"/>
              </a:ext>
            </a:extLst>
          </p:cNvPr>
          <p:cNvSpPr/>
          <p:nvPr/>
        </p:nvSpPr>
        <p:spPr bwMode="auto">
          <a:xfrm>
            <a:off x="4333080" y="4263595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Ret. value to Watt (k)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D3BE8B0-D8FA-5950-C9C5-231F912F3578}"/>
              </a:ext>
            </a:extLst>
          </p:cNvPr>
          <p:cNvSpPr/>
          <p:nvPr/>
        </p:nvSpPr>
        <p:spPr bwMode="auto">
          <a:xfrm>
            <a:off x="4333080" y="3931111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Ret. </a:t>
            </a:r>
            <a:r>
              <a:rPr lang="en-US" altLang="zh-CN" sz="1400" baseline="0" dirty="0" err="1">
                <a:latin typeface="Arial" charset="0"/>
              </a:rPr>
              <a:t>addr</a:t>
            </a:r>
            <a:r>
              <a:rPr lang="en-US" altLang="zh-CN" sz="1400" baseline="0" dirty="0">
                <a:latin typeface="Arial" charset="0"/>
              </a:rPr>
              <a:t>. for Watt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B94D5D4F-DB2D-449A-73CF-E3E6924F9C83}"/>
              </a:ext>
            </a:extLst>
          </p:cNvPr>
          <p:cNvSpPr txBox="1"/>
          <p:nvPr/>
        </p:nvSpPr>
        <p:spPr>
          <a:xfrm>
            <a:off x="7555559" y="4267243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Volt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2286C286-66AD-9087-4E2A-06F4C3703FFC}"/>
              </a:ext>
            </a:extLst>
          </p:cNvPr>
          <p:cNvCxnSpPr>
            <a:cxnSpLocks/>
            <a:stCxn id="27" idx="0"/>
          </p:cNvCxnSpPr>
          <p:nvPr/>
        </p:nvCxnSpPr>
        <p:spPr bwMode="auto">
          <a:xfrm flipV="1">
            <a:off x="8096924" y="2915185"/>
            <a:ext cx="0" cy="13520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A2B2B9F6-77B3-1603-C2F7-234D6768031F}"/>
              </a:ext>
            </a:extLst>
          </p:cNvPr>
          <p:cNvCxnSpPr>
            <a:cxnSpLocks/>
            <a:stCxn id="27" idx="2"/>
          </p:cNvCxnSpPr>
          <p:nvPr/>
        </p:nvCxnSpPr>
        <p:spPr bwMode="auto">
          <a:xfrm>
            <a:off x="8096924" y="4770833"/>
            <a:ext cx="0" cy="5103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9CCED0B8-8468-73D5-AB6C-BF39F41BA166}"/>
              </a:ext>
            </a:extLst>
          </p:cNvPr>
          <p:cNvSpPr/>
          <p:nvPr/>
        </p:nvSpPr>
        <p:spPr bwMode="auto">
          <a:xfrm>
            <a:off x="4333080" y="3590734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Watt’s frame pointer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AD60E067-6DBF-53EE-732C-0F820C2D03C5}"/>
              </a:ext>
            </a:extLst>
          </p:cNvPr>
          <p:cNvSpPr txBox="1"/>
          <p:nvPr/>
        </p:nvSpPr>
        <p:spPr>
          <a:xfrm>
            <a:off x="6411460" y="4688599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Parameters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DA487455-A25A-942D-9D77-1B94CF09543C}"/>
              </a:ext>
            </a:extLst>
          </p:cNvPr>
          <p:cNvSpPr txBox="1"/>
          <p:nvPr/>
        </p:nvSpPr>
        <p:spPr>
          <a:xfrm>
            <a:off x="6411460" y="3847933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Bookkeeping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info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810CCE47-28FB-8FB7-FA18-110842D4C07F}"/>
              </a:ext>
            </a:extLst>
          </p:cNvPr>
          <p:cNvSpPr/>
          <p:nvPr/>
        </p:nvSpPr>
        <p:spPr bwMode="auto">
          <a:xfrm>
            <a:off x="4333080" y="3252359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k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92875DFC-EFA1-B05F-17F1-683523282828}"/>
              </a:ext>
            </a:extLst>
          </p:cNvPr>
          <p:cNvSpPr/>
          <p:nvPr/>
        </p:nvSpPr>
        <p:spPr bwMode="auto">
          <a:xfrm>
            <a:off x="4333080" y="2915185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m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52B926A7-760D-614E-D0C5-83AB3DEAFF48}"/>
              </a:ext>
            </a:extLst>
          </p:cNvPr>
          <p:cNvSpPr txBox="1"/>
          <p:nvPr/>
        </p:nvSpPr>
        <p:spPr>
          <a:xfrm>
            <a:off x="6411460" y="2993444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variables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6" name="直线连接符 35">
            <a:extLst>
              <a:ext uri="{FF2B5EF4-FFF2-40B4-BE49-F238E27FC236}">
                <a16:creationId xmlns:a16="http://schemas.microsoft.com/office/drawing/2014/main" id="{E65BA1F5-BECB-AF50-A95E-D6A028505F6B}"/>
              </a:ext>
            </a:extLst>
          </p:cNvPr>
          <p:cNvCxnSpPr>
            <a:cxnSpLocks/>
          </p:cNvCxnSpPr>
          <p:nvPr/>
        </p:nvCxnSpPr>
        <p:spPr bwMode="auto">
          <a:xfrm>
            <a:off x="6411460" y="2915185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581689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CCACE-3442-0AD8-7F71-7D2BEDF8C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B727EB-0843-2039-36F6-72BAB96B3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Function call in 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22C0BA-1480-5BDE-D1C3-EDA012657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Four steps of the C-runtime stack protocol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Once it is ready to return, 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removes, or pops, its stack frame oﬀ the run-time stack and returns the </a:t>
            </a:r>
            <a:r>
              <a:rPr lang="en" altLang="zh-CN" dirty="0">
                <a:solidFill>
                  <a:srgbClr val="0074BF"/>
                </a:solidFill>
                <a:effectLst/>
                <a:latin typeface="STIXGeneral"/>
              </a:rPr>
              <a:t>return value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and control to the caller</a:t>
            </a:r>
          </a:p>
          <a:p>
            <a:pPr lvl="1"/>
            <a:endParaRPr kumimoji="1"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800F1B1-DA24-6253-F562-9BF16299C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36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0C5379C-F466-B2C7-1B93-ACBFA177B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80" y="4905609"/>
            <a:ext cx="2952328" cy="1428638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10 int Watt(int a)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11 {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w;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13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w = Volt(w, 10);</a:t>
            </a:r>
            <a:endParaRPr lang="en-US" altLang="zh-CN" sz="1400" baseline="0" dirty="0">
              <a:solidFill>
                <a:srgbClr val="D8127E"/>
              </a:solidFill>
              <a:highlight>
                <a:srgbClr val="FFCCFF"/>
              </a:highlight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15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16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w;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17 }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CA4E7D8-020E-F30F-4124-426EE7138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096852"/>
            <a:ext cx="6480720" cy="2664295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JSR Volt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R0,R6,#0 ; Load the return value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STR R0,R5,#0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; w = Volt(w, 10);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R6,R6,#1 ; Pop return value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R6,R6,#2 ; Pop arguments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F055188-7BAF-9DFF-C476-F7F1CE94BEC4}"/>
              </a:ext>
            </a:extLst>
          </p:cNvPr>
          <p:cNvSpPr/>
          <p:nvPr/>
        </p:nvSpPr>
        <p:spPr bwMode="auto">
          <a:xfrm>
            <a:off x="3579422" y="2420890"/>
            <a:ext cx="5306633" cy="414136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57468631-C706-2938-CB06-D9E5730D4E8F}"/>
              </a:ext>
            </a:extLst>
          </p:cNvPr>
          <p:cNvCxnSpPr>
            <a:cxnSpLocks/>
          </p:cNvCxnSpPr>
          <p:nvPr/>
        </p:nvCxnSpPr>
        <p:spPr bwMode="auto">
          <a:xfrm>
            <a:off x="4334540" y="2636912"/>
            <a:ext cx="0" cy="38507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9F645A69-0180-37C8-F103-3078C29C549B}"/>
              </a:ext>
            </a:extLst>
          </p:cNvPr>
          <p:cNvCxnSpPr>
            <a:cxnSpLocks/>
          </p:cNvCxnSpPr>
          <p:nvPr/>
        </p:nvCxnSpPr>
        <p:spPr bwMode="auto">
          <a:xfrm>
            <a:off x="6312604" y="2636912"/>
            <a:ext cx="0" cy="38507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002BCD49-DF59-B781-4D9D-F70DB520538D}"/>
              </a:ext>
            </a:extLst>
          </p:cNvPr>
          <p:cNvCxnSpPr>
            <a:cxnSpLocks/>
          </p:cNvCxnSpPr>
          <p:nvPr/>
        </p:nvCxnSpPr>
        <p:spPr bwMode="auto">
          <a:xfrm>
            <a:off x="6400145" y="5281220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27D8EC1C-37C6-6B0D-C9AF-BB597C765718}"/>
              </a:ext>
            </a:extLst>
          </p:cNvPr>
          <p:cNvSpPr/>
          <p:nvPr/>
        </p:nvSpPr>
        <p:spPr bwMode="auto">
          <a:xfrm>
            <a:off x="4334529" y="5281220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highlight>
                  <a:srgbClr val="FFCCFF"/>
                </a:highlight>
                <a:latin typeface="Arial" charset="0"/>
              </a:rPr>
              <a:t>w  (k)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highlight>
                <a:srgbClr val="FFCCFF"/>
              </a:highlight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64E3C65-DBEB-65F2-3AEE-67EDB3D2D5A1}"/>
              </a:ext>
            </a:extLst>
          </p:cNvPr>
          <p:cNvSpPr txBox="1"/>
          <p:nvPr/>
        </p:nvSpPr>
        <p:spPr>
          <a:xfrm>
            <a:off x="6411460" y="5272866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524B1E0-DA6E-DE6D-AFFD-361CC73D4D72}"/>
              </a:ext>
            </a:extLst>
          </p:cNvPr>
          <p:cNvSpPr txBox="1"/>
          <p:nvPr/>
        </p:nvSpPr>
        <p:spPr>
          <a:xfrm>
            <a:off x="3579423" y="4292981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R6</a:t>
            </a:r>
            <a:endParaRPr lang="zh-CN" altLang="en-US" sz="14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EBBBB10-F99D-775E-A4FB-41CDCF7331C7}"/>
              </a:ext>
            </a:extLst>
          </p:cNvPr>
          <p:cNvSpPr txBox="1"/>
          <p:nvPr/>
        </p:nvSpPr>
        <p:spPr>
          <a:xfrm>
            <a:off x="3579423" y="5301093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R5</a:t>
            </a:r>
            <a:endParaRPr lang="zh-CN" altLang="en-US" sz="1400" dirty="0"/>
          </a:p>
        </p:txBody>
      </p: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79577D7E-FB54-3E8A-2229-8B71D0026A84}"/>
              </a:ext>
            </a:extLst>
          </p:cNvPr>
          <p:cNvCxnSpPr>
            <a:cxnSpLocks/>
            <a:stCxn id="13" idx="3"/>
          </p:cNvCxnSpPr>
          <p:nvPr/>
        </p:nvCxnSpPr>
        <p:spPr bwMode="auto">
          <a:xfrm>
            <a:off x="3995936" y="4437055"/>
            <a:ext cx="33072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34BE758B-525D-839A-F2E3-30B3516FE9D2}"/>
              </a:ext>
            </a:extLst>
          </p:cNvPr>
          <p:cNvCxnSpPr>
            <a:cxnSpLocks/>
            <a:stCxn id="14" idx="3"/>
          </p:cNvCxnSpPr>
          <p:nvPr/>
        </p:nvCxnSpPr>
        <p:spPr bwMode="auto">
          <a:xfrm>
            <a:off x="3995936" y="5445167"/>
            <a:ext cx="3371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206B4AB5-7128-8E3A-E9E5-352834B54D93}"/>
              </a:ext>
            </a:extLst>
          </p:cNvPr>
          <p:cNvSpPr txBox="1"/>
          <p:nvPr/>
        </p:nvSpPr>
        <p:spPr>
          <a:xfrm>
            <a:off x="3642425" y="2492896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x0000</a:t>
            </a:r>
            <a:endParaRPr lang="zh-CN" altLang="en-US" sz="14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675884B-6A1F-CD12-82E1-CE3F9ED040B9}"/>
              </a:ext>
            </a:extLst>
          </p:cNvPr>
          <p:cNvSpPr txBox="1"/>
          <p:nvPr/>
        </p:nvSpPr>
        <p:spPr>
          <a:xfrm>
            <a:off x="3642425" y="6262124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 err="1">
                <a:latin typeface="Arial" charset="0"/>
              </a:rPr>
              <a:t>xFFFF</a:t>
            </a:r>
            <a:endParaRPr lang="zh-CN" altLang="en-US" sz="1400" dirty="0"/>
          </a:p>
        </p:txBody>
      </p:sp>
      <p:cxnSp>
        <p:nvCxnSpPr>
          <p:cNvPr id="19" name="直线连接符 18">
            <a:extLst>
              <a:ext uri="{FF2B5EF4-FFF2-40B4-BE49-F238E27FC236}">
                <a16:creationId xmlns:a16="http://schemas.microsoft.com/office/drawing/2014/main" id="{97B7C2CD-3718-E9C5-FCE8-EB2518444ACF}"/>
              </a:ext>
            </a:extLst>
          </p:cNvPr>
          <p:cNvCxnSpPr>
            <a:cxnSpLocks/>
          </p:cNvCxnSpPr>
          <p:nvPr/>
        </p:nvCxnSpPr>
        <p:spPr bwMode="auto">
          <a:xfrm>
            <a:off x="6402568" y="6334247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F35A698C-E352-4A01-8437-62508E130D0E}"/>
              </a:ext>
            </a:extLst>
          </p:cNvPr>
          <p:cNvSpPr txBox="1"/>
          <p:nvPr/>
        </p:nvSpPr>
        <p:spPr>
          <a:xfrm>
            <a:off x="7555566" y="5542625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Watt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426881DC-39CD-14F4-3F78-5A6A101DE651}"/>
              </a:ext>
            </a:extLst>
          </p:cNvPr>
          <p:cNvCxnSpPr>
            <a:cxnSpLocks/>
            <a:stCxn id="20" idx="0"/>
          </p:cNvCxnSpPr>
          <p:nvPr/>
        </p:nvCxnSpPr>
        <p:spPr bwMode="auto">
          <a:xfrm flipV="1">
            <a:off x="8096931" y="5281220"/>
            <a:ext cx="0" cy="2614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63CF5F04-890C-98D1-221A-57463A39D155}"/>
              </a:ext>
            </a:extLst>
          </p:cNvPr>
          <p:cNvCxnSpPr>
            <a:cxnSpLocks/>
            <a:stCxn id="20" idx="2"/>
          </p:cNvCxnSpPr>
          <p:nvPr/>
        </p:nvCxnSpPr>
        <p:spPr bwMode="auto">
          <a:xfrm>
            <a:off x="8096931" y="6046215"/>
            <a:ext cx="0" cy="2614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F05648F0-FB9F-A232-5D98-4A2A88F44B24}"/>
              </a:ext>
            </a:extLst>
          </p:cNvPr>
          <p:cNvSpPr/>
          <p:nvPr/>
        </p:nvSpPr>
        <p:spPr bwMode="auto">
          <a:xfrm>
            <a:off x="4334528" y="4943327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10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235CCD57-09B1-E5F4-CCA0-76D3331A1794}"/>
              </a:ext>
            </a:extLst>
          </p:cNvPr>
          <p:cNvSpPr/>
          <p:nvPr/>
        </p:nvSpPr>
        <p:spPr bwMode="auto">
          <a:xfrm>
            <a:off x="4333080" y="4605434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value of 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C4E485C3-A449-C287-FA9D-5AB7DDE727C6}"/>
              </a:ext>
            </a:extLst>
          </p:cNvPr>
          <p:cNvSpPr/>
          <p:nvPr/>
        </p:nvSpPr>
        <p:spPr bwMode="auto">
          <a:xfrm>
            <a:off x="4333080" y="4263595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Ret. value to Watt (k)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A5F67D8-5A68-C83D-AD63-724F19B9F4FE}"/>
              </a:ext>
            </a:extLst>
          </p:cNvPr>
          <p:cNvSpPr/>
          <p:nvPr/>
        </p:nvSpPr>
        <p:spPr bwMode="auto">
          <a:xfrm>
            <a:off x="4333080" y="3931111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Ret. </a:t>
            </a:r>
            <a:r>
              <a:rPr lang="en-US" altLang="zh-CN" sz="1400" baseline="0" dirty="0" err="1">
                <a:latin typeface="Arial" charset="0"/>
              </a:rPr>
              <a:t>addr</a:t>
            </a:r>
            <a:r>
              <a:rPr lang="en-US" altLang="zh-CN" sz="1400" baseline="0" dirty="0">
                <a:latin typeface="Arial" charset="0"/>
              </a:rPr>
              <a:t>. for Watt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6A38A08C-8D92-AB19-B5F2-148E4FB31E24}"/>
              </a:ext>
            </a:extLst>
          </p:cNvPr>
          <p:cNvSpPr txBox="1"/>
          <p:nvPr/>
        </p:nvSpPr>
        <p:spPr>
          <a:xfrm>
            <a:off x="7555559" y="4267243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Volt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A0DF329A-BF74-021E-FABB-7F329BB921D8}"/>
              </a:ext>
            </a:extLst>
          </p:cNvPr>
          <p:cNvCxnSpPr>
            <a:cxnSpLocks/>
            <a:stCxn id="27" idx="0"/>
          </p:cNvCxnSpPr>
          <p:nvPr/>
        </p:nvCxnSpPr>
        <p:spPr bwMode="auto">
          <a:xfrm flipV="1">
            <a:off x="8096924" y="2915185"/>
            <a:ext cx="0" cy="13520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27561462-F0B5-FC40-1E73-05818C835974}"/>
              </a:ext>
            </a:extLst>
          </p:cNvPr>
          <p:cNvCxnSpPr>
            <a:cxnSpLocks/>
            <a:stCxn id="27" idx="2"/>
          </p:cNvCxnSpPr>
          <p:nvPr/>
        </p:nvCxnSpPr>
        <p:spPr bwMode="auto">
          <a:xfrm>
            <a:off x="8096924" y="4770833"/>
            <a:ext cx="0" cy="5103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9E4B837A-176E-BCE5-950C-1E5EEE7A8827}"/>
              </a:ext>
            </a:extLst>
          </p:cNvPr>
          <p:cNvSpPr/>
          <p:nvPr/>
        </p:nvSpPr>
        <p:spPr bwMode="auto">
          <a:xfrm>
            <a:off x="4333080" y="3590734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Watt’s frame pointer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61B4455-57E5-2FBD-2A5F-497CF8840062}"/>
              </a:ext>
            </a:extLst>
          </p:cNvPr>
          <p:cNvSpPr txBox="1"/>
          <p:nvPr/>
        </p:nvSpPr>
        <p:spPr>
          <a:xfrm>
            <a:off x="6411460" y="4688599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Parameters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B95FA474-4351-E2D0-120B-A894CA88254A}"/>
              </a:ext>
            </a:extLst>
          </p:cNvPr>
          <p:cNvSpPr txBox="1"/>
          <p:nvPr/>
        </p:nvSpPr>
        <p:spPr>
          <a:xfrm>
            <a:off x="6411460" y="3847933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Bookkeeping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info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8F23B382-B1A4-4C90-63FA-3CBB2CC273C5}"/>
              </a:ext>
            </a:extLst>
          </p:cNvPr>
          <p:cNvSpPr/>
          <p:nvPr/>
        </p:nvSpPr>
        <p:spPr bwMode="auto">
          <a:xfrm>
            <a:off x="4333080" y="3252359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k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B56939E7-B398-7957-82F1-5BC689B5CDEC}"/>
              </a:ext>
            </a:extLst>
          </p:cNvPr>
          <p:cNvSpPr/>
          <p:nvPr/>
        </p:nvSpPr>
        <p:spPr bwMode="auto">
          <a:xfrm>
            <a:off x="4333080" y="2915185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m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E1E7DAE-2155-F489-706A-E5C099006B49}"/>
              </a:ext>
            </a:extLst>
          </p:cNvPr>
          <p:cNvSpPr txBox="1"/>
          <p:nvPr/>
        </p:nvSpPr>
        <p:spPr>
          <a:xfrm>
            <a:off x="6411460" y="2993444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variables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6" name="直线连接符 35">
            <a:extLst>
              <a:ext uri="{FF2B5EF4-FFF2-40B4-BE49-F238E27FC236}">
                <a16:creationId xmlns:a16="http://schemas.microsoft.com/office/drawing/2014/main" id="{DA609986-F816-57F3-9733-11709BCEC11B}"/>
              </a:ext>
            </a:extLst>
          </p:cNvPr>
          <p:cNvCxnSpPr>
            <a:cxnSpLocks/>
          </p:cNvCxnSpPr>
          <p:nvPr/>
        </p:nvCxnSpPr>
        <p:spPr bwMode="auto">
          <a:xfrm>
            <a:off x="6411460" y="2915185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148828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6CCFF-3775-9542-32F4-636005229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61D422-6CB5-208E-F277-B3F8AE907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Function call in 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261A55E-0D86-E157-122E-3185B5EF0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Four steps of the C-runtime stack protocol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Once it is ready to return, 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removes, or pops, its stack frame oﬀ the run-time stack and returns the </a:t>
            </a:r>
            <a:r>
              <a:rPr lang="en" altLang="zh-CN" dirty="0">
                <a:solidFill>
                  <a:srgbClr val="0074BF"/>
                </a:solidFill>
                <a:effectLst/>
                <a:latin typeface="STIXGeneral"/>
              </a:rPr>
              <a:t>return value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and control to the caller</a:t>
            </a:r>
          </a:p>
          <a:p>
            <a:pPr lvl="1"/>
            <a:endParaRPr kumimoji="1"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1FFDF1-5BA7-AA51-E342-EDDD1B494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37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5F32420-36AA-AED6-645E-29B81BA07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80" y="4905609"/>
            <a:ext cx="2952328" cy="1428638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10 int Watt(int a)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11 {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w;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13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w = Volt(w, 10);</a:t>
            </a:r>
            <a:endParaRPr lang="en-US" altLang="zh-CN" sz="1400" baseline="0" dirty="0">
              <a:solidFill>
                <a:srgbClr val="D8127E"/>
              </a:solidFill>
              <a:highlight>
                <a:srgbClr val="FFCCFF"/>
              </a:highlight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15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16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w;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17 }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B5C9F1B-5582-41FB-827F-7ED71BA1F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096852"/>
            <a:ext cx="6480720" cy="2664295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JSR Volt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R0,R6,#0 ; Load the return value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STR R0,R5,#0 ; w = Volt(w, 10);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R6,R6,#1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; Pop return value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R6,R6,#2 ; Pop arguments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F6D526F-3D2A-A99E-FA51-ACBE85ED790D}"/>
              </a:ext>
            </a:extLst>
          </p:cNvPr>
          <p:cNvSpPr/>
          <p:nvPr/>
        </p:nvSpPr>
        <p:spPr bwMode="auto">
          <a:xfrm>
            <a:off x="3579422" y="2420890"/>
            <a:ext cx="5306633" cy="414136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974100BD-DB62-4649-7238-71801DE1F87B}"/>
              </a:ext>
            </a:extLst>
          </p:cNvPr>
          <p:cNvCxnSpPr>
            <a:cxnSpLocks/>
          </p:cNvCxnSpPr>
          <p:nvPr/>
        </p:nvCxnSpPr>
        <p:spPr bwMode="auto">
          <a:xfrm>
            <a:off x="4334540" y="2636912"/>
            <a:ext cx="0" cy="38507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72624279-1BF8-DC74-F23D-5C401FD990BF}"/>
              </a:ext>
            </a:extLst>
          </p:cNvPr>
          <p:cNvCxnSpPr>
            <a:cxnSpLocks/>
          </p:cNvCxnSpPr>
          <p:nvPr/>
        </p:nvCxnSpPr>
        <p:spPr bwMode="auto">
          <a:xfrm>
            <a:off x="6312604" y="2636912"/>
            <a:ext cx="0" cy="38507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BA99F7DB-2754-606F-A3FB-E3E37DC2062F}"/>
              </a:ext>
            </a:extLst>
          </p:cNvPr>
          <p:cNvCxnSpPr>
            <a:cxnSpLocks/>
          </p:cNvCxnSpPr>
          <p:nvPr/>
        </p:nvCxnSpPr>
        <p:spPr bwMode="auto">
          <a:xfrm>
            <a:off x="6400145" y="5281220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4C3E1527-2B61-621B-7E92-777B676E8ECB}"/>
              </a:ext>
            </a:extLst>
          </p:cNvPr>
          <p:cNvSpPr/>
          <p:nvPr/>
        </p:nvSpPr>
        <p:spPr bwMode="auto">
          <a:xfrm>
            <a:off x="4334529" y="5281220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  (k)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32C21F8-F6DA-AA0F-CCB0-C1972766AEF8}"/>
              </a:ext>
            </a:extLst>
          </p:cNvPr>
          <p:cNvSpPr txBox="1"/>
          <p:nvPr/>
        </p:nvSpPr>
        <p:spPr>
          <a:xfrm>
            <a:off x="6411460" y="5272866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B2717C6-1777-09CA-C9CA-3E07D94BC8EA}"/>
              </a:ext>
            </a:extLst>
          </p:cNvPr>
          <p:cNvSpPr txBox="1"/>
          <p:nvPr/>
        </p:nvSpPr>
        <p:spPr>
          <a:xfrm>
            <a:off x="3579423" y="4653021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highlight>
                  <a:srgbClr val="FFCCFF"/>
                </a:highlight>
                <a:latin typeface="Arial" charset="0"/>
              </a:rPr>
              <a:t>R6</a:t>
            </a:r>
            <a:endParaRPr lang="zh-CN" altLang="en-US" sz="1400" dirty="0">
              <a:highlight>
                <a:srgbClr val="FFCCFF"/>
              </a:highlight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3B9759B-867E-E93A-C93A-50012C6A9595}"/>
              </a:ext>
            </a:extLst>
          </p:cNvPr>
          <p:cNvSpPr txBox="1"/>
          <p:nvPr/>
        </p:nvSpPr>
        <p:spPr>
          <a:xfrm>
            <a:off x="3579423" y="5301093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R5</a:t>
            </a:r>
            <a:endParaRPr lang="zh-CN" altLang="en-US" sz="1400" dirty="0"/>
          </a:p>
        </p:txBody>
      </p: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4C64909F-85AA-8A83-BF66-2D5616B184AD}"/>
              </a:ext>
            </a:extLst>
          </p:cNvPr>
          <p:cNvCxnSpPr>
            <a:cxnSpLocks/>
            <a:stCxn id="13" idx="3"/>
          </p:cNvCxnSpPr>
          <p:nvPr/>
        </p:nvCxnSpPr>
        <p:spPr bwMode="auto">
          <a:xfrm>
            <a:off x="3995936" y="4797095"/>
            <a:ext cx="33072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86ED9826-7A74-3648-285C-54373C4ECFF1}"/>
              </a:ext>
            </a:extLst>
          </p:cNvPr>
          <p:cNvCxnSpPr>
            <a:cxnSpLocks/>
            <a:stCxn id="14" idx="3"/>
          </p:cNvCxnSpPr>
          <p:nvPr/>
        </p:nvCxnSpPr>
        <p:spPr bwMode="auto">
          <a:xfrm>
            <a:off x="3995936" y="5445167"/>
            <a:ext cx="3371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2E5A50FA-4593-8438-9F75-474B60B344B3}"/>
              </a:ext>
            </a:extLst>
          </p:cNvPr>
          <p:cNvSpPr txBox="1"/>
          <p:nvPr/>
        </p:nvSpPr>
        <p:spPr>
          <a:xfrm>
            <a:off x="3642425" y="2492896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x0000</a:t>
            </a:r>
            <a:endParaRPr lang="zh-CN" altLang="en-US" sz="14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57550AD-C53B-7A02-CDFD-A9689F5FA9FE}"/>
              </a:ext>
            </a:extLst>
          </p:cNvPr>
          <p:cNvSpPr txBox="1"/>
          <p:nvPr/>
        </p:nvSpPr>
        <p:spPr>
          <a:xfrm>
            <a:off x="3642425" y="6262124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 err="1">
                <a:latin typeface="Arial" charset="0"/>
              </a:rPr>
              <a:t>xFFFF</a:t>
            </a:r>
            <a:endParaRPr lang="zh-CN" altLang="en-US" sz="1400" dirty="0"/>
          </a:p>
        </p:txBody>
      </p:sp>
      <p:cxnSp>
        <p:nvCxnSpPr>
          <p:cNvPr id="19" name="直线连接符 18">
            <a:extLst>
              <a:ext uri="{FF2B5EF4-FFF2-40B4-BE49-F238E27FC236}">
                <a16:creationId xmlns:a16="http://schemas.microsoft.com/office/drawing/2014/main" id="{060052FD-A610-6B18-C92A-E0D47686BF3A}"/>
              </a:ext>
            </a:extLst>
          </p:cNvPr>
          <p:cNvCxnSpPr>
            <a:cxnSpLocks/>
          </p:cNvCxnSpPr>
          <p:nvPr/>
        </p:nvCxnSpPr>
        <p:spPr bwMode="auto">
          <a:xfrm>
            <a:off x="6402568" y="6334247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C0785E6B-999F-41D1-D4DB-AC75DEE43713}"/>
              </a:ext>
            </a:extLst>
          </p:cNvPr>
          <p:cNvSpPr txBox="1"/>
          <p:nvPr/>
        </p:nvSpPr>
        <p:spPr>
          <a:xfrm>
            <a:off x="7555566" y="5542625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Watt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ADC5FC56-2B29-1F69-690C-97E27D6298AE}"/>
              </a:ext>
            </a:extLst>
          </p:cNvPr>
          <p:cNvCxnSpPr>
            <a:cxnSpLocks/>
            <a:stCxn id="20" idx="0"/>
          </p:cNvCxnSpPr>
          <p:nvPr/>
        </p:nvCxnSpPr>
        <p:spPr bwMode="auto">
          <a:xfrm flipV="1">
            <a:off x="8096931" y="5281220"/>
            <a:ext cx="0" cy="2614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F684ADED-A756-1E93-684D-FB1634A11DB9}"/>
              </a:ext>
            </a:extLst>
          </p:cNvPr>
          <p:cNvCxnSpPr>
            <a:cxnSpLocks/>
            <a:stCxn id="20" idx="2"/>
          </p:cNvCxnSpPr>
          <p:nvPr/>
        </p:nvCxnSpPr>
        <p:spPr bwMode="auto">
          <a:xfrm>
            <a:off x="8096931" y="6046215"/>
            <a:ext cx="0" cy="2614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46FE933D-29E2-6A84-EC3D-53B05C0E6A28}"/>
              </a:ext>
            </a:extLst>
          </p:cNvPr>
          <p:cNvSpPr/>
          <p:nvPr/>
        </p:nvSpPr>
        <p:spPr bwMode="auto">
          <a:xfrm>
            <a:off x="4334528" y="4943327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10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7B6DA0F2-9940-25FE-80F4-8C347EA2E0A0}"/>
              </a:ext>
            </a:extLst>
          </p:cNvPr>
          <p:cNvSpPr/>
          <p:nvPr/>
        </p:nvSpPr>
        <p:spPr bwMode="auto">
          <a:xfrm>
            <a:off x="4333080" y="4605434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value of 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FE9CD88D-56F1-6D20-07B8-85B46C3D29CE}"/>
              </a:ext>
            </a:extLst>
          </p:cNvPr>
          <p:cNvSpPr/>
          <p:nvPr/>
        </p:nvSpPr>
        <p:spPr bwMode="auto">
          <a:xfrm>
            <a:off x="4333080" y="4263595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Ret. value to Watt (k)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C253D956-DA00-4D2F-5402-30B8006BF8DA}"/>
              </a:ext>
            </a:extLst>
          </p:cNvPr>
          <p:cNvSpPr/>
          <p:nvPr/>
        </p:nvSpPr>
        <p:spPr bwMode="auto">
          <a:xfrm>
            <a:off x="4333080" y="3931111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Ret. </a:t>
            </a:r>
            <a:r>
              <a:rPr lang="en-US" altLang="zh-CN" sz="1400" baseline="0" dirty="0" err="1">
                <a:latin typeface="Arial" charset="0"/>
              </a:rPr>
              <a:t>addr</a:t>
            </a:r>
            <a:r>
              <a:rPr lang="en-US" altLang="zh-CN" sz="1400" baseline="0" dirty="0">
                <a:latin typeface="Arial" charset="0"/>
              </a:rPr>
              <a:t>. for Watt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DD274CC-BBDF-80FF-D902-F2DE8C96E900}"/>
              </a:ext>
            </a:extLst>
          </p:cNvPr>
          <p:cNvSpPr txBox="1"/>
          <p:nvPr/>
        </p:nvSpPr>
        <p:spPr>
          <a:xfrm>
            <a:off x="7555559" y="4267243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Volt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7DAC9760-F543-268A-7D08-9019347765C7}"/>
              </a:ext>
            </a:extLst>
          </p:cNvPr>
          <p:cNvCxnSpPr>
            <a:cxnSpLocks/>
            <a:stCxn id="27" idx="0"/>
          </p:cNvCxnSpPr>
          <p:nvPr/>
        </p:nvCxnSpPr>
        <p:spPr bwMode="auto">
          <a:xfrm flipV="1">
            <a:off x="8096924" y="2915185"/>
            <a:ext cx="0" cy="13520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24F4E2DB-2D3A-661E-5AF2-D52FA8ADE1EC}"/>
              </a:ext>
            </a:extLst>
          </p:cNvPr>
          <p:cNvCxnSpPr>
            <a:cxnSpLocks/>
            <a:stCxn id="27" idx="2"/>
          </p:cNvCxnSpPr>
          <p:nvPr/>
        </p:nvCxnSpPr>
        <p:spPr bwMode="auto">
          <a:xfrm>
            <a:off x="8096924" y="4770833"/>
            <a:ext cx="0" cy="5103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720C7202-156E-190B-29DB-07D0B0E78AF4}"/>
              </a:ext>
            </a:extLst>
          </p:cNvPr>
          <p:cNvSpPr/>
          <p:nvPr/>
        </p:nvSpPr>
        <p:spPr bwMode="auto">
          <a:xfrm>
            <a:off x="4333080" y="3590734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Watt’s frame pointer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CA3B3AC-7F5F-C43E-0782-37A71C5FAAF3}"/>
              </a:ext>
            </a:extLst>
          </p:cNvPr>
          <p:cNvSpPr txBox="1"/>
          <p:nvPr/>
        </p:nvSpPr>
        <p:spPr>
          <a:xfrm>
            <a:off x="6411460" y="4688599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Parameters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A648732-F670-95AE-D07B-CB95C2537A9A}"/>
              </a:ext>
            </a:extLst>
          </p:cNvPr>
          <p:cNvSpPr txBox="1"/>
          <p:nvPr/>
        </p:nvSpPr>
        <p:spPr>
          <a:xfrm>
            <a:off x="6411460" y="3847933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Bookkeeping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info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344EA291-6998-52BF-C472-0D5D79B8E6CA}"/>
              </a:ext>
            </a:extLst>
          </p:cNvPr>
          <p:cNvSpPr/>
          <p:nvPr/>
        </p:nvSpPr>
        <p:spPr bwMode="auto">
          <a:xfrm>
            <a:off x="4333080" y="3252359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k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06D730C4-A2CF-D812-63B7-21652B1A2BB6}"/>
              </a:ext>
            </a:extLst>
          </p:cNvPr>
          <p:cNvSpPr/>
          <p:nvPr/>
        </p:nvSpPr>
        <p:spPr bwMode="auto">
          <a:xfrm>
            <a:off x="4333080" y="2915185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m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49A1A9C3-2F55-D0D3-38FA-F13215A225F6}"/>
              </a:ext>
            </a:extLst>
          </p:cNvPr>
          <p:cNvSpPr txBox="1"/>
          <p:nvPr/>
        </p:nvSpPr>
        <p:spPr>
          <a:xfrm>
            <a:off x="6411460" y="2993444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variables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6" name="直线连接符 35">
            <a:extLst>
              <a:ext uri="{FF2B5EF4-FFF2-40B4-BE49-F238E27FC236}">
                <a16:creationId xmlns:a16="http://schemas.microsoft.com/office/drawing/2014/main" id="{08B3E0A2-F43E-8203-7FBD-A3557D961535}"/>
              </a:ext>
            </a:extLst>
          </p:cNvPr>
          <p:cNvCxnSpPr>
            <a:cxnSpLocks/>
          </p:cNvCxnSpPr>
          <p:nvPr/>
        </p:nvCxnSpPr>
        <p:spPr bwMode="auto">
          <a:xfrm>
            <a:off x="6411460" y="2915185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4307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7E2B09C-EE82-2EA8-87BD-A2C60B8C5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A15FF0-D2AD-7B1F-83BC-DD54521A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Function call in 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4D30F4-ED5C-6121-C38C-DD7165C6B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Four steps of the C-runtime stack protocol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Once it is ready to return, 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removes, or pops, its stack frame oﬀ the run-time stack and returns the </a:t>
            </a:r>
            <a:r>
              <a:rPr lang="en" altLang="zh-CN" dirty="0">
                <a:solidFill>
                  <a:srgbClr val="0074BF"/>
                </a:solidFill>
                <a:effectLst/>
                <a:latin typeface="STIXGeneral"/>
              </a:rPr>
              <a:t>return value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and control to the caller</a:t>
            </a:r>
          </a:p>
          <a:p>
            <a:pPr lvl="1"/>
            <a:endParaRPr kumimoji="1"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345835-9466-583D-BFA2-D18A27B43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38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D09C670-398C-D26A-3648-CDF02803E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80" y="4905609"/>
            <a:ext cx="2952328" cy="1428638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10 int Watt(int a)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11 {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w;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13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w = Volt(w, 10);</a:t>
            </a:r>
            <a:endParaRPr lang="en-US" altLang="zh-CN" sz="1400" baseline="0" dirty="0">
              <a:solidFill>
                <a:srgbClr val="D8127E"/>
              </a:solidFill>
              <a:highlight>
                <a:srgbClr val="FFCCFF"/>
              </a:highlight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15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16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w;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17 }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B15DFE1-013F-FD63-7733-389BD1D5D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096852"/>
            <a:ext cx="6480720" cy="2664295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JSR Volt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R0,R6,#0 ; Load the return value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STR R0,R5,#0 ; w = Volt(w, 10);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R6,R6,#1 ; Pop return value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R6,R6,#2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; Pop arguments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1E4297B-2E9A-1BAF-8F6E-F47A61FD3867}"/>
              </a:ext>
            </a:extLst>
          </p:cNvPr>
          <p:cNvSpPr/>
          <p:nvPr/>
        </p:nvSpPr>
        <p:spPr bwMode="auto">
          <a:xfrm>
            <a:off x="3579422" y="2420890"/>
            <a:ext cx="5306633" cy="414136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5DC53B2E-31ED-FB61-6C84-00E8F45BFF01}"/>
              </a:ext>
            </a:extLst>
          </p:cNvPr>
          <p:cNvCxnSpPr>
            <a:cxnSpLocks/>
          </p:cNvCxnSpPr>
          <p:nvPr/>
        </p:nvCxnSpPr>
        <p:spPr bwMode="auto">
          <a:xfrm>
            <a:off x="4334540" y="2636912"/>
            <a:ext cx="0" cy="38507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41F076EE-13CB-98F6-410A-B41109C19269}"/>
              </a:ext>
            </a:extLst>
          </p:cNvPr>
          <p:cNvCxnSpPr>
            <a:cxnSpLocks/>
          </p:cNvCxnSpPr>
          <p:nvPr/>
        </p:nvCxnSpPr>
        <p:spPr bwMode="auto">
          <a:xfrm>
            <a:off x="6312604" y="2636912"/>
            <a:ext cx="0" cy="38507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9018C99E-83E1-5A76-1F07-004542DBC94A}"/>
              </a:ext>
            </a:extLst>
          </p:cNvPr>
          <p:cNvCxnSpPr>
            <a:cxnSpLocks/>
          </p:cNvCxnSpPr>
          <p:nvPr/>
        </p:nvCxnSpPr>
        <p:spPr bwMode="auto">
          <a:xfrm>
            <a:off x="6400145" y="5281220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65F0D994-4A60-C54E-54A9-B7A058F1020A}"/>
              </a:ext>
            </a:extLst>
          </p:cNvPr>
          <p:cNvSpPr/>
          <p:nvPr/>
        </p:nvSpPr>
        <p:spPr bwMode="auto">
          <a:xfrm>
            <a:off x="4334529" y="5281220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  (k)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9A98888-F4C9-984F-0EB6-AB9CEDFBE482}"/>
              </a:ext>
            </a:extLst>
          </p:cNvPr>
          <p:cNvSpPr txBox="1"/>
          <p:nvPr/>
        </p:nvSpPr>
        <p:spPr>
          <a:xfrm>
            <a:off x="6411460" y="5272866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ECBAF92-388F-445C-1FE9-22BAFEB2C048}"/>
              </a:ext>
            </a:extLst>
          </p:cNvPr>
          <p:cNvSpPr txBox="1"/>
          <p:nvPr/>
        </p:nvSpPr>
        <p:spPr>
          <a:xfrm>
            <a:off x="3579423" y="5229085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highlight>
                  <a:srgbClr val="FFCCFF"/>
                </a:highlight>
                <a:latin typeface="Arial" charset="0"/>
              </a:rPr>
              <a:t>R6</a:t>
            </a:r>
            <a:endParaRPr lang="zh-CN" altLang="en-US" sz="1400" dirty="0">
              <a:highlight>
                <a:srgbClr val="FFCCFF"/>
              </a:highlight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5F5AC18-6CDD-FDB0-4992-1332710A8BA2}"/>
              </a:ext>
            </a:extLst>
          </p:cNvPr>
          <p:cNvSpPr txBox="1"/>
          <p:nvPr/>
        </p:nvSpPr>
        <p:spPr>
          <a:xfrm>
            <a:off x="3579423" y="5373101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R5</a:t>
            </a:r>
            <a:endParaRPr lang="zh-CN" altLang="en-US" sz="1400" dirty="0"/>
          </a:p>
        </p:txBody>
      </p: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457271F0-7F02-2045-B8E3-2F5B44CD74AD}"/>
              </a:ext>
            </a:extLst>
          </p:cNvPr>
          <p:cNvCxnSpPr>
            <a:cxnSpLocks/>
            <a:stCxn id="13" idx="3"/>
          </p:cNvCxnSpPr>
          <p:nvPr/>
        </p:nvCxnSpPr>
        <p:spPr bwMode="auto">
          <a:xfrm>
            <a:off x="3995936" y="5373159"/>
            <a:ext cx="33072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11B884A1-2656-A7A5-3ACE-2D9A10CD2178}"/>
              </a:ext>
            </a:extLst>
          </p:cNvPr>
          <p:cNvCxnSpPr>
            <a:cxnSpLocks/>
            <a:stCxn id="14" idx="3"/>
          </p:cNvCxnSpPr>
          <p:nvPr/>
        </p:nvCxnSpPr>
        <p:spPr bwMode="auto">
          <a:xfrm>
            <a:off x="3995936" y="5517175"/>
            <a:ext cx="3371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24041B5B-50D0-E7BE-E14E-411D3F93150D}"/>
              </a:ext>
            </a:extLst>
          </p:cNvPr>
          <p:cNvSpPr txBox="1"/>
          <p:nvPr/>
        </p:nvSpPr>
        <p:spPr>
          <a:xfrm>
            <a:off x="3642425" y="2492896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x0000</a:t>
            </a:r>
            <a:endParaRPr lang="zh-CN" altLang="en-US" sz="14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81125FE-DCDD-C782-6937-40ACE0D60E7F}"/>
              </a:ext>
            </a:extLst>
          </p:cNvPr>
          <p:cNvSpPr txBox="1"/>
          <p:nvPr/>
        </p:nvSpPr>
        <p:spPr>
          <a:xfrm>
            <a:off x="3642425" y="6262124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 err="1">
                <a:latin typeface="Arial" charset="0"/>
              </a:rPr>
              <a:t>xFFFF</a:t>
            </a:r>
            <a:endParaRPr lang="zh-CN" altLang="en-US" sz="1400" dirty="0"/>
          </a:p>
        </p:txBody>
      </p:sp>
      <p:cxnSp>
        <p:nvCxnSpPr>
          <p:cNvPr id="19" name="直线连接符 18">
            <a:extLst>
              <a:ext uri="{FF2B5EF4-FFF2-40B4-BE49-F238E27FC236}">
                <a16:creationId xmlns:a16="http://schemas.microsoft.com/office/drawing/2014/main" id="{F308006C-7A14-2D4F-4CDF-DE3F1E4AF484}"/>
              </a:ext>
            </a:extLst>
          </p:cNvPr>
          <p:cNvCxnSpPr>
            <a:cxnSpLocks/>
          </p:cNvCxnSpPr>
          <p:nvPr/>
        </p:nvCxnSpPr>
        <p:spPr bwMode="auto">
          <a:xfrm>
            <a:off x="6402568" y="6334247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4D276CC3-6B32-B4BF-76A0-6DDA2086F6BC}"/>
              </a:ext>
            </a:extLst>
          </p:cNvPr>
          <p:cNvSpPr txBox="1"/>
          <p:nvPr/>
        </p:nvSpPr>
        <p:spPr>
          <a:xfrm>
            <a:off x="7555566" y="5542625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Watt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6F7BFF73-C6EF-1F4A-CC4B-67C45CBD4048}"/>
              </a:ext>
            </a:extLst>
          </p:cNvPr>
          <p:cNvCxnSpPr>
            <a:cxnSpLocks/>
            <a:stCxn id="20" idx="0"/>
          </p:cNvCxnSpPr>
          <p:nvPr/>
        </p:nvCxnSpPr>
        <p:spPr bwMode="auto">
          <a:xfrm flipV="1">
            <a:off x="8096931" y="5281220"/>
            <a:ext cx="0" cy="2614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B81F4D9A-E002-3B53-C0F4-F4E40F3562E3}"/>
              </a:ext>
            </a:extLst>
          </p:cNvPr>
          <p:cNvCxnSpPr>
            <a:cxnSpLocks/>
            <a:stCxn id="20" idx="2"/>
          </p:cNvCxnSpPr>
          <p:nvPr/>
        </p:nvCxnSpPr>
        <p:spPr bwMode="auto">
          <a:xfrm>
            <a:off x="8096931" y="6046215"/>
            <a:ext cx="0" cy="2614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E4832A36-A8C0-4FB3-6627-2FA8B5532FD2}"/>
              </a:ext>
            </a:extLst>
          </p:cNvPr>
          <p:cNvSpPr/>
          <p:nvPr/>
        </p:nvSpPr>
        <p:spPr bwMode="auto">
          <a:xfrm>
            <a:off x="4334528" y="4943327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10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80250033-BA61-6E43-36BE-4DB226584F2F}"/>
              </a:ext>
            </a:extLst>
          </p:cNvPr>
          <p:cNvSpPr/>
          <p:nvPr/>
        </p:nvSpPr>
        <p:spPr bwMode="auto">
          <a:xfrm>
            <a:off x="4333080" y="4605434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value of 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84727900-2252-1778-B9B1-C891020CE7AF}"/>
              </a:ext>
            </a:extLst>
          </p:cNvPr>
          <p:cNvSpPr/>
          <p:nvPr/>
        </p:nvSpPr>
        <p:spPr bwMode="auto">
          <a:xfrm>
            <a:off x="4333080" y="4263595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Ret. value to Watt (k)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C31DAFF0-ADE1-4B35-5805-6212F94522B8}"/>
              </a:ext>
            </a:extLst>
          </p:cNvPr>
          <p:cNvSpPr/>
          <p:nvPr/>
        </p:nvSpPr>
        <p:spPr bwMode="auto">
          <a:xfrm>
            <a:off x="4333080" y="3931111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Ret. </a:t>
            </a:r>
            <a:r>
              <a:rPr lang="en-US" altLang="zh-CN" sz="1400" baseline="0" dirty="0" err="1">
                <a:latin typeface="Arial" charset="0"/>
              </a:rPr>
              <a:t>addr</a:t>
            </a:r>
            <a:r>
              <a:rPr lang="en-US" altLang="zh-CN" sz="1400" baseline="0" dirty="0">
                <a:latin typeface="Arial" charset="0"/>
              </a:rPr>
              <a:t>. for Watt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DF2CE86-6B3F-9AB8-0BE7-180327789A9F}"/>
              </a:ext>
            </a:extLst>
          </p:cNvPr>
          <p:cNvSpPr txBox="1"/>
          <p:nvPr/>
        </p:nvSpPr>
        <p:spPr>
          <a:xfrm>
            <a:off x="7555559" y="4267243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Volt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07107344-8D99-C0BF-F9A0-AE12FBE9D5F2}"/>
              </a:ext>
            </a:extLst>
          </p:cNvPr>
          <p:cNvCxnSpPr>
            <a:cxnSpLocks/>
            <a:stCxn id="27" idx="0"/>
          </p:cNvCxnSpPr>
          <p:nvPr/>
        </p:nvCxnSpPr>
        <p:spPr bwMode="auto">
          <a:xfrm flipV="1">
            <a:off x="8096924" y="2915185"/>
            <a:ext cx="0" cy="13520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449DF932-08F4-10E8-0EA7-E3AF95FB684A}"/>
              </a:ext>
            </a:extLst>
          </p:cNvPr>
          <p:cNvCxnSpPr>
            <a:cxnSpLocks/>
            <a:stCxn id="27" idx="2"/>
          </p:cNvCxnSpPr>
          <p:nvPr/>
        </p:nvCxnSpPr>
        <p:spPr bwMode="auto">
          <a:xfrm>
            <a:off x="8096924" y="4770833"/>
            <a:ext cx="0" cy="5103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3EA9BD88-FA99-94C4-A86E-ECBB4492C799}"/>
              </a:ext>
            </a:extLst>
          </p:cNvPr>
          <p:cNvSpPr/>
          <p:nvPr/>
        </p:nvSpPr>
        <p:spPr bwMode="auto">
          <a:xfrm>
            <a:off x="4333080" y="3590734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Watt’s frame pointer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CB97BAC7-FD22-C5D2-A14F-97EAF9D5C98F}"/>
              </a:ext>
            </a:extLst>
          </p:cNvPr>
          <p:cNvSpPr txBox="1"/>
          <p:nvPr/>
        </p:nvSpPr>
        <p:spPr>
          <a:xfrm>
            <a:off x="6411460" y="4688599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Parameters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8A6489AC-8AEE-E17B-98FA-CEEF980DDB60}"/>
              </a:ext>
            </a:extLst>
          </p:cNvPr>
          <p:cNvSpPr txBox="1"/>
          <p:nvPr/>
        </p:nvSpPr>
        <p:spPr>
          <a:xfrm>
            <a:off x="6411460" y="3847933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Bookkeeping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info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43F97B37-32E9-7128-55E6-90E1DD1F4B16}"/>
              </a:ext>
            </a:extLst>
          </p:cNvPr>
          <p:cNvSpPr/>
          <p:nvPr/>
        </p:nvSpPr>
        <p:spPr bwMode="auto">
          <a:xfrm>
            <a:off x="4333080" y="3252359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k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472717E2-307B-4D5B-7CCC-44B65D0F6648}"/>
              </a:ext>
            </a:extLst>
          </p:cNvPr>
          <p:cNvSpPr/>
          <p:nvPr/>
        </p:nvSpPr>
        <p:spPr bwMode="auto">
          <a:xfrm>
            <a:off x="4333080" y="2915185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m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24332DC7-5F9D-4C53-C225-5E9E6A5AC9D2}"/>
              </a:ext>
            </a:extLst>
          </p:cNvPr>
          <p:cNvSpPr txBox="1"/>
          <p:nvPr/>
        </p:nvSpPr>
        <p:spPr>
          <a:xfrm>
            <a:off x="6411460" y="2993444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variables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6" name="直线连接符 35">
            <a:extLst>
              <a:ext uri="{FF2B5EF4-FFF2-40B4-BE49-F238E27FC236}">
                <a16:creationId xmlns:a16="http://schemas.microsoft.com/office/drawing/2014/main" id="{17ECF0B3-B175-DA96-8C8F-D6CAF60E2D8F}"/>
              </a:ext>
            </a:extLst>
          </p:cNvPr>
          <p:cNvCxnSpPr>
            <a:cxnSpLocks/>
          </p:cNvCxnSpPr>
          <p:nvPr/>
        </p:nvCxnSpPr>
        <p:spPr bwMode="auto">
          <a:xfrm>
            <a:off x="6411460" y="2915185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631792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4733C7-D43C-D78C-FEB4-BD3475E9F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3B78AD-6648-BDE3-0C02-1644D0F0A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Function call in 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5E6EE0-E023-7F2D-D86E-BB5EC771D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Four steps of the C-runtime stack protocol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Once it is ready to return, 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removes, or pops, its stack frame oﬀ the run-time stack and returns the </a:t>
            </a:r>
            <a:r>
              <a:rPr lang="en" altLang="zh-CN" dirty="0">
                <a:solidFill>
                  <a:srgbClr val="0074BF"/>
                </a:solidFill>
                <a:effectLst/>
                <a:latin typeface="STIXGeneral"/>
              </a:rPr>
              <a:t>return value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and control to the caller</a:t>
            </a:r>
          </a:p>
          <a:p>
            <a:pPr lvl="1"/>
            <a:endParaRPr kumimoji="1"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EB899A0-6245-20D0-EFA9-156E72E90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39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53391F6-6969-07D9-3490-1BFDC0374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80" y="4905609"/>
            <a:ext cx="2952328" cy="1428638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10 int Watt(int a)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11 {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w;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13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w = Volt(w, 10);</a:t>
            </a:r>
            <a:endParaRPr lang="en-US" altLang="zh-CN" sz="1400" baseline="0" dirty="0">
              <a:solidFill>
                <a:srgbClr val="D8127E"/>
              </a:solidFill>
              <a:highlight>
                <a:srgbClr val="FFCCFF"/>
              </a:highlight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15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16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w;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17 }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7B4F776-072C-D84E-4CDC-23D712EC9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096852"/>
            <a:ext cx="6480720" cy="2664295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JSR Volt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R0,R6,#0 ; Load the return value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STR R0,R5,#0 ; w = Volt(w, 10);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R6,R6,#1 ; Pop return value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R6,R6,#2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; Pop arguments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2A9ED15-D658-4DB3-1019-0F0F65227411}"/>
              </a:ext>
            </a:extLst>
          </p:cNvPr>
          <p:cNvSpPr/>
          <p:nvPr/>
        </p:nvSpPr>
        <p:spPr bwMode="auto">
          <a:xfrm>
            <a:off x="3579422" y="4293102"/>
            <a:ext cx="5306633" cy="226915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54F662E3-4136-B72B-FFB7-3FA98E6A718C}"/>
              </a:ext>
            </a:extLst>
          </p:cNvPr>
          <p:cNvCxnSpPr>
            <a:cxnSpLocks/>
          </p:cNvCxnSpPr>
          <p:nvPr/>
        </p:nvCxnSpPr>
        <p:spPr bwMode="auto">
          <a:xfrm>
            <a:off x="4334540" y="4509120"/>
            <a:ext cx="0" cy="197852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12B32D13-61B7-117D-322D-7C81E7539F11}"/>
              </a:ext>
            </a:extLst>
          </p:cNvPr>
          <p:cNvCxnSpPr>
            <a:cxnSpLocks/>
          </p:cNvCxnSpPr>
          <p:nvPr/>
        </p:nvCxnSpPr>
        <p:spPr bwMode="auto">
          <a:xfrm>
            <a:off x="6312604" y="4509120"/>
            <a:ext cx="0" cy="197852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2C781C10-D8D7-7254-FF83-08D11331CFFC}"/>
              </a:ext>
            </a:extLst>
          </p:cNvPr>
          <p:cNvCxnSpPr>
            <a:cxnSpLocks/>
          </p:cNvCxnSpPr>
          <p:nvPr/>
        </p:nvCxnSpPr>
        <p:spPr bwMode="auto">
          <a:xfrm>
            <a:off x="6400145" y="5281220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0935B3A3-CF16-B3B7-9511-FFAEC3FB51CF}"/>
              </a:ext>
            </a:extLst>
          </p:cNvPr>
          <p:cNvSpPr/>
          <p:nvPr/>
        </p:nvSpPr>
        <p:spPr bwMode="auto">
          <a:xfrm>
            <a:off x="4334529" y="5281220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  (k)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C7D23CE-7EFF-E2A2-95EA-08796A5E2AB1}"/>
              </a:ext>
            </a:extLst>
          </p:cNvPr>
          <p:cNvSpPr txBox="1"/>
          <p:nvPr/>
        </p:nvSpPr>
        <p:spPr>
          <a:xfrm>
            <a:off x="6411460" y="5272866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D8F426-BDE8-F5C6-34C2-725588A3F2DC}"/>
              </a:ext>
            </a:extLst>
          </p:cNvPr>
          <p:cNvSpPr txBox="1"/>
          <p:nvPr/>
        </p:nvSpPr>
        <p:spPr>
          <a:xfrm>
            <a:off x="3579423" y="5229085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highlight>
                  <a:srgbClr val="FFCCFF"/>
                </a:highlight>
                <a:latin typeface="Arial" charset="0"/>
              </a:rPr>
              <a:t>R6</a:t>
            </a:r>
            <a:endParaRPr lang="zh-CN" altLang="en-US" sz="1400" dirty="0">
              <a:highlight>
                <a:srgbClr val="FFCCFF"/>
              </a:highlight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8D8C896-65E9-DD1A-D5D9-68860957A27F}"/>
              </a:ext>
            </a:extLst>
          </p:cNvPr>
          <p:cNvSpPr txBox="1"/>
          <p:nvPr/>
        </p:nvSpPr>
        <p:spPr>
          <a:xfrm>
            <a:off x="3579423" y="5373101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R5</a:t>
            </a:r>
            <a:endParaRPr lang="zh-CN" altLang="en-US" sz="1400" dirty="0"/>
          </a:p>
        </p:txBody>
      </p: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17FD92A4-EC91-056F-53B2-00C311160928}"/>
              </a:ext>
            </a:extLst>
          </p:cNvPr>
          <p:cNvCxnSpPr>
            <a:cxnSpLocks/>
            <a:stCxn id="13" idx="3"/>
          </p:cNvCxnSpPr>
          <p:nvPr/>
        </p:nvCxnSpPr>
        <p:spPr bwMode="auto">
          <a:xfrm>
            <a:off x="3995936" y="5373159"/>
            <a:ext cx="33072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5B4B9AC9-0D85-BF59-61DB-024EF8F47A38}"/>
              </a:ext>
            </a:extLst>
          </p:cNvPr>
          <p:cNvCxnSpPr>
            <a:cxnSpLocks/>
            <a:stCxn id="14" idx="3"/>
          </p:cNvCxnSpPr>
          <p:nvPr/>
        </p:nvCxnSpPr>
        <p:spPr bwMode="auto">
          <a:xfrm>
            <a:off x="3995936" y="5517175"/>
            <a:ext cx="3371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C465C57A-83A8-93B1-D5BF-9A6324FF0C32}"/>
              </a:ext>
            </a:extLst>
          </p:cNvPr>
          <p:cNvSpPr txBox="1"/>
          <p:nvPr/>
        </p:nvSpPr>
        <p:spPr>
          <a:xfrm>
            <a:off x="3642425" y="4437112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x0000</a:t>
            </a:r>
            <a:endParaRPr lang="zh-CN" altLang="en-US" sz="14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A7529B0-301A-041A-27A6-719FC1772E39}"/>
              </a:ext>
            </a:extLst>
          </p:cNvPr>
          <p:cNvSpPr txBox="1"/>
          <p:nvPr/>
        </p:nvSpPr>
        <p:spPr>
          <a:xfrm>
            <a:off x="3642425" y="6262124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 err="1">
                <a:latin typeface="Arial" charset="0"/>
              </a:rPr>
              <a:t>xFFFF</a:t>
            </a:r>
            <a:endParaRPr lang="zh-CN" altLang="en-US" sz="1400" dirty="0"/>
          </a:p>
        </p:txBody>
      </p:sp>
      <p:cxnSp>
        <p:nvCxnSpPr>
          <p:cNvPr id="19" name="直线连接符 18">
            <a:extLst>
              <a:ext uri="{FF2B5EF4-FFF2-40B4-BE49-F238E27FC236}">
                <a16:creationId xmlns:a16="http://schemas.microsoft.com/office/drawing/2014/main" id="{A266063D-4733-267C-1373-1C12F59B8AE8}"/>
              </a:ext>
            </a:extLst>
          </p:cNvPr>
          <p:cNvCxnSpPr>
            <a:cxnSpLocks/>
          </p:cNvCxnSpPr>
          <p:nvPr/>
        </p:nvCxnSpPr>
        <p:spPr bwMode="auto">
          <a:xfrm>
            <a:off x="6402568" y="6334247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695B318F-1EF5-BBC9-3FB2-F35D1AE75A6A}"/>
              </a:ext>
            </a:extLst>
          </p:cNvPr>
          <p:cNvSpPr txBox="1"/>
          <p:nvPr/>
        </p:nvSpPr>
        <p:spPr>
          <a:xfrm>
            <a:off x="7555566" y="5542625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Watt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9F0454CD-D47B-A1F7-3E33-26F835A6AC0D}"/>
              </a:ext>
            </a:extLst>
          </p:cNvPr>
          <p:cNvCxnSpPr>
            <a:cxnSpLocks/>
            <a:stCxn id="20" idx="0"/>
          </p:cNvCxnSpPr>
          <p:nvPr/>
        </p:nvCxnSpPr>
        <p:spPr bwMode="auto">
          <a:xfrm flipV="1">
            <a:off x="8096931" y="5281220"/>
            <a:ext cx="0" cy="2614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196E0568-F4E9-3FDE-200B-4268EA8C93BB}"/>
              </a:ext>
            </a:extLst>
          </p:cNvPr>
          <p:cNvCxnSpPr>
            <a:cxnSpLocks/>
            <a:stCxn id="20" idx="2"/>
          </p:cNvCxnSpPr>
          <p:nvPr/>
        </p:nvCxnSpPr>
        <p:spPr bwMode="auto">
          <a:xfrm>
            <a:off x="8096931" y="6046215"/>
            <a:ext cx="0" cy="2614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794603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981CB5-2C4B-F753-0905-E6E3150F3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Memory Model in the LC-3</a:t>
            </a:r>
            <a:endParaRPr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AFA6A9DF-397B-C8B9-AAF2-746822DB3942}"/>
              </a:ext>
            </a:extLst>
          </p:cNvPr>
          <p:cNvGrpSpPr/>
          <p:nvPr/>
        </p:nvGrpSpPr>
        <p:grpSpPr>
          <a:xfrm>
            <a:off x="971600" y="1268760"/>
            <a:ext cx="7604873" cy="5237100"/>
            <a:chOff x="2600947" y="1447751"/>
            <a:chExt cx="12399023" cy="8538592"/>
          </a:xfrm>
        </p:grpSpPr>
        <p:sp>
          <p:nvSpPr>
            <p:cNvPr id="5" name="Text Box 12">
              <a:extLst>
                <a:ext uri="{FF2B5EF4-FFF2-40B4-BE49-F238E27FC236}">
                  <a16:creationId xmlns:a16="http://schemas.microsoft.com/office/drawing/2014/main" id="{6CB83DAA-4FEB-F1B6-A889-5DDEB2E0A0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1892" y="4465811"/>
              <a:ext cx="695726" cy="551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b="1" baseline="0" dirty="0">
                  <a:solidFill>
                    <a:srgbClr val="000000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rPr>
                <a:t>PC</a:t>
              </a:r>
            </a:p>
          </p:txBody>
        </p:sp>
        <p:sp>
          <p:nvSpPr>
            <p:cNvPr id="6" name="Text Box 13">
              <a:extLst>
                <a:ext uri="{FF2B5EF4-FFF2-40B4-BE49-F238E27FC236}">
                  <a16:creationId xmlns:a16="http://schemas.microsoft.com/office/drawing/2014/main" id="{063412A6-2083-3E24-AD52-D6CDC8690F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1894" y="5359524"/>
              <a:ext cx="2987282" cy="551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b="1" baseline="0" dirty="0">
                  <a:solidFill>
                    <a:srgbClr val="000000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rPr>
                <a:t>R4(Global pointer)</a:t>
              </a:r>
            </a:p>
          </p:txBody>
        </p:sp>
        <p:sp>
          <p:nvSpPr>
            <p:cNvPr id="7" name="Text Box 14">
              <a:extLst>
                <a:ext uri="{FF2B5EF4-FFF2-40B4-BE49-F238E27FC236}">
                  <a16:creationId xmlns:a16="http://schemas.microsoft.com/office/drawing/2014/main" id="{1BAF07AE-2730-64A7-4664-13542BD37B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38103" y="8354245"/>
              <a:ext cx="2924557" cy="551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b="1" baseline="0" dirty="0">
                  <a:solidFill>
                    <a:srgbClr val="000000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rPr>
                <a:t>R6 (stack pointer)</a:t>
              </a:r>
            </a:p>
          </p:txBody>
        </p:sp>
        <p:sp>
          <p:nvSpPr>
            <p:cNvPr id="8" name="Line 15">
              <a:extLst>
                <a:ext uri="{FF2B5EF4-FFF2-40B4-BE49-F238E27FC236}">
                  <a16:creationId xmlns:a16="http://schemas.microsoft.com/office/drawing/2014/main" id="{1C7FA58C-A806-00A2-CADB-97A8CA704A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15808" y="5575548"/>
              <a:ext cx="800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Line 16">
              <a:extLst>
                <a:ext uri="{FF2B5EF4-FFF2-40B4-BE49-F238E27FC236}">
                  <a16:creationId xmlns:a16="http://schemas.microsoft.com/office/drawing/2014/main" id="{D8E0EE1B-1CDA-97A6-6D74-273FD9C5A6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15808" y="4671426"/>
              <a:ext cx="800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Line 17">
              <a:extLst>
                <a:ext uri="{FF2B5EF4-FFF2-40B4-BE49-F238E27FC236}">
                  <a16:creationId xmlns:a16="http://schemas.microsoft.com/office/drawing/2014/main" id="{E8A79302-9CF9-7095-F4F8-2FA8B21C9C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15808" y="8599884"/>
              <a:ext cx="800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13391CEC-067F-1E66-5D6B-667A27906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400" y="6898100"/>
              <a:ext cx="3676017" cy="1593773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1200" b="1" baseline="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EB9C235D-684F-8234-EC2A-23FB3E7B6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400" y="9186173"/>
              <a:ext cx="3676017" cy="6222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b="1" baseline="0" dirty="0">
                  <a:solidFill>
                    <a:srgbClr val="FFFF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Device Register </a:t>
              </a:r>
            </a:p>
            <a:p>
              <a:pPr algn="ctr"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b="1" baseline="0" dirty="0">
                  <a:solidFill>
                    <a:srgbClr val="FFFF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Addresses</a:t>
              </a:r>
            </a:p>
          </p:txBody>
        </p:sp>
        <p:sp>
          <p:nvSpPr>
            <p:cNvPr id="13" name="Text Box 10">
              <a:extLst>
                <a:ext uri="{FF2B5EF4-FFF2-40B4-BE49-F238E27FC236}">
                  <a16:creationId xmlns:a16="http://schemas.microsoft.com/office/drawing/2014/main" id="{EC2CBD96-7272-3F3E-481B-6214ED4727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9414" y="1447751"/>
              <a:ext cx="1210594" cy="451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b="1" baseline="0" dirty="0">
                  <a:solidFill>
                    <a:srgbClr val="000000"/>
                  </a:solidFill>
                  <a:latin typeface="CourierPS" pitchFamily="49" charset="0"/>
                  <a:ea typeface="宋体" panose="02010600030101010101" pitchFamily="2" charset="-122"/>
                </a:rPr>
                <a:t>0x0000</a:t>
              </a:r>
            </a:p>
          </p:txBody>
        </p:sp>
        <p:sp>
          <p:nvSpPr>
            <p:cNvPr id="14" name="Text Box 11">
              <a:extLst>
                <a:ext uri="{FF2B5EF4-FFF2-40B4-BE49-F238E27FC236}">
                  <a16:creationId xmlns:a16="http://schemas.microsoft.com/office/drawing/2014/main" id="{95246B62-5DC9-E918-F86F-648D9584E4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9414" y="9531102"/>
              <a:ext cx="1210594" cy="451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b="1" baseline="0" dirty="0">
                  <a:solidFill>
                    <a:srgbClr val="000000"/>
                  </a:solidFill>
                  <a:latin typeface="CourierPS" pitchFamily="49" charset="0"/>
                  <a:ea typeface="宋体" panose="02010600030101010101" pitchFamily="2" charset="-122"/>
                </a:rPr>
                <a:t>0xFFFF</a:t>
              </a:r>
            </a:p>
          </p:txBody>
        </p:sp>
        <p:sp>
          <p:nvSpPr>
            <p:cNvPr id="15" name="Rectangle 6">
              <a:extLst>
                <a:ext uri="{FF2B5EF4-FFF2-40B4-BE49-F238E27FC236}">
                  <a16:creationId xmlns:a16="http://schemas.microsoft.com/office/drawing/2014/main" id="{CC10720F-5389-8CC9-1BE6-80F08694C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400" y="1517333"/>
              <a:ext cx="3676017" cy="80632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b="1" baseline="0" dirty="0">
                  <a:solidFill>
                    <a:srgbClr val="FFFF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Trap Vector Table</a:t>
              </a:r>
              <a:r>
                <a:rPr lang="zh-CN" altLang="en-US" sz="1200" b="1" baseline="0" dirty="0">
                  <a:solidFill>
                    <a:srgbClr val="FFFF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endParaRPr lang="en-US" altLang="zh-CN" sz="1200" b="1" baseline="0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CAE72DB0-A9C9-C3EA-EE53-9E72267E1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400" y="2326017"/>
              <a:ext cx="3676017" cy="80632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b="1" baseline="0" dirty="0">
                  <a:solidFill>
                    <a:srgbClr val="FFFF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Interrupt Vector Table</a:t>
              </a:r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26266131-AFA2-6B90-1C91-B794DA731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400" y="3120658"/>
              <a:ext cx="3676017" cy="140700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b="1" baseline="0" dirty="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Operating System </a:t>
              </a:r>
            </a:p>
            <a:p>
              <a:pPr algn="ctr"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b="1" baseline="0" dirty="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and Supervisor Stack</a:t>
              </a:r>
            </a:p>
          </p:txBody>
        </p:sp>
        <p:sp>
          <p:nvSpPr>
            <p:cNvPr id="18" name="Text Box 10">
              <a:extLst>
                <a:ext uri="{FF2B5EF4-FFF2-40B4-BE49-F238E27FC236}">
                  <a16:creationId xmlns:a16="http://schemas.microsoft.com/office/drawing/2014/main" id="{AFDBF4E6-4F0B-1CC5-B1E2-87FA666E7F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9412" y="1965824"/>
              <a:ext cx="1242000" cy="451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b="1" baseline="0" dirty="0">
                  <a:solidFill>
                    <a:srgbClr val="000000"/>
                  </a:solidFill>
                  <a:latin typeface="CourierPS" pitchFamily="49" charset="0"/>
                  <a:ea typeface="宋体" panose="02010600030101010101" pitchFamily="2" charset="-122"/>
                </a:rPr>
                <a:t>0x00FF</a:t>
              </a:r>
              <a:r>
                <a:rPr lang="zh-CN" altLang="en-US" sz="1200" b="1" baseline="0" dirty="0">
                  <a:solidFill>
                    <a:srgbClr val="000000"/>
                  </a:solidFill>
                  <a:latin typeface="CourierPS" pitchFamily="49" charset="0"/>
                  <a:ea typeface="宋体" panose="02010600030101010101" pitchFamily="2" charset="-122"/>
                </a:rPr>
                <a:t> </a:t>
              </a:r>
              <a:endParaRPr lang="en-US" altLang="zh-CN" sz="1200" b="1" baseline="0" dirty="0">
                <a:solidFill>
                  <a:srgbClr val="000000"/>
                </a:solidFill>
                <a:latin typeface="CourierPS" pitchFamily="49" charset="0"/>
                <a:ea typeface="宋体" panose="02010600030101010101" pitchFamily="2" charset="-122"/>
              </a:endParaRPr>
            </a:p>
          </p:txBody>
        </p:sp>
        <p:sp>
          <p:nvSpPr>
            <p:cNvPr id="19" name="Text Box 10">
              <a:extLst>
                <a:ext uri="{FF2B5EF4-FFF2-40B4-BE49-F238E27FC236}">
                  <a16:creationId xmlns:a16="http://schemas.microsoft.com/office/drawing/2014/main" id="{A3D61376-6963-B16A-FCD1-3A01406A14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9414" y="2289860"/>
              <a:ext cx="1210594" cy="451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b="1" baseline="0" dirty="0">
                  <a:solidFill>
                    <a:srgbClr val="000000"/>
                  </a:solidFill>
                  <a:latin typeface="CourierPS" pitchFamily="49" charset="0"/>
                  <a:ea typeface="宋体" panose="02010600030101010101" pitchFamily="2" charset="-122"/>
                </a:rPr>
                <a:t>0x0100</a:t>
              </a:r>
            </a:p>
          </p:txBody>
        </p:sp>
        <p:sp>
          <p:nvSpPr>
            <p:cNvPr id="20" name="Text Box 10">
              <a:extLst>
                <a:ext uri="{FF2B5EF4-FFF2-40B4-BE49-F238E27FC236}">
                  <a16:creationId xmlns:a16="http://schemas.microsoft.com/office/drawing/2014/main" id="{DDF75CAF-5B7E-9780-F7E3-471ABCD2C9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9412" y="2751525"/>
              <a:ext cx="1242000" cy="451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b="1" baseline="0" dirty="0">
                  <a:solidFill>
                    <a:srgbClr val="000000"/>
                  </a:solidFill>
                  <a:latin typeface="CourierPS" pitchFamily="49" charset="0"/>
                  <a:ea typeface="宋体" panose="02010600030101010101" pitchFamily="2" charset="-122"/>
                </a:rPr>
                <a:t>0x01FF</a:t>
              </a:r>
              <a:r>
                <a:rPr lang="zh-CN" altLang="en-US" sz="1200" b="1" baseline="0" dirty="0">
                  <a:solidFill>
                    <a:srgbClr val="000000"/>
                  </a:solidFill>
                  <a:latin typeface="CourierPS" pitchFamily="49" charset="0"/>
                  <a:ea typeface="宋体" panose="02010600030101010101" pitchFamily="2" charset="-122"/>
                </a:rPr>
                <a:t> </a:t>
              </a:r>
              <a:endParaRPr lang="en-US" altLang="zh-CN" sz="1200" b="1" baseline="0" dirty="0">
                <a:solidFill>
                  <a:srgbClr val="000000"/>
                </a:solidFill>
                <a:latin typeface="CourierPS" pitchFamily="49" charset="0"/>
                <a:ea typeface="宋体" panose="02010600030101010101" pitchFamily="2" charset="-122"/>
              </a:endParaRPr>
            </a:p>
          </p:txBody>
        </p:sp>
        <p:sp>
          <p:nvSpPr>
            <p:cNvPr id="21" name="Text Box 10">
              <a:extLst>
                <a:ext uri="{FF2B5EF4-FFF2-40B4-BE49-F238E27FC236}">
                  <a16:creationId xmlns:a16="http://schemas.microsoft.com/office/drawing/2014/main" id="{B80E7D2B-4645-1074-9035-3F39B2E4C0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9414" y="3075560"/>
              <a:ext cx="1210594" cy="451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b="1" baseline="0" dirty="0">
                  <a:solidFill>
                    <a:srgbClr val="000000"/>
                  </a:solidFill>
                  <a:latin typeface="CourierPS" pitchFamily="49" charset="0"/>
                  <a:ea typeface="宋体" panose="02010600030101010101" pitchFamily="2" charset="-122"/>
                </a:rPr>
                <a:t>0x0200</a:t>
              </a:r>
            </a:p>
          </p:txBody>
        </p:sp>
        <p:sp>
          <p:nvSpPr>
            <p:cNvPr id="22" name="Text Box 10">
              <a:extLst>
                <a:ext uri="{FF2B5EF4-FFF2-40B4-BE49-F238E27FC236}">
                  <a16:creationId xmlns:a16="http://schemas.microsoft.com/office/drawing/2014/main" id="{71DBFDE7-E51C-00C0-0243-27448C3A11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0947" y="4171391"/>
              <a:ext cx="1210594" cy="451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b="1" baseline="0" dirty="0">
                  <a:solidFill>
                    <a:srgbClr val="000000"/>
                  </a:solidFill>
                  <a:latin typeface="CourierPS" pitchFamily="49" charset="0"/>
                  <a:ea typeface="宋体" panose="02010600030101010101" pitchFamily="2" charset="-122"/>
                </a:rPr>
                <a:t>0x2FFF</a:t>
              </a:r>
            </a:p>
          </p:txBody>
        </p:sp>
        <p:sp>
          <p:nvSpPr>
            <p:cNvPr id="23" name="Text Box 10">
              <a:extLst>
                <a:ext uri="{FF2B5EF4-FFF2-40B4-BE49-F238E27FC236}">
                  <a16:creationId xmlns:a16="http://schemas.microsoft.com/office/drawing/2014/main" id="{E9321957-1194-8FED-8649-C8BC8707CC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0947" y="4495427"/>
              <a:ext cx="1210594" cy="451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b="1" baseline="0" dirty="0">
                  <a:solidFill>
                    <a:srgbClr val="000000"/>
                  </a:solidFill>
                  <a:latin typeface="CourierPS" pitchFamily="49" charset="0"/>
                  <a:ea typeface="宋体" panose="02010600030101010101" pitchFamily="2" charset="-122"/>
                </a:rPr>
                <a:t>0x3000</a:t>
              </a:r>
            </a:p>
          </p:txBody>
        </p:sp>
        <p:sp>
          <p:nvSpPr>
            <p:cNvPr id="24" name="Text Box 10">
              <a:extLst>
                <a:ext uri="{FF2B5EF4-FFF2-40B4-BE49-F238E27FC236}">
                  <a16:creationId xmlns:a16="http://schemas.microsoft.com/office/drawing/2014/main" id="{E3B98034-5D21-5549-DA88-937714D59C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9414" y="8830113"/>
              <a:ext cx="1210594" cy="451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b="1" baseline="0" dirty="0">
                  <a:solidFill>
                    <a:srgbClr val="000000"/>
                  </a:solidFill>
                  <a:latin typeface="CourierPS" pitchFamily="49" charset="0"/>
                  <a:ea typeface="宋体" panose="02010600030101010101" pitchFamily="2" charset="-122"/>
                </a:rPr>
                <a:t>0xFDFF</a:t>
              </a:r>
            </a:p>
          </p:txBody>
        </p:sp>
        <p:sp>
          <p:nvSpPr>
            <p:cNvPr id="25" name="Text Box 11">
              <a:extLst>
                <a:ext uri="{FF2B5EF4-FFF2-40B4-BE49-F238E27FC236}">
                  <a16:creationId xmlns:a16="http://schemas.microsoft.com/office/drawing/2014/main" id="{285A491A-D14A-D11F-594A-CC17576784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9414" y="9156497"/>
              <a:ext cx="1210594" cy="451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b="1" baseline="0" dirty="0">
                  <a:solidFill>
                    <a:srgbClr val="000000"/>
                  </a:solidFill>
                  <a:latin typeface="CourierPS" pitchFamily="49" charset="0"/>
                  <a:ea typeface="宋体" panose="02010600030101010101" pitchFamily="2" charset="-122"/>
                </a:rPr>
                <a:t>0xFE00</a:t>
              </a:r>
            </a:p>
          </p:txBody>
        </p:sp>
        <p:sp>
          <p:nvSpPr>
            <p:cNvPr id="26" name="Rectangle 6">
              <a:extLst>
                <a:ext uri="{FF2B5EF4-FFF2-40B4-BE49-F238E27FC236}">
                  <a16:creationId xmlns:a16="http://schemas.microsoft.com/office/drawing/2014/main" id="{F0AB2264-CB65-1BA1-ECEF-7A8B867FB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400" y="8491873"/>
              <a:ext cx="3676017" cy="736115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b="1" baseline="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Run-time stack</a:t>
              </a:r>
            </a:p>
          </p:txBody>
        </p:sp>
        <p:sp>
          <p:nvSpPr>
            <p:cNvPr id="27" name="Rectangle 6">
              <a:extLst>
                <a:ext uri="{FF2B5EF4-FFF2-40B4-BE49-F238E27FC236}">
                  <a16:creationId xmlns:a16="http://schemas.microsoft.com/office/drawing/2014/main" id="{FC9A9ABB-E6D3-7490-899A-076C850F4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400" y="4495429"/>
              <a:ext cx="3676017" cy="992078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b="1" baseline="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Program Text</a:t>
              </a:r>
            </a:p>
          </p:txBody>
        </p:sp>
        <p:sp>
          <p:nvSpPr>
            <p:cNvPr id="28" name="Rectangle 6">
              <a:extLst>
                <a:ext uri="{FF2B5EF4-FFF2-40B4-BE49-F238E27FC236}">
                  <a16:creationId xmlns:a16="http://schemas.microsoft.com/office/drawing/2014/main" id="{265E6E4D-1EEB-EAAE-3097-B2E463F77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400" y="5487506"/>
              <a:ext cx="3676017" cy="73611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b="1" baseline="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Global data section</a:t>
              </a:r>
            </a:p>
          </p:txBody>
        </p:sp>
        <p:sp>
          <p:nvSpPr>
            <p:cNvPr id="29" name="Rectangle 6">
              <a:extLst>
                <a:ext uri="{FF2B5EF4-FFF2-40B4-BE49-F238E27FC236}">
                  <a16:creationId xmlns:a16="http://schemas.microsoft.com/office/drawing/2014/main" id="{5E785E28-7429-EF1D-D90F-0AB7D71A3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400" y="6223621"/>
              <a:ext cx="3676017" cy="736115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b="1" baseline="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Heap (for dynamically </a:t>
              </a:r>
            </a:p>
            <a:p>
              <a:pPr algn="ctr"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b="1" baseline="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allocated memory)</a:t>
              </a:r>
            </a:p>
          </p:txBody>
        </p:sp>
        <p:cxnSp>
          <p:nvCxnSpPr>
            <p:cNvPr id="30" name="直接箭头连接符 88">
              <a:extLst>
                <a:ext uri="{FF2B5EF4-FFF2-40B4-BE49-F238E27FC236}">
                  <a16:creationId xmlns:a16="http://schemas.microsoft.com/office/drawing/2014/main" id="{C98C5570-38A5-B548-2ABB-A68BDFC53785}"/>
                </a:ext>
              </a:extLst>
            </p:cNvPr>
            <p:cNvCxnSpPr/>
            <p:nvPr/>
          </p:nvCxnSpPr>
          <p:spPr bwMode="auto">
            <a:xfrm>
              <a:off x="5581409" y="6979705"/>
              <a:ext cx="0" cy="6216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直接箭头连接符 90">
              <a:extLst>
                <a:ext uri="{FF2B5EF4-FFF2-40B4-BE49-F238E27FC236}">
                  <a16:creationId xmlns:a16="http://schemas.microsoft.com/office/drawing/2014/main" id="{330D8F32-BD85-DBAF-3FC8-B8E09407439B}"/>
                </a:ext>
              </a:extLst>
            </p:cNvPr>
            <p:cNvCxnSpPr/>
            <p:nvPr/>
          </p:nvCxnSpPr>
          <p:spPr bwMode="auto">
            <a:xfrm flipV="1">
              <a:off x="5579604" y="7870208"/>
              <a:ext cx="0" cy="6216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" name="Line 15">
              <a:extLst>
                <a:ext uri="{FF2B5EF4-FFF2-40B4-BE49-F238E27FC236}">
                  <a16:creationId xmlns:a16="http://schemas.microsoft.com/office/drawing/2014/main" id="{9D5A3C61-9F1A-5E6A-3F0C-163A719528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15808" y="8923920"/>
              <a:ext cx="800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" name="Text Box 14">
              <a:extLst>
                <a:ext uri="{FF2B5EF4-FFF2-40B4-BE49-F238E27FC236}">
                  <a16:creationId xmlns:a16="http://schemas.microsoft.com/office/drawing/2014/main" id="{8747FC46-94C1-9C07-2FD2-67492B4228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38103" y="8707896"/>
              <a:ext cx="3000348" cy="551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b="1" baseline="0" dirty="0">
                  <a:solidFill>
                    <a:srgbClr val="000000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rPr>
                <a:t>R5 (frame pointer)</a:t>
              </a:r>
            </a:p>
          </p:txBody>
        </p: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75A170D4-DEFB-DB41-F97C-5D702D331146}"/>
                </a:ext>
              </a:extLst>
            </p:cNvPr>
            <p:cNvGrpSpPr/>
            <p:nvPr/>
          </p:nvGrpSpPr>
          <p:grpSpPr>
            <a:xfrm>
              <a:off x="10980204" y="5624325"/>
              <a:ext cx="4019766" cy="4362018"/>
              <a:chOff x="5508104" y="3140968"/>
              <a:chExt cx="2679844" cy="2908012"/>
            </a:xfrm>
          </p:grpSpPr>
          <p:sp>
            <p:nvSpPr>
              <p:cNvPr id="37" name="Line 15">
                <a:extLst>
                  <a:ext uri="{FF2B5EF4-FFF2-40B4-BE49-F238E27FC236}">
                    <a16:creationId xmlns:a16="http://schemas.microsoft.com/office/drawing/2014/main" id="{E5BE2206-5A74-A039-5A05-2B67D568C7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92280" y="4581128"/>
                <a:ext cx="5334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600" b="1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8" name="Text Box 14">
                <a:extLst>
                  <a:ext uri="{FF2B5EF4-FFF2-40B4-BE49-F238E27FC236}">
                    <a16:creationId xmlns:a16="http://schemas.microsoft.com/office/drawing/2014/main" id="{13E4549A-4DB1-E3CC-B592-58C41AED75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40476" y="4437114"/>
                <a:ext cx="533512" cy="367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600" b="1" baseline="0" dirty="0">
                    <a:solidFill>
                      <a:srgbClr val="000000"/>
                    </a:solidFill>
                    <a:latin typeface="Franklin Gothic Book" panose="020B0503020102020204" pitchFamily="34" charset="0"/>
                    <a:ea typeface="宋体" panose="02010600030101010101" pitchFamily="2" charset="-122"/>
                  </a:rPr>
                  <a:t>R5 </a:t>
                </a:r>
              </a:p>
            </p:txBody>
          </p:sp>
          <p:sp>
            <p:nvSpPr>
              <p:cNvPr id="39" name="文本框 37">
                <a:extLst>
                  <a:ext uri="{FF2B5EF4-FFF2-40B4-BE49-F238E27FC236}">
                    <a16:creationId xmlns:a16="http://schemas.microsoft.com/office/drawing/2014/main" id="{E5B88799-0F6B-A902-E5CB-1FF6E17786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52120" y="3933056"/>
                <a:ext cx="1414462" cy="708201"/>
              </a:xfrm>
              <a:prstGeom prst="rect">
                <a:avLst/>
              </a:prstGeom>
              <a:solidFill>
                <a:srgbClr val="CC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 anchor="ctr">
                <a:no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itchFamily="18" charset="-127"/>
                  <a:buChar char="-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13716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altLang="zh-CN" sz="1800" b="0" baseline="0" dirty="0">
                    <a:solidFill>
                      <a:srgbClr val="000000"/>
                    </a:solidFill>
                    <a:ea typeface="宋体" panose="02010600030101010101" pitchFamily="2" charset="-122"/>
                  </a:rPr>
                  <a:t>Function2</a:t>
                </a:r>
              </a:p>
            </p:txBody>
          </p:sp>
          <p:sp>
            <p:nvSpPr>
              <p:cNvPr id="40" name="Line 17">
                <a:extLst>
                  <a:ext uri="{FF2B5EF4-FFF2-40B4-BE49-F238E27FC236}">
                    <a16:creationId xmlns:a16="http://schemas.microsoft.com/office/drawing/2014/main" id="{4EFD8267-3026-2087-99D6-E5BB383310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92280" y="4077072"/>
                <a:ext cx="5334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600" b="1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1" name="Text Box 14">
                <a:extLst>
                  <a:ext uri="{FF2B5EF4-FFF2-40B4-BE49-F238E27FC236}">
                    <a16:creationId xmlns:a16="http://schemas.microsoft.com/office/drawing/2014/main" id="{B0EE40C8-3848-D35F-4106-1DE21586A9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54436" y="3913311"/>
                <a:ext cx="533512" cy="367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600" b="1" baseline="0" dirty="0">
                    <a:solidFill>
                      <a:srgbClr val="000000"/>
                    </a:solidFill>
                    <a:latin typeface="Franklin Gothic Book" panose="020B0503020102020204" pitchFamily="34" charset="0"/>
                    <a:ea typeface="宋体" panose="02010600030101010101" pitchFamily="2" charset="-122"/>
                  </a:rPr>
                  <a:t>R6 </a:t>
                </a:r>
              </a:p>
            </p:txBody>
          </p:sp>
          <p:sp>
            <p:nvSpPr>
              <p:cNvPr id="42" name="Line 15">
                <a:extLst>
                  <a:ext uri="{FF2B5EF4-FFF2-40B4-BE49-F238E27FC236}">
                    <a16:creationId xmlns:a16="http://schemas.microsoft.com/office/drawing/2014/main" id="{348F5B11-C0BC-866F-D769-949F37EE8D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92280" y="3861048"/>
                <a:ext cx="5334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600" b="1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3" name="Text Box 14">
                <a:extLst>
                  <a:ext uri="{FF2B5EF4-FFF2-40B4-BE49-F238E27FC236}">
                    <a16:creationId xmlns:a16="http://schemas.microsoft.com/office/drawing/2014/main" id="{38ACA280-E040-E555-00C5-80BC0C2868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40476" y="3645024"/>
                <a:ext cx="533512" cy="367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600" b="1" baseline="0" dirty="0">
                    <a:solidFill>
                      <a:srgbClr val="000000"/>
                    </a:solidFill>
                    <a:latin typeface="Franklin Gothic Book" panose="020B0503020102020204" pitchFamily="34" charset="0"/>
                    <a:ea typeface="宋体" panose="02010600030101010101" pitchFamily="2" charset="-122"/>
                  </a:rPr>
                  <a:t>R5 </a:t>
                </a:r>
              </a:p>
            </p:txBody>
          </p:sp>
          <p:sp>
            <p:nvSpPr>
              <p:cNvPr id="44" name="Line 17">
                <a:extLst>
                  <a:ext uri="{FF2B5EF4-FFF2-40B4-BE49-F238E27FC236}">
                    <a16:creationId xmlns:a16="http://schemas.microsoft.com/office/drawing/2014/main" id="{D6C59E8D-9E31-AF20-4676-3AE4BEA926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92280" y="3284984"/>
                <a:ext cx="5334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600" b="1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5" name="Text Box 14">
                <a:extLst>
                  <a:ext uri="{FF2B5EF4-FFF2-40B4-BE49-F238E27FC236}">
                    <a16:creationId xmlns:a16="http://schemas.microsoft.com/office/drawing/2014/main" id="{BE64F383-0B28-7B29-F744-FA211F4C4A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54436" y="3140968"/>
                <a:ext cx="533512" cy="367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600" b="1" baseline="0" dirty="0">
                    <a:solidFill>
                      <a:srgbClr val="000000"/>
                    </a:solidFill>
                    <a:latin typeface="Franklin Gothic Book" panose="020B0503020102020204" pitchFamily="34" charset="0"/>
                    <a:ea typeface="宋体" panose="02010600030101010101" pitchFamily="2" charset="-122"/>
                  </a:rPr>
                  <a:t>R6 </a:t>
                </a:r>
              </a:p>
            </p:txBody>
          </p:sp>
          <p:sp>
            <p:nvSpPr>
              <p:cNvPr id="46" name="任意多边形 41">
                <a:extLst>
                  <a:ext uri="{FF2B5EF4-FFF2-40B4-BE49-F238E27FC236}">
                    <a16:creationId xmlns:a16="http://schemas.microsoft.com/office/drawing/2014/main" id="{60A9A4FC-95EC-16D9-BCDD-722F75C762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8104" y="4653136"/>
                <a:ext cx="188913" cy="561975"/>
              </a:xfrm>
              <a:custGeom>
                <a:avLst/>
                <a:gdLst>
                  <a:gd name="T0" fmla="*/ 137518 w 188644"/>
                  <a:gd name="T1" fmla="*/ 0 h 561315"/>
                  <a:gd name="T2" fmla="*/ 553 w 188644"/>
                  <a:gd name="T3" fmla="*/ 173232 h 561315"/>
                  <a:gd name="T4" fmla="*/ 183171 w 188644"/>
                  <a:gd name="T5" fmla="*/ 373818 h 561315"/>
                  <a:gd name="T6" fmla="*/ 155778 w 188644"/>
                  <a:gd name="T7" fmla="*/ 565287 h 561315"/>
                  <a:gd name="T8" fmla="*/ 155778 w 188644"/>
                  <a:gd name="T9" fmla="*/ 565287 h 5613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8644" h="561315">
                    <a:moveTo>
                      <a:pt x="136349" y="0"/>
                    </a:moveTo>
                    <a:cubicBezTo>
                      <a:pt x="64675" y="55075"/>
                      <a:pt x="-6998" y="110151"/>
                      <a:pt x="547" y="172016"/>
                    </a:cubicBezTo>
                    <a:cubicBezTo>
                      <a:pt x="8092" y="233881"/>
                      <a:pt x="155965" y="306309"/>
                      <a:pt x="181616" y="371192"/>
                    </a:cubicBezTo>
                    <a:cubicBezTo>
                      <a:pt x="207267" y="436075"/>
                      <a:pt x="154455" y="561315"/>
                      <a:pt x="154455" y="561315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7" name="任意多边形 41">
                <a:extLst>
                  <a:ext uri="{FF2B5EF4-FFF2-40B4-BE49-F238E27FC236}">
                    <a16:creationId xmlns:a16="http://schemas.microsoft.com/office/drawing/2014/main" id="{61E90DE2-B6A8-9155-768E-EB264A54C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3367" y="4653136"/>
                <a:ext cx="188913" cy="561975"/>
              </a:xfrm>
              <a:custGeom>
                <a:avLst/>
                <a:gdLst>
                  <a:gd name="T0" fmla="*/ 137518 w 188644"/>
                  <a:gd name="T1" fmla="*/ 0 h 561315"/>
                  <a:gd name="T2" fmla="*/ 553 w 188644"/>
                  <a:gd name="T3" fmla="*/ 173232 h 561315"/>
                  <a:gd name="T4" fmla="*/ 183171 w 188644"/>
                  <a:gd name="T5" fmla="*/ 373818 h 561315"/>
                  <a:gd name="T6" fmla="*/ 155778 w 188644"/>
                  <a:gd name="T7" fmla="*/ 565287 h 561315"/>
                  <a:gd name="T8" fmla="*/ 155778 w 188644"/>
                  <a:gd name="T9" fmla="*/ 565287 h 5613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8644" h="561315">
                    <a:moveTo>
                      <a:pt x="136349" y="0"/>
                    </a:moveTo>
                    <a:cubicBezTo>
                      <a:pt x="64675" y="55075"/>
                      <a:pt x="-6998" y="110151"/>
                      <a:pt x="547" y="172016"/>
                    </a:cubicBezTo>
                    <a:cubicBezTo>
                      <a:pt x="8092" y="233881"/>
                      <a:pt x="155965" y="306309"/>
                      <a:pt x="181616" y="371192"/>
                    </a:cubicBezTo>
                    <a:cubicBezTo>
                      <a:pt x="207267" y="436075"/>
                      <a:pt x="154455" y="561315"/>
                      <a:pt x="154455" y="561315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8" name="文本框 37">
                <a:extLst>
                  <a:ext uri="{FF2B5EF4-FFF2-40B4-BE49-F238E27FC236}">
                    <a16:creationId xmlns:a16="http://schemas.microsoft.com/office/drawing/2014/main" id="{C7B910C3-B253-D7CC-3123-CB0E0AACFE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52120" y="5231175"/>
                <a:ext cx="1414462" cy="646097"/>
              </a:xfrm>
              <a:prstGeom prst="rect">
                <a:avLst/>
              </a:prstGeom>
              <a:solidFill>
                <a:srgbClr val="CC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 anchor="ctr">
                <a:no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itchFamily="18" charset="-127"/>
                  <a:buChar char="-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13716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altLang="zh-CN" sz="1800" b="0" baseline="0" dirty="0">
                    <a:solidFill>
                      <a:srgbClr val="000000"/>
                    </a:solidFill>
                    <a:ea typeface="宋体" panose="02010600030101010101" pitchFamily="2" charset="-122"/>
                  </a:rPr>
                  <a:t>Function3</a:t>
                </a:r>
              </a:p>
            </p:txBody>
          </p:sp>
          <p:sp>
            <p:nvSpPr>
              <p:cNvPr id="49" name="文本框 37">
                <a:extLst>
                  <a:ext uri="{FF2B5EF4-FFF2-40B4-BE49-F238E27FC236}">
                    <a16:creationId xmlns:a16="http://schemas.microsoft.com/office/drawing/2014/main" id="{5C989EC1-CD67-01DD-9575-D8D6D0E4BC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52120" y="3224855"/>
                <a:ext cx="1414462" cy="708201"/>
              </a:xfrm>
              <a:prstGeom prst="rect">
                <a:avLst/>
              </a:prstGeom>
              <a:solidFill>
                <a:srgbClr val="CC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 anchor="ctr">
                <a:no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itchFamily="18" charset="-127"/>
                  <a:buChar char="-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13716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altLang="zh-CN" sz="1800" b="0" baseline="0" dirty="0">
                    <a:solidFill>
                      <a:srgbClr val="000000"/>
                    </a:solidFill>
                    <a:ea typeface="宋体" panose="02010600030101010101" pitchFamily="2" charset="-122"/>
                  </a:rPr>
                  <a:t>Function1</a:t>
                </a:r>
              </a:p>
            </p:txBody>
          </p:sp>
          <p:sp>
            <p:nvSpPr>
              <p:cNvPr id="50" name="Line 15">
                <a:extLst>
                  <a:ext uri="{FF2B5EF4-FFF2-40B4-BE49-F238E27FC236}">
                    <a16:creationId xmlns:a16="http://schemas.microsoft.com/office/drawing/2014/main" id="{3B6328BD-D47E-58D2-D779-7A44647D6E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92280" y="5825009"/>
                <a:ext cx="5334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600" b="1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1" name="Text Box 14">
                <a:extLst>
                  <a:ext uri="{FF2B5EF4-FFF2-40B4-BE49-F238E27FC236}">
                    <a16:creationId xmlns:a16="http://schemas.microsoft.com/office/drawing/2014/main" id="{3EF3BBCE-617A-5A20-7903-9DC28AB86E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40476" y="5680993"/>
                <a:ext cx="533512" cy="367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600" b="1" baseline="0" dirty="0">
                    <a:solidFill>
                      <a:srgbClr val="000000"/>
                    </a:solidFill>
                    <a:latin typeface="Franklin Gothic Book" panose="020B0503020102020204" pitchFamily="34" charset="0"/>
                    <a:ea typeface="宋体" panose="02010600030101010101" pitchFamily="2" charset="-122"/>
                  </a:rPr>
                  <a:t>R5 </a:t>
                </a:r>
              </a:p>
            </p:txBody>
          </p:sp>
          <p:sp>
            <p:nvSpPr>
              <p:cNvPr id="52" name="Line 17">
                <a:extLst>
                  <a:ext uri="{FF2B5EF4-FFF2-40B4-BE49-F238E27FC236}">
                    <a16:creationId xmlns:a16="http://schemas.microsoft.com/office/drawing/2014/main" id="{0174D041-58BC-2096-5BE4-0DE51E829A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92280" y="5320953"/>
                <a:ext cx="5334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600" b="1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" name="Text Box 14">
                <a:extLst>
                  <a:ext uri="{FF2B5EF4-FFF2-40B4-BE49-F238E27FC236}">
                    <a16:creationId xmlns:a16="http://schemas.microsoft.com/office/drawing/2014/main" id="{900566D4-0135-B627-12B0-1D3C8092C7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54436" y="5157191"/>
                <a:ext cx="533512" cy="367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600" b="1" baseline="0" dirty="0">
                    <a:solidFill>
                      <a:srgbClr val="000000"/>
                    </a:solidFill>
                    <a:latin typeface="Franklin Gothic Book" panose="020B0503020102020204" pitchFamily="34" charset="0"/>
                    <a:ea typeface="宋体" panose="02010600030101010101" pitchFamily="2" charset="-122"/>
                  </a:rPr>
                  <a:t>R6 </a:t>
                </a:r>
              </a:p>
            </p:txBody>
          </p:sp>
        </p:grpSp>
        <p:cxnSp>
          <p:nvCxnSpPr>
            <p:cNvPr id="35" name="直接连接符 118">
              <a:extLst>
                <a:ext uri="{FF2B5EF4-FFF2-40B4-BE49-F238E27FC236}">
                  <a16:creationId xmlns:a16="http://schemas.microsoft.com/office/drawing/2014/main" id="{8DF83ABF-51DB-1E9D-A938-1AD7B9839AFD}"/>
                </a:ext>
              </a:extLst>
            </p:cNvPr>
            <p:cNvCxnSpPr/>
            <p:nvPr/>
          </p:nvCxnSpPr>
          <p:spPr bwMode="auto">
            <a:xfrm flipV="1">
              <a:off x="7415808" y="5775953"/>
              <a:ext cx="3758226" cy="27159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直接连接符 119">
              <a:extLst>
                <a:ext uri="{FF2B5EF4-FFF2-40B4-BE49-F238E27FC236}">
                  <a16:creationId xmlns:a16="http://schemas.microsoft.com/office/drawing/2014/main" id="{65B04E78-9832-B7C4-2DA7-B549031242B5}"/>
                </a:ext>
              </a:extLst>
            </p:cNvPr>
            <p:cNvCxnSpPr/>
            <p:nvPr/>
          </p:nvCxnSpPr>
          <p:spPr bwMode="auto">
            <a:xfrm>
              <a:off x="7432012" y="9196995"/>
              <a:ext cx="3720026" cy="5418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4" name="灯片编号占位符 53">
            <a:extLst>
              <a:ext uri="{FF2B5EF4-FFF2-40B4-BE49-F238E27FC236}">
                <a16:creationId xmlns:a16="http://schemas.microsoft.com/office/drawing/2014/main" id="{11F33ABF-4582-D3C2-6CF9-F8608264E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658915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C9301-1D6F-97E0-950E-6D1BF6E0D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02926260-E924-C4F8-015D-994FBC8981F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BAACEB59-B744-1730-6408-1D2D04A9F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577750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FF3F1E07-43E9-9E12-662B-3532AA6C3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484784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C1B9BABD-C1A8-54B0-CBCA-CF1866FDC472}"/>
              </a:ext>
            </a:extLst>
          </p:cNvPr>
          <p:cNvCxnSpPr/>
          <p:nvPr/>
        </p:nvCxnSpPr>
        <p:spPr>
          <a:xfrm>
            <a:off x="474181" y="21318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>
            <a:extLst>
              <a:ext uri="{FF2B5EF4-FFF2-40B4-BE49-F238E27FC236}">
                <a16:creationId xmlns:a16="http://schemas.microsoft.com/office/drawing/2014/main" id="{F8BE4B81-F4E0-6121-B4A5-5A3A5BECE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278097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21" name="矩形 17">
            <a:extLst>
              <a:ext uri="{FF2B5EF4-FFF2-40B4-BE49-F238E27FC236}">
                <a16:creationId xmlns:a16="http://schemas.microsoft.com/office/drawing/2014/main" id="{ED24D3D6-F9BE-0BEE-B13C-346337224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37106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From ENIAC to the Stored Program Computer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D2F4CCB1-50F9-999B-BEBB-756524B7246E}"/>
              </a:ext>
            </a:extLst>
          </p:cNvPr>
          <p:cNvCxnSpPr/>
          <p:nvPr/>
        </p:nvCxnSpPr>
        <p:spPr>
          <a:xfrm>
            <a:off x="438669" y="29317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7">
            <a:extLst>
              <a:ext uri="{FF2B5EF4-FFF2-40B4-BE49-F238E27FC236}">
                <a16:creationId xmlns:a16="http://schemas.microsoft.com/office/drawing/2014/main" id="{779AA477-0EA3-E2C7-7085-D63C4FF12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577750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Clr>
                <a:srgbClr val="4F81BD"/>
              </a:buClr>
              <a:buNone/>
              <a:defRPr/>
            </a:pPr>
            <a:r>
              <a:rPr lang="en-US" altLang="zh-CN" sz="2400" b="1" kern="0" baseline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Review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20FDC1CF-879B-D333-0A26-22FA8938EC74}"/>
              </a:ext>
            </a:extLst>
          </p:cNvPr>
          <p:cNvCxnSpPr/>
          <p:nvPr/>
        </p:nvCxnSpPr>
        <p:spPr>
          <a:xfrm>
            <a:off x="474181" y="21318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17">
            <a:extLst>
              <a:ext uri="{FF2B5EF4-FFF2-40B4-BE49-F238E27FC236}">
                <a16:creationId xmlns:a16="http://schemas.microsoft.com/office/drawing/2014/main" id="{04F38594-0C65-5AEE-E4B0-9251C852A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278530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40" name="矩形 17">
            <a:extLst>
              <a:ext uri="{FF2B5EF4-FFF2-40B4-BE49-F238E27FC236}">
                <a16:creationId xmlns:a16="http://schemas.microsoft.com/office/drawing/2014/main" id="{9CBC187F-DE93-AC45-D180-8326353D3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37106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152A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Pointers</a:t>
            </a:r>
          </a:p>
        </p:txBody>
      </p:sp>
      <p:sp>
        <p:nvSpPr>
          <p:cNvPr id="43" name="Text Box 17">
            <a:extLst>
              <a:ext uri="{FF2B5EF4-FFF2-40B4-BE49-F238E27FC236}">
                <a16:creationId xmlns:a16="http://schemas.microsoft.com/office/drawing/2014/main" id="{4E23E83D-F884-A910-68ED-299B01145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162786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D26A8574-A7A3-20DB-35C6-46E5EADAB0B7}"/>
              </a:ext>
            </a:extLst>
          </p:cNvPr>
          <p:cNvCxnSpPr/>
          <p:nvPr/>
        </p:nvCxnSpPr>
        <p:spPr>
          <a:xfrm>
            <a:off x="438669" y="381639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17">
            <a:extLst>
              <a:ext uri="{FF2B5EF4-FFF2-40B4-BE49-F238E27FC236}">
                <a16:creationId xmlns:a16="http://schemas.microsoft.com/office/drawing/2014/main" id="{600BAA7C-7666-0E83-AEC1-D59FBEF3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058563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  <p:sp>
        <p:nvSpPr>
          <p:cNvPr id="3" name="矩形 17">
            <a:extLst>
              <a:ext uri="{FF2B5EF4-FFF2-40B4-BE49-F238E27FC236}">
                <a16:creationId xmlns:a16="http://schemas.microsoft.com/office/drawing/2014/main" id="{81855CB5-F80A-FD27-9E4F-37AF46EEA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151529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From ENIAC to the Stored Program Computer</a:t>
            </a:r>
          </a:p>
        </p:txBody>
      </p:sp>
      <p:cxnSp>
        <p:nvCxnSpPr>
          <p:cNvPr id="4" name="直接连接符 47">
            <a:extLst>
              <a:ext uri="{FF2B5EF4-FFF2-40B4-BE49-F238E27FC236}">
                <a16:creationId xmlns:a16="http://schemas.microsoft.com/office/drawing/2014/main" id="{8E305ADC-5DF2-3CE7-16C2-250A8920CD95}"/>
              </a:ext>
            </a:extLst>
          </p:cNvPr>
          <p:cNvCxnSpPr/>
          <p:nvPr/>
        </p:nvCxnSpPr>
        <p:spPr>
          <a:xfrm>
            <a:off x="438669" y="4712171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17">
            <a:extLst>
              <a:ext uri="{FF2B5EF4-FFF2-40B4-BE49-F238E27FC236}">
                <a16:creationId xmlns:a16="http://schemas.microsoft.com/office/drawing/2014/main" id="{DE835512-6579-15B9-E20B-825C2CDC1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151529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lang="en-US" altLang="zh-CN" sz="2400" b="1" kern="0" baseline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Summary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266104-2503-2BA5-26D8-67FF1A761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z="1400" smtClean="0">
                <a:solidFill>
                  <a:srgbClr val="000000"/>
                </a:solidFill>
              </a:rPr>
              <a:pPr/>
              <a:t>40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11" name="矩形 17">
            <a:extLst>
              <a:ext uri="{FF2B5EF4-FFF2-40B4-BE49-F238E27FC236}">
                <a16:creationId xmlns:a16="http://schemas.microsoft.com/office/drawing/2014/main" id="{12CCAB66-A6D1-1012-EAA0-CF00D2F7B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25575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lang="en-US" altLang="zh-CN" sz="2400" b="1" kern="0" baseline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Arrays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0349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>
            <a:extLst>
              <a:ext uri="{FF2B5EF4-FFF2-40B4-BE49-F238E27FC236}">
                <a16:creationId xmlns:a16="http://schemas.microsoft.com/office/drawing/2014/main" id="{02C3B3CB-F7B3-29AC-FD5B-61AF9E1B0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classic example --‘Swap’</a:t>
            </a:r>
            <a:endParaRPr lang="zh-CN" altLang="en-US" dirty="0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C29FE295-3743-2CC7-9C6D-FC34D8B59CD2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222909" y="1079562"/>
            <a:ext cx="6733380" cy="5481638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  #include &lt;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stdio.h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&gt;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3  // Swap has no return value thus is declared as void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4  void Swap(int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6  int main(void)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7  {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8   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3;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9   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4;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11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("Before Swap ");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12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 and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%d\n",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13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14   Swap(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15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16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("After Swap ");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17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 and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%d\n",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18 }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void Swap(int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{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 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tempVal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</a:t>
            </a:r>
            <a:r>
              <a:rPr lang="en-US" altLang="zh-CN" sz="140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Holds </a:t>
            </a:r>
            <a:r>
              <a:rPr lang="en-US" altLang="zh-CN" sz="1400" dirty="0" err="1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when swapping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tempVal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26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tempVal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27 }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8FEFA5FD-6999-0DC7-7C10-7D7E9DF592BD}"/>
              </a:ext>
            </a:extLst>
          </p:cNvPr>
          <p:cNvGrpSpPr/>
          <p:nvPr/>
        </p:nvGrpSpPr>
        <p:grpSpPr>
          <a:xfrm>
            <a:off x="3091181" y="1359156"/>
            <a:ext cx="5927407" cy="4922449"/>
            <a:chOff x="3124051" y="1749141"/>
            <a:chExt cx="5927407" cy="4922449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B95C7957-CB9C-0F66-DEA5-AB9A68D223AD}"/>
                </a:ext>
              </a:extLst>
            </p:cNvPr>
            <p:cNvSpPr/>
            <p:nvPr/>
          </p:nvSpPr>
          <p:spPr bwMode="auto">
            <a:xfrm>
              <a:off x="3140542" y="1749141"/>
              <a:ext cx="5910916" cy="492244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824B6C19-B482-50D1-C080-5A3E75E1FF30}"/>
                </a:ext>
              </a:extLst>
            </p:cNvPr>
            <p:cNvGrpSpPr/>
            <p:nvPr/>
          </p:nvGrpSpPr>
          <p:grpSpPr>
            <a:xfrm>
              <a:off x="3124051" y="1868794"/>
              <a:ext cx="5690775" cy="4632806"/>
              <a:chOff x="3131840" y="1904519"/>
              <a:chExt cx="5690775" cy="4632806"/>
            </a:xfrm>
          </p:grpSpPr>
          <p:cxnSp>
            <p:nvCxnSpPr>
              <p:cNvPr id="47" name="直线箭头连接符 46">
                <a:extLst>
                  <a:ext uri="{FF2B5EF4-FFF2-40B4-BE49-F238E27FC236}">
                    <a16:creationId xmlns:a16="http://schemas.microsoft.com/office/drawing/2014/main" id="{05140E38-81DF-DEF6-E84D-445EC08F0A2A}"/>
                  </a:ext>
                </a:extLst>
              </p:cNvPr>
              <p:cNvCxnSpPr>
                <a:cxnSpLocks/>
                <a:stCxn id="52" idx="0"/>
                <a:endCxn id="48" idx="2"/>
              </p:cNvCxnSpPr>
              <p:nvPr/>
            </p:nvCxnSpPr>
            <p:spPr bwMode="auto">
              <a:xfrm flipH="1" flipV="1">
                <a:off x="5223613" y="4513842"/>
                <a:ext cx="1" cy="36772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D46F408C-BB3F-5E3B-FDF5-A1C09C168E32}"/>
                  </a:ext>
                </a:extLst>
              </p:cNvPr>
              <p:cNvSpPr txBox="1"/>
              <p:nvPr/>
            </p:nvSpPr>
            <p:spPr>
              <a:xfrm>
                <a:off x="4234575" y="4214750"/>
                <a:ext cx="1978075" cy="299092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Run-time stack</a:t>
                </a:r>
                <a:endParaRPr lang="zh-CN" altLang="en-US" sz="1400" dirty="0"/>
              </a:p>
            </p:txBody>
          </p:sp>
          <p:cxnSp>
            <p:nvCxnSpPr>
              <p:cNvPr id="49" name="直线连接符 48">
                <a:extLst>
                  <a:ext uri="{FF2B5EF4-FFF2-40B4-BE49-F238E27FC236}">
                    <a16:creationId xmlns:a16="http://schemas.microsoft.com/office/drawing/2014/main" id="{A32F9398-399E-E8CA-93BF-2D162FB008C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234587" y="1954858"/>
                <a:ext cx="0" cy="4582467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" name="直线连接符 49">
                <a:extLst>
                  <a:ext uri="{FF2B5EF4-FFF2-40B4-BE49-F238E27FC236}">
                    <a16:creationId xmlns:a16="http://schemas.microsoft.com/office/drawing/2014/main" id="{A1BEF439-DFBE-5DE1-829D-750B2ED4B7A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212651" y="1954858"/>
                <a:ext cx="0" cy="4582467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" name="直线连接符 50">
                <a:extLst>
                  <a:ext uri="{FF2B5EF4-FFF2-40B4-BE49-F238E27FC236}">
                    <a16:creationId xmlns:a16="http://schemas.microsoft.com/office/drawing/2014/main" id="{29B21E40-BA94-ECF0-8ACB-C4AD6CFEA38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300192" y="4881571"/>
                <a:ext cx="2520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6431340A-ABD3-19CC-3D6A-C51AD3D6542F}"/>
                  </a:ext>
                </a:extLst>
              </p:cNvPr>
              <p:cNvSpPr/>
              <p:nvPr/>
            </p:nvSpPr>
            <p:spPr bwMode="auto">
              <a:xfrm>
                <a:off x="4234576" y="4881571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effectLst/>
                    <a:latin typeface="Arial" charset="0"/>
                    <a:ea typeface="宋体" pitchFamily="2" charset="-122"/>
                  </a:rPr>
                  <a:t>4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366BB0A9-9908-2464-C44D-71A1E076F4DF}"/>
                  </a:ext>
                </a:extLst>
              </p:cNvPr>
              <p:cNvSpPr/>
              <p:nvPr/>
            </p:nvSpPr>
            <p:spPr bwMode="auto">
              <a:xfrm>
                <a:off x="4234576" y="5220125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>
                    <a:latin typeface="Arial" charset="0"/>
                  </a:rPr>
                  <a:t>3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0AD8C737-AC54-5170-30B9-B9BA68778212}"/>
                  </a:ext>
                </a:extLst>
              </p:cNvPr>
              <p:cNvSpPr txBox="1"/>
              <p:nvPr/>
            </p:nvSpPr>
            <p:spPr>
              <a:xfrm>
                <a:off x="6322808" y="4906775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valueB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64437202-6C73-1893-0889-93AF3EE863D2}"/>
                  </a:ext>
                </a:extLst>
              </p:cNvPr>
              <p:cNvSpPr txBox="1"/>
              <p:nvPr/>
            </p:nvSpPr>
            <p:spPr>
              <a:xfrm>
                <a:off x="6322808" y="5245328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valueA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52FEB7B5-B018-063E-F30A-58305DFF79E3}"/>
                  </a:ext>
                </a:extLst>
              </p:cNvPr>
              <p:cNvSpPr txBox="1"/>
              <p:nvPr/>
            </p:nvSpPr>
            <p:spPr>
              <a:xfrm>
                <a:off x="3131840" y="4828280"/>
                <a:ext cx="531823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R6</a:t>
                </a:r>
                <a:endParaRPr lang="zh-CN" altLang="en-US" sz="1400" dirty="0"/>
              </a:p>
            </p:txBody>
          </p:sp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6353CF30-9B60-796E-3A1A-CBFF29840127}"/>
                  </a:ext>
                </a:extLst>
              </p:cNvPr>
              <p:cNvSpPr txBox="1"/>
              <p:nvPr/>
            </p:nvSpPr>
            <p:spPr>
              <a:xfrm>
                <a:off x="3131840" y="5006723"/>
                <a:ext cx="531823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R5</a:t>
                </a:r>
                <a:endParaRPr lang="zh-CN" altLang="en-US" sz="1400" dirty="0"/>
              </a:p>
            </p:txBody>
          </p:sp>
          <p:cxnSp>
            <p:nvCxnSpPr>
              <p:cNvPr id="63" name="直线箭头连接符 62">
                <a:extLst>
                  <a:ext uri="{FF2B5EF4-FFF2-40B4-BE49-F238E27FC236}">
                    <a16:creationId xmlns:a16="http://schemas.microsoft.com/office/drawing/2014/main" id="{82DD64DB-B480-F0B0-583D-8FAB417A9B37}"/>
                  </a:ext>
                </a:extLst>
              </p:cNvPr>
              <p:cNvCxnSpPr>
                <a:cxnSpLocks/>
                <a:stCxn id="60" idx="3"/>
              </p:cNvCxnSpPr>
              <p:nvPr/>
            </p:nvCxnSpPr>
            <p:spPr bwMode="auto">
              <a:xfrm flipV="1">
                <a:off x="3663663" y="4966074"/>
                <a:ext cx="532762" cy="628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64" name="直线箭头连接符 63">
                <a:extLst>
                  <a:ext uri="{FF2B5EF4-FFF2-40B4-BE49-F238E27FC236}">
                    <a16:creationId xmlns:a16="http://schemas.microsoft.com/office/drawing/2014/main" id="{84471A21-9EDB-9DE0-0C31-6FCBC1A41B61}"/>
                  </a:ext>
                </a:extLst>
              </p:cNvPr>
              <p:cNvCxnSpPr>
                <a:cxnSpLocks/>
                <a:stCxn id="61" idx="3"/>
              </p:cNvCxnSpPr>
              <p:nvPr/>
            </p:nvCxnSpPr>
            <p:spPr bwMode="auto">
              <a:xfrm flipV="1">
                <a:off x="3663663" y="5147562"/>
                <a:ext cx="532762" cy="323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BFCE32CD-E99F-EBE5-556C-06A4945A8331}"/>
                  </a:ext>
                </a:extLst>
              </p:cNvPr>
              <p:cNvSpPr txBox="1"/>
              <p:nvPr/>
            </p:nvSpPr>
            <p:spPr>
              <a:xfrm>
                <a:off x="3542472" y="1904519"/>
                <a:ext cx="684232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x0000</a:t>
                </a:r>
                <a:endParaRPr lang="zh-CN" altLang="en-US" sz="1400" dirty="0"/>
              </a:p>
            </p:txBody>
          </p:sp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DA60B9A4-1D3F-BFE9-487F-4DA74D920E4E}"/>
                  </a:ext>
                </a:extLst>
              </p:cNvPr>
              <p:cNvSpPr txBox="1"/>
              <p:nvPr/>
            </p:nvSpPr>
            <p:spPr>
              <a:xfrm>
                <a:off x="3542472" y="6223938"/>
                <a:ext cx="684232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 err="1">
                    <a:latin typeface="Arial" charset="0"/>
                  </a:rPr>
                  <a:t>xFFFF</a:t>
                </a:r>
                <a:endParaRPr lang="zh-CN" altLang="en-US" sz="1400" dirty="0"/>
              </a:p>
            </p:txBody>
          </p:sp>
          <p:cxnSp>
            <p:nvCxnSpPr>
              <p:cNvPr id="67" name="直线连接符 66">
                <a:extLst>
                  <a:ext uri="{FF2B5EF4-FFF2-40B4-BE49-F238E27FC236}">
                    <a16:creationId xmlns:a16="http://schemas.microsoft.com/office/drawing/2014/main" id="{9F4B0901-D0C5-18F1-65A6-6051F893F89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302615" y="6223938"/>
                <a:ext cx="2520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AABB2CD8-4236-E92D-A2A1-489510AEE75D}"/>
                  </a:ext>
                </a:extLst>
              </p:cNvPr>
              <p:cNvSpPr txBox="1"/>
              <p:nvPr/>
            </p:nvSpPr>
            <p:spPr>
              <a:xfrm>
                <a:off x="7455613" y="5286599"/>
                <a:ext cx="1082729" cy="503590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solidFill>
                      <a:srgbClr val="D8127E"/>
                    </a:solidFill>
                    <a:latin typeface="Arial" charset="0"/>
                  </a:rPr>
                  <a:t>Stack frame</a:t>
                </a:r>
              </a:p>
              <a:p>
                <a:pPr algn="ctr"/>
                <a:r>
                  <a:rPr lang="en-US" altLang="zh-CN" sz="1400" baseline="0" dirty="0">
                    <a:solidFill>
                      <a:srgbClr val="D8127E"/>
                    </a:solidFill>
                    <a:latin typeface="Arial" charset="0"/>
                  </a:rPr>
                  <a:t>for </a:t>
                </a:r>
                <a:r>
                  <a:rPr lang="en-US" altLang="zh-CN" sz="1400" baseline="0" dirty="0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main</a:t>
                </a:r>
                <a:endParaRPr lang="zh-CN" altLang="en-US" sz="1400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cxnSp>
            <p:nvCxnSpPr>
              <p:cNvPr id="71" name="直线箭头连接符 70">
                <a:extLst>
                  <a:ext uri="{FF2B5EF4-FFF2-40B4-BE49-F238E27FC236}">
                    <a16:creationId xmlns:a16="http://schemas.microsoft.com/office/drawing/2014/main" id="{7F40BFCA-EEC8-7A5E-516A-9E2D178920E7}"/>
                  </a:ext>
                </a:extLst>
              </p:cNvPr>
              <p:cNvCxnSpPr>
                <a:cxnSpLocks/>
                <a:stCxn id="69" idx="0"/>
              </p:cNvCxnSpPr>
              <p:nvPr/>
            </p:nvCxnSpPr>
            <p:spPr bwMode="auto">
              <a:xfrm flipH="1" flipV="1">
                <a:off x="7996975" y="4875947"/>
                <a:ext cx="3" cy="41065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D8127E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72" name="直线箭头连接符 71">
                <a:extLst>
                  <a:ext uri="{FF2B5EF4-FFF2-40B4-BE49-F238E27FC236}">
                    <a16:creationId xmlns:a16="http://schemas.microsoft.com/office/drawing/2014/main" id="{C6A48822-D79E-28C9-27F6-D16CC7F92ED1}"/>
                  </a:ext>
                </a:extLst>
              </p:cNvPr>
              <p:cNvCxnSpPr>
                <a:cxnSpLocks/>
                <a:stCxn id="69" idx="2"/>
              </p:cNvCxnSpPr>
              <p:nvPr/>
            </p:nvCxnSpPr>
            <p:spPr bwMode="auto">
              <a:xfrm flipH="1">
                <a:off x="7996975" y="5790189"/>
                <a:ext cx="3" cy="43374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D8127E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</p:grpSp>
      </p:grpSp>
      <p:sp>
        <p:nvSpPr>
          <p:cNvPr id="75" name="灯片编号占位符 74">
            <a:extLst>
              <a:ext uri="{FF2B5EF4-FFF2-40B4-BE49-F238E27FC236}">
                <a16:creationId xmlns:a16="http://schemas.microsoft.com/office/drawing/2014/main" id="{4E373C64-6EC2-A8A4-FC27-70445B5E8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41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10150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A8439-E1DC-FAC3-4AE3-4C94D87BD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>
            <a:extLst>
              <a:ext uri="{FF2B5EF4-FFF2-40B4-BE49-F238E27FC236}">
                <a16:creationId xmlns:a16="http://schemas.microsoft.com/office/drawing/2014/main" id="{2F7D0C1D-F5A3-2FC7-F1F0-56ECE0388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classic example --‘Swap’</a:t>
            </a:r>
            <a:endParaRPr lang="zh-CN" altLang="en-US" dirty="0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A8CDEB79-6641-F3D9-B6B8-3DA5C45E6F93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222909" y="1079562"/>
            <a:ext cx="6733380" cy="5481638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  #include &lt;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stdio.h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&gt;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3  // Swap has no return value thus is declared as void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4  void Swap(int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6  int main(void)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7  {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8   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3;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9   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4;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11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("Before Swap ");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12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 and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%d\n",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13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14   </a:t>
            </a:r>
            <a:r>
              <a:rPr lang="en-US" altLang="zh-CN" sz="140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Swap(</a:t>
            </a:r>
            <a:r>
              <a:rPr lang="en-US" altLang="zh-CN" sz="1400" dirty="0" err="1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</a:t>
            </a:r>
            <a:r>
              <a:rPr lang="en-US" altLang="zh-CN" sz="1400" dirty="0" err="1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15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16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("After Swap ");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17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 and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%d\n",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18 }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void Swap(int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{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 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tempVal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</a:t>
            </a:r>
            <a:r>
              <a:rPr lang="en-US" altLang="zh-CN" sz="140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Holds </a:t>
            </a:r>
            <a:r>
              <a:rPr lang="en-US" altLang="zh-CN" sz="1400" dirty="0" err="1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when swapping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tempVal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26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tempVal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27 }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CCA2FFB5-3711-CB9F-10FC-4B9210C5974B}"/>
              </a:ext>
            </a:extLst>
          </p:cNvPr>
          <p:cNvGrpSpPr/>
          <p:nvPr/>
        </p:nvGrpSpPr>
        <p:grpSpPr>
          <a:xfrm>
            <a:off x="3091181" y="1359156"/>
            <a:ext cx="5927407" cy="4922449"/>
            <a:chOff x="3124051" y="1749141"/>
            <a:chExt cx="5927407" cy="4922449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15EF6B29-1772-F116-69DD-85B783A9A012}"/>
                </a:ext>
              </a:extLst>
            </p:cNvPr>
            <p:cNvSpPr/>
            <p:nvPr/>
          </p:nvSpPr>
          <p:spPr bwMode="auto">
            <a:xfrm>
              <a:off x="3140542" y="1749141"/>
              <a:ext cx="5910916" cy="492244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B8E2BEA7-40E6-9577-7992-A4058FE299C0}"/>
                </a:ext>
              </a:extLst>
            </p:cNvPr>
            <p:cNvGrpSpPr/>
            <p:nvPr/>
          </p:nvGrpSpPr>
          <p:grpSpPr>
            <a:xfrm>
              <a:off x="3124051" y="1868794"/>
              <a:ext cx="5690775" cy="4632806"/>
              <a:chOff x="3131840" y="1904519"/>
              <a:chExt cx="5690775" cy="4632806"/>
            </a:xfrm>
          </p:grpSpPr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515E9636-791F-B444-8F01-357EEE09AFD5}"/>
                  </a:ext>
                </a:extLst>
              </p:cNvPr>
              <p:cNvSpPr/>
              <p:nvPr/>
            </p:nvSpPr>
            <p:spPr bwMode="auto">
              <a:xfrm>
                <a:off x="4234587" y="3185247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rPr>
                  <a:t>main’s frame pointer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E262C1D1-019D-979C-6F4F-557574C853B5}"/>
                  </a:ext>
                </a:extLst>
              </p:cNvPr>
              <p:cNvSpPr/>
              <p:nvPr/>
            </p:nvSpPr>
            <p:spPr bwMode="auto">
              <a:xfrm>
                <a:off x="4234587" y="3523801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>
                    <a:latin typeface="Arial" charset="0"/>
                  </a:rPr>
                  <a:t>Return address in main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F4A19A00-07D6-A4C2-B954-30E37473F48E}"/>
                  </a:ext>
                </a:extLst>
              </p:cNvPr>
              <p:cNvSpPr/>
              <p:nvPr/>
            </p:nvSpPr>
            <p:spPr bwMode="auto">
              <a:xfrm>
                <a:off x="4234587" y="3862355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>
                    <a:latin typeface="Arial" charset="0"/>
                  </a:rPr>
                  <a:t>Return value to main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4FE211BD-7102-3968-332D-EC32CC55FACF}"/>
                  </a:ext>
                </a:extLst>
              </p:cNvPr>
              <p:cNvSpPr/>
              <p:nvPr/>
            </p:nvSpPr>
            <p:spPr bwMode="auto">
              <a:xfrm>
                <a:off x="4234587" y="4200909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rPr>
                  <a:t>3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A9F7AA2B-FFDB-A152-E04A-0C4CBCEFA40F}"/>
                  </a:ext>
                </a:extLst>
              </p:cNvPr>
              <p:cNvSpPr/>
              <p:nvPr/>
            </p:nvSpPr>
            <p:spPr bwMode="auto">
              <a:xfrm>
                <a:off x="4234576" y="4543017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rPr>
                  <a:t>4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9" name="直线箭头连接符 8">
                <a:extLst>
                  <a:ext uri="{FF2B5EF4-FFF2-40B4-BE49-F238E27FC236}">
                    <a16:creationId xmlns:a16="http://schemas.microsoft.com/office/drawing/2014/main" id="{435604FF-F159-EBDB-0341-B9C2789C36CF}"/>
                  </a:ext>
                </a:extLst>
              </p:cNvPr>
              <p:cNvCxnSpPr>
                <a:cxnSpLocks/>
                <a:stCxn id="23" idx="0"/>
                <a:endCxn id="10" idx="2"/>
              </p:cNvCxnSpPr>
              <p:nvPr/>
            </p:nvCxnSpPr>
            <p:spPr bwMode="auto">
              <a:xfrm flipV="1">
                <a:off x="5223613" y="2460296"/>
                <a:ext cx="0" cy="382843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3B60CB2-1381-9B85-A11F-1679E2967823}"/>
                  </a:ext>
                </a:extLst>
              </p:cNvPr>
              <p:cNvSpPr txBox="1"/>
              <p:nvPr/>
            </p:nvSpPr>
            <p:spPr>
              <a:xfrm>
                <a:off x="4234575" y="2161204"/>
                <a:ext cx="1978075" cy="299092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Run-time stack</a:t>
                </a:r>
                <a:endParaRPr lang="zh-CN" altLang="en-US" sz="1400" dirty="0"/>
              </a:p>
            </p:txBody>
          </p:sp>
          <p:cxnSp>
            <p:nvCxnSpPr>
              <p:cNvPr id="11" name="直线连接符 10">
                <a:extLst>
                  <a:ext uri="{FF2B5EF4-FFF2-40B4-BE49-F238E27FC236}">
                    <a16:creationId xmlns:a16="http://schemas.microsoft.com/office/drawing/2014/main" id="{FE21334B-DE72-D7AA-E9BF-A28F4985BF4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234587" y="1954858"/>
                <a:ext cx="0" cy="4582467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直线连接符 11">
                <a:extLst>
                  <a:ext uri="{FF2B5EF4-FFF2-40B4-BE49-F238E27FC236}">
                    <a16:creationId xmlns:a16="http://schemas.microsoft.com/office/drawing/2014/main" id="{AFB7C43C-C45B-CFC5-8157-FC543D197D6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212651" y="1954858"/>
                <a:ext cx="0" cy="4582467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直线连接符 12">
                <a:extLst>
                  <a:ext uri="{FF2B5EF4-FFF2-40B4-BE49-F238E27FC236}">
                    <a16:creationId xmlns:a16="http://schemas.microsoft.com/office/drawing/2014/main" id="{5E74FB42-5A44-AFFF-3D90-33D4989626E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300192" y="4881571"/>
                <a:ext cx="2520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2ED11BED-F9CC-FFC3-B4C9-22A567AD2F53}"/>
                  </a:ext>
                </a:extLst>
              </p:cNvPr>
              <p:cNvSpPr/>
              <p:nvPr/>
            </p:nvSpPr>
            <p:spPr bwMode="auto">
              <a:xfrm>
                <a:off x="4234576" y="4881571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effectLst/>
                    <a:latin typeface="Arial" charset="0"/>
                    <a:ea typeface="宋体" pitchFamily="2" charset="-122"/>
                  </a:rPr>
                  <a:t>4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413FF591-F850-819C-7580-7643E7680AF7}"/>
                  </a:ext>
                </a:extLst>
              </p:cNvPr>
              <p:cNvSpPr/>
              <p:nvPr/>
            </p:nvSpPr>
            <p:spPr bwMode="auto">
              <a:xfrm>
                <a:off x="4234576" y="5220125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>
                    <a:latin typeface="Arial" charset="0"/>
                  </a:rPr>
                  <a:t>3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C06F1A57-0D08-AD5B-8F3E-890CDA59149E}"/>
                  </a:ext>
                </a:extLst>
              </p:cNvPr>
              <p:cNvSpPr txBox="1"/>
              <p:nvPr/>
            </p:nvSpPr>
            <p:spPr>
              <a:xfrm>
                <a:off x="6322808" y="4906775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valueB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EB91244-27E8-55FB-E256-D2724EE7F81E}"/>
                  </a:ext>
                </a:extLst>
              </p:cNvPr>
              <p:cNvSpPr txBox="1"/>
              <p:nvPr/>
            </p:nvSpPr>
            <p:spPr>
              <a:xfrm>
                <a:off x="6322808" y="5245328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valueA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D1600A24-125A-7E56-7866-344DD2D2C851}"/>
                  </a:ext>
                </a:extLst>
              </p:cNvPr>
              <p:cNvSpPr txBox="1"/>
              <p:nvPr/>
            </p:nvSpPr>
            <p:spPr>
              <a:xfrm>
                <a:off x="6322236" y="4566444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secondVal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383FB2C0-A530-3901-55B7-0BEEBB9CC20E}"/>
                  </a:ext>
                </a:extLst>
              </p:cNvPr>
              <p:cNvSpPr txBox="1"/>
              <p:nvPr/>
            </p:nvSpPr>
            <p:spPr>
              <a:xfrm>
                <a:off x="6322236" y="4226111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firstVal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9283E94A-EC35-861C-22A1-7CA1B10419D7}"/>
                  </a:ext>
                </a:extLst>
              </p:cNvPr>
              <p:cNvSpPr txBox="1"/>
              <p:nvPr/>
            </p:nvSpPr>
            <p:spPr>
              <a:xfrm>
                <a:off x="6322235" y="2868342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tempVal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6F190062-44DE-18DF-178A-AE88340274C9}"/>
                  </a:ext>
                </a:extLst>
              </p:cNvPr>
              <p:cNvSpPr/>
              <p:nvPr/>
            </p:nvSpPr>
            <p:spPr bwMode="auto">
              <a:xfrm>
                <a:off x="4234575" y="2843139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5B0E4FA4-B641-35B7-A646-043A8401ADE7}"/>
                  </a:ext>
                </a:extLst>
              </p:cNvPr>
              <p:cNvSpPr txBox="1"/>
              <p:nvPr/>
            </p:nvSpPr>
            <p:spPr>
              <a:xfrm>
                <a:off x="3131840" y="2818394"/>
                <a:ext cx="531823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R6</a:t>
                </a:r>
                <a:endParaRPr lang="zh-CN" altLang="en-US" sz="1400" dirty="0"/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3A7BC045-CD70-0AC8-7A9E-082EA2849CB5}"/>
                  </a:ext>
                </a:extLst>
              </p:cNvPr>
              <p:cNvSpPr txBox="1"/>
              <p:nvPr/>
            </p:nvSpPr>
            <p:spPr>
              <a:xfrm>
                <a:off x="3131840" y="2996837"/>
                <a:ext cx="531823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R5</a:t>
                </a:r>
                <a:endParaRPr lang="zh-CN" altLang="en-US" sz="1400" dirty="0"/>
              </a:p>
            </p:txBody>
          </p:sp>
          <p:cxnSp>
            <p:nvCxnSpPr>
              <p:cNvPr id="26" name="直线连接符 25">
                <a:extLst>
                  <a:ext uri="{FF2B5EF4-FFF2-40B4-BE49-F238E27FC236}">
                    <a16:creationId xmlns:a16="http://schemas.microsoft.com/office/drawing/2014/main" id="{3898578E-7B80-CF8F-5E78-84FC3536A8A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300192" y="2843064"/>
                <a:ext cx="2520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直线箭头连接符 26">
                <a:extLst>
                  <a:ext uri="{FF2B5EF4-FFF2-40B4-BE49-F238E27FC236}">
                    <a16:creationId xmlns:a16="http://schemas.microsoft.com/office/drawing/2014/main" id="{080E12FB-B8B7-E9B6-9920-1D4DAF5A38B3}"/>
                  </a:ext>
                </a:extLst>
              </p:cNvPr>
              <p:cNvCxnSpPr>
                <a:cxnSpLocks/>
                <a:stCxn id="24" idx="3"/>
              </p:cNvCxnSpPr>
              <p:nvPr/>
            </p:nvCxnSpPr>
            <p:spPr bwMode="auto">
              <a:xfrm flipV="1">
                <a:off x="3663663" y="2956188"/>
                <a:ext cx="532762" cy="628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28" name="直线箭头连接符 27">
                <a:extLst>
                  <a:ext uri="{FF2B5EF4-FFF2-40B4-BE49-F238E27FC236}">
                    <a16:creationId xmlns:a16="http://schemas.microsoft.com/office/drawing/2014/main" id="{FEEA44EC-B1B7-83C3-F59B-4EA8E76D49D7}"/>
                  </a:ext>
                </a:extLst>
              </p:cNvPr>
              <p:cNvCxnSpPr>
                <a:cxnSpLocks/>
                <a:stCxn id="25" idx="3"/>
              </p:cNvCxnSpPr>
              <p:nvPr/>
            </p:nvCxnSpPr>
            <p:spPr bwMode="auto">
              <a:xfrm flipV="1">
                <a:off x="3663663" y="3137676"/>
                <a:ext cx="532762" cy="323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E94CB425-FC94-468C-1BE8-BC24308E4D47}"/>
                  </a:ext>
                </a:extLst>
              </p:cNvPr>
              <p:cNvSpPr txBox="1"/>
              <p:nvPr/>
            </p:nvSpPr>
            <p:spPr>
              <a:xfrm>
                <a:off x="3542472" y="1904519"/>
                <a:ext cx="684232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x0000</a:t>
                </a:r>
                <a:endParaRPr lang="zh-CN" altLang="en-US" sz="1400" dirty="0"/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C3A30AB0-6C62-2891-7A6C-CC3A7BA82445}"/>
                  </a:ext>
                </a:extLst>
              </p:cNvPr>
              <p:cNvSpPr txBox="1"/>
              <p:nvPr/>
            </p:nvSpPr>
            <p:spPr>
              <a:xfrm>
                <a:off x="3542472" y="6223938"/>
                <a:ext cx="684232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 err="1">
                    <a:latin typeface="Arial" charset="0"/>
                  </a:rPr>
                  <a:t>xFFFF</a:t>
                </a:r>
                <a:endParaRPr lang="zh-CN" altLang="en-US" sz="1400" dirty="0"/>
              </a:p>
            </p:txBody>
          </p:sp>
          <p:cxnSp>
            <p:nvCxnSpPr>
              <p:cNvPr id="31" name="直线连接符 30">
                <a:extLst>
                  <a:ext uri="{FF2B5EF4-FFF2-40B4-BE49-F238E27FC236}">
                    <a16:creationId xmlns:a16="http://schemas.microsoft.com/office/drawing/2014/main" id="{EBA62B0C-0438-5557-2BA2-0A4D10614BE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302615" y="6223938"/>
                <a:ext cx="2520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76334760-FC47-D8D7-BE59-C59D3774315F}"/>
                  </a:ext>
                </a:extLst>
              </p:cNvPr>
              <p:cNvSpPr txBox="1"/>
              <p:nvPr/>
            </p:nvSpPr>
            <p:spPr>
              <a:xfrm>
                <a:off x="7455614" y="3656675"/>
                <a:ext cx="1082729" cy="503590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solidFill>
                      <a:srgbClr val="D8127E"/>
                    </a:solidFill>
                    <a:latin typeface="Arial" charset="0"/>
                  </a:rPr>
                  <a:t>Stack frame</a:t>
                </a:r>
              </a:p>
              <a:p>
                <a:pPr algn="ctr"/>
                <a:r>
                  <a:rPr lang="en-US" altLang="zh-CN" sz="1400" baseline="0" dirty="0">
                    <a:solidFill>
                      <a:srgbClr val="D8127E"/>
                    </a:solidFill>
                    <a:latin typeface="Arial" charset="0"/>
                  </a:rPr>
                  <a:t>for </a:t>
                </a:r>
                <a:r>
                  <a:rPr lang="en-US" altLang="zh-CN" sz="1400" baseline="0" dirty="0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Swap</a:t>
                </a:r>
                <a:endParaRPr lang="zh-CN" altLang="en-US" sz="1400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F63DA556-004B-4139-3150-FD592573DD47}"/>
                  </a:ext>
                </a:extLst>
              </p:cNvPr>
              <p:cNvSpPr txBox="1"/>
              <p:nvPr/>
            </p:nvSpPr>
            <p:spPr>
              <a:xfrm>
                <a:off x="7455613" y="5286599"/>
                <a:ext cx="1082729" cy="503590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solidFill>
                      <a:srgbClr val="D8127E"/>
                    </a:solidFill>
                    <a:latin typeface="Arial" charset="0"/>
                  </a:rPr>
                  <a:t>Stack frame</a:t>
                </a:r>
              </a:p>
              <a:p>
                <a:pPr algn="ctr"/>
                <a:r>
                  <a:rPr lang="en-US" altLang="zh-CN" sz="1400" baseline="0" dirty="0">
                    <a:solidFill>
                      <a:srgbClr val="D8127E"/>
                    </a:solidFill>
                    <a:latin typeface="Arial" charset="0"/>
                  </a:rPr>
                  <a:t>for </a:t>
                </a:r>
                <a:r>
                  <a:rPr lang="en-US" altLang="zh-CN" sz="1400" baseline="0" dirty="0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main</a:t>
                </a:r>
                <a:endParaRPr lang="zh-CN" altLang="en-US" sz="1400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cxnSp>
            <p:nvCxnSpPr>
              <p:cNvPr id="34" name="直线箭头连接符 33">
                <a:extLst>
                  <a:ext uri="{FF2B5EF4-FFF2-40B4-BE49-F238E27FC236}">
                    <a16:creationId xmlns:a16="http://schemas.microsoft.com/office/drawing/2014/main" id="{24A807FB-44AB-FE7F-BBCC-87ADA99A05D6}"/>
                  </a:ext>
                </a:extLst>
              </p:cNvPr>
              <p:cNvCxnSpPr>
                <a:cxnSpLocks/>
                <a:stCxn id="32" idx="0"/>
              </p:cNvCxnSpPr>
              <p:nvPr/>
            </p:nvCxnSpPr>
            <p:spPr bwMode="auto">
              <a:xfrm flipV="1">
                <a:off x="7996979" y="2843063"/>
                <a:ext cx="0" cy="81361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D8127E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35" name="直线箭头连接符 34">
                <a:extLst>
                  <a:ext uri="{FF2B5EF4-FFF2-40B4-BE49-F238E27FC236}">
                    <a16:creationId xmlns:a16="http://schemas.microsoft.com/office/drawing/2014/main" id="{82D7C7CA-69A9-C93C-87D6-4B8B53047D71}"/>
                  </a:ext>
                </a:extLst>
              </p:cNvPr>
              <p:cNvCxnSpPr>
                <a:cxnSpLocks/>
                <a:stCxn id="33" idx="0"/>
              </p:cNvCxnSpPr>
              <p:nvPr/>
            </p:nvCxnSpPr>
            <p:spPr bwMode="auto">
              <a:xfrm flipH="1" flipV="1">
                <a:off x="7996975" y="4875947"/>
                <a:ext cx="3" cy="41065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D8127E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36" name="直线箭头连接符 35">
                <a:extLst>
                  <a:ext uri="{FF2B5EF4-FFF2-40B4-BE49-F238E27FC236}">
                    <a16:creationId xmlns:a16="http://schemas.microsoft.com/office/drawing/2014/main" id="{CF696066-0812-3CA9-F319-3B734CE9AEFE}"/>
                  </a:ext>
                </a:extLst>
              </p:cNvPr>
              <p:cNvCxnSpPr>
                <a:cxnSpLocks/>
                <a:stCxn id="33" idx="2"/>
              </p:cNvCxnSpPr>
              <p:nvPr/>
            </p:nvCxnSpPr>
            <p:spPr bwMode="auto">
              <a:xfrm flipH="1">
                <a:off x="7996975" y="5790189"/>
                <a:ext cx="3" cy="43374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D8127E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37" name="直线箭头连接符 36">
                <a:extLst>
                  <a:ext uri="{FF2B5EF4-FFF2-40B4-BE49-F238E27FC236}">
                    <a16:creationId xmlns:a16="http://schemas.microsoft.com/office/drawing/2014/main" id="{BCBF116D-6450-45E8-5074-FED532732294}"/>
                  </a:ext>
                </a:extLst>
              </p:cNvPr>
              <p:cNvCxnSpPr>
                <a:cxnSpLocks/>
                <a:stCxn id="32" idx="2"/>
              </p:cNvCxnSpPr>
              <p:nvPr/>
            </p:nvCxnSpPr>
            <p:spPr bwMode="auto">
              <a:xfrm>
                <a:off x="7996979" y="4226107"/>
                <a:ext cx="0" cy="655464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D8127E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</p:grpSp>
      </p:grpSp>
      <p:sp>
        <p:nvSpPr>
          <p:cNvPr id="39" name="灯片编号占位符 38">
            <a:extLst>
              <a:ext uri="{FF2B5EF4-FFF2-40B4-BE49-F238E27FC236}">
                <a16:creationId xmlns:a16="http://schemas.microsoft.com/office/drawing/2014/main" id="{A6AD0049-8662-F804-4A66-7312582E2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42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59533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5B88B-01FF-7015-1933-D4B142F00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>
            <a:extLst>
              <a:ext uri="{FF2B5EF4-FFF2-40B4-BE49-F238E27FC236}">
                <a16:creationId xmlns:a16="http://schemas.microsoft.com/office/drawing/2014/main" id="{38E1540A-A0FF-ADFF-1FB1-99D8DB88A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classic example --‘Swap’</a:t>
            </a:r>
            <a:endParaRPr lang="zh-CN" altLang="en-US" dirty="0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9CF05DA8-DEDA-BC89-1057-32D6C40C9D39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222909" y="1079562"/>
            <a:ext cx="6733380" cy="5481638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  #include &lt;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stdio.h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&gt;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3  // Swap has no return value thus is declared as void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4  void Swap(int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6  int main(void)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7  {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8   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3;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9   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4;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11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("Before Swap ");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12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 and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%d\n",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13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14   Swap(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15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16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("After Swap ");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17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 and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%d\n",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18 }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void Swap(int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{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 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tempVal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</a:t>
            </a:r>
            <a:r>
              <a:rPr lang="en-US" altLang="zh-CN" sz="140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Holds </a:t>
            </a:r>
            <a:r>
              <a:rPr lang="en-US" altLang="zh-CN" sz="1400" dirty="0" err="1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when swapping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  </a:t>
            </a:r>
            <a:r>
              <a:rPr lang="en-US" altLang="zh-CN" sz="1400" dirty="0" err="1"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tempVal</a:t>
            </a:r>
            <a:r>
              <a:rPr lang="en-US" altLang="zh-CN" sz="1400" dirty="0"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</a:t>
            </a:r>
            <a:r>
              <a:rPr lang="en-US" altLang="zh-CN" sz="1400" dirty="0" err="1"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26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tempVal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27 }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C6C14779-280F-9759-7CD6-BC6FF1697143}"/>
              </a:ext>
            </a:extLst>
          </p:cNvPr>
          <p:cNvGrpSpPr/>
          <p:nvPr/>
        </p:nvGrpSpPr>
        <p:grpSpPr>
          <a:xfrm>
            <a:off x="3091181" y="1359156"/>
            <a:ext cx="5927407" cy="4922449"/>
            <a:chOff x="3124051" y="1749141"/>
            <a:chExt cx="5927407" cy="4922449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305517E6-5B76-592C-B56F-C3DCCF77DA98}"/>
                </a:ext>
              </a:extLst>
            </p:cNvPr>
            <p:cNvSpPr/>
            <p:nvPr/>
          </p:nvSpPr>
          <p:spPr bwMode="auto">
            <a:xfrm>
              <a:off x="3140542" y="1749141"/>
              <a:ext cx="5910916" cy="492244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5B3CE809-8499-75B3-1801-CCDF79DC1C49}"/>
                </a:ext>
              </a:extLst>
            </p:cNvPr>
            <p:cNvGrpSpPr/>
            <p:nvPr/>
          </p:nvGrpSpPr>
          <p:grpSpPr>
            <a:xfrm>
              <a:off x="3124051" y="1868794"/>
              <a:ext cx="5690775" cy="4632806"/>
              <a:chOff x="3131840" y="1904519"/>
              <a:chExt cx="5690775" cy="4632806"/>
            </a:xfrm>
          </p:grpSpPr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CE71D8B9-F357-15AD-84F8-AD858AB82D68}"/>
                  </a:ext>
                </a:extLst>
              </p:cNvPr>
              <p:cNvSpPr/>
              <p:nvPr/>
            </p:nvSpPr>
            <p:spPr bwMode="auto">
              <a:xfrm>
                <a:off x="4234587" y="3185247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rPr>
                  <a:t>main’s frame pointer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E851E9E9-600B-7B40-9C39-9D920C124739}"/>
                  </a:ext>
                </a:extLst>
              </p:cNvPr>
              <p:cNvSpPr/>
              <p:nvPr/>
            </p:nvSpPr>
            <p:spPr bwMode="auto">
              <a:xfrm>
                <a:off x="4234587" y="3523801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>
                    <a:latin typeface="Arial" charset="0"/>
                  </a:rPr>
                  <a:t>Return address in main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6764E0E6-0869-C1EA-D3B6-6BEEC6F957F9}"/>
                  </a:ext>
                </a:extLst>
              </p:cNvPr>
              <p:cNvSpPr/>
              <p:nvPr/>
            </p:nvSpPr>
            <p:spPr bwMode="auto">
              <a:xfrm>
                <a:off x="4234587" y="3862355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>
                    <a:latin typeface="Arial" charset="0"/>
                  </a:rPr>
                  <a:t>Return value to main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DDB6233D-F909-35D5-7C53-D768DC787DE0}"/>
                  </a:ext>
                </a:extLst>
              </p:cNvPr>
              <p:cNvSpPr/>
              <p:nvPr/>
            </p:nvSpPr>
            <p:spPr bwMode="auto">
              <a:xfrm>
                <a:off x="4234587" y="4200909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rPr>
                  <a:t>3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EAE4C97C-C3F1-CFC8-FDBA-31BC58781ED1}"/>
                  </a:ext>
                </a:extLst>
              </p:cNvPr>
              <p:cNvSpPr/>
              <p:nvPr/>
            </p:nvSpPr>
            <p:spPr bwMode="auto">
              <a:xfrm>
                <a:off x="4234576" y="4543017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rPr>
                  <a:t>4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9" name="直线箭头连接符 8">
                <a:extLst>
                  <a:ext uri="{FF2B5EF4-FFF2-40B4-BE49-F238E27FC236}">
                    <a16:creationId xmlns:a16="http://schemas.microsoft.com/office/drawing/2014/main" id="{8226F3A7-3ACF-1C3B-4E47-B613EE7048C5}"/>
                  </a:ext>
                </a:extLst>
              </p:cNvPr>
              <p:cNvCxnSpPr>
                <a:cxnSpLocks/>
                <a:stCxn id="23" idx="0"/>
                <a:endCxn id="10" idx="2"/>
              </p:cNvCxnSpPr>
              <p:nvPr/>
            </p:nvCxnSpPr>
            <p:spPr bwMode="auto">
              <a:xfrm flipV="1">
                <a:off x="5223613" y="2460296"/>
                <a:ext cx="0" cy="382843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80F3B5D-236B-A3A1-7BD0-3A2D636CFEBC}"/>
                  </a:ext>
                </a:extLst>
              </p:cNvPr>
              <p:cNvSpPr txBox="1"/>
              <p:nvPr/>
            </p:nvSpPr>
            <p:spPr>
              <a:xfrm>
                <a:off x="4234575" y="2161204"/>
                <a:ext cx="1978075" cy="299092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Run-time stack</a:t>
                </a:r>
                <a:endParaRPr lang="zh-CN" altLang="en-US" sz="1400" dirty="0"/>
              </a:p>
            </p:txBody>
          </p:sp>
          <p:cxnSp>
            <p:nvCxnSpPr>
              <p:cNvPr id="11" name="直线连接符 10">
                <a:extLst>
                  <a:ext uri="{FF2B5EF4-FFF2-40B4-BE49-F238E27FC236}">
                    <a16:creationId xmlns:a16="http://schemas.microsoft.com/office/drawing/2014/main" id="{489BFCA8-EF66-7DEF-3CCD-09038D63D38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234587" y="1954858"/>
                <a:ext cx="0" cy="4582467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直线连接符 11">
                <a:extLst>
                  <a:ext uri="{FF2B5EF4-FFF2-40B4-BE49-F238E27FC236}">
                    <a16:creationId xmlns:a16="http://schemas.microsoft.com/office/drawing/2014/main" id="{170D8430-13F6-B5DF-0DB8-46183200A26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212651" y="1954858"/>
                <a:ext cx="0" cy="4582467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直线连接符 12">
                <a:extLst>
                  <a:ext uri="{FF2B5EF4-FFF2-40B4-BE49-F238E27FC236}">
                    <a16:creationId xmlns:a16="http://schemas.microsoft.com/office/drawing/2014/main" id="{9AE4A8B8-3544-0965-260A-2354DD2CFE7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300192" y="4881571"/>
                <a:ext cx="2520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B87CE9D8-DE8A-C6F8-0513-0685DBC8B184}"/>
                  </a:ext>
                </a:extLst>
              </p:cNvPr>
              <p:cNvSpPr/>
              <p:nvPr/>
            </p:nvSpPr>
            <p:spPr bwMode="auto">
              <a:xfrm>
                <a:off x="4234576" y="4881571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effectLst/>
                    <a:latin typeface="Arial" charset="0"/>
                    <a:ea typeface="宋体" pitchFamily="2" charset="-122"/>
                  </a:rPr>
                  <a:t>4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4D996285-A427-4139-088E-8E0A37B40D30}"/>
                  </a:ext>
                </a:extLst>
              </p:cNvPr>
              <p:cNvSpPr/>
              <p:nvPr/>
            </p:nvSpPr>
            <p:spPr bwMode="auto">
              <a:xfrm>
                <a:off x="4234576" y="5220125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>
                    <a:latin typeface="Arial" charset="0"/>
                  </a:rPr>
                  <a:t>3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711D6EBA-3CC0-6F82-0EBC-D30097B1CDF6}"/>
                  </a:ext>
                </a:extLst>
              </p:cNvPr>
              <p:cNvSpPr txBox="1"/>
              <p:nvPr/>
            </p:nvSpPr>
            <p:spPr>
              <a:xfrm>
                <a:off x="6322808" y="4906775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valueB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26B2CD38-2D5C-4D57-AF89-A921129FCB94}"/>
                  </a:ext>
                </a:extLst>
              </p:cNvPr>
              <p:cNvSpPr txBox="1"/>
              <p:nvPr/>
            </p:nvSpPr>
            <p:spPr>
              <a:xfrm>
                <a:off x="6322808" y="5245328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valueA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7177030-659E-EA16-C067-B420D111E3F9}"/>
                  </a:ext>
                </a:extLst>
              </p:cNvPr>
              <p:cNvSpPr txBox="1"/>
              <p:nvPr/>
            </p:nvSpPr>
            <p:spPr>
              <a:xfrm>
                <a:off x="6322236" y="4566444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secondVal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D12574F3-E72E-9B3E-ED35-B6A72A6D3072}"/>
                  </a:ext>
                </a:extLst>
              </p:cNvPr>
              <p:cNvSpPr txBox="1"/>
              <p:nvPr/>
            </p:nvSpPr>
            <p:spPr>
              <a:xfrm>
                <a:off x="6322236" y="4226111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firstVal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FBF94913-F190-B7E0-7F85-8B67F8D96623}"/>
                  </a:ext>
                </a:extLst>
              </p:cNvPr>
              <p:cNvSpPr txBox="1"/>
              <p:nvPr/>
            </p:nvSpPr>
            <p:spPr>
              <a:xfrm>
                <a:off x="6322235" y="2868342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tempVal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18ADA243-458E-960A-327A-DCADDC2B928B}"/>
                  </a:ext>
                </a:extLst>
              </p:cNvPr>
              <p:cNvSpPr/>
              <p:nvPr/>
            </p:nvSpPr>
            <p:spPr bwMode="auto">
              <a:xfrm>
                <a:off x="4234575" y="2843139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effectLst/>
                    <a:highlight>
                      <a:srgbClr val="FFCCFF"/>
                    </a:highlight>
                    <a:latin typeface="Arial" charset="0"/>
                    <a:ea typeface="宋体" pitchFamily="2" charset="-122"/>
                  </a:rPr>
                  <a:t>3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effectLst/>
                  <a:highlight>
                    <a:srgbClr val="FFCCFF"/>
                  </a:highlight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A5CE1DFA-615A-8007-4FDC-E7A3B9CC084A}"/>
                  </a:ext>
                </a:extLst>
              </p:cNvPr>
              <p:cNvSpPr txBox="1"/>
              <p:nvPr/>
            </p:nvSpPr>
            <p:spPr>
              <a:xfrm>
                <a:off x="3131840" y="2818394"/>
                <a:ext cx="531823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R6</a:t>
                </a:r>
                <a:endParaRPr lang="zh-CN" altLang="en-US" sz="1400" dirty="0"/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184D8F80-175E-EEC4-0E36-D2D4CC7EEFFD}"/>
                  </a:ext>
                </a:extLst>
              </p:cNvPr>
              <p:cNvSpPr txBox="1"/>
              <p:nvPr/>
            </p:nvSpPr>
            <p:spPr>
              <a:xfrm>
                <a:off x="3131840" y="2996837"/>
                <a:ext cx="531823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R5</a:t>
                </a:r>
                <a:endParaRPr lang="zh-CN" altLang="en-US" sz="1400" dirty="0"/>
              </a:p>
            </p:txBody>
          </p:sp>
          <p:cxnSp>
            <p:nvCxnSpPr>
              <p:cNvPr id="26" name="直线连接符 25">
                <a:extLst>
                  <a:ext uri="{FF2B5EF4-FFF2-40B4-BE49-F238E27FC236}">
                    <a16:creationId xmlns:a16="http://schemas.microsoft.com/office/drawing/2014/main" id="{47820037-FECE-9E2C-E827-60316D2DF44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300192" y="2843064"/>
                <a:ext cx="2520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直线箭头连接符 26">
                <a:extLst>
                  <a:ext uri="{FF2B5EF4-FFF2-40B4-BE49-F238E27FC236}">
                    <a16:creationId xmlns:a16="http://schemas.microsoft.com/office/drawing/2014/main" id="{F0E9AF37-99BC-6A91-2F11-0EDF9CE86420}"/>
                  </a:ext>
                </a:extLst>
              </p:cNvPr>
              <p:cNvCxnSpPr>
                <a:cxnSpLocks/>
                <a:stCxn id="24" idx="3"/>
              </p:cNvCxnSpPr>
              <p:nvPr/>
            </p:nvCxnSpPr>
            <p:spPr bwMode="auto">
              <a:xfrm flipV="1">
                <a:off x="3663663" y="2956188"/>
                <a:ext cx="532762" cy="628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28" name="直线箭头连接符 27">
                <a:extLst>
                  <a:ext uri="{FF2B5EF4-FFF2-40B4-BE49-F238E27FC236}">
                    <a16:creationId xmlns:a16="http://schemas.microsoft.com/office/drawing/2014/main" id="{0615F3A4-B123-9830-E2A8-ACC0426F85D2}"/>
                  </a:ext>
                </a:extLst>
              </p:cNvPr>
              <p:cNvCxnSpPr>
                <a:cxnSpLocks/>
                <a:stCxn id="25" idx="3"/>
              </p:cNvCxnSpPr>
              <p:nvPr/>
            </p:nvCxnSpPr>
            <p:spPr bwMode="auto">
              <a:xfrm flipV="1">
                <a:off x="3663663" y="3137676"/>
                <a:ext cx="532762" cy="323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7323086B-911D-0818-DEA5-19411CEE7A6C}"/>
                  </a:ext>
                </a:extLst>
              </p:cNvPr>
              <p:cNvSpPr txBox="1"/>
              <p:nvPr/>
            </p:nvSpPr>
            <p:spPr>
              <a:xfrm>
                <a:off x="3542472" y="1904519"/>
                <a:ext cx="684232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x0000</a:t>
                </a:r>
                <a:endParaRPr lang="zh-CN" altLang="en-US" sz="1400" dirty="0"/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AB627FD2-994B-BC42-3880-5945637228AA}"/>
                  </a:ext>
                </a:extLst>
              </p:cNvPr>
              <p:cNvSpPr txBox="1"/>
              <p:nvPr/>
            </p:nvSpPr>
            <p:spPr>
              <a:xfrm>
                <a:off x="3542472" y="6223938"/>
                <a:ext cx="684232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 err="1">
                    <a:latin typeface="Arial" charset="0"/>
                  </a:rPr>
                  <a:t>xFFFF</a:t>
                </a:r>
                <a:endParaRPr lang="zh-CN" altLang="en-US" sz="1400" dirty="0"/>
              </a:p>
            </p:txBody>
          </p:sp>
          <p:cxnSp>
            <p:nvCxnSpPr>
              <p:cNvPr id="31" name="直线连接符 30">
                <a:extLst>
                  <a:ext uri="{FF2B5EF4-FFF2-40B4-BE49-F238E27FC236}">
                    <a16:creationId xmlns:a16="http://schemas.microsoft.com/office/drawing/2014/main" id="{F509D524-94F3-0BC6-52E0-8A921BA1ADF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302615" y="6223938"/>
                <a:ext cx="2520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F28B473E-81F4-E0B8-8CD7-00D69FE884C3}"/>
                  </a:ext>
                </a:extLst>
              </p:cNvPr>
              <p:cNvSpPr txBox="1"/>
              <p:nvPr/>
            </p:nvSpPr>
            <p:spPr>
              <a:xfrm>
                <a:off x="7455614" y="3656675"/>
                <a:ext cx="1082729" cy="503590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solidFill>
                      <a:srgbClr val="D8127E"/>
                    </a:solidFill>
                    <a:latin typeface="Arial" charset="0"/>
                  </a:rPr>
                  <a:t>Stack frame</a:t>
                </a:r>
              </a:p>
              <a:p>
                <a:pPr algn="ctr"/>
                <a:r>
                  <a:rPr lang="en-US" altLang="zh-CN" sz="1400" baseline="0" dirty="0">
                    <a:solidFill>
                      <a:srgbClr val="D8127E"/>
                    </a:solidFill>
                    <a:latin typeface="Arial" charset="0"/>
                  </a:rPr>
                  <a:t>for </a:t>
                </a:r>
                <a:r>
                  <a:rPr lang="en-US" altLang="zh-CN" sz="1400" baseline="0" dirty="0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Swap</a:t>
                </a:r>
                <a:endParaRPr lang="zh-CN" altLang="en-US" sz="1400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39E25BC4-894A-5666-6EAE-D1D27960AF59}"/>
                  </a:ext>
                </a:extLst>
              </p:cNvPr>
              <p:cNvSpPr txBox="1"/>
              <p:nvPr/>
            </p:nvSpPr>
            <p:spPr>
              <a:xfrm>
                <a:off x="7455613" y="5286599"/>
                <a:ext cx="1082729" cy="503590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solidFill>
                      <a:srgbClr val="D8127E"/>
                    </a:solidFill>
                    <a:latin typeface="Arial" charset="0"/>
                  </a:rPr>
                  <a:t>Stack frame</a:t>
                </a:r>
              </a:p>
              <a:p>
                <a:pPr algn="ctr"/>
                <a:r>
                  <a:rPr lang="en-US" altLang="zh-CN" sz="1400" baseline="0" dirty="0">
                    <a:solidFill>
                      <a:srgbClr val="D8127E"/>
                    </a:solidFill>
                    <a:latin typeface="Arial" charset="0"/>
                  </a:rPr>
                  <a:t>for </a:t>
                </a:r>
                <a:r>
                  <a:rPr lang="en-US" altLang="zh-CN" sz="1400" baseline="0" dirty="0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main</a:t>
                </a:r>
                <a:endParaRPr lang="zh-CN" altLang="en-US" sz="1400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cxnSp>
            <p:nvCxnSpPr>
              <p:cNvPr id="34" name="直线箭头连接符 33">
                <a:extLst>
                  <a:ext uri="{FF2B5EF4-FFF2-40B4-BE49-F238E27FC236}">
                    <a16:creationId xmlns:a16="http://schemas.microsoft.com/office/drawing/2014/main" id="{C16BB3F7-6901-3265-F0FE-A92D89F84136}"/>
                  </a:ext>
                </a:extLst>
              </p:cNvPr>
              <p:cNvCxnSpPr>
                <a:cxnSpLocks/>
                <a:stCxn id="32" idx="0"/>
              </p:cNvCxnSpPr>
              <p:nvPr/>
            </p:nvCxnSpPr>
            <p:spPr bwMode="auto">
              <a:xfrm flipV="1">
                <a:off x="7996979" y="2843063"/>
                <a:ext cx="0" cy="81361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D8127E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35" name="直线箭头连接符 34">
                <a:extLst>
                  <a:ext uri="{FF2B5EF4-FFF2-40B4-BE49-F238E27FC236}">
                    <a16:creationId xmlns:a16="http://schemas.microsoft.com/office/drawing/2014/main" id="{F49BCD6C-FE6F-4400-00B8-4B6034BC458B}"/>
                  </a:ext>
                </a:extLst>
              </p:cNvPr>
              <p:cNvCxnSpPr>
                <a:cxnSpLocks/>
                <a:stCxn id="33" idx="0"/>
              </p:cNvCxnSpPr>
              <p:nvPr/>
            </p:nvCxnSpPr>
            <p:spPr bwMode="auto">
              <a:xfrm flipH="1" flipV="1">
                <a:off x="7996975" y="4875947"/>
                <a:ext cx="3" cy="41065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D8127E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36" name="直线箭头连接符 35">
                <a:extLst>
                  <a:ext uri="{FF2B5EF4-FFF2-40B4-BE49-F238E27FC236}">
                    <a16:creationId xmlns:a16="http://schemas.microsoft.com/office/drawing/2014/main" id="{3218C8C2-ADDC-1060-2575-E8CFE1E67E49}"/>
                  </a:ext>
                </a:extLst>
              </p:cNvPr>
              <p:cNvCxnSpPr>
                <a:cxnSpLocks/>
                <a:stCxn id="33" idx="2"/>
              </p:cNvCxnSpPr>
              <p:nvPr/>
            </p:nvCxnSpPr>
            <p:spPr bwMode="auto">
              <a:xfrm flipH="1">
                <a:off x="7996975" y="5790189"/>
                <a:ext cx="3" cy="43374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D8127E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37" name="直线箭头连接符 36">
                <a:extLst>
                  <a:ext uri="{FF2B5EF4-FFF2-40B4-BE49-F238E27FC236}">
                    <a16:creationId xmlns:a16="http://schemas.microsoft.com/office/drawing/2014/main" id="{057036DB-910E-E658-F550-F856579C8C07}"/>
                  </a:ext>
                </a:extLst>
              </p:cNvPr>
              <p:cNvCxnSpPr>
                <a:cxnSpLocks/>
                <a:stCxn id="32" idx="2"/>
              </p:cNvCxnSpPr>
              <p:nvPr/>
            </p:nvCxnSpPr>
            <p:spPr bwMode="auto">
              <a:xfrm>
                <a:off x="7996979" y="4226107"/>
                <a:ext cx="0" cy="655464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D8127E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</p:grpSp>
      </p:grpSp>
      <p:sp>
        <p:nvSpPr>
          <p:cNvPr id="39" name="灯片编号占位符 38">
            <a:extLst>
              <a:ext uri="{FF2B5EF4-FFF2-40B4-BE49-F238E27FC236}">
                <a16:creationId xmlns:a16="http://schemas.microsoft.com/office/drawing/2014/main" id="{FC47EE12-1467-D0E9-3E2E-B94126920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43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475684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4A691-69B1-F276-C36A-48A227812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>
            <a:extLst>
              <a:ext uri="{FF2B5EF4-FFF2-40B4-BE49-F238E27FC236}">
                <a16:creationId xmlns:a16="http://schemas.microsoft.com/office/drawing/2014/main" id="{E96F39D6-90E0-94CA-588D-9A5128B53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classic example --‘Swap’</a:t>
            </a:r>
            <a:endParaRPr lang="zh-CN" altLang="en-US" dirty="0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CD3E6A89-91E9-D85C-9475-21058F045CA6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222909" y="1079562"/>
            <a:ext cx="6733380" cy="5481638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  #include &lt;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stdio.h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&gt;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3  // Swap has no return value thus is declared as void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4  void Swap(int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6  int main(void)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7  {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8   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3;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9   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4;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11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("Before Swap ");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12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 and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%d\n",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13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14   Swap(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15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16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("After Swap ");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17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 and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%d\n",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18 }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void Swap(int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{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 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tempVal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</a:t>
            </a:r>
            <a:r>
              <a:rPr lang="en-US" altLang="zh-CN" sz="140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Holds </a:t>
            </a:r>
            <a:r>
              <a:rPr lang="en-US" altLang="zh-CN" sz="1400" dirty="0" err="1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when swapping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tempVal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  </a:t>
            </a:r>
            <a:r>
              <a:rPr lang="en-US" altLang="zh-CN" sz="1400" dirty="0" err="1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</a:t>
            </a:r>
            <a:r>
              <a:rPr lang="en-US" altLang="zh-CN" sz="1400" dirty="0" err="1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26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tempVal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27 }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30406636-6D19-4B68-E143-B247169409C5}"/>
              </a:ext>
            </a:extLst>
          </p:cNvPr>
          <p:cNvGrpSpPr/>
          <p:nvPr/>
        </p:nvGrpSpPr>
        <p:grpSpPr>
          <a:xfrm>
            <a:off x="3091181" y="1359156"/>
            <a:ext cx="5927407" cy="4922449"/>
            <a:chOff x="3124051" y="1749141"/>
            <a:chExt cx="5927407" cy="4922449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EC962E8F-D692-AD67-58CB-7AFC278D650E}"/>
                </a:ext>
              </a:extLst>
            </p:cNvPr>
            <p:cNvSpPr/>
            <p:nvPr/>
          </p:nvSpPr>
          <p:spPr bwMode="auto">
            <a:xfrm>
              <a:off x="3140542" y="1749141"/>
              <a:ext cx="5910916" cy="492244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56F54576-2887-8842-3F0F-2ED9353B6E2B}"/>
                </a:ext>
              </a:extLst>
            </p:cNvPr>
            <p:cNvGrpSpPr/>
            <p:nvPr/>
          </p:nvGrpSpPr>
          <p:grpSpPr>
            <a:xfrm>
              <a:off x="3124051" y="1868794"/>
              <a:ext cx="5690775" cy="4632806"/>
              <a:chOff x="3131840" y="1904519"/>
              <a:chExt cx="5690775" cy="4632806"/>
            </a:xfrm>
          </p:grpSpPr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F3DBAC5A-649B-5B88-D318-A59C9C7685C5}"/>
                  </a:ext>
                </a:extLst>
              </p:cNvPr>
              <p:cNvSpPr/>
              <p:nvPr/>
            </p:nvSpPr>
            <p:spPr bwMode="auto">
              <a:xfrm>
                <a:off x="4234587" y="3185247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rPr>
                  <a:t>main’s frame pointer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B0FC51F2-B316-596D-3DD6-D9FE155088B8}"/>
                  </a:ext>
                </a:extLst>
              </p:cNvPr>
              <p:cNvSpPr/>
              <p:nvPr/>
            </p:nvSpPr>
            <p:spPr bwMode="auto">
              <a:xfrm>
                <a:off x="4234587" y="3523801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>
                    <a:latin typeface="Arial" charset="0"/>
                  </a:rPr>
                  <a:t>Return address in main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5E3B8C3A-9300-7370-AD59-7DD4B96452E3}"/>
                  </a:ext>
                </a:extLst>
              </p:cNvPr>
              <p:cNvSpPr/>
              <p:nvPr/>
            </p:nvSpPr>
            <p:spPr bwMode="auto">
              <a:xfrm>
                <a:off x="4234587" y="3862355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>
                    <a:latin typeface="Arial" charset="0"/>
                  </a:rPr>
                  <a:t>Return value to main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E2037545-5438-3B72-A803-C719E47F6841}"/>
                  </a:ext>
                </a:extLst>
              </p:cNvPr>
              <p:cNvSpPr/>
              <p:nvPr/>
            </p:nvSpPr>
            <p:spPr bwMode="auto">
              <a:xfrm>
                <a:off x="4234587" y="4200909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highlight>
                      <a:srgbClr val="FFCCFF"/>
                    </a:highlight>
                    <a:latin typeface="Arial" charset="0"/>
                    <a:ea typeface="宋体" pitchFamily="2" charset="-122"/>
                  </a:rPr>
                  <a:t>4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highlight>
                    <a:srgbClr val="FFCCFF"/>
                  </a:highlight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F4567BE6-5F37-E1EA-DF81-C424569F30FF}"/>
                  </a:ext>
                </a:extLst>
              </p:cNvPr>
              <p:cNvSpPr/>
              <p:nvPr/>
            </p:nvSpPr>
            <p:spPr bwMode="auto">
              <a:xfrm>
                <a:off x="4234576" y="4543017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rPr>
                  <a:t>4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9" name="直线箭头连接符 8">
                <a:extLst>
                  <a:ext uri="{FF2B5EF4-FFF2-40B4-BE49-F238E27FC236}">
                    <a16:creationId xmlns:a16="http://schemas.microsoft.com/office/drawing/2014/main" id="{B52DF0EA-0324-4CBC-5FFA-CFD00EF1199C}"/>
                  </a:ext>
                </a:extLst>
              </p:cNvPr>
              <p:cNvCxnSpPr>
                <a:cxnSpLocks/>
                <a:stCxn id="23" idx="0"/>
                <a:endCxn id="10" idx="2"/>
              </p:cNvCxnSpPr>
              <p:nvPr/>
            </p:nvCxnSpPr>
            <p:spPr bwMode="auto">
              <a:xfrm flipV="1">
                <a:off x="5223613" y="2460296"/>
                <a:ext cx="0" cy="382843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1FA73B4-19B7-2E0A-D0C0-63D855C74FE9}"/>
                  </a:ext>
                </a:extLst>
              </p:cNvPr>
              <p:cNvSpPr txBox="1"/>
              <p:nvPr/>
            </p:nvSpPr>
            <p:spPr>
              <a:xfrm>
                <a:off x="4234575" y="2161204"/>
                <a:ext cx="1978075" cy="299092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Run-time stack</a:t>
                </a:r>
                <a:endParaRPr lang="zh-CN" altLang="en-US" sz="1400" dirty="0"/>
              </a:p>
            </p:txBody>
          </p:sp>
          <p:cxnSp>
            <p:nvCxnSpPr>
              <p:cNvPr id="11" name="直线连接符 10">
                <a:extLst>
                  <a:ext uri="{FF2B5EF4-FFF2-40B4-BE49-F238E27FC236}">
                    <a16:creationId xmlns:a16="http://schemas.microsoft.com/office/drawing/2014/main" id="{415FF5A2-7B65-E7D2-B1C6-B3E249538BA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234587" y="1954858"/>
                <a:ext cx="0" cy="4582467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直线连接符 11">
                <a:extLst>
                  <a:ext uri="{FF2B5EF4-FFF2-40B4-BE49-F238E27FC236}">
                    <a16:creationId xmlns:a16="http://schemas.microsoft.com/office/drawing/2014/main" id="{B33BBEA8-97C8-61F5-0120-948C684180C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212651" y="1954858"/>
                <a:ext cx="0" cy="4582467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直线连接符 12">
                <a:extLst>
                  <a:ext uri="{FF2B5EF4-FFF2-40B4-BE49-F238E27FC236}">
                    <a16:creationId xmlns:a16="http://schemas.microsoft.com/office/drawing/2014/main" id="{8D5E8E6A-AD3A-3AF5-DA98-0E6A2B54022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300192" y="4881571"/>
                <a:ext cx="2520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82870B2B-F3B1-64C1-37E5-659B8A8E75CF}"/>
                  </a:ext>
                </a:extLst>
              </p:cNvPr>
              <p:cNvSpPr/>
              <p:nvPr/>
            </p:nvSpPr>
            <p:spPr bwMode="auto">
              <a:xfrm>
                <a:off x="4234576" y="4881571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effectLst/>
                    <a:latin typeface="Arial" charset="0"/>
                    <a:ea typeface="宋体" pitchFamily="2" charset="-122"/>
                  </a:rPr>
                  <a:t>4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B2C38B7B-4B12-A909-A86C-82848DC5EDFC}"/>
                  </a:ext>
                </a:extLst>
              </p:cNvPr>
              <p:cNvSpPr/>
              <p:nvPr/>
            </p:nvSpPr>
            <p:spPr bwMode="auto">
              <a:xfrm>
                <a:off x="4234576" y="5220125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>
                    <a:latin typeface="Arial" charset="0"/>
                  </a:rPr>
                  <a:t>3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C1EBB27C-FDEE-BF7D-95D2-27A22108EC1D}"/>
                  </a:ext>
                </a:extLst>
              </p:cNvPr>
              <p:cNvSpPr txBox="1"/>
              <p:nvPr/>
            </p:nvSpPr>
            <p:spPr>
              <a:xfrm>
                <a:off x="6322808" y="4906775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valueB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5784502-DDC0-2C29-1046-CEB99F968BA4}"/>
                  </a:ext>
                </a:extLst>
              </p:cNvPr>
              <p:cNvSpPr txBox="1"/>
              <p:nvPr/>
            </p:nvSpPr>
            <p:spPr>
              <a:xfrm>
                <a:off x="6322808" y="5245328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valueA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4BA99EE7-DBD0-CE87-AE9C-F1627BDB66D2}"/>
                  </a:ext>
                </a:extLst>
              </p:cNvPr>
              <p:cNvSpPr txBox="1"/>
              <p:nvPr/>
            </p:nvSpPr>
            <p:spPr>
              <a:xfrm>
                <a:off x="6322236" y="4566444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secondVal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B6647F60-AEDA-56CE-E72C-FEADE74553D0}"/>
                  </a:ext>
                </a:extLst>
              </p:cNvPr>
              <p:cNvSpPr txBox="1"/>
              <p:nvPr/>
            </p:nvSpPr>
            <p:spPr>
              <a:xfrm>
                <a:off x="6322236" y="4226111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firstVal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9EA5F8C-584D-EFBE-4BC0-8EAD937B7FEA}"/>
                  </a:ext>
                </a:extLst>
              </p:cNvPr>
              <p:cNvSpPr txBox="1"/>
              <p:nvPr/>
            </p:nvSpPr>
            <p:spPr>
              <a:xfrm>
                <a:off x="6322235" y="2868342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tempVal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ADFD31B0-1816-C3A2-875E-4B5D3851CAF9}"/>
                  </a:ext>
                </a:extLst>
              </p:cNvPr>
              <p:cNvSpPr/>
              <p:nvPr/>
            </p:nvSpPr>
            <p:spPr bwMode="auto">
              <a:xfrm>
                <a:off x="4234575" y="2843139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rPr>
                  <a:t>3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E5BB6D57-301C-2CF0-833B-FADBEAC7838E}"/>
                  </a:ext>
                </a:extLst>
              </p:cNvPr>
              <p:cNvSpPr txBox="1"/>
              <p:nvPr/>
            </p:nvSpPr>
            <p:spPr>
              <a:xfrm>
                <a:off x="3131840" y="2818394"/>
                <a:ext cx="531823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R6</a:t>
                </a:r>
                <a:endParaRPr lang="zh-CN" altLang="en-US" sz="1400" dirty="0"/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E267B14F-6E2A-925A-7220-D95E71EE7002}"/>
                  </a:ext>
                </a:extLst>
              </p:cNvPr>
              <p:cNvSpPr txBox="1"/>
              <p:nvPr/>
            </p:nvSpPr>
            <p:spPr>
              <a:xfrm>
                <a:off x="3131840" y="2996837"/>
                <a:ext cx="531823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R5</a:t>
                </a:r>
                <a:endParaRPr lang="zh-CN" altLang="en-US" sz="1400" dirty="0"/>
              </a:p>
            </p:txBody>
          </p:sp>
          <p:cxnSp>
            <p:nvCxnSpPr>
              <p:cNvPr id="26" name="直线连接符 25">
                <a:extLst>
                  <a:ext uri="{FF2B5EF4-FFF2-40B4-BE49-F238E27FC236}">
                    <a16:creationId xmlns:a16="http://schemas.microsoft.com/office/drawing/2014/main" id="{6DD6F96A-B611-C4FB-0612-75067815679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300192" y="2843064"/>
                <a:ext cx="2520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直线箭头连接符 26">
                <a:extLst>
                  <a:ext uri="{FF2B5EF4-FFF2-40B4-BE49-F238E27FC236}">
                    <a16:creationId xmlns:a16="http://schemas.microsoft.com/office/drawing/2014/main" id="{322167D6-E3CD-9324-A7A4-157880F2E0D6}"/>
                  </a:ext>
                </a:extLst>
              </p:cNvPr>
              <p:cNvCxnSpPr>
                <a:cxnSpLocks/>
                <a:stCxn id="24" idx="3"/>
              </p:cNvCxnSpPr>
              <p:nvPr/>
            </p:nvCxnSpPr>
            <p:spPr bwMode="auto">
              <a:xfrm flipV="1">
                <a:off x="3663663" y="2956188"/>
                <a:ext cx="532762" cy="628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28" name="直线箭头连接符 27">
                <a:extLst>
                  <a:ext uri="{FF2B5EF4-FFF2-40B4-BE49-F238E27FC236}">
                    <a16:creationId xmlns:a16="http://schemas.microsoft.com/office/drawing/2014/main" id="{6FF5E91F-B302-A060-B993-91FE08250A8F}"/>
                  </a:ext>
                </a:extLst>
              </p:cNvPr>
              <p:cNvCxnSpPr>
                <a:cxnSpLocks/>
                <a:stCxn id="25" idx="3"/>
              </p:cNvCxnSpPr>
              <p:nvPr/>
            </p:nvCxnSpPr>
            <p:spPr bwMode="auto">
              <a:xfrm flipV="1">
                <a:off x="3663663" y="3137676"/>
                <a:ext cx="532762" cy="323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0BABA64A-5EFF-A23B-B918-6F9D4712C395}"/>
                  </a:ext>
                </a:extLst>
              </p:cNvPr>
              <p:cNvSpPr txBox="1"/>
              <p:nvPr/>
            </p:nvSpPr>
            <p:spPr>
              <a:xfrm>
                <a:off x="3542472" y="1904519"/>
                <a:ext cx="684232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x0000</a:t>
                </a:r>
                <a:endParaRPr lang="zh-CN" altLang="en-US" sz="1400" dirty="0"/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589EE224-084B-7E6A-0EEE-1CAC7F902AA8}"/>
                  </a:ext>
                </a:extLst>
              </p:cNvPr>
              <p:cNvSpPr txBox="1"/>
              <p:nvPr/>
            </p:nvSpPr>
            <p:spPr>
              <a:xfrm>
                <a:off x="3542472" y="6223938"/>
                <a:ext cx="684232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 err="1">
                    <a:latin typeface="Arial" charset="0"/>
                  </a:rPr>
                  <a:t>xFFFF</a:t>
                </a:r>
                <a:endParaRPr lang="zh-CN" altLang="en-US" sz="1400" dirty="0"/>
              </a:p>
            </p:txBody>
          </p:sp>
          <p:cxnSp>
            <p:nvCxnSpPr>
              <p:cNvPr id="31" name="直线连接符 30">
                <a:extLst>
                  <a:ext uri="{FF2B5EF4-FFF2-40B4-BE49-F238E27FC236}">
                    <a16:creationId xmlns:a16="http://schemas.microsoft.com/office/drawing/2014/main" id="{A7768DC6-FC21-52C0-70F7-5DF995C1A55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302615" y="6223938"/>
                <a:ext cx="2520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76F3345E-C730-B843-FC28-6424ABC07454}"/>
                  </a:ext>
                </a:extLst>
              </p:cNvPr>
              <p:cNvSpPr txBox="1"/>
              <p:nvPr/>
            </p:nvSpPr>
            <p:spPr>
              <a:xfrm>
                <a:off x="7455614" y="3656675"/>
                <a:ext cx="1082729" cy="503590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solidFill>
                      <a:srgbClr val="D8127E"/>
                    </a:solidFill>
                    <a:latin typeface="Arial" charset="0"/>
                  </a:rPr>
                  <a:t>Stack frame</a:t>
                </a:r>
              </a:p>
              <a:p>
                <a:pPr algn="ctr"/>
                <a:r>
                  <a:rPr lang="en-US" altLang="zh-CN" sz="1400" baseline="0" dirty="0">
                    <a:solidFill>
                      <a:srgbClr val="D8127E"/>
                    </a:solidFill>
                    <a:latin typeface="Arial" charset="0"/>
                  </a:rPr>
                  <a:t>for </a:t>
                </a:r>
                <a:r>
                  <a:rPr lang="en-US" altLang="zh-CN" sz="1400" baseline="0" dirty="0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Swap</a:t>
                </a:r>
                <a:endParaRPr lang="zh-CN" altLang="en-US" sz="1400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51A72680-76FC-80B4-FA5B-54F3B6DE94C6}"/>
                  </a:ext>
                </a:extLst>
              </p:cNvPr>
              <p:cNvSpPr txBox="1"/>
              <p:nvPr/>
            </p:nvSpPr>
            <p:spPr>
              <a:xfrm>
                <a:off x="7455613" y="5286599"/>
                <a:ext cx="1082729" cy="503590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solidFill>
                      <a:srgbClr val="D8127E"/>
                    </a:solidFill>
                    <a:latin typeface="Arial" charset="0"/>
                  </a:rPr>
                  <a:t>Stack frame</a:t>
                </a:r>
              </a:p>
              <a:p>
                <a:pPr algn="ctr"/>
                <a:r>
                  <a:rPr lang="en-US" altLang="zh-CN" sz="1400" baseline="0" dirty="0">
                    <a:solidFill>
                      <a:srgbClr val="D8127E"/>
                    </a:solidFill>
                    <a:latin typeface="Arial" charset="0"/>
                  </a:rPr>
                  <a:t>for </a:t>
                </a:r>
                <a:r>
                  <a:rPr lang="en-US" altLang="zh-CN" sz="1400" baseline="0" dirty="0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main</a:t>
                </a:r>
                <a:endParaRPr lang="zh-CN" altLang="en-US" sz="1400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cxnSp>
            <p:nvCxnSpPr>
              <p:cNvPr id="34" name="直线箭头连接符 33">
                <a:extLst>
                  <a:ext uri="{FF2B5EF4-FFF2-40B4-BE49-F238E27FC236}">
                    <a16:creationId xmlns:a16="http://schemas.microsoft.com/office/drawing/2014/main" id="{4E2F04E1-1059-D733-81FE-91C58D337D18}"/>
                  </a:ext>
                </a:extLst>
              </p:cNvPr>
              <p:cNvCxnSpPr>
                <a:cxnSpLocks/>
                <a:stCxn id="32" idx="0"/>
              </p:cNvCxnSpPr>
              <p:nvPr/>
            </p:nvCxnSpPr>
            <p:spPr bwMode="auto">
              <a:xfrm flipV="1">
                <a:off x="7996979" y="2843063"/>
                <a:ext cx="0" cy="81361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D8127E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35" name="直线箭头连接符 34">
                <a:extLst>
                  <a:ext uri="{FF2B5EF4-FFF2-40B4-BE49-F238E27FC236}">
                    <a16:creationId xmlns:a16="http://schemas.microsoft.com/office/drawing/2014/main" id="{1210AA1C-BCCA-E2F0-D60A-C6A5BF8C61B8}"/>
                  </a:ext>
                </a:extLst>
              </p:cNvPr>
              <p:cNvCxnSpPr>
                <a:cxnSpLocks/>
                <a:stCxn id="33" idx="0"/>
              </p:cNvCxnSpPr>
              <p:nvPr/>
            </p:nvCxnSpPr>
            <p:spPr bwMode="auto">
              <a:xfrm flipH="1" flipV="1">
                <a:off x="7996975" y="4875947"/>
                <a:ext cx="3" cy="41065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D8127E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36" name="直线箭头连接符 35">
                <a:extLst>
                  <a:ext uri="{FF2B5EF4-FFF2-40B4-BE49-F238E27FC236}">
                    <a16:creationId xmlns:a16="http://schemas.microsoft.com/office/drawing/2014/main" id="{85FA26FE-8921-0587-1DB7-A0455482CA99}"/>
                  </a:ext>
                </a:extLst>
              </p:cNvPr>
              <p:cNvCxnSpPr>
                <a:cxnSpLocks/>
                <a:stCxn id="33" idx="2"/>
              </p:cNvCxnSpPr>
              <p:nvPr/>
            </p:nvCxnSpPr>
            <p:spPr bwMode="auto">
              <a:xfrm flipH="1">
                <a:off x="7996975" y="5790189"/>
                <a:ext cx="3" cy="43374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D8127E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37" name="直线箭头连接符 36">
                <a:extLst>
                  <a:ext uri="{FF2B5EF4-FFF2-40B4-BE49-F238E27FC236}">
                    <a16:creationId xmlns:a16="http://schemas.microsoft.com/office/drawing/2014/main" id="{11501BA3-0B45-62C1-0F7B-A2B2B550BAE5}"/>
                  </a:ext>
                </a:extLst>
              </p:cNvPr>
              <p:cNvCxnSpPr>
                <a:cxnSpLocks/>
                <a:stCxn id="32" idx="2"/>
              </p:cNvCxnSpPr>
              <p:nvPr/>
            </p:nvCxnSpPr>
            <p:spPr bwMode="auto">
              <a:xfrm>
                <a:off x="7996979" y="4226107"/>
                <a:ext cx="0" cy="655464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D8127E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</p:grpSp>
      </p:grpSp>
      <p:sp>
        <p:nvSpPr>
          <p:cNvPr id="39" name="灯片编号占位符 38">
            <a:extLst>
              <a:ext uri="{FF2B5EF4-FFF2-40B4-BE49-F238E27FC236}">
                <a16:creationId xmlns:a16="http://schemas.microsoft.com/office/drawing/2014/main" id="{726DC0FD-522C-B694-03F5-331B16965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44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802155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9EA0E-FB94-C9FE-DE34-B6999187D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>
            <a:extLst>
              <a:ext uri="{FF2B5EF4-FFF2-40B4-BE49-F238E27FC236}">
                <a16:creationId xmlns:a16="http://schemas.microsoft.com/office/drawing/2014/main" id="{AA1CF066-E2B0-76BD-7938-E2690C7DF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classic example --‘Swap’</a:t>
            </a:r>
            <a:endParaRPr lang="zh-CN" altLang="en-US" dirty="0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9158341D-8669-2669-8304-65AF9A6009C7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222909" y="1079562"/>
            <a:ext cx="6733380" cy="5481638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  #include &lt;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stdio.h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&gt;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3  // Swap has no return value thus is declared as void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4  void Swap(int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6  int main(void)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7  {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8   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3;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9   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4;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11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("Before Swap ");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12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 and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%d\n",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13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14   Swap(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15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16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("After Swap ");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17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 and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%d\n",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18 }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void Swap(int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{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 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tempVal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</a:t>
            </a:r>
            <a:r>
              <a:rPr lang="en-US" altLang="zh-CN" sz="140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Holds </a:t>
            </a:r>
            <a:r>
              <a:rPr lang="en-US" altLang="zh-CN" sz="1400" dirty="0" err="1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when swapping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tempVal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26   </a:t>
            </a:r>
            <a:r>
              <a:rPr lang="en-US" altLang="zh-CN" sz="1400" dirty="0" err="1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</a:t>
            </a:r>
            <a:r>
              <a:rPr lang="en-US" altLang="zh-CN" sz="1400" dirty="0" err="1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tempVal</a:t>
            </a:r>
            <a:r>
              <a:rPr lang="en-US" altLang="zh-CN" sz="140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27 }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4D96656E-4835-629C-0AD6-BF6319B727F2}"/>
              </a:ext>
            </a:extLst>
          </p:cNvPr>
          <p:cNvGrpSpPr/>
          <p:nvPr/>
        </p:nvGrpSpPr>
        <p:grpSpPr>
          <a:xfrm>
            <a:off x="3091181" y="1359156"/>
            <a:ext cx="5927407" cy="4922449"/>
            <a:chOff x="3124051" y="1749141"/>
            <a:chExt cx="5927407" cy="4922449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F268D139-132F-6221-6FD6-52A8648E52B2}"/>
                </a:ext>
              </a:extLst>
            </p:cNvPr>
            <p:cNvSpPr/>
            <p:nvPr/>
          </p:nvSpPr>
          <p:spPr bwMode="auto">
            <a:xfrm>
              <a:off x="3140542" y="1749141"/>
              <a:ext cx="5910916" cy="492244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BB9226FA-83D9-473F-71AE-305A10D9C3C1}"/>
                </a:ext>
              </a:extLst>
            </p:cNvPr>
            <p:cNvGrpSpPr/>
            <p:nvPr/>
          </p:nvGrpSpPr>
          <p:grpSpPr>
            <a:xfrm>
              <a:off x="3124051" y="1868794"/>
              <a:ext cx="5690775" cy="4632806"/>
              <a:chOff x="3131840" y="1904519"/>
              <a:chExt cx="5690775" cy="4632806"/>
            </a:xfrm>
          </p:grpSpPr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AB5F5495-29FA-CB2D-E9CA-61582DC6E0EB}"/>
                  </a:ext>
                </a:extLst>
              </p:cNvPr>
              <p:cNvSpPr/>
              <p:nvPr/>
            </p:nvSpPr>
            <p:spPr bwMode="auto">
              <a:xfrm>
                <a:off x="4234587" y="3185247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rPr>
                  <a:t>main’s frame pointer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BB156BEB-6681-390F-C57E-6C941144FBA0}"/>
                  </a:ext>
                </a:extLst>
              </p:cNvPr>
              <p:cNvSpPr/>
              <p:nvPr/>
            </p:nvSpPr>
            <p:spPr bwMode="auto">
              <a:xfrm>
                <a:off x="4234587" y="3523801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>
                    <a:latin typeface="Arial" charset="0"/>
                  </a:rPr>
                  <a:t>Return address in main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08F07CD2-64C0-79A9-FB4C-F6357EBB73A9}"/>
                  </a:ext>
                </a:extLst>
              </p:cNvPr>
              <p:cNvSpPr/>
              <p:nvPr/>
            </p:nvSpPr>
            <p:spPr bwMode="auto">
              <a:xfrm>
                <a:off x="4234587" y="3862355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>
                    <a:latin typeface="Arial" charset="0"/>
                  </a:rPr>
                  <a:t>Return value to main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83010C39-1948-BD1D-BE03-40E22E0042F5}"/>
                  </a:ext>
                </a:extLst>
              </p:cNvPr>
              <p:cNvSpPr/>
              <p:nvPr/>
            </p:nvSpPr>
            <p:spPr bwMode="auto">
              <a:xfrm>
                <a:off x="4234587" y="4200909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rPr>
                  <a:t>4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D4781264-E974-3E49-7868-9FF01C82AE96}"/>
                  </a:ext>
                </a:extLst>
              </p:cNvPr>
              <p:cNvSpPr/>
              <p:nvPr/>
            </p:nvSpPr>
            <p:spPr bwMode="auto">
              <a:xfrm>
                <a:off x="4234576" y="4543017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>
                    <a:highlight>
                      <a:srgbClr val="FFCCFF"/>
                    </a:highlight>
                    <a:latin typeface="Arial" charset="0"/>
                  </a:rPr>
                  <a:t>3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highlight>
                    <a:srgbClr val="FFCCFF"/>
                  </a:highlight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9" name="直线箭头连接符 8">
                <a:extLst>
                  <a:ext uri="{FF2B5EF4-FFF2-40B4-BE49-F238E27FC236}">
                    <a16:creationId xmlns:a16="http://schemas.microsoft.com/office/drawing/2014/main" id="{C09F8C68-AC4B-6971-D8E1-4EF60D6EB67B}"/>
                  </a:ext>
                </a:extLst>
              </p:cNvPr>
              <p:cNvCxnSpPr>
                <a:cxnSpLocks/>
                <a:stCxn id="23" idx="0"/>
                <a:endCxn id="10" idx="2"/>
              </p:cNvCxnSpPr>
              <p:nvPr/>
            </p:nvCxnSpPr>
            <p:spPr bwMode="auto">
              <a:xfrm flipV="1">
                <a:off x="5223613" y="2460296"/>
                <a:ext cx="0" cy="382843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20ED026-8F2E-8BA1-0146-72497C1E7347}"/>
                  </a:ext>
                </a:extLst>
              </p:cNvPr>
              <p:cNvSpPr txBox="1"/>
              <p:nvPr/>
            </p:nvSpPr>
            <p:spPr>
              <a:xfrm>
                <a:off x="4234575" y="2161204"/>
                <a:ext cx="1978075" cy="299092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Run-time stack</a:t>
                </a:r>
                <a:endParaRPr lang="zh-CN" altLang="en-US" sz="1400" dirty="0"/>
              </a:p>
            </p:txBody>
          </p:sp>
          <p:cxnSp>
            <p:nvCxnSpPr>
              <p:cNvPr id="11" name="直线连接符 10">
                <a:extLst>
                  <a:ext uri="{FF2B5EF4-FFF2-40B4-BE49-F238E27FC236}">
                    <a16:creationId xmlns:a16="http://schemas.microsoft.com/office/drawing/2014/main" id="{D845EB33-FA4A-2511-787E-9560C3F12CE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234587" y="1954858"/>
                <a:ext cx="0" cy="4582467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直线连接符 11">
                <a:extLst>
                  <a:ext uri="{FF2B5EF4-FFF2-40B4-BE49-F238E27FC236}">
                    <a16:creationId xmlns:a16="http://schemas.microsoft.com/office/drawing/2014/main" id="{FE53523D-25F5-F44C-C4B7-692EB330B25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212651" y="1954858"/>
                <a:ext cx="0" cy="4582467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直线连接符 12">
                <a:extLst>
                  <a:ext uri="{FF2B5EF4-FFF2-40B4-BE49-F238E27FC236}">
                    <a16:creationId xmlns:a16="http://schemas.microsoft.com/office/drawing/2014/main" id="{9EDCBFB2-B326-AEE7-FB7B-3845D22F8C0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300192" y="4881571"/>
                <a:ext cx="2520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17D431F4-5F51-949F-FE72-414C30F4FABF}"/>
                  </a:ext>
                </a:extLst>
              </p:cNvPr>
              <p:cNvSpPr/>
              <p:nvPr/>
            </p:nvSpPr>
            <p:spPr bwMode="auto">
              <a:xfrm>
                <a:off x="4234576" y="4881571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effectLst/>
                    <a:latin typeface="Arial" charset="0"/>
                    <a:ea typeface="宋体" pitchFamily="2" charset="-122"/>
                  </a:rPr>
                  <a:t>4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CB9A4938-4563-F387-9203-8752A575FD2E}"/>
                  </a:ext>
                </a:extLst>
              </p:cNvPr>
              <p:cNvSpPr/>
              <p:nvPr/>
            </p:nvSpPr>
            <p:spPr bwMode="auto">
              <a:xfrm>
                <a:off x="4234576" y="5220125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>
                    <a:latin typeface="Arial" charset="0"/>
                  </a:rPr>
                  <a:t>3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7095E09B-B390-5071-9BAF-A2E21A208BAC}"/>
                  </a:ext>
                </a:extLst>
              </p:cNvPr>
              <p:cNvSpPr txBox="1"/>
              <p:nvPr/>
            </p:nvSpPr>
            <p:spPr>
              <a:xfrm>
                <a:off x="6322808" y="4906775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valueB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077631D9-50C4-67AC-D083-7D173B3DFB7C}"/>
                  </a:ext>
                </a:extLst>
              </p:cNvPr>
              <p:cNvSpPr txBox="1"/>
              <p:nvPr/>
            </p:nvSpPr>
            <p:spPr>
              <a:xfrm>
                <a:off x="6322808" y="5245328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valueA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EA6E94F2-AB9E-4777-BB94-54CFE6131304}"/>
                  </a:ext>
                </a:extLst>
              </p:cNvPr>
              <p:cNvSpPr txBox="1"/>
              <p:nvPr/>
            </p:nvSpPr>
            <p:spPr>
              <a:xfrm>
                <a:off x="6322236" y="4566444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secondVal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5A0A65C8-475E-E196-2C57-C7C5B86B2BED}"/>
                  </a:ext>
                </a:extLst>
              </p:cNvPr>
              <p:cNvSpPr txBox="1"/>
              <p:nvPr/>
            </p:nvSpPr>
            <p:spPr>
              <a:xfrm>
                <a:off x="6322236" y="4226111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firstVal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BB27A0CA-4BB0-3192-84C4-AD214A6B27DF}"/>
                  </a:ext>
                </a:extLst>
              </p:cNvPr>
              <p:cNvSpPr txBox="1"/>
              <p:nvPr/>
            </p:nvSpPr>
            <p:spPr>
              <a:xfrm>
                <a:off x="6322235" y="2868342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tempVal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15A697F4-0616-57E8-17D6-3BF14E01AF3E}"/>
                  </a:ext>
                </a:extLst>
              </p:cNvPr>
              <p:cNvSpPr/>
              <p:nvPr/>
            </p:nvSpPr>
            <p:spPr bwMode="auto">
              <a:xfrm>
                <a:off x="4234575" y="2843139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rPr>
                  <a:t>3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C87D8084-1456-6B7A-C4B7-83B881B17380}"/>
                  </a:ext>
                </a:extLst>
              </p:cNvPr>
              <p:cNvSpPr txBox="1"/>
              <p:nvPr/>
            </p:nvSpPr>
            <p:spPr>
              <a:xfrm>
                <a:off x="3131840" y="2818394"/>
                <a:ext cx="531823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R6</a:t>
                </a:r>
                <a:endParaRPr lang="zh-CN" altLang="en-US" sz="1400" dirty="0"/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1BC1922B-4515-99F2-9C0A-03BDE2BDC394}"/>
                  </a:ext>
                </a:extLst>
              </p:cNvPr>
              <p:cNvSpPr txBox="1"/>
              <p:nvPr/>
            </p:nvSpPr>
            <p:spPr>
              <a:xfrm>
                <a:off x="3131840" y="2996837"/>
                <a:ext cx="531823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R5</a:t>
                </a:r>
                <a:endParaRPr lang="zh-CN" altLang="en-US" sz="1400" dirty="0"/>
              </a:p>
            </p:txBody>
          </p:sp>
          <p:cxnSp>
            <p:nvCxnSpPr>
              <p:cNvPr id="26" name="直线连接符 25">
                <a:extLst>
                  <a:ext uri="{FF2B5EF4-FFF2-40B4-BE49-F238E27FC236}">
                    <a16:creationId xmlns:a16="http://schemas.microsoft.com/office/drawing/2014/main" id="{04CEB1C5-0E62-70F5-ED6B-A5F791D9D1C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300192" y="2843064"/>
                <a:ext cx="2520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直线箭头连接符 26">
                <a:extLst>
                  <a:ext uri="{FF2B5EF4-FFF2-40B4-BE49-F238E27FC236}">
                    <a16:creationId xmlns:a16="http://schemas.microsoft.com/office/drawing/2014/main" id="{5E450802-1F32-7890-9A4D-30051F50E4A2}"/>
                  </a:ext>
                </a:extLst>
              </p:cNvPr>
              <p:cNvCxnSpPr>
                <a:cxnSpLocks/>
                <a:stCxn id="24" idx="3"/>
              </p:cNvCxnSpPr>
              <p:nvPr/>
            </p:nvCxnSpPr>
            <p:spPr bwMode="auto">
              <a:xfrm flipV="1">
                <a:off x="3663663" y="2956188"/>
                <a:ext cx="532762" cy="628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28" name="直线箭头连接符 27">
                <a:extLst>
                  <a:ext uri="{FF2B5EF4-FFF2-40B4-BE49-F238E27FC236}">
                    <a16:creationId xmlns:a16="http://schemas.microsoft.com/office/drawing/2014/main" id="{4F825420-7E8A-68A2-B57A-11BE12069A0C}"/>
                  </a:ext>
                </a:extLst>
              </p:cNvPr>
              <p:cNvCxnSpPr>
                <a:cxnSpLocks/>
                <a:stCxn id="25" idx="3"/>
              </p:cNvCxnSpPr>
              <p:nvPr/>
            </p:nvCxnSpPr>
            <p:spPr bwMode="auto">
              <a:xfrm flipV="1">
                <a:off x="3663663" y="3137676"/>
                <a:ext cx="532762" cy="323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57EDCC38-3414-D9E2-1FF3-4DA2CD2D22CA}"/>
                  </a:ext>
                </a:extLst>
              </p:cNvPr>
              <p:cNvSpPr txBox="1"/>
              <p:nvPr/>
            </p:nvSpPr>
            <p:spPr>
              <a:xfrm>
                <a:off x="3542472" y="1904519"/>
                <a:ext cx="684232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x0000</a:t>
                </a:r>
                <a:endParaRPr lang="zh-CN" altLang="en-US" sz="1400" dirty="0"/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F9CA91A9-142D-DF33-711C-3B8CC440BB1E}"/>
                  </a:ext>
                </a:extLst>
              </p:cNvPr>
              <p:cNvSpPr txBox="1"/>
              <p:nvPr/>
            </p:nvSpPr>
            <p:spPr>
              <a:xfrm>
                <a:off x="3542472" y="6223938"/>
                <a:ext cx="684232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 err="1">
                    <a:latin typeface="Arial" charset="0"/>
                  </a:rPr>
                  <a:t>xFFFF</a:t>
                </a:r>
                <a:endParaRPr lang="zh-CN" altLang="en-US" sz="1400" dirty="0"/>
              </a:p>
            </p:txBody>
          </p:sp>
          <p:cxnSp>
            <p:nvCxnSpPr>
              <p:cNvPr id="31" name="直线连接符 30">
                <a:extLst>
                  <a:ext uri="{FF2B5EF4-FFF2-40B4-BE49-F238E27FC236}">
                    <a16:creationId xmlns:a16="http://schemas.microsoft.com/office/drawing/2014/main" id="{2B83BF50-9B17-4E59-4472-2DB64617C81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302615" y="6223938"/>
                <a:ext cx="2520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800BDB11-D2D9-3F51-0B0C-E6111D3DD8B9}"/>
                  </a:ext>
                </a:extLst>
              </p:cNvPr>
              <p:cNvSpPr txBox="1"/>
              <p:nvPr/>
            </p:nvSpPr>
            <p:spPr>
              <a:xfrm>
                <a:off x="7455614" y="3656675"/>
                <a:ext cx="1082729" cy="503590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solidFill>
                      <a:srgbClr val="D8127E"/>
                    </a:solidFill>
                    <a:latin typeface="Arial" charset="0"/>
                  </a:rPr>
                  <a:t>Stack frame</a:t>
                </a:r>
              </a:p>
              <a:p>
                <a:pPr algn="ctr"/>
                <a:r>
                  <a:rPr lang="en-US" altLang="zh-CN" sz="1400" baseline="0" dirty="0">
                    <a:solidFill>
                      <a:srgbClr val="D8127E"/>
                    </a:solidFill>
                    <a:latin typeface="Arial" charset="0"/>
                  </a:rPr>
                  <a:t>for </a:t>
                </a:r>
                <a:r>
                  <a:rPr lang="en-US" altLang="zh-CN" sz="1400" baseline="0" dirty="0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Swap</a:t>
                </a:r>
                <a:endParaRPr lang="zh-CN" altLang="en-US" sz="1400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F84C1AB-BF47-DC73-19B3-1F8EDCADBE00}"/>
                  </a:ext>
                </a:extLst>
              </p:cNvPr>
              <p:cNvSpPr txBox="1"/>
              <p:nvPr/>
            </p:nvSpPr>
            <p:spPr>
              <a:xfrm>
                <a:off x="7455613" y="5286599"/>
                <a:ext cx="1082729" cy="503590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solidFill>
                      <a:srgbClr val="D8127E"/>
                    </a:solidFill>
                    <a:latin typeface="Arial" charset="0"/>
                  </a:rPr>
                  <a:t>Stack frame</a:t>
                </a:r>
              </a:p>
              <a:p>
                <a:pPr algn="ctr"/>
                <a:r>
                  <a:rPr lang="en-US" altLang="zh-CN" sz="1400" baseline="0" dirty="0">
                    <a:solidFill>
                      <a:srgbClr val="D8127E"/>
                    </a:solidFill>
                    <a:latin typeface="Arial" charset="0"/>
                  </a:rPr>
                  <a:t>for </a:t>
                </a:r>
                <a:r>
                  <a:rPr lang="en-US" altLang="zh-CN" sz="1400" baseline="0" dirty="0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main</a:t>
                </a:r>
                <a:endParaRPr lang="zh-CN" altLang="en-US" sz="1400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cxnSp>
            <p:nvCxnSpPr>
              <p:cNvPr id="34" name="直线箭头连接符 33">
                <a:extLst>
                  <a:ext uri="{FF2B5EF4-FFF2-40B4-BE49-F238E27FC236}">
                    <a16:creationId xmlns:a16="http://schemas.microsoft.com/office/drawing/2014/main" id="{F0568DE7-6798-C28D-1A2A-C842C7C75C1F}"/>
                  </a:ext>
                </a:extLst>
              </p:cNvPr>
              <p:cNvCxnSpPr>
                <a:cxnSpLocks/>
                <a:stCxn id="32" idx="0"/>
              </p:cNvCxnSpPr>
              <p:nvPr/>
            </p:nvCxnSpPr>
            <p:spPr bwMode="auto">
              <a:xfrm flipV="1">
                <a:off x="7996979" y="2843063"/>
                <a:ext cx="0" cy="81361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D8127E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35" name="直线箭头连接符 34">
                <a:extLst>
                  <a:ext uri="{FF2B5EF4-FFF2-40B4-BE49-F238E27FC236}">
                    <a16:creationId xmlns:a16="http://schemas.microsoft.com/office/drawing/2014/main" id="{7A753D16-03C1-A6FB-67C3-F0C676FBE7BA}"/>
                  </a:ext>
                </a:extLst>
              </p:cNvPr>
              <p:cNvCxnSpPr>
                <a:cxnSpLocks/>
                <a:stCxn id="33" idx="0"/>
              </p:cNvCxnSpPr>
              <p:nvPr/>
            </p:nvCxnSpPr>
            <p:spPr bwMode="auto">
              <a:xfrm flipH="1" flipV="1">
                <a:off x="7996975" y="4875947"/>
                <a:ext cx="3" cy="41065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D8127E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36" name="直线箭头连接符 35">
                <a:extLst>
                  <a:ext uri="{FF2B5EF4-FFF2-40B4-BE49-F238E27FC236}">
                    <a16:creationId xmlns:a16="http://schemas.microsoft.com/office/drawing/2014/main" id="{E6AC2BE3-C70C-A202-664E-A50508D3DD97}"/>
                  </a:ext>
                </a:extLst>
              </p:cNvPr>
              <p:cNvCxnSpPr>
                <a:cxnSpLocks/>
                <a:stCxn id="33" idx="2"/>
              </p:cNvCxnSpPr>
              <p:nvPr/>
            </p:nvCxnSpPr>
            <p:spPr bwMode="auto">
              <a:xfrm flipH="1">
                <a:off x="7996975" y="5790189"/>
                <a:ext cx="3" cy="43374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D8127E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37" name="直线箭头连接符 36">
                <a:extLst>
                  <a:ext uri="{FF2B5EF4-FFF2-40B4-BE49-F238E27FC236}">
                    <a16:creationId xmlns:a16="http://schemas.microsoft.com/office/drawing/2014/main" id="{2BB35853-22F6-41F8-8E73-4AB0D1D66111}"/>
                  </a:ext>
                </a:extLst>
              </p:cNvPr>
              <p:cNvCxnSpPr>
                <a:cxnSpLocks/>
                <a:stCxn id="32" idx="2"/>
              </p:cNvCxnSpPr>
              <p:nvPr/>
            </p:nvCxnSpPr>
            <p:spPr bwMode="auto">
              <a:xfrm>
                <a:off x="7996979" y="4226107"/>
                <a:ext cx="0" cy="655464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D8127E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</p:grpSp>
      </p:grpSp>
      <p:sp>
        <p:nvSpPr>
          <p:cNvPr id="39" name="灯片编号占位符 38">
            <a:extLst>
              <a:ext uri="{FF2B5EF4-FFF2-40B4-BE49-F238E27FC236}">
                <a16:creationId xmlns:a16="http://schemas.microsoft.com/office/drawing/2014/main" id="{74FFF3C6-FAA6-A3B7-BE92-B578D2044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45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3131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D9479-BF4E-7C2F-E7D7-1F9D7F9D5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>
            <a:extLst>
              <a:ext uri="{FF2B5EF4-FFF2-40B4-BE49-F238E27FC236}">
                <a16:creationId xmlns:a16="http://schemas.microsoft.com/office/drawing/2014/main" id="{C7236D51-A38E-0C86-C641-E23176D77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classic example --‘Swap’</a:t>
            </a:r>
            <a:endParaRPr lang="zh-CN" altLang="en-US" dirty="0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9F5C1377-880C-1233-C71C-CE09AF7E9CBD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222909" y="1079562"/>
            <a:ext cx="6733380" cy="5481638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  #include &lt;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stdio.h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&gt;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3  // Swap has no return value thus is declared as void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4  void Swap(int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6  int main(void)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7  {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8   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3;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9   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4;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11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("Before Swap ");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12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 and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%d\n",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13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14   Swap(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15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16   </a:t>
            </a:r>
            <a:r>
              <a:rPr lang="en-US" altLang="zh-CN" sz="1400" dirty="0" err="1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("After Swap ");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17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 and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%d\n",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18 }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void Swap(int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{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 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tempVal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</a:t>
            </a:r>
            <a:r>
              <a:rPr lang="en-US" altLang="zh-CN" sz="140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Holds </a:t>
            </a:r>
            <a:r>
              <a:rPr lang="en-US" altLang="zh-CN" sz="1400" dirty="0" err="1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when swapping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tempVal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26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tempVal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27 }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2E3255C6-388A-AA01-D64C-AA2867E4CAC9}"/>
              </a:ext>
            </a:extLst>
          </p:cNvPr>
          <p:cNvGrpSpPr/>
          <p:nvPr/>
        </p:nvGrpSpPr>
        <p:grpSpPr>
          <a:xfrm>
            <a:off x="3091181" y="1359156"/>
            <a:ext cx="5927407" cy="4922449"/>
            <a:chOff x="3124051" y="1749141"/>
            <a:chExt cx="5927407" cy="4922449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7F6208F1-9C66-0576-6433-1FF2B8361AE2}"/>
                </a:ext>
              </a:extLst>
            </p:cNvPr>
            <p:cNvSpPr/>
            <p:nvPr/>
          </p:nvSpPr>
          <p:spPr bwMode="auto">
            <a:xfrm>
              <a:off x="3140542" y="1749141"/>
              <a:ext cx="5910916" cy="492244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5B186598-CB82-3851-B2A0-93E55538C0BF}"/>
                </a:ext>
              </a:extLst>
            </p:cNvPr>
            <p:cNvGrpSpPr/>
            <p:nvPr/>
          </p:nvGrpSpPr>
          <p:grpSpPr>
            <a:xfrm>
              <a:off x="3124051" y="1868794"/>
              <a:ext cx="5690775" cy="4632806"/>
              <a:chOff x="3131840" y="1904519"/>
              <a:chExt cx="5690775" cy="4632806"/>
            </a:xfrm>
          </p:grpSpPr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F285877-00BA-E4BA-99E3-826834B84A64}"/>
                  </a:ext>
                </a:extLst>
              </p:cNvPr>
              <p:cNvSpPr/>
              <p:nvPr/>
            </p:nvSpPr>
            <p:spPr bwMode="auto">
              <a:xfrm>
                <a:off x="4234587" y="3185247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rPr>
                  <a:t>main’s frame pointer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7CB13510-C1EE-E553-84D5-C6EE8B1A62F6}"/>
                  </a:ext>
                </a:extLst>
              </p:cNvPr>
              <p:cNvSpPr/>
              <p:nvPr/>
            </p:nvSpPr>
            <p:spPr bwMode="auto">
              <a:xfrm>
                <a:off x="4234587" y="3523801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>
                    <a:latin typeface="Arial" charset="0"/>
                  </a:rPr>
                  <a:t>Return address in main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67C09D91-1E47-E53B-EEDA-77B3BE836C11}"/>
                  </a:ext>
                </a:extLst>
              </p:cNvPr>
              <p:cNvSpPr/>
              <p:nvPr/>
            </p:nvSpPr>
            <p:spPr bwMode="auto">
              <a:xfrm>
                <a:off x="4234587" y="3862355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>
                    <a:latin typeface="Arial" charset="0"/>
                  </a:rPr>
                  <a:t>Return value to main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F06B4AF1-BBB8-A1F8-B4D1-3041AA99E1F5}"/>
                  </a:ext>
                </a:extLst>
              </p:cNvPr>
              <p:cNvSpPr/>
              <p:nvPr/>
            </p:nvSpPr>
            <p:spPr bwMode="auto">
              <a:xfrm>
                <a:off x="4234587" y="4200909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>
                    <a:latin typeface="Arial" charset="0"/>
                  </a:rPr>
                  <a:t>4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3941B90F-EDEC-97E7-FA15-A2D6E96B43D3}"/>
                  </a:ext>
                </a:extLst>
              </p:cNvPr>
              <p:cNvSpPr/>
              <p:nvPr/>
            </p:nvSpPr>
            <p:spPr bwMode="auto">
              <a:xfrm>
                <a:off x="4234576" y="4543017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>
                    <a:latin typeface="Arial" charset="0"/>
                  </a:rPr>
                  <a:t>3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9" name="直线箭头连接符 8">
                <a:extLst>
                  <a:ext uri="{FF2B5EF4-FFF2-40B4-BE49-F238E27FC236}">
                    <a16:creationId xmlns:a16="http://schemas.microsoft.com/office/drawing/2014/main" id="{1E439AB2-2104-F6D3-8909-6FD7066BCC8D}"/>
                  </a:ext>
                </a:extLst>
              </p:cNvPr>
              <p:cNvCxnSpPr>
                <a:cxnSpLocks/>
                <a:stCxn id="23" idx="0"/>
                <a:endCxn id="10" idx="2"/>
              </p:cNvCxnSpPr>
              <p:nvPr/>
            </p:nvCxnSpPr>
            <p:spPr bwMode="auto">
              <a:xfrm flipV="1">
                <a:off x="5223613" y="2460296"/>
                <a:ext cx="0" cy="382843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A764C01-6540-63E3-B8D7-C79359005434}"/>
                  </a:ext>
                </a:extLst>
              </p:cNvPr>
              <p:cNvSpPr txBox="1"/>
              <p:nvPr/>
            </p:nvSpPr>
            <p:spPr>
              <a:xfrm>
                <a:off x="4234575" y="2161204"/>
                <a:ext cx="1978075" cy="299092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Run-time stack</a:t>
                </a:r>
                <a:endParaRPr lang="zh-CN" altLang="en-US" sz="1400" dirty="0"/>
              </a:p>
            </p:txBody>
          </p:sp>
          <p:cxnSp>
            <p:nvCxnSpPr>
              <p:cNvPr id="11" name="直线连接符 10">
                <a:extLst>
                  <a:ext uri="{FF2B5EF4-FFF2-40B4-BE49-F238E27FC236}">
                    <a16:creationId xmlns:a16="http://schemas.microsoft.com/office/drawing/2014/main" id="{548F1F6F-6642-042C-4081-5C3E862BD8F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234587" y="1954858"/>
                <a:ext cx="0" cy="4582467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直线连接符 11">
                <a:extLst>
                  <a:ext uri="{FF2B5EF4-FFF2-40B4-BE49-F238E27FC236}">
                    <a16:creationId xmlns:a16="http://schemas.microsoft.com/office/drawing/2014/main" id="{B3191AF3-2FBF-5560-6F6F-36F417D5CD3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212651" y="1954858"/>
                <a:ext cx="0" cy="4582467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直线连接符 12">
                <a:extLst>
                  <a:ext uri="{FF2B5EF4-FFF2-40B4-BE49-F238E27FC236}">
                    <a16:creationId xmlns:a16="http://schemas.microsoft.com/office/drawing/2014/main" id="{8E1D62D6-F78E-6A16-04A7-643CE03F3F4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300192" y="4881571"/>
                <a:ext cx="2520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51925DF0-6023-1CA0-4825-5E8CBB1F941A}"/>
                  </a:ext>
                </a:extLst>
              </p:cNvPr>
              <p:cNvSpPr/>
              <p:nvPr/>
            </p:nvSpPr>
            <p:spPr bwMode="auto">
              <a:xfrm>
                <a:off x="4234576" y="4881571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effectLst/>
                    <a:latin typeface="Arial" charset="0"/>
                    <a:ea typeface="宋体" pitchFamily="2" charset="-122"/>
                  </a:rPr>
                  <a:t>4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0A882C7F-3773-C77D-8816-0A74238E4A61}"/>
                  </a:ext>
                </a:extLst>
              </p:cNvPr>
              <p:cNvSpPr/>
              <p:nvPr/>
            </p:nvSpPr>
            <p:spPr bwMode="auto">
              <a:xfrm>
                <a:off x="4234576" y="5220125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>
                    <a:latin typeface="Arial" charset="0"/>
                  </a:rPr>
                  <a:t>3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6C61BE13-72BC-32F9-5EC3-CACE0B9AC3CA}"/>
                  </a:ext>
                </a:extLst>
              </p:cNvPr>
              <p:cNvSpPr txBox="1"/>
              <p:nvPr/>
            </p:nvSpPr>
            <p:spPr>
              <a:xfrm>
                <a:off x="6322808" y="4906775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valueB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3F6EFCEC-9896-F3D8-261D-249F2A0DC507}"/>
                  </a:ext>
                </a:extLst>
              </p:cNvPr>
              <p:cNvSpPr txBox="1"/>
              <p:nvPr/>
            </p:nvSpPr>
            <p:spPr>
              <a:xfrm>
                <a:off x="6322808" y="5245328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valueA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8494F66-E94A-417A-3802-F52AA048B5AE}"/>
                  </a:ext>
                </a:extLst>
              </p:cNvPr>
              <p:cNvSpPr txBox="1"/>
              <p:nvPr/>
            </p:nvSpPr>
            <p:spPr>
              <a:xfrm>
                <a:off x="6322236" y="4566444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secondVal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9CBB6E59-8421-6CB8-8242-46E1CC4C4B5F}"/>
                  </a:ext>
                </a:extLst>
              </p:cNvPr>
              <p:cNvSpPr txBox="1"/>
              <p:nvPr/>
            </p:nvSpPr>
            <p:spPr>
              <a:xfrm>
                <a:off x="6322236" y="4226111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firstVal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AF0180E8-92DD-98D8-C1A7-351E9B858C7A}"/>
                  </a:ext>
                </a:extLst>
              </p:cNvPr>
              <p:cNvSpPr txBox="1"/>
              <p:nvPr/>
            </p:nvSpPr>
            <p:spPr>
              <a:xfrm>
                <a:off x="6322235" y="2868342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tempVal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F1628BDC-D922-E67D-DC35-3E2AD3F9BDD3}"/>
                  </a:ext>
                </a:extLst>
              </p:cNvPr>
              <p:cNvSpPr/>
              <p:nvPr/>
            </p:nvSpPr>
            <p:spPr bwMode="auto">
              <a:xfrm>
                <a:off x="4234575" y="2843139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rPr>
                  <a:t>3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3745A1BC-77F0-C473-762A-A3BBBE4B2364}"/>
                  </a:ext>
                </a:extLst>
              </p:cNvPr>
              <p:cNvSpPr txBox="1"/>
              <p:nvPr/>
            </p:nvSpPr>
            <p:spPr>
              <a:xfrm>
                <a:off x="3131840" y="2818394"/>
                <a:ext cx="531823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R6</a:t>
                </a:r>
                <a:endParaRPr lang="zh-CN" altLang="en-US" sz="1400" dirty="0"/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D2212BE0-2BDA-8363-EC5E-71651F8C99EE}"/>
                  </a:ext>
                </a:extLst>
              </p:cNvPr>
              <p:cNvSpPr txBox="1"/>
              <p:nvPr/>
            </p:nvSpPr>
            <p:spPr>
              <a:xfrm>
                <a:off x="3131840" y="2996837"/>
                <a:ext cx="531823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R5</a:t>
                </a:r>
                <a:endParaRPr lang="zh-CN" altLang="en-US" sz="1400" dirty="0"/>
              </a:p>
            </p:txBody>
          </p:sp>
          <p:cxnSp>
            <p:nvCxnSpPr>
              <p:cNvPr id="26" name="直线连接符 25">
                <a:extLst>
                  <a:ext uri="{FF2B5EF4-FFF2-40B4-BE49-F238E27FC236}">
                    <a16:creationId xmlns:a16="http://schemas.microsoft.com/office/drawing/2014/main" id="{CCA5175C-C70E-3C85-74FF-DB17F65B4BD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300192" y="2843064"/>
                <a:ext cx="2520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直线箭头连接符 26">
                <a:extLst>
                  <a:ext uri="{FF2B5EF4-FFF2-40B4-BE49-F238E27FC236}">
                    <a16:creationId xmlns:a16="http://schemas.microsoft.com/office/drawing/2014/main" id="{305F0762-42E7-1B12-E363-E6D8CEF49959}"/>
                  </a:ext>
                </a:extLst>
              </p:cNvPr>
              <p:cNvCxnSpPr>
                <a:cxnSpLocks/>
                <a:stCxn id="24" idx="3"/>
              </p:cNvCxnSpPr>
              <p:nvPr/>
            </p:nvCxnSpPr>
            <p:spPr bwMode="auto">
              <a:xfrm flipV="1">
                <a:off x="3663663" y="2956188"/>
                <a:ext cx="532762" cy="628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28" name="直线箭头连接符 27">
                <a:extLst>
                  <a:ext uri="{FF2B5EF4-FFF2-40B4-BE49-F238E27FC236}">
                    <a16:creationId xmlns:a16="http://schemas.microsoft.com/office/drawing/2014/main" id="{D2854C9C-80D8-C789-C45A-11CE56DD8E4B}"/>
                  </a:ext>
                </a:extLst>
              </p:cNvPr>
              <p:cNvCxnSpPr>
                <a:cxnSpLocks/>
                <a:stCxn id="25" idx="3"/>
              </p:cNvCxnSpPr>
              <p:nvPr/>
            </p:nvCxnSpPr>
            <p:spPr bwMode="auto">
              <a:xfrm flipV="1">
                <a:off x="3663663" y="3137676"/>
                <a:ext cx="532762" cy="323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1231FE97-5774-5EEB-8039-CDCFFA7BE3A8}"/>
                  </a:ext>
                </a:extLst>
              </p:cNvPr>
              <p:cNvSpPr txBox="1"/>
              <p:nvPr/>
            </p:nvSpPr>
            <p:spPr>
              <a:xfrm>
                <a:off x="3542472" y="1904519"/>
                <a:ext cx="684232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x0000</a:t>
                </a:r>
                <a:endParaRPr lang="zh-CN" altLang="en-US" sz="1400" dirty="0"/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DB4C5127-9800-0408-8833-0C9DFC29E58A}"/>
                  </a:ext>
                </a:extLst>
              </p:cNvPr>
              <p:cNvSpPr txBox="1"/>
              <p:nvPr/>
            </p:nvSpPr>
            <p:spPr>
              <a:xfrm>
                <a:off x="3542472" y="6223938"/>
                <a:ext cx="684232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 err="1">
                    <a:latin typeface="Arial" charset="0"/>
                  </a:rPr>
                  <a:t>xFFFF</a:t>
                </a:r>
                <a:endParaRPr lang="zh-CN" altLang="en-US" sz="1400" dirty="0"/>
              </a:p>
            </p:txBody>
          </p:sp>
          <p:cxnSp>
            <p:nvCxnSpPr>
              <p:cNvPr id="31" name="直线连接符 30">
                <a:extLst>
                  <a:ext uri="{FF2B5EF4-FFF2-40B4-BE49-F238E27FC236}">
                    <a16:creationId xmlns:a16="http://schemas.microsoft.com/office/drawing/2014/main" id="{C01007BC-0939-9316-D102-51424ABFACA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302615" y="6223938"/>
                <a:ext cx="2520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CC426A60-5F8B-F4A3-EF4C-7DB60B0A1CAB}"/>
                  </a:ext>
                </a:extLst>
              </p:cNvPr>
              <p:cNvSpPr txBox="1"/>
              <p:nvPr/>
            </p:nvSpPr>
            <p:spPr>
              <a:xfrm>
                <a:off x="7455614" y="3656675"/>
                <a:ext cx="1082729" cy="503590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solidFill>
                      <a:srgbClr val="D8127E"/>
                    </a:solidFill>
                    <a:latin typeface="Arial" charset="0"/>
                  </a:rPr>
                  <a:t>Stack frame</a:t>
                </a:r>
              </a:p>
              <a:p>
                <a:pPr algn="ctr"/>
                <a:r>
                  <a:rPr lang="en-US" altLang="zh-CN" sz="1400" baseline="0" dirty="0">
                    <a:solidFill>
                      <a:srgbClr val="D8127E"/>
                    </a:solidFill>
                    <a:latin typeface="Arial" charset="0"/>
                  </a:rPr>
                  <a:t>for </a:t>
                </a:r>
                <a:r>
                  <a:rPr lang="en-US" altLang="zh-CN" sz="1400" baseline="0" dirty="0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Swap</a:t>
                </a:r>
                <a:endParaRPr lang="zh-CN" altLang="en-US" sz="1400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CF8D7AB-74FF-6AFB-98E5-D3C9457D85B4}"/>
                  </a:ext>
                </a:extLst>
              </p:cNvPr>
              <p:cNvSpPr txBox="1"/>
              <p:nvPr/>
            </p:nvSpPr>
            <p:spPr>
              <a:xfrm>
                <a:off x="7455613" y="5286599"/>
                <a:ext cx="1082729" cy="503590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solidFill>
                      <a:srgbClr val="D8127E"/>
                    </a:solidFill>
                    <a:latin typeface="Arial" charset="0"/>
                  </a:rPr>
                  <a:t>Stack frame</a:t>
                </a:r>
              </a:p>
              <a:p>
                <a:pPr algn="ctr"/>
                <a:r>
                  <a:rPr lang="en-US" altLang="zh-CN" sz="1400" baseline="0" dirty="0">
                    <a:solidFill>
                      <a:srgbClr val="D8127E"/>
                    </a:solidFill>
                    <a:latin typeface="Arial" charset="0"/>
                  </a:rPr>
                  <a:t>for </a:t>
                </a:r>
                <a:r>
                  <a:rPr lang="en-US" altLang="zh-CN" sz="1400" baseline="0" dirty="0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main</a:t>
                </a:r>
                <a:endParaRPr lang="zh-CN" altLang="en-US" sz="1400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cxnSp>
            <p:nvCxnSpPr>
              <p:cNvPr id="34" name="直线箭头连接符 33">
                <a:extLst>
                  <a:ext uri="{FF2B5EF4-FFF2-40B4-BE49-F238E27FC236}">
                    <a16:creationId xmlns:a16="http://schemas.microsoft.com/office/drawing/2014/main" id="{ED7FB047-E85C-159E-4266-237F9E4E20ED}"/>
                  </a:ext>
                </a:extLst>
              </p:cNvPr>
              <p:cNvCxnSpPr>
                <a:cxnSpLocks/>
                <a:stCxn id="32" idx="0"/>
              </p:cNvCxnSpPr>
              <p:nvPr/>
            </p:nvCxnSpPr>
            <p:spPr bwMode="auto">
              <a:xfrm flipV="1">
                <a:off x="7996979" y="2843063"/>
                <a:ext cx="0" cy="81361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D8127E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35" name="直线箭头连接符 34">
                <a:extLst>
                  <a:ext uri="{FF2B5EF4-FFF2-40B4-BE49-F238E27FC236}">
                    <a16:creationId xmlns:a16="http://schemas.microsoft.com/office/drawing/2014/main" id="{4B524900-2E08-1689-1494-EF070C2BB348}"/>
                  </a:ext>
                </a:extLst>
              </p:cNvPr>
              <p:cNvCxnSpPr>
                <a:cxnSpLocks/>
                <a:stCxn id="33" idx="0"/>
              </p:cNvCxnSpPr>
              <p:nvPr/>
            </p:nvCxnSpPr>
            <p:spPr bwMode="auto">
              <a:xfrm flipH="1" flipV="1">
                <a:off x="7996975" y="4875947"/>
                <a:ext cx="3" cy="41065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D8127E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36" name="直线箭头连接符 35">
                <a:extLst>
                  <a:ext uri="{FF2B5EF4-FFF2-40B4-BE49-F238E27FC236}">
                    <a16:creationId xmlns:a16="http://schemas.microsoft.com/office/drawing/2014/main" id="{A99C969C-D096-D32A-A1C1-0F24D10CCBD2}"/>
                  </a:ext>
                </a:extLst>
              </p:cNvPr>
              <p:cNvCxnSpPr>
                <a:cxnSpLocks/>
                <a:stCxn id="33" idx="2"/>
              </p:cNvCxnSpPr>
              <p:nvPr/>
            </p:nvCxnSpPr>
            <p:spPr bwMode="auto">
              <a:xfrm flipH="1">
                <a:off x="7996975" y="5790189"/>
                <a:ext cx="3" cy="43374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D8127E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37" name="直线箭头连接符 36">
                <a:extLst>
                  <a:ext uri="{FF2B5EF4-FFF2-40B4-BE49-F238E27FC236}">
                    <a16:creationId xmlns:a16="http://schemas.microsoft.com/office/drawing/2014/main" id="{059DF8CF-88C4-BAE9-F109-DA7AB3BA341F}"/>
                  </a:ext>
                </a:extLst>
              </p:cNvPr>
              <p:cNvCxnSpPr>
                <a:cxnSpLocks/>
                <a:stCxn id="32" idx="2"/>
              </p:cNvCxnSpPr>
              <p:nvPr/>
            </p:nvCxnSpPr>
            <p:spPr bwMode="auto">
              <a:xfrm>
                <a:off x="7996979" y="4226107"/>
                <a:ext cx="0" cy="655464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D8127E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</p:grpSp>
      </p:grpSp>
      <p:sp>
        <p:nvSpPr>
          <p:cNvPr id="39" name="灯片编号占位符 38">
            <a:extLst>
              <a:ext uri="{FF2B5EF4-FFF2-40B4-BE49-F238E27FC236}">
                <a16:creationId xmlns:a16="http://schemas.microsoft.com/office/drawing/2014/main" id="{ED69CA2D-EA03-EF75-65F4-B1423E651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46</a:t>
            </a:fld>
            <a:endParaRPr lang="en-US" altLang="zh-CN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287489FE-D160-2F86-EBCF-D27EB3CE5BDD}"/>
              </a:ext>
            </a:extLst>
          </p:cNvPr>
          <p:cNvSpPr/>
          <p:nvPr/>
        </p:nvSpPr>
        <p:spPr bwMode="auto">
          <a:xfrm>
            <a:off x="4919933" y="4377911"/>
            <a:ext cx="504056" cy="883414"/>
          </a:xfrm>
          <a:prstGeom prst="ellipse">
            <a:avLst/>
          </a:prstGeom>
          <a:solidFill>
            <a:schemeClr val="accent1">
              <a:alpha val="10000"/>
            </a:schemeClr>
          </a:solidFill>
          <a:ln w="5080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20696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853E78-199B-7F67-E090-04FB6A788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Pointers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D476E5-6E76-CD2D-8B30-3073071E4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" altLang="zh-CN" sz="2800" dirty="0"/>
              <a:t>Declaring Pointer Variables</a:t>
            </a:r>
            <a:endParaRPr kumimoji="1" lang="en-US" altLang="zh-CN" sz="2800" dirty="0"/>
          </a:p>
          <a:p>
            <a:pPr lvl="1"/>
            <a:r>
              <a:rPr kumimoji="1" lang="en-US" altLang="zh-CN" sz="2400" i="1" dirty="0"/>
              <a:t>point</a:t>
            </a:r>
            <a:r>
              <a:rPr kumimoji="1" lang="en-US" altLang="zh-CN" sz="2400" dirty="0"/>
              <a:t> to the variable whose address it contains</a:t>
            </a:r>
          </a:p>
          <a:p>
            <a:pPr lvl="1"/>
            <a:r>
              <a:rPr kumimoji="1" lang="en-US" altLang="zh-CN" sz="2400" dirty="0"/>
              <a:t>Example:</a:t>
            </a:r>
          </a:p>
          <a:p>
            <a:pPr lvl="2"/>
            <a:r>
              <a:rPr kumimoji="1" lang="en-US" altLang="zh-CN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int *</a:t>
            </a:r>
            <a:r>
              <a:rPr kumimoji="1" lang="en-US" altLang="zh-CN" dirty="0" err="1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kumimoji="1" lang="en-US" altLang="zh-CN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r>
              <a:rPr kumimoji="1" lang="en-US" altLang="zh-CN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char *cp;</a:t>
            </a:r>
          </a:p>
          <a:p>
            <a:pPr lvl="2"/>
            <a:r>
              <a:rPr kumimoji="1" lang="en-US" altLang="zh-CN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double *</a:t>
            </a:r>
            <a:r>
              <a:rPr kumimoji="1" lang="en-US" altLang="zh-CN" dirty="0" err="1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dp</a:t>
            </a:r>
            <a:r>
              <a:rPr kumimoji="1" lang="en-US" altLang="zh-CN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kumimoji="1" lang="en-US" altLang="zh-CN" sz="2800" dirty="0"/>
          </a:p>
          <a:p>
            <a:r>
              <a:rPr kumimoji="1" lang="en-US" altLang="zh-CN" sz="2800" dirty="0"/>
              <a:t>C has two pointer-related operators</a:t>
            </a:r>
          </a:p>
          <a:p>
            <a:pPr lvl="1"/>
            <a:r>
              <a:rPr kumimoji="1" lang="en-US" altLang="zh-CN" sz="2400" dirty="0"/>
              <a:t>Address operator: &amp;</a:t>
            </a:r>
          </a:p>
          <a:p>
            <a:pPr lvl="1"/>
            <a:r>
              <a:rPr kumimoji="1" lang="en-US" altLang="zh-CN" sz="2400" dirty="0"/>
              <a:t>Indirection/dereference operator: *</a:t>
            </a:r>
          </a:p>
          <a:p>
            <a:pPr lvl="1"/>
            <a:endParaRPr kumimoji="1" lang="en-US" altLang="zh-CN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89C09A4-D34F-654E-4F05-F2A748BA2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47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024358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F9C4EA-5E4A-1225-40E6-C4343FBCD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Pointer Operators (&amp;)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0C003A1-D77F-04F1-4B4B-F349CB4E0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sz="2800" dirty="0"/>
              <a:t>The address operator: &amp;</a:t>
            </a:r>
          </a:p>
          <a:p>
            <a:pPr lvl="1"/>
            <a:r>
              <a:rPr kumimoji="1" lang="en-US" altLang="zh-CN" sz="2400" dirty="0"/>
              <a:t>Generates the memory address of its operand</a:t>
            </a:r>
          </a:p>
          <a:p>
            <a:pPr lvl="1"/>
            <a:r>
              <a:rPr kumimoji="1" lang="en-US" altLang="zh-CN" sz="2400" dirty="0"/>
              <a:t>Example:</a:t>
            </a:r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983D8756-C778-EA00-C957-E86DB8196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060848"/>
            <a:ext cx="2697088" cy="1732732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20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object;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20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*</a:t>
            </a:r>
            <a:r>
              <a:rPr lang="en-US" altLang="zh-CN" sz="20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ptr</a:t>
            </a:r>
            <a:r>
              <a:rPr lang="en-US" altLang="zh-CN" sz="20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endParaRPr lang="en-US" altLang="zh-CN" sz="20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20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object = 4;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20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ptr</a:t>
            </a:r>
            <a:r>
              <a:rPr lang="en-US" altLang="zh-CN" sz="20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&amp;object;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E7888F65-7B81-D0D7-3BA6-8976F9A4C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597" y="4144193"/>
            <a:ext cx="5343128" cy="1732732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20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AND R0,R0,#0  </a:t>
            </a:r>
            <a:r>
              <a:rPr lang="en-US" altLang="zh-CN" sz="20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Clear R0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20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R0,R0,#4  </a:t>
            </a:r>
            <a:r>
              <a:rPr lang="en-US" altLang="zh-CN" sz="20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R0 = 4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20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STR R0,R5,#0  </a:t>
            </a:r>
            <a:r>
              <a:rPr lang="en-US" altLang="zh-CN" sz="20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object = 4;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20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R0,R5,#0  </a:t>
            </a:r>
            <a:r>
              <a:rPr lang="en-US" altLang="zh-CN" sz="20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Generate memory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zh-CN" altLang="en-US" sz="20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 </a:t>
            </a:r>
            <a:r>
              <a:rPr lang="en-US" altLang="zh-CN" sz="20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address of object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20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STR R0,R5,#-1 </a:t>
            </a:r>
            <a:r>
              <a:rPr lang="en-US" altLang="zh-CN" sz="20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</a:t>
            </a:r>
            <a:r>
              <a:rPr lang="en-US" altLang="zh-CN" sz="2000" baseline="0" dirty="0" err="1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Ptr</a:t>
            </a:r>
            <a:r>
              <a:rPr lang="en-US" altLang="zh-CN" sz="20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&amp;object;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1E8CBCA-E43E-4492-6F92-98E581506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398" y="3793580"/>
            <a:ext cx="3333590" cy="237172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6316EB3-9E8E-BA09-FCE2-795543E32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48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228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46C34-92FA-99CE-D702-1134818DF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290C46-7036-CAA4-C34B-01B3D815E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Pointer Operators (*)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EF3A12-6277-18F5-C6EC-B773246E8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sz="2800" dirty="0"/>
              <a:t>The indirection/dereference operator: *</a:t>
            </a:r>
          </a:p>
          <a:p>
            <a:pPr lvl="1"/>
            <a:r>
              <a:rPr kumimoji="1" lang="en-US" altLang="zh-CN" sz="2400" dirty="0"/>
              <a:t>Indirectly manipulate the value of a memory object</a:t>
            </a:r>
          </a:p>
          <a:p>
            <a:pPr lvl="1"/>
            <a:r>
              <a:rPr kumimoji="1" lang="en-US" altLang="zh-CN" sz="2400" dirty="0"/>
              <a:t>Example:</a:t>
            </a:r>
            <a:endParaRPr kumimoji="1" lang="zh-CN" altLang="en-US" sz="24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8E481EF-0CE4-2B2A-02FC-170A333A8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060848"/>
            <a:ext cx="2697088" cy="1732732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20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object;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20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*</a:t>
            </a:r>
            <a:r>
              <a:rPr lang="en-US" altLang="zh-CN" sz="20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ptr</a:t>
            </a:r>
            <a:r>
              <a:rPr lang="en-US" altLang="zh-CN" sz="20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endParaRPr lang="en-US" altLang="zh-CN" sz="20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20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object = 4;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20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ptr</a:t>
            </a:r>
            <a:r>
              <a:rPr lang="en-US" altLang="zh-CN" sz="20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&amp;object;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20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*</a:t>
            </a:r>
            <a:r>
              <a:rPr lang="en-US" altLang="zh-CN" sz="2000" baseline="0" dirty="0" err="1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ptr</a:t>
            </a:r>
            <a:r>
              <a:rPr lang="en-US" altLang="zh-CN" sz="20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*</a:t>
            </a:r>
            <a:r>
              <a:rPr lang="en-US" altLang="zh-CN" sz="2000" baseline="0" dirty="0" err="1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ptr</a:t>
            </a:r>
            <a:r>
              <a:rPr lang="en-US" altLang="zh-CN" sz="20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+ 1;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4BF064C-A519-C1C1-82A8-235BF738A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597" y="4144193"/>
            <a:ext cx="5343128" cy="1732732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20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R0,R5,#-1 </a:t>
            </a:r>
            <a:r>
              <a:rPr lang="en-US" altLang="zh-CN" sz="20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R0 contains the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20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 </a:t>
            </a:r>
            <a:r>
              <a:rPr lang="en-US" altLang="zh-CN" sz="20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value of </a:t>
            </a:r>
            <a:r>
              <a:rPr lang="en-US" altLang="zh-CN" sz="2000" baseline="0" dirty="0" err="1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ptr</a:t>
            </a:r>
            <a:endParaRPr lang="en-US" altLang="zh-CN" sz="2000" baseline="0" dirty="0">
              <a:solidFill>
                <a:srgbClr val="D8127E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20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R1,R0,#0  </a:t>
            </a:r>
            <a:r>
              <a:rPr lang="en-US" altLang="zh-CN" sz="20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R1 &lt;- *</a:t>
            </a:r>
            <a:r>
              <a:rPr lang="en-US" altLang="zh-CN" sz="2000" baseline="0" dirty="0" err="1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ptr</a:t>
            </a:r>
            <a:endParaRPr lang="en-US" altLang="zh-CN" sz="2000" baseline="0" dirty="0">
              <a:solidFill>
                <a:srgbClr val="D8127E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20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R1,R1,#1  </a:t>
            </a:r>
            <a:r>
              <a:rPr lang="en-US" altLang="zh-CN" sz="20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*</a:t>
            </a:r>
            <a:r>
              <a:rPr lang="en-US" altLang="zh-CN" sz="2000" baseline="0" dirty="0" err="1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ptr</a:t>
            </a:r>
            <a:r>
              <a:rPr lang="en-US" altLang="zh-CN" sz="20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+ 1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20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STR R1,R0,#0  </a:t>
            </a:r>
            <a:r>
              <a:rPr lang="en-US" altLang="zh-CN" sz="20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*</a:t>
            </a:r>
            <a:r>
              <a:rPr lang="en-US" altLang="zh-CN" sz="2000" baseline="0" dirty="0" err="1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ptr</a:t>
            </a:r>
            <a:r>
              <a:rPr lang="en-US" altLang="zh-CN" sz="20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*</a:t>
            </a:r>
            <a:r>
              <a:rPr lang="en-US" altLang="zh-CN" sz="2000" baseline="0" dirty="0" err="1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ptr</a:t>
            </a:r>
            <a:r>
              <a:rPr lang="en-US" altLang="zh-CN" sz="20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+ 1;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endParaRPr lang="en-US" altLang="zh-CN" sz="2000" baseline="0" dirty="0">
              <a:solidFill>
                <a:srgbClr val="D8127E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B946E0F-7098-E34E-9422-162465750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398" y="3793580"/>
            <a:ext cx="3333590" cy="237172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0001E8B-6958-5DF2-22CC-CE1A9A1A752D}"/>
              </a:ext>
            </a:extLst>
          </p:cNvPr>
          <p:cNvSpPr txBox="1"/>
          <p:nvPr/>
        </p:nvSpPr>
        <p:spPr>
          <a:xfrm>
            <a:off x="7646422" y="4733560"/>
            <a:ext cx="453970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kumimoji="1" lang="en-US" altLang="zh-CN" sz="1200" baseline="0" dirty="0"/>
              <a:t>-&gt; 5</a:t>
            </a:r>
            <a:endParaRPr kumimoji="1" lang="zh-CN" altLang="en-US" sz="1200" baseline="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08B05A2-8CF9-C42C-A0A5-3909B9101D57}"/>
              </a:ext>
            </a:extLst>
          </p:cNvPr>
          <p:cNvSpPr txBox="1"/>
          <p:nvPr/>
        </p:nvSpPr>
        <p:spPr>
          <a:xfrm>
            <a:off x="5364088" y="3429000"/>
            <a:ext cx="3325863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b="1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=&gt;</a:t>
            </a:r>
            <a:r>
              <a:rPr lang="en-US" altLang="zh-CN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object</a:t>
            </a:r>
            <a:r>
              <a:rPr lang="en-US" altLang="zh-CN" sz="1800" b="1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</a:t>
            </a:r>
            <a:r>
              <a:rPr lang="en-US" altLang="zh-CN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en-US" altLang="zh-CN" sz="1800" b="1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+ 1;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2A91E67-BB0F-9673-31FE-5C45E6442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49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1158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5A85E-2326-41CE-77D7-DDB035846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839E58-CA7A-F0DF-CC05-709BE13DE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Run-Time Stack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B486228-3AEC-0A49-61AD-14FAD3EB5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C1B2F1E-AEA6-B2AF-6D08-68C4A45D9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909" y="1079562"/>
            <a:ext cx="4997163" cy="5013734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main(void)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3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a;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b;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6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b = Watt(a);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main calls Watt first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7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b = Volt(a, b); </a:t>
            </a:r>
            <a:r>
              <a:rPr lang="en-US" altLang="zh-CN" sz="14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then calls Volt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8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9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10 int Watt(int a)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11 {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w;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13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w = Volt(w, 10); </a:t>
            </a:r>
            <a:r>
              <a:rPr lang="en-US" altLang="zh-CN" sz="14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Watt calls Volt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15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16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w;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17 }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18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 int Volt(int q; int r)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{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k;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k;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}</a:t>
            </a:r>
          </a:p>
        </p:txBody>
      </p:sp>
    </p:spTree>
    <p:extLst>
      <p:ext uri="{BB962C8B-B14F-4D97-AF65-F5344CB8AC3E}">
        <p14:creationId xmlns:p14="http://schemas.microsoft.com/office/powerpoint/2010/main" val="12342390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8368A-DDAE-40E0-A194-E966DE7AC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>
            <a:extLst>
              <a:ext uri="{FF2B5EF4-FFF2-40B4-BE49-F238E27FC236}">
                <a16:creationId xmlns:a16="http://schemas.microsoft.com/office/drawing/2014/main" id="{D5255921-09A7-111A-2D9D-BEDC5922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Passing a Reference Using Pointers</a:t>
            </a:r>
            <a:endParaRPr lang="zh-CN" altLang="en-US" dirty="0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1DC8E8B2-BD78-7C9E-4B78-FA8FFC1C3D74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315331" y="1113286"/>
            <a:ext cx="6733380" cy="5481638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  #include &lt;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stdio.h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&gt;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3  void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NewSwap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5  int main(void)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6  {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7   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3;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8   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4;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9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10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("Before Swap ");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11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 and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%d\n",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12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13   </a:t>
            </a:r>
            <a:r>
              <a:rPr lang="en-US" altLang="zh-CN" sz="1400" dirty="0" err="1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NewSwap</a:t>
            </a:r>
            <a:r>
              <a:rPr lang="en-US" altLang="zh-CN" sz="140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(&amp;</a:t>
            </a:r>
            <a:r>
              <a:rPr lang="en-US" altLang="zh-CN" sz="1400" dirty="0" err="1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&amp;</a:t>
            </a:r>
            <a:r>
              <a:rPr lang="en-US" altLang="zh-CN" sz="1400" dirty="0" err="1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14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15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("After Swap ");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16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 and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%d\n",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17 }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18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 void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NewSwap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(int *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int *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{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 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tempVal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</a:t>
            </a:r>
            <a:r>
              <a:rPr lang="en-US" altLang="zh-CN" sz="140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Holds </a:t>
            </a:r>
            <a:r>
              <a:rPr lang="en-US" altLang="zh-CN" sz="1400" dirty="0" err="1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when swapping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tempVal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*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  *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*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  *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tempVal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26 }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16" name="组合 115">
            <a:extLst>
              <a:ext uri="{FF2B5EF4-FFF2-40B4-BE49-F238E27FC236}">
                <a16:creationId xmlns:a16="http://schemas.microsoft.com/office/drawing/2014/main" id="{CF8EDF02-4DD7-517C-FC79-DDE8B63F8763}"/>
              </a:ext>
            </a:extLst>
          </p:cNvPr>
          <p:cNvGrpSpPr/>
          <p:nvPr/>
        </p:nvGrpSpPr>
        <p:grpSpPr>
          <a:xfrm>
            <a:off x="4653747" y="1644912"/>
            <a:ext cx="4392488" cy="4441302"/>
            <a:chOff x="-2556792" y="1736767"/>
            <a:chExt cx="4392488" cy="4441302"/>
          </a:xfrm>
        </p:grpSpPr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432D1F57-8A2D-BD4D-52D9-36B3E700C25E}"/>
                </a:ext>
              </a:extLst>
            </p:cNvPr>
            <p:cNvSpPr/>
            <p:nvPr/>
          </p:nvSpPr>
          <p:spPr bwMode="auto">
            <a:xfrm>
              <a:off x="-2556792" y="1736767"/>
              <a:ext cx="4392488" cy="444130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grpSp>
          <p:nvGrpSpPr>
            <p:cNvPr id="88" name="组合 87">
              <a:extLst>
                <a:ext uri="{FF2B5EF4-FFF2-40B4-BE49-F238E27FC236}">
                  <a16:creationId xmlns:a16="http://schemas.microsoft.com/office/drawing/2014/main" id="{11EA502C-0BDF-8A5A-AA4C-029DC823FD64}"/>
                </a:ext>
              </a:extLst>
            </p:cNvPr>
            <p:cNvGrpSpPr/>
            <p:nvPr/>
          </p:nvGrpSpPr>
          <p:grpSpPr>
            <a:xfrm>
              <a:off x="-2388080" y="1869186"/>
              <a:ext cx="4055064" cy="4176464"/>
              <a:chOff x="2544468" y="2060848"/>
              <a:chExt cx="4055064" cy="4176464"/>
            </a:xfrm>
          </p:grpSpPr>
          <p:sp>
            <p:nvSpPr>
              <p:cNvPr id="89" name="矩形 88">
                <a:extLst>
                  <a:ext uri="{FF2B5EF4-FFF2-40B4-BE49-F238E27FC236}">
                    <a16:creationId xmlns:a16="http://schemas.microsoft.com/office/drawing/2014/main" id="{D4ABF2E3-1286-EEE2-C1F4-7473183018E4}"/>
                  </a:ext>
                </a:extLst>
              </p:cNvPr>
              <p:cNvSpPr/>
              <p:nvPr/>
            </p:nvSpPr>
            <p:spPr bwMode="auto">
              <a:xfrm>
                <a:off x="3287175" y="3291237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rPr>
                  <a:t>main’s frame pointer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90" name="矩形 89">
                <a:extLst>
                  <a:ext uri="{FF2B5EF4-FFF2-40B4-BE49-F238E27FC236}">
                    <a16:creationId xmlns:a16="http://schemas.microsoft.com/office/drawing/2014/main" id="{E06019D3-BE10-A046-F5FF-330BB098BEC1}"/>
                  </a:ext>
                </a:extLst>
              </p:cNvPr>
              <p:cNvSpPr/>
              <p:nvPr/>
            </p:nvSpPr>
            <p:spPr bwMode="auto">
              <a:xfrm>
                <a:off x="3287175" y="3629791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>
                    <a:latin typeface="Arial" charset="0"/>
                  </a:rPr>
                  <a:t>Return address in main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91" name="矩形 90">
                <a:extLst>
                  <a:ext uri="{FF2B5EF4-FFF2-40B4-BE49-F238E27FC236}">
                    <a16:creationId xmlns:a16="http://schemas.microsoft.com/office/drawing/2014/main" id="{47EA1B1D-3DFD-9454-9197-F90CB55C3189}"/>
                  </a:ext>
                </a:extLst>
              </p:cNvPr>
              <p:cNvSpPr/>
              <p:nvPr/>
            </p:nvSpPr>
            <p:spPr bwMode="auto">
              <a:xfrm>
                <a:off x="3287175" y="3968345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>
                    <a:latin typeface="Arial" charset="0"/>
                  </a:rPr>
                  <a:t>Return value to main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92" name="矩形 91">
                <a:extLst>
                  <a:ext uri="{FF2B5EF4-FFF2-40B4-BE49-F238E27FC236}">
                    <a16:creationId xmlns:a16="http://schemas.microsoft.com/office/drawing/2014/main" id="{AACDCA21-DB2C-1C48-A37D-8D47077E7031}"/>
                  </a:ext>
                </a:extLst>
              </p:cNvPr>
              <p:cNvSpPr/>
              <p:nvPr/>
            </p:nvSpPr>
            <p:spPr bwMode="auto">
              <a:xfrm>
                <a:off x="3287175" y="4306899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 err="1">
                    <a:latin typeface="Arial" charset="0"/>
                  </a:rPr>
                  <a:t>xEFFA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937F236E-D2A1-F189-957A-E785F7750DA9}"/>
                  </a:ext>
                </a:extLst>
              </p:cNvPr>
              <p:cNvSpPr/>
              <p:nvPr/>
            </p:nvSpPr>
            <p:spPr bwMode="auto">
              <a:xfrm>
                <a:off x="3287164" y="4649007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>
                    <a:latin typeface="Arial" charset="0"/>
                  </a:rPr>
                  <a:t>xEFF9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94" name="文本框 93">
                <a:extLst>
                  <a:ext uri="{FF2B5EF4-FFF2-40B4-BE49-F238E27FC236}">
                    <a16:creationId xmlns:a16="http://schemas.microsoft.com/office/drawing/2014/main" id="{F53064BE-BCEB-636A-26D8-996699810B1D}"/>
                  </a:ext>
                </a:extLst>
              </p:cNvPr>
              <p:cNvSpPr txBox="1"/>
              <p:nvPr/>
            </p:nvSpPr>
            <p:spPr>
              <a:xfrm>
                <a:off x="2544468" y="5013129"/>
                <a:ext cx="697081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xEFF9</a:t>
                </a:r>
                <a:endParaRPr lang="zh-CN" altLang="en-US" sz="1400" dirty="0"/>
              </a:p>
            </p:txBody>
          </p:sp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F1C7E032-84C8-56F8-7368-475FC36BE1B6}"/>
                  </a:ext>
                </a:extLst>
              </p:cNvPr>
              <p:cNvSpPr txBox="1"/>
              <p:nvPr/>
            </p:nvSpPr>
            <p:spPr>
              <a:xfrm>
                <a:off x="2544468" y="4673298"/>
                <a:ext cx="697081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xEFF8</a:t>
                </a:r>
                <a:endParaRPr lang="zh-CN" altLang="en-US" sz="1400" dirty="0"/>
              </a:p>
            </p:txBody>
          </p:sp>
          <p:cxnSp>
            <p:nvCxnSpPr>
              <p:cNvPr id="96" name="直线箭头连接符 95">
                <a:extLst>
                  <a:ext uri="{FF2B5EF4-FFF2-40B4-BE49-F238E27FC236}">
                    <a16:creationId xmlns:a16="http://schemas.microsoft.com/office/drawing/2014/main" id="{0D4C1757-57DE-15CA-BE0D-6D87D16FAC65}"/>
                  </a:ext>
                </a:extLst>
              </p:cNvPr>
              <p:cNvCxnSpPr>
                <a:cxnSpLocks/>
                <a:stCxn id="108" idx="0"/>
                <a:endCxn id="97" idx="2"/>
              </p:cNvCxnSpPr>
              <p:nvPr/>
            </p:nvCxnSpPr>
            <p:spPr bwMode="auto">
              <a:xfrm flipV="1">
                <a:off x="4276201" y="2566286"/>
                <a:ext cx="0" cy="382843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97" name="文本框 96">
                <a:extLst>
                  <a:ext uri="{FF2B5EF4-FFF2-40B4-BE49-F238E27FC236}">
                    <a16:creationId xmlns:a16="http://schemas.microsoft.com/office/drawing/2014/main" id="{0F9AE762-6A61-A97B-9A56-8FEDE61F63E7}"/>
                  </a:ext>
                </a:extLst>
              </p:cNvPr>
              <p:cNvSpPr txBox="1"/>
              <p:nvPr/>
            </p:nvSpPr>
            <p:spPr>
              <a:xfrm>
                <a:off x="3287163" y="2267194"/>
                <a:ext cx="1978075" cy="299092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Run-time stack</a:t>
                </a:r>
                <a:endParaRPr lang="zh-CN" altLang="en-US" sz="1400" dirty="0"/>
              </a:p>
            </p:txBody>
          </p:sp>
          <p:cxnSp>
            <p:nvCxnSpPr>
              <p:cNvPr id="98" name="直线连接符 97">
                <a:extLst>
                  <a:ext uri="{FF2B5EF4-FFF2-40B4-BE49-F238E27FC236}">
                    <a16:creationId xmlns:a16="http://schemas.microsoft.com/office/drawing/2014/main" id="{406EDD85-FED7-0627-BD52-83D8B64E33A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287175" y="2060848"/>
                <a:ext cx="0" cy="417646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" name="直线连接符 98">
                <a:extLst>
                  <a:ext uri="{FF2B5EF4-FFF2-40B4-BE49-F238E27FC236}">
                    <a16:creationId xmlns:a16="http://schemas.microsoft.com/office/drawing/2014/main" id="{D8393508-13BC-6A18-132A-D27CD866ED4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5265238" y="2060848"/>
                <a:ext cx="1" cy="417646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直线连接符 99">
                <a:extLst>
                  <a:ext uri="{FF2B5EF4-FFF2-40B4-BE49-F238E27FC236}">
                    <a16:creationId xmlns:a16="http://schemas.microsoft.com/office/drawing/2014/main" id="{73FEA340-AD6E-4B1E-8CC7-11332962DAD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284740" y="4987561"/>
                <a:ext cx="3314792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1" name="矩形 100">
                <a:extLst>
                  <a:ext uri="{FF2B5EF4-FFF2-40B4-BE49-F238E27FC236}">
                    <a16:creationId xmlns:a16="http://schemas.microsoft.com/office/drawing/2014/main" id="{619014BB-43FD-82FC-C73C-693D1DD2FDFC}"/>
                  </a:ext>
                </a:extLst>
              </p:cNvPr>
              <p:cNvSpPr/>
              <p:nvPr/>
            </p:nvSpPr>
            <p:spPr bwMode="auto">
              <a:xfrm>
                <a:off x="3287164" y="4987561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rPr>
                  <a:t>4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02" name="矩形 101">
                <a:extLst>
                  <a:ext uri="{FF2B5EF4-FFF2-40B4-BE49-F238E27FC236}">
                    <a16:creationId xmlns:a16="http://schemas.microsoft.com/office/drawing/2014/main" id="{8FF0B26B-BFF2-0AFE-40E5-64D36078A63F}"/>
                  </a:ext>
                </a:extLst>
              </p:cNvPr>
              <p:cNvSpPr/>
              <p:nvPr/>
            </p:nvSpPr>
            <p:spPr bwMode="auto">
              <a:xfrm>
                <a:off x="3287164" y="5326115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rPr>
                  <a:t>3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03" name="文本框 102">
                <a:extLst>
                  <a:ext uri="{FF2B5EF4-FFF2-40B4-BE49-F238E27FC236}">
                    <a16:creationId xmlns:a16="http://schemas.microsoft.com/office/drawing/2014/main" id="{66ACDC5C-5A32-EDF6-A8C4-FF5D809B9387}"/>
                  </a:ext>
                </a:extLst>
              </p:cNvPr>
              <p:cNvSpPr txBox="1"/>
              <p:nvPr/>
            </p:nvSpPr>
            <p:spPr>
              <a:xfrm>
                <a:off x="5375396" y="5012765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valueB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4" name="文本框 103">
                <a:extLst>
                  <a:ext uri="{FF2B5EF4-FFF2-40B4-BE49-F238E27FC236}">
                    <a16:creationId xmlns:a16="http://schemas.microsoft.com/office/drawing/2014/main" id="{9FDA3C72-4086-7E40-9EF1-29D02F7D7DC8}"/>
                  </a:ext>
                </a:extLst>
              </p:cNvPr>
              <p:cNvSpPr txBox="1"/>
              <p:nvPr/>
            </p:nvSpPr>
            <p:spPr>
              <a:xfrm>
                <a:off x="5375396" y="5351318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valueA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13DD41D5-14C7-6CC6-DC7D-42AAFA33D721}"/>
                  </a:ext>
                </a:extLst>
              </p:cNvPr>
              <p:cNvSpPr txBox="1"/>
              <p:nvPr/>
            </p:nvSpPr>
            <p:spPr>
              <a:xfrm>
                <a:off x="5374824" y="4672434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secondVal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89C26E9D-2033-2583-81AC-1CCBF5DAAAF3}"/>
                  </a:ext>
                </a:extLst>
              </p:cNvPr>
              <p:cNvSpPr txBox="1"/>
              <p:nvPr/>
            </p:nvSpPr>
            <p:spPr>
              <a:xfrm>
                <a:off x="5374824" y="4332101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firstVal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8AE95AA2-5D38-28A5-F853-89BFAE5B473A}"/>
                  </a:ext>
                </a:extLst>
              </p:cNvPr>
              <p:cNvSpPr txBox="1"/>
              <p:nvPr/>
            </p:nvSpPr>
            <p:spPr>
              <a:xfrm>
                <a:off x="5374823" y="2974332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tempVal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8" name="矩形 107">
                <a:extLst>
                  <a:ext uri="{FF2B5EF4-FFF2-40B4-BE49-F238E27FC236}">
                    <a16:creationId xmlns:a16="http://schemas.microsoft.com/office/drawing/2014/main" id="{99574C95-EE7A-FB62-6CA8-1451E2121C98}"/>
                  </a:ext>
                </a:extLst>
              </p:cNvPr>
              <p:cNvSpPr/>
              <p:nvPr/>
            </p:nvSpPr>
            <p:spPr bwMode="auto">
              <a:xfrm>
                <a:off x="3287163" y="2949129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09" name="文本框 108">
                <a:extLst>
                  <a:ext uri="{FF2B5EF4-FFF2-40B4-BE49-F238E27FC236}">
                    <a16:creationId xmlns:a16="http://schemas.microsoft.com/office/drawing/2014/main" id="{7FBCC5AD-E9F2-A3FC-89B1-37E58DF47B84}"/>
                  </a:ext>
                </a:extLst>
              </p:cNvPr>
              <p:cNvSpPr txBox="1"/>
              <p:nvPr/>
            </p:nvSpPr>
            <p:spPr>
              <a:xfrm>
                <a:off x="2544468" y="2974143"/>
                <a:ext cx="697081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xEFF3</a:t>
                </a:r>
                <a:endParaRPr lang="zh-CN" altLang="en-US" sz="1400" dirty="0"/>
              </a:p>
            </p:txBody>
          </p:sp>
          <p:sp>
            <p:nvSpPr>
              <p:cNvPr id="110" name="文本框 109">
                <a:extLst>
                  <a:ext uri="{FF2B5EF4-FFF2-40B4-BE49-F238E27FC236}">
                    <a16:creationId xmlns:a16="http://schemas.microsoft.com/office/drawing/2014/main" id="{DF8C4C27-9C42-6845-854C-B8337229F24C}"/>
                  </a:ext>
                </a:extLst>
              </p:cNvPr>
              <p:cNvSpPr txBox="1"/>
              <p:nvPr/>
            </p:nvSpPr>
            <p:spPr>
              <a:xfrm>
                <a:off x="2544468" y="3313974"/>
                <a:ext cx="697081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xEFF4</a:t>
                </a:r>
                <a:endParaRPr lang="zh-CN" altLang="en-US" sz="1400" dirty="0"/>
              </a:p>
            </p:txBody>
          </p:sp>
          <p:sp>
            <p:nvSpPr>
              <p:cNvPr id="111" name="文本框 110">
                <a:extLst>
                  <a:ext uri="{FF2B5EF4-FFF2-40B4-BE49-F238E27FC236}">
                    <a16:creationId xmlns:a16="http://schemas.microsoft.com/office/drawing/2014/main" id="{BDC54D73-FA51-FF45-F3DE-E4E57860E14F}"/>
                  </a:ext>
                </a:extLst>
              </p:cNvPr>
              <p:cNvSpPr txBox="1"/>
              <p:nvPr/>
            </p:nvSpPr>
            <p:spPr>
              <a:xfrm>
                <a:off x="2544468" y="3653805"/>
                <a:ext cx="697081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xEFF5</a:t>
                </a:r>
                <a:endParaRPr lang="zh-CN" altLang="en-US" sz="1400" dirty="0"/>
              </a:p>
            </p:txBody>
          </p:sp>
          <p:sp>
            <p:nvSpPr>
              <p:cNvPr id="112" name="文本框 111">
                <a:extLst>
                  <a:ext uri="{FF2B5EF4-FFF2-40B4-BE49-F238E27FC236}">
                    <a16:creationId xmlns:a16="http://schemas.microsoft.com/office/drawing/2014/main" id="{1647FB39-2AC0-124A-5C8D-4B97320C75C3}"/>
                  </a:ext>
                </a:extLst>
              </p:cNvPr>
              <p:cNvSpPr txBox="1"/>
              <p:nvPr/>
            </p:nvSpPr>
            <p:spPr>
              <a:xfrm>
                <a:off x="2544468" y="3993636"/>
                <a:ext cx="697081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xEFF6</a:t>
                </a:r>
                <a:endParaRPr lang="zh-CN" altLang="en-US" sz="1400" dirty="0"/>
              </a:p>
            </p:txBody>
          </p:sp>
          <p:sp>
            <p:nvSpPr>
              <p:cNvPr id="113" name="文本框 112">
                <a:extLst>
                  <a:ext uri="{FF2B5EF4-FFF2-40B4-BE49-F238E27FC236}">
                    <a16:creationId xmlns:a16="http://schemas.microsoft.com/office/drawing/2014/main" id="{AFF33D8E-DEB0-F7D6-549B-25671AAAF26E}"/>
                  </a:ext>
                </a:extLst>
              </p:cNvPr>
              <p:cNvSpPr txBox="1"/>
              <p:nvPr/>
            </p:nvSpPr>
            <p:spPr>
              <a:xfrm>
                <a:off x="2544468" y="4333467"/>
                <a:ext cx="697081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xEFF8</a:t>
                </a:r>
                <a:endParaRPr lang="zh-CN" altLang="en-US" sz="1400" dirty="0"/>
              </a:p>
            </p:txBody>
          </p:sp>
          <p:sp>
            <p:nvSpPr>
              <p:cNvPr id="114" name="文本框 113">
                <a:extLst>
                  <a:ext uri="{FF2B5EF4-FFF2-40B4-BE49-F238E27FC236}">
                    <a16:creationId xmlns:a16="http://schemas.microsoft.com/office/drawing/2014/main" id="{A98E8402-AE6A-2352-E6E7-05A0A2C5D54F}"/>
                  </a:ext>
                </a:extLst>
              </p:cNvPr>
              <p:cNvSpPr txBox="1"/>
              <p:nvPr/>
            </p:nvSpPr>
            <p:spPr>
              <a:xfrm>
                <a:off x="2544468" y="5352958"/>
                <a:ext cx="697081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 err="1">
                    <a:latin typeface="Arial" charset="0"/>
                  </a:rPr>
                  <a:t>xEFFA</a:t>
                </a:r>
                <a:endParaRPr lang="zh-CN" altLang="en-US" sz="1400" dirty="0"/>
              </a:p>
            </p:txBody>
          </p:sp>
          <p:cxnSp>
            <p:nvCxnSpPr>
              <p:cNvPr id="115" name="直线连接符 114">
                <a:extLst>
                  <a:ext uri="{FF2B5EF4-FFF2-40B4-BE49-F238E27FC236}">
                    <a16:creationId xmlns:a16="http://schemas.microsoft.com/office/drawing/2014/main" id="{34E4C7BA-880C-D9C4-CB92-C5ADEA984C3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284740" y="2949054"/>
                <a:ext cx="3314792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6D344B4-EE05-C4FC-EA4C-A6219D631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50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7770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35AF2-DAB4-DD90-790C-F93274FC7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>
            <a:extLst>
              <a:ext uri="{FF2B5EF4-FFF2-40B4-BE49-F238E27FC236}">
                <a16:creationId xmlns:a16="http://schemas.microsoft.com/office/drawing/2014/main" id="{759920CE-6AC2-D9FB-137A-A8A520AE5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Passing a Reference Using Pointers</a:t>
            </a:r>
            <a:endParaRPr lang="zh-CN" altLang="en-US" dirty="0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E18EC755-DCAA-DEF7-C5B4-ACB0C4EA30C9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315331" y="1113286"/>
            <a:ext cx="6733380" cy="5481638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  #include &lt;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stdio.h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&gt;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3  void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NewSwap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5  int main(void)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6  {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7   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3;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8   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4;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9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10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("Before Swap ");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11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 and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%d\n",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12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13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NewSwap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(&amp;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&amp;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14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15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("After Swap ");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16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 and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%d\n",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17 }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18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 void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NewSwap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(int *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int *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{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 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tempVal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</a:t>
            </a:r>
            <a:r>
              <a:rPr lang="en-US" altLang="zh-CN" sz="140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Holds </a:t>
            </a:r>
            <a:r>
              <a:rPr lang="en-US" altLang="zh-CN" sz="1400" dirty="0" err="1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when swapping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   </a:t>
            </a:r>
            <a:r>
              <a:rPr lang="en-US" altLang="zh-CN" sz="1400" dirty="0" err="1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tempVal</a:t>
            </a:r>
            <a:r>
              <a:rPr lang="en-US" altLang="zh-CN" sz="140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*</a:t>
            </a:r>
            <a:r>
              <a:rPr lang="en-US" altLang="zh-CN" sz="1400" dirty="0" err="1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  *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*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  *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tempVal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26 }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16" name="组合 115">
            <a:extLst>
              <a:ext uri="{FF2B5EF4-FFF2-40B4-BE49-F238E27FC236}">
                <a16:creationId xmlns:a16="http://schemas.microsoft.com/office/drawing/2014/main" id="{9C7B56CA-AB0D-E3CF-C861-EC5E35F2368E}"/>
              </a:ext>
            </a:extLst>
          </p:cNvPr>
          <p:cNvGrpSpPr/>
          <p:nvPr/>
        </p:nvGrpSpPr>
        <p:grpSpPr>
          <a:xfrm>
            <a:off x="4653747" y="1644912"/>
            <a:ext cx="4392488" cy="4441302"/>
            <a:chOff x="-2556792" y="1736767"/>
            <a:chExt cx="4392488" cy="4441302"/>
          </a:xfrm>
        </p:grpSpPr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02D158A1-E5BB-5252-45C2-11B88386D887}"/>
                </a:ext>
              </a:extLst>
            </p:cNvPr>
            <p:cNvSpPr/>
            <p:nvPr/>
          </p:nvSpPr>
          <p:spPr bwMode="auto">
            <a:xfrm>
              <a:off x="-2556792" y="1736767"/>
              <a:ext cx="4392488" cy="444130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grpSp>
          <p:nvGrpSpPr>
            <p:cNvPr id="88" name="组合 87">
              <a:extLst>
                <a:ext uri="{FF2B5EF4-FFF2-40B4-BE49-F238E27FC236}">
                  <a16:creationId xmlns:a16="http://schemas.microsoft.com/office/drawing/2014/main" id="{9AC919B0-9DD4-804D-1A64-43856C67C1D2}"/>
                </a:ext>
              </a:extLst>
            </p:cNvPr>
            <p:cNvGrpSpPr/>
            <p:nvPr/>
          </p:nvGrpSpPr>
          <p:grpSpPr>
            <a:xfrm>
              <a:off x="-2388080" y="1869186"/>
              <a:ext cx="4055064" cy="4176464"/>
              <a:chOff x="2544468" y="2060848"/>
              <a:chExt cx="4055064" cy="4176464"/>
            </a:xfrm>
          </p:grpSpPr>
          <p:sp>
            <p:nvSpPr>
              <p:cNvPr id="89" name="矩形 88">
                <a:extLst>
                  <a:ext uri="{FF2B5EF4-FFF2-40B4-BE49-F238E27FC236}">
                    <a16:creationId xmlns:a16="http://schemas.microsoft.com/office/drawing/2014/main" id="{EFE106DD-A087-F6D7-3B9D-69E1DAC91DA9}"/>
                  </a:ext>
                </a:extLst>
              </p:cNvPr>
              <p:cNvSpPr/>
              <p:nvPr/>
            </p:nvSpPr>
            <p:spPr bwMode="auto">
              <a:xfrm>
                <a:off x="3287175" y="3291237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rPr>
                  <a:t>main’s frame pointer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90" name="矩形 89">
                <a:extLst>
                  <a:ext uri="{FF2B5EF4-FFF2-40B4-BE49-F238E27FC236}">
                    <a16:creationId xmlns:a16="http://schemas.microsoft.com/office/drawing/2014/main" id="{7D442E34-0EDA-DAD6-EF94-F29FD762997D}"/>
                  </a:ext>
                </a:extLst>
              </p:cNvPr>
              <p:cNvSpPr/>
              <p:nvPr/>
            </p:nvSpPr>
            <p:spPr bwMode="auto">
              <a:xfrm>
                <a:off x="3287175" y="3629791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>
                    <a:latin typeface="Arial" charset="0"/>
                  </a:rPr>
                  <a:t>Return address in main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91" name="矩形 90">
                <a:extLst>
                  <a:ext uri="{FF2B5EF4-FFF2-40B4-BE49-F238E27FC236}">
                    <a16:creationId xmlns:a16="http://schemas.microsoft.com/office/drawing/2014/main" id="{5762BE6C-A09B-9A0F-475D-6B69840A5F3E}"/>
                  </a:ext>
                </a:extLst>
              </p:cNvPr>
              <p:cNvSpPr/>
              <p:nvPr/>
            </p:nvSpPr>
            <p:spPr bwMode="auto">
              <a:xfrm>
                <a:off x="3287175" y="3968345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>
                    <a:latin typeface="Arial" charset="0"/>
                  </a:rPr>
                  <a:t>Return value to main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92" name="矩形 91">
                <a:extLst>
                  <a:ext uri="{FF2B5EF4-FFF2-40B4-BE49-F238E27FC236}">
                    <a16:creationId xmlns:a16="http://schemas.microsoft.com/office/drawing/2014/main" id="{4429CB91-DA9E-2030-A41F-F9AA34951BA6}"/>
                  </a:ext>
                </a:extLst>
              </p:cNvPr>
              <p:cNvSpPr/>
              <p:nvPr/>
            </p:nvSpPr>
            <p:spPr bwMode="auto">
              <a:xfrm>
                <a:off x="3287175" y="4306899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 err="1">
                    <a:latin typeface="Arial" charset="0"/>
                  </a:rPr>
                  <a:t>xEFFA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1381AB0F-E21E-D30A-633F-C59999729D17}"/>
                  </a:ext>
                </a:extLst>
              </p:cNvPr>
              <p:cNvSpPr/>
              <p:nvPr/>
            </p:nvSpPr>
            <p:spPr bwMode="auto">
              <a:xfrm>
                <a:off x="3287164" y="4649007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>
                    <a:latin typeface="Arial" charset="0"/>
                  </a:rPr>
                  <a:t>xEFF9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94" name="文本框 93">
                <a:extLst>
                  <a:ext uri="{FF2B5EF4-FFF2-40B4-BE49-F238E27FC236}">
                    <a16:creationId xmlns:a16="http://schemas.microsoft.com/office/drawing/2014/main" id="{8CE4DE89-93EF-8835-2C22-69F42A0C8300}"/>
                  </a:ext>
                </a:extLst>
              </p:cNvPr>
              <p:cNvSpPr txBox="1"/>
              <p:nvPr/>
            </p:nvSpPr>
            <p:spPr>
              <a:xfrm>
                <a:off x="2544468" y="5013129"/>
                <a:ext cx="697081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xEFF9</a:t>
                </a:r>
                <a:endParaRPr lang="zh-CN" altLang="en-US" sz="1400" dirty="0"/>
              </a:p>
            </p:txBody>
          </p:sp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93E3DBB4-BEE9-2778-B88C-8315C3425FA8}"/>
                  </a:ext>
                </a:extLst>
              </p:cNvPr>
              <p:cNvSpPr txBox="1"/>
              <p:nvPr/>
            </p:nvSpPr>
            <p:spPr>
              <a:xfrm>
                <a:off x="2544468" y="4673298"/>
                <a:ext cx="697081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xEFF8</a:t>
                </a:r>
                <a:endParaRPr lang="zh-CN" altLang="en-US" sz="1400" dirty="0"/>
              </a:p>
            </p:txBody>
          </p:sp>
          <p:cxnSp>
            <p:nvCxnSpPr>
              <p:cNvPr id="96" name="直线箭头连接符 95">
                <a:extLst>
                  <a:ext uri="{FF2B5EF4-FFF2-40B4-BE49-F238E27FC236}">
                    <a16:creationId xmlns:a16="http://schemas.microsoft.com/office/drawing/2014/main" id="{B65BD427-DED8-3300-7F48-2D083E1D0330}"/>
                  </a:ext>
                </a:extLst>
              </p:cNvPr>
              <p:cNvCxnSpPr>
                <a:cxnSpLocks/>
                <a:stCxn id="108" idx="0"/>
                <a:endCxn id="97" idx="2"/>
              </p:cNvCxnSpPr>
              <p:nvPr/>
            </p:nvCxnSpPr>
            <p:spPr bwMode="auto">
              <a:xfrm flipV="1">
                <a:off x="4276201" y="2566286"/>
                <a:ext cx="0" cy="382843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97" name="文本框 96">
                <a:extLst>
                  <a:ext uri="{FF2B5EF4-FFF2-40B4-BE49-F238E27FC236}">
                    <a16:creationId xmlns:a16="http://schemas.microsoft.com/office/drawing/2014/main" id="{B3941699-3AE5-91F5-17A5-5CABFD5E09A5}"/>
                  </a:ext>
                </a:extLst>
              </p:cNvPr>
              <p:cNvSpPr txBox="1"/>
              <p:nvPr/>
            </p:nvSpPr>
            <p:spPr>
              <a:xfrm>
                <a:off x="3287163" y="2267194"/>
                <a:ext cx="1978075" cy="299092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Run-time stack</a:t>
                </a:r>
                <a:endParaRPr lang="zh-CN" altLang="en-US" sz="1400" dirty="0"/>
              </a:p>
            </p:txBody>
          </p:sp>
          <p:cxnSp>
            <p:nvCxnSpPr>
              <p:cNvPr id="98" name="直线连接符 97">
                <a:extLst>
                  <a:ext uri="{FF2B5EF4-FFF2-40B4-BE49-F238E27FC236}">
                    <a16:creationId xmlns:a16="http://schemas.microsoft.com/office/drawing/2014/main" id="{0DE5A75C-0D25-488A-2536-3A505AA207F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287175" y="2060848"/>
                <a:ext cx="0" cy="417646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" name="直线连接符 98">
                <a:extLst>
                  <a:ext uri="{FF2B5EF4-FFF2-40B4-BE49-F238E27FC236}">
                    <a16:creationId xmlns:a16="http://schemas.microsoft.com/office/drawing/2014/main" id="{EA684097-39F9-11FF-D879-B59A4B33E98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5265238" y="2060848"/>
                <a:ext cx="1" cy="417646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直线连接符 99">
                <a:extLst>
                  <a:ext uri="{FF2B5EF4-FFF2-40B4-BE49-F238E27FC236}">
                    <a16:creationId xmlns:a16="http://schemas.microsoft.com/office/drawing/2014/main" id="{53A3CFDF-2E3B-F28D-3F05-EB3B44F0E89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284740" y="4987561"/>
                <a:ext cx="3314792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1" name="矩形 100">
                <a:extLst>
                  <a:ext uri="{FF2B5EF4-FFF2-40B4-BE49-F238E27FC236}">
                    <a16:creationId xmlns:a16="http://schemas.microsoft.com/office/drawing/2014/main" id="{EB50CDAD-A203-F8B5-50FB-A426926C46D5}"/>
                  </a:ext>
                </a:extLst>
              </p:cNvPr>
              <p:cNvSpPr/>
              <p:nvPr/>
            </p:nvSpPr>
            <p:spPr bwMode="auto">
              <a:xfrm>
                <a:off x="3287164" y="4987561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rPr>
                  <a:t>4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02" name="矩形 101">
                <a:extLst>
                  <a:ext uri="{FF2B5EF4-FFF2-40B4-BE49-F238E27FC236}">
                    <a16:creationId xmlns:a16="http://schemas.microsoft.com/office/drawing/2014/main" id="{1DA41C92-C208-EE41-0C04-A89A3C4C75CD}"/>
                  </a:ext>
                </a:extLst>
              </p:cNvPr>
              <p:cNvSpPr/>
              <p:nvPr/>
            </p:nvSpPr>
            <p:spPr bwMode="auto">
              <a:xfrm>
                <a:off x="3287164" y="5326115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rPr>
                  <a:t>3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03" name="文本框 102">
                <a:extLst>
                  <a:ext uri="{FF2B5EF4-FFF2-40B4-BE49-F238E27FC236}">
                    <a16:creationId xmlns:a16="http://schemas.microsoft.com/office/drawing/2014/main" id="{9FC66703-1413-A75B-D97D-297B42818D4E}"/>
                  </a:ext>
                </a:extLst>
              </p:cNvPr>
              <p:cNvSpPr txBox="1"/>
              <p:nvPr/>
            </p:nvSpPr>
            <p:spPr>
              <a:xfrm>
                <a:off x="5375396" y="5012765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valueB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4" name="文本框 103">
                <a:extLst>
                  <a:ext uri="{FF2B5EF4-FFF2-40B4-BE49-F238E27FC236}">
                    <a16:creationId xmlns:a16="http://schemas.microsoft.com/office/drawing/2014/main" id="{7372B43B-2D09-A68C-6C11-97E40018F598}"/>
                  </a:ext>
                </a:extLst>
              </p:cNvPr>
              <p:cNvSpPr txBox="1"/>
              <p:nvPr/>
            </p:nvSpPr>
            <p:spPr>
              <a:xfrm>
                <a:off x="5375396" y="5351318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valueA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FE318FEB-1621-3BCE-BCB7-116E5B7411D9}"/>
                  </a:ext>
                </a:extLst>
              </p:cNvPr>
              <p:cNvSpPr txBox="1"/>
              <p:nvPr/>
            </p:nvSpPr>
            <p:spPr>
              <a:xfrm>
                <a:off x="5374824" y="4672434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secondVal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1F25B62D-2EDC-4CA1-79D9-12293328A58C}"/>
                  </a:ext>
                </a:extLst>
              </p:cNvPr>
              <p:cNvSpPr txBox="1"/>
              <p:nvPr/>
            </p:nvSpPr>
            <p:spPr>
              <a:xfrm>
                <a:off x="5374824" y="4332101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firstVal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C8769B9D-A3B8-5DB8-5637-E7EF5C50AA07}"/>
                  </a:ext>
                </a:extLst>
              </p:cNvPr>
              <p:cNvSpPr txBox="1"/>
              <p:nvPr/>
            </p:nvSpPr>
            <p:spPr>
              <a:xfrm>
                <a:off x="5374823" y="2974332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tempVal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8" name="矩形 107">
                <a:extLst>
                  <a:ext uri="{FF2B5EF4-FFF2-40B4-BE49-F238E27FC236}">
                    <a16:creationId xmlns:a16="http://schemas.microsoft.com/office/drawing/2014/main" id="{4A0D0D7D-5F36-CE46-EAB2-A6ABB7AE247B}"/>
                  </a:ext>
                </a:extLst>
              </p:cNvPr>
              <p:cNvSpPr/>
              <p:nvPr/>
            </p:nvSpPr>
            <p:spPr bwMode="auto">
              <a:xfrm>
                <a:off x="3287163" y="2949129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highlight>
                      <a:srgbClr val="FFCCFF"/>
                    </a:highlight>
                    <a:latin typeface="Arial" charset="0"/>
                    <a:ea typeface="宋体" pitchFamily="2" charset="-122"/>
                  </a:rPr>
                  <a:t>3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highlight>
                    <a:srgbClr val="FFCCFF"/>
                  </a:highlight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09" name="文本框 108">
                <a:extLst>
                  <a:ext uri="{FF2B5EF4-FFF2-40B4-BE49-F238E27FC236}">
                    <a16:creationId xmlns:a16="http://schemas.microsoft.com/office/drawing/2014/main" id="{2562BE15-B68D-3A64-A02E-2B9FE0FDD2C5}"/>
                  </a:ext>
                </a:extLst>
              </p:cNvPr>
              <p:cNvSpPr txBox="1"/>
              <p:nvPr/>
            </p:nvSpPr>
            <p:spPr>
              <a:xfrm>
                <a:off x="2544468" y="2974143"/>
                <a:ext cx="697081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xEFF3</a:t>
                </a:r>
                <a:endParaRPr lang="zh-CN" altLang="en-US" sz="1400" dirty="0"/>
              </a:p>
            </p:txBody>
          </p:sp>
          <p:sp>
            <p:nvSpPr>
              <p:cNvPr id="110" name="文本框 109">
                <a:extLst>
                  <a:ext uri="{FF2B5EF4-FFF2-40B4-BE49-F238E27FC236}">
                    <a16:creationId xmlns:a16="http://schemas.microsoft.com/office/drawing/2014/main" id="{6DA2EF13-BE7C-C74D-D3B8-BB2E0F6E45A5}"/>
                  </a:ext>
                </a:extLst>
              </p:cNvPr>
              <p:cNvSpPr txBox="1"/>
              <p:nvPr/>
            </p:nvSpPr>
            <p:spPr>
              <a:xfrm>
                <a:off x="2544468" y="3313974"/>
                <a:ext cx="697081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xEFF4</a:t>
                </a:r>
                <a:endParaRPr lang="zh-CN" altLang="en-US" sz="1400" dirty="0"/>
              </a:p>
            </p:txBody>
          </p:sp>
          <p:sp>
            <p:nvSpPr>
              <p:cNvPr id="111" name="文本框 110">
                <a:extLst>
                  <a:ext uri="{FF2B5EF4-FFF2-40B4-BE49-F238E27FC236}">
                    <a16:creationId xmlns:a16="http://schemas.microsoft.com/office/drawing/2014/main" id="{9A1085A2-BA5C-6C90-1F30-7F022D6B3758}"/>
                  </a:ext>
                </a:extLst>
              </p:cNvPr>
              <p:cNvSpPr txBox="1"/>
              <p:nvPr/>
            </p:nvSpPr>
            <p:spPr>
              <a:xfrm>
                <a:off x="2544468" y="3653805"/>
                <a:ext cx="697081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xEFF5</a:t>
                </a:r>
                <a:endParaRPr lang="zh-CN" altLang="en-US" sz="1400" dirty="0"/>
              </a:p>
            </p:txBody>
          </p:sp>
          <p:sp>
            <p:nvSpPr>
              <p:cNvPr id="112" name="文本框 111">
                <a:extLst>
                  <a:ext uri="{FF2B5EF4-FFF2-40B4-BE49-F238E27FC236}">
                    <a16:creationId xmlns:a16="http://schemas.microsoft.com/office/drawing/2014/main" id="{6551B9EA-C173-105F-7110-080453DA2E45}"/>
                  </a:ext>
                </a:extLst>
              </p:cNvPr>
              <p:cNvSpPr txBox="1"/>
              <p:nvPr/>
            </p:nvSpPr>
            <p:spPr>
              <a:xfrm>
                <a:off x="2544468" y="3993636"/>
                <a:ext cx="697081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xEFF6</a:t>
                </a:r>
                <a:endParaRPr lang="zh-CN" altLang="en-US" sz="1400" dirty="0"/>
              </a:p>
            </p:txBody>
          </p:sp>
          <p:sp>
            <p:nvSpPr>
              <p:cNvPr id="113" name="文本框 112">
                <a:extLst>
                  <a:ext uri="{FF2B5EF4-FFF2-40B4-BE49-F238E27FC236}">
                    <a16:creationId xmlns:a16="http://schemas.microsoft.com/office/drawing/2014/main" id="{8EB2BC65-EE67-AFB3-7038-335C00760180}"/>
                  </a:ext>
                </a:extLst>
              </p:cNvPr>
              <p:cNvSpPr txBox="1"/>
              <p:nvPr/>
            </p:nvSpPr>
            <p:spPr>
              <a:xfrm>
                <a:off x="2544468" y="4333467"/>
                <a:ext cx="697081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xEFF8</a:t>
                </a:r>
                <a:endParaRPr lang="zh-CN" altLang="en-US" sz="1400" dirty="0"/>
              </a:p>
            </p:txBody>
          </p:sp>
          <p:sp>
            <p:nvSpPr>
              <p:cNvPr id="114" name="文本框 113">
                <a:extLst>
                  <a:ext uri="{FF2B5EF4-FFF2-40B4-BE49-F238E27FC236}">
                    <a16:creationId xmlns:a16="http://schemas.microsoft.com/office/drawing/2014/main" id="{DCBEA0F6-3F5E-79F6-1159-E1CEEA00E34F}"/>
                  </a:ext>
                </a:extLst>
              </p:cNvPr>
              <p:cNvSpPr txBox="1"/>
              <p:nvPr/>
            </p:nvSpPr>
            <p:spPr>
              <a:xfrm>
                <a:off x="2544468" y="5352958"/>
                <a:ext cx="697081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 err="1">
                    <a:latin typeface="Arial" charset="0"/>
                  </a:rPr>
                  <a:t>xEFFA</a:t>
                </a:r>
                <a:endParaRPr lang="zh-CN" altLang="en-US" sz="1400" dirty="0"/>
              </a:p>
            </p:txBody>
          </p:sp>
          <p:cxnSp>
            <p:nvCxnSpPr>
              <p:cNvPr id="115" name="直线连接符 114">
                <a:extLst>
                  <a:ext uri="{FF2B5EF4-FFF2-40B4-BE49-F238E27FC236}">
                    <a16:creationId xmlns:a16="http://schemas.microsoft.com/office/drawing/2014/main" id="{9554E8CD-BDFA-D39E-1A75-EEC1EBD2AF9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284740" y="2949054"/>
                <a:ext cx="3314792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D4A8540-070D-6FAA-F6F9-EE4279667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51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357000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B6E56-9D27-E648-0AFF-15A2CDD39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>
            <a:extLst>
              <a:ext uri="{FF2B5EF4-FFF2-40B4-BE49-F238E27FC236}">
                <a16:creationId xmlns:a16="http://schemas.microsoft.com/office/drawing/2014/main" id="{FD061F4C-13C8-314A-E89B-95468E521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Passing a Reference Using Pointers</a:t>
            </a:r>
            <a:endParaRPr lang="zh-CN" altLang="en-US" dirty="0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4CA5CD1C-20ED-5535-246C-61DE4B005348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315331" y="1113286"/>
            <a:ext cx="6733380" cy="5481638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  #include &lt;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stdio.h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&gt;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3  void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NewSwap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5  int main(void)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6  {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7   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3;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8   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4;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9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10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("Before Swap ");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11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 and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%d\n",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12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13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NewSwap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(&amp;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&amp;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14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15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("After Swap ");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16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 and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%d\n",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17 }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18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 void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NewSwap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(int *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int *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{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 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tempVal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</a:t>
            </a:r>
            <a:r>
              <a:rPr lang="en-US" altLang="zh-CN" sz="140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Holds </a:t>
            </a:r>
            <a:r>
              <a:rPr lang="en-US" altLang="zh-CN" sz="1400" dirty="0" err="1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when swapping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tempVal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*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  </a:t>
            </a:r>
            <a:r>
              <a:rPr lang="en-US" altLang="zh-CN" sz="140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*</a:t>
            </a:r>
            <a:r>
              <a:rPr lang="en-US" altLang="zh-CN" sz="1400" dirty="0" err="1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*</a:t>
            </a:r>
            <a:r>
              <a:rPr lang="en-US" altLang="zh-CN" sz="1400" dirty="0" err="1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  *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tempVal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26 }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16" name="组合 115">
            <a:extLst>
              <a:ext uri="{FF2B5EF4-FFF2-40B4-BE49-F238E27FC236}">
                <a16:creationId xmlns:a16="http://schemas.microsoft.com/office/drawing/2014/main" id="{3B8036B1-9D8E-62A5-A34E-E0E31B49A969}"/>
              </a:ext>
            </a:extLst>
          </p:cNvPr>
          <p:cNvGrpSpPr/>
          <p:nvPr/>
        </p:nvGrpSpPr>
        <p:grpSpPr>
          <a:xfrm>
            <a:off x="4653747" y="1644912"/>
            <a:ext cx="4392488" cy="4441302"/>
            <a:chOff x="-2556792" y="1736767"/>
            <a:chExt cx="4392488" cy="4441302"/>
          </a:xfrm>
        </p:grpSpPr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A38C4715-F9CF-DB40-6D21-D4C81733C235}"/>
                </a:ext>
              </a:extLst>
            </p:cNvPr>
            <p:cNvSpPr/>
            <p:nvPr/>
          </p:nvSpPr>
          <p:spPr bwMode="auto">
            <a:xfrm>
              <a:off x="-2556792" y="1736767"/>
              <a:ext cx="4392488" cy="444130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grpSp>
          <p:nvGrpSpPr>
            <p:cNvPr id="88" name="组合 87">
              <a:extLst>
                <a:ext uri="{FF2B5EF4-FFF2-40B4-BE49-F238E27FC236}">
                  <a16:creationId xmlns:a16="http://schemas.microsoft.com/office/drawing/2014/main" id="{925A268D-8894-5AAB-A8B5-16061E88BA5A}"/>
                </a:ext>
              </a:extLst>
            </p:cNvPr>
            <p:cNvGrpSpPr/>
            <p:nvPr/>
          </p:nvGrpSpPr>
          <p:grpSpPr>
            <a:xfrm>
              <a:off x="-2388080" y="1869186"/>
              <a:ext cx="4055064" cy="4176464"/>
              <a:chOff x="2544468" y="2060848"/>
              <a:chExt cx="4055064" cy="4176464"/>
            </a:xfrm>
          </p:grpSpPr>
          <p:sp>
            <p:nvSpPr>
              <p:cNvPr id="89" name="矩形 88">
                <a:extLst>
                  <a:ext uri="{FF2B5EF4-FFF2-40B4-BE49-F238E27FC236}">
                    <a16:creationId xmlns:a16="http://schemas.microsoft.com/office/drawing/2014/main" id="{499F98D7-0A17-481C-A5EC-AD0D1B5F8D06}"/>
                  </a:ext>
                </a:extLst>
              </p:cNvPr>
              <p:cNvSpPr/>
              <p:nvPr/>
            </p:nvSpPr>
            <p:spPr bwMode="auto">
              <a:xfrm>
                <a:off x="3287175" y="3291237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rPr>
                  <a:t>main’s frame pointer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90" name="矩形 89">
                <a:extLst>
                  <a:ext uri="{FF2B5EF4-FFF2-40B4-BE49-F238E27FC236}">
                    <a16:creationId xmlns:a16="http://schemas.microsoft.com/office/drawing/2014/main" id="{0C10048C-71C5-885F-E9BE-FA542FC5B3AF}"/>
                  </a:ext>
                </a:extLst>
              </p:cNvPr>
              <p:cNvSpPr/>
              <p:nvPr/>
            </p:nvSpPr>
            <p:spPr bwMode="auto">
              <a:xfrm>
                <a:off x="3287175" y="3629791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>
                    <a:latin typeface="Arial" charset="0"/>
                  </a:rPr>
                  <a:t>Return address in main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91" name="矩形 90">
                <a:extLst>
                  <a:ext uri="{FF2B5EF4-FFF2-40B4-BE49-F238E27FC236}">
                    <a16:creationId xmlns:a16="http://schemas.microsoft.com/office/drawing/2014/main" id="{92216273-A87A-34F5-6390-494004DC0EEC}"/>
                  </a:ext>
                </a:extLst>
              </p:cNvPr>
              <p:cNvSpPr/>
              <p:nvPr/>
            </p:nvSpPr>
            <p:spPr bwMode="auto">
              <a:xfrm>
                <a:off x="3287175" y="3968345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>
                    <a:latin typeface="Arial" charset="0"/>
                  </a:rPr>
                  <a:t>Return value to main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92" name="矩形 91">
                <a:extLst>
                  <a:ext uri="{FF2B5EF4-FFF2-40B4-BE49-F238E27FC236}">
                    <a16:creationId xmlns:a16="http://schemas.microsoft.com/office/drawing/2014/main" id="{1185FF56-8377-5E8D-8E83-8C197A36B835}"/>
                  </a:ext>
                </a:extLst>
              </p:cNvPr>
              <p:cNvSpPr/>
              <p:nvPr/>
            </p:nvSpPr>
            <p:spPr bwMode="auto">
              <a:xfrm>
                <a:off x="3287175" y="4306899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 err="1">
                    <a:latin typeface="Arial" charset="0"/>
                  </a:rPr>
                  <a:t>xEFFA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B7427550-0E32-A984-0ACA-03475C79D1C2}"/>
                  </a:ext>
                </a:extLst>
              </p:cNvPr>
              <p:cNvSpPr/>
              <p:nvPr/>
            </p:nvSpPr>
            <p:spPr bwMode="auto">
              <a:xfrm>
                <a:off x="3287164" y="4649007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>
                    <a:latin typeface="Arial" charset="0"/>
                  </a:rPr>
                  <a:t>xEFF9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94" name="文本框 93">
                <a:extLst>
                  <a:ext uri="{FF2B5EF4-FFF2-40B4-BE49-F238E27FC236}">
                    <a16:creationId xmlns:a16="http://schemas.microsoft.com/office/drawing/2014/main" id="{F4BDCF86-E5FB-3D90-B143-1DEF65D1BDB8}"/>
                  </a:ext>
                </a:extLst>
              </p:cNvPr>
              <p:cNvSpPr txBox="1"/>
              <p:nvPr/>
            </p:nvSpPr>
            <p:spPr>
              <a:xfrm>
                <a:off x="2544468" y="5013129"/>
                <a:ext cx="697081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xEFF9</a:t>
                </a:r>
                <a:endParaRPr lang="zh-CN" altLang="en-US" sz="1400" dirty="0"/>
              </a:p>
            </p:txBody>
          </p:sp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4635BADE-1131-6E7E-1A96-6E751753A113}"/>
                  </a:ext>
                </a:extLst>
              </p:cNvPr>
              <p:cNvSpPr txBox="1"/>
              <p:nvPr/>
            </p:nvSpPr>
            <p:spPr>
              <a:xfrm>
                <a:off x="2544468" y="4673298"/>
                <a:ext cx="697081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xEFF8</a:t>
                </a:r>
                <a:endParaRPr lang="zh-CN" altLang="en-US" sz="1400" dirty="0"/>
              </a:p>
            </p:txBody>
          </p:sp>
          <p:cxnSp>
            <p:nvCxnSpPr>
              <p:cNvPr id="96" name="直线箭头连接符 95">
                <a:extLst>
                  <a:ext uri="{FF2B5EF4-FFF2-40B4-BE49-F238E27FC236}">
                    <a16:creationId xmlns:a16="http://schemas.microsoft.com/office/drawing/2014/main" id="{C02813F2-EBF5-DDEC-3B49-E6A176C4585C}"/>
                  </a:ext>
                </a:extLst>
              </p:cNvPr>
              <p:cNvCxnSpPr>
                <a:cxnSpLocks/>
                <a:stCxn id="108" idx="0"/>
                <a:endCxn id="97" idx="2"/>
              </p:cNvCxnSpPr>
              <p:nvPr/>
            </p:nvCxnSpPr>
            <p:spPr bwMode="auto">
              <a:xfrm flipV="1">
                <a:off x="4276201" y="2566286"/>
                <a:ext cx="0" cy="382843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97" name="文本框 96">
                <a:extLst>
                  <a:ext uri="{FF2B5EF4-FFF2-40B4-BE49-F238E27FC236}">
                    <a16:creationId xmlns:a16="http://schemas.microsoft.com/office/drawing/2014/main" id="{B1252865-F2FE-CD68-1822-5E5D023A5B93}"/>
                  </a:ext>
                </a:extLst>
              </p:cNvPr>
              <p:cNvSpPr txBox="1"/>
              <p:nvPr/>
            </p:nvSpPr>
            <p:spPr>
              <a:xfrm>
                <a:off x="3287163" y="2267194"/>
                <a:ext cx="1978075" cy="299092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Run-time stack</a:t>
                </a:r>
                <a:endParaRPr lang="zh-CN" altLang="en-US" sz="1400" dirty="0"/>
              </a:p>
            </p:txBody>
          </p:sp>
          <p:cxnSp>
            <p:nvCxnSpPr>
              <p:cNvPr id="98" name="直线连接符 97">
                <a:extLst>
                  <a:ext uri="{FF2B5EF4-FFF2-40B4-BE49-F238E27FC236}">
                    <a16:creationId xmlns:a16="http://schemas.microsoft.com/office/drawing/2014/main" id="{136ACDC5-72D4-370A-3980-9423739BBBB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287175" y="2060848"/>
                <a:ext cx="0" cy="417646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" name="直线连接符 98">
                <a:extLst>
                  <a:ext uri="{FF2B5EF4-FFF2-40B4-BE49-F238E27FC236}">
                    <a16:creationId xmlns:a16="http://schemas.microsoft.com/office/drawing/2014/main" id="{8CB582D8-14E7-5639-10D4-AC0CF320FBB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5265238" y="2060848"/>
                <a:ext cx="1" cy="417646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直线连接符 99">
                <a:extLst>
                  <a:ext uri="{FF2B5EF4-FFF2-40B4-BE49-F238E27FC236}">
                    <a16:creationId xmlns:a16="http://schemas.microsoft.com/office/drawing/2014/main" id="{F67A55DB-BD71-4E9F-CC2F-EB6C584E1D2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284740" y="4987561"/>
                <a:ext cx="3314792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1" name="矩形 100">
                <a:extLst>
                  <a:ext uri="{FF2B5EF4-FFF2-40B4-BE49-F238E27FC236}">
                    <a16:creationId xmlns:a16="http://schemas.microsoft.com/office/drawing/2014/main" id="{52054D91-1753-2E3B-05DC-CC2D4752F41A}"/>
                  </a:ext>
                </a:extLst>
              </p:cNvPr>
              <p:cNvSpPr/>
              <p:nvPr/>
            </p:nvSpPr>
            <p:spPr bwMode="auto">
              <a:xfrm>
                <a:off x="3287164" y="4987561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rPr>
                  <a:t>4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02" name="矩形 101">
                <a:extLst>
                  <a:ext uri="{FF2B5EF4-FFF2-40B4-BE49-F238E27FC236}">
                    <a16:creationId xmlns:a16="http://schemas.microsoft.com/office/drawing/2014/main" id="{EDB88D56-3734-D1C7-36FF-0B0184C662EF}"/>
                  </a:ext>
                </a:extLst>
              </p:cNvPr>
              <p:cNvSpPr/>
              <p:nvPr/>
            </p:nvSpPr>
            <p:spPr bwMode="auto">
              <a:xfrm>
                <a:off x="3287164" y="5326115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highlight>
                      <a:srgbClr val="FFCCFF"/>
                    </a:highlight>
                    <a:latin typeface="Arial" charset="0"/>
                    <a:ea typeface="宋体" pitchFamily="2" charset="-122"/>
                  </a:rPr>
                  <a:t>4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highlight>
                    <a:srgbClr val="FFCCFF"/>
                  </a:highlight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03" name="文本框 102">
                <a:extLst>
                  <a:ext uri="{FF2B5EF4-FFF2-40B4-BE49-F238E27FC236}">
                    <a16:creationId xmlns:a16="http://schemas.microsoft.com/office/drawing/2014/main" id="{DAAC3E20-3804-4D5E-4E8D-784ABA11963C}"/>
                  </a:ext>
                </a:extLst>
              </p:cNvPr>
              <p:cNvSpPr txBox="1"/>
              <p:nvPr/>
            </p:nvSpPr>
            <p:spPr>
              <a:xfrm>
                <a:off x="5375396" y="5012765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valueB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4" name="文本框 103">
                <a:extLst>
                  <a:ext uri="{FF2B5EF4-FFF2-40B4-BE49-F238E27FC236}">
                    <a16:creationId xmlns:a16="http://schemas.microsoft.com/office/drawing/2014/main" id="{D425C381-F8B9-0E4B-4B99-8AC13A03A8CE}"/>
                  </a:ext>
                </a:extLst>
              </p:cNvPr>
              <p:cNvSpPr txBox="1"/>
              <p:nvPr/>
            </p:nvSpPr>
            <p:spPr>
              <a:xfrm>
                <a:off x="5375396" y="5351318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valueA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821CB8FE-FE21-D349-B09C-1D24806A2CD5}"/>
                  </a:ext>
                </a:extLst>
              </p:cNvPr>
              <p:cNvSpPr txBox="1"/>
              <p:nvPr/>
            </p:nvSpPr>
            <p:spPr>
              <a:xfrm>
                <a:off x="5374824" y="4672434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secondVal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1367CC12-A106-776B-B11E-CCE5840F27AC}"/>
                  </a:ext>
                </a:extLst>
              </p:cNvPr>
              <p:cNvSpPr txBox="1"/>
              <p:nvPr/>
            </p:nvSpPr>
            <p:spPr>
              <a:xfrm>
                <a:off x="5374824" y="4332101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firstVal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C19D66DC-B7C1-956B-2470-940D4586DB89}"/>
                  </a:ext>
                </a:extLst>
              </p:cNvPr>
              <p:cNvSpPr txBox="1"/>
              <p:nvPr/>
            </p:nvSpPr>
            <p:spPr>
              <a:xfrm>
                <a:off x="5374823" y="2974332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tempVal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8" name="矩形 107">
                <a:extLst>
                  <a:ext uri="{FF2B5EF4-FFF2-40B4-BE49-F238E27FC236}">
                    <a16:creationId xmlns:a16="http://schemas.microsoft.com/office/drawing/2014/main" id="{B667A861-59BF-A3FF-420A-B0AD0B5DEF6B}"/>
                  </a:ext>
                </a:extLst>
              </p:cNvPr>
              <p:cNvSpPr/>
              <p:nvPr/>
            </p:nvSpPr>
            <p:spPr bwMode="auto">
              <a:xfrm>
                <a:off x="3287163" y="2949129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rPr>
                  <a:t>3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09" name="文本框 108">
                <a:extLst>
                  <a:ext uri="{FF2B5EF4-FFF2-40B4-BE49-F238E27FC236}">
                    <a16:creationId xmlns:a16="http://schemas.microsoft.com/office/drawing/2014/main" id="{AAB1EC0F-8190-2990-67D7-562E09A0A504}"/>
                  </a:ext>
                </a:extLst>
              </p:cNvPr>
              <p:cNvSpPr txBox="1"/>
              <p:nvPr/>
            </p:nvSpPr>
            <p:spPr>
              <a:xfrm>
                <a:off x="2544468" y="2974143"/>
                <a:ext cx="697081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xEFF3</a:t>
                </a:r>
                <a:endParaRPr lang="zh-CN" altLang="en-US" sz="1400" dirty="0"/>
              </a:p>
            </p:txBody>
          </p:sp>
          <p:sp>
            <p:nvSpPr>
              <p:cNvPr id="110" name="文本框 109">
                <a:extLst>
                  <a:ext uri="{FF2B5EF4-FFF2-40B4-BE49-F238E27FC236}">
                    <a16:creationId xmlns:a16="http://schemas.microsoft.com/office/drawing/2014/main" id="{E24681FF-7AE0-7D17-67F9-003E470C819B}"/>
                  </a:ext>
                </a:extLst>
              </p:cNvPr>
              <p:cNvSpPr txBox="1"/>
              <p:nvPr/>
            </p:nvSpPr>
            <p:spPr>
              <a:xfrm>
                <a:off x="2544468" y="3313974"/>
                <a:ext cx="697081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xEFF4</a:t>
                </a:r>
                <a:endParaRPr lang="zh-CN" altLang="en-US" sz="1400" dirty="0"/>
              </a:p>
            </p:txBody>
          </p:sp>
          <p:sp>
            <p:nvSpPr>
              <p:cNvPr id="111" name="文本框 110">
                <a:extLst>
                  <a:ext uri="{FF2B5EF4-FFF2-40B4-BE49-F238E27FC236}">
                    <a16:creationId xmlns:a16="http://schemas.microsoft.com/office/drawing/2014/main" id="{1AA2A0FA-83CE-A92A-479B-DD699EDC7198}"/>
                  </a:ext>
                </a:extLst>
              </p:cNvPr>
              <p:cNvSpPr txBox="1"/>
              <p:nvPr/>
            </p:nvSpPr>
            <p:spPr>
              <a:xfrm>
                <a:off x="2544468" y="3653805"/>
                <a:ext cx="697081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xEFF5</a:t>
                </a:r>
                <a:endParaRPr lang="zh-CN" altLang="en-US" sz="1400" dirty="0"/>
              </a:p>
            </p:txBody>
          </p:sp>
          <p:sp>
            <p:nvSpPr>
              <p:cNvPr id="112" name="文本框 111">
                <a:extLst>
                  <a:ext uri="{FF2B5EF4-FFF2-40B4-BE49-F238E27FC236}">
                    <a16:creationId xmlns:a16="http://schemas.microsoft.com/office/drawing/2014/main" id="{A2DF411D-3519-E55F-9581-E3028A0CD48D}"/>
                  </a:ext>
                </a:extLst>
              </p:cNvPr>
              <p:cNvSpPr txBox="1"/>
              <p:nvPr/>
            </p:nvSpPr>
            <p:spPr>
              <a:xfrm>
                <a:off x="2544468" y="3993636"/>
                <a:ext cx="697081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xEFF6</a:t>
                </a:r>
                <a:endParaRPr lang="zh-CN" altLang="en-US" sz="1400" dirty="0"/>
              </a:p>
            </p:txBody>
          </p:sp>
          <p:sp>
            <p:nvSpPr>
              <p:cNvPr id="113" name="文本框 112">
                <a:extLst>
                  <a:ext uri="{FF2B5EF4-FFF2-40B4-BE49-F238E27FC236}">
                    <a16:creationId xmlns:a16="http://schemas.microsoft.com/office/drawing/2014/main" id="{70799477-0855-7099-1A11-D8D721DB1CD4}"/>
                  </a:ext>
                </a:extLst>
              </p:cNvPr>
              <p:cNvSpPr txBox="1"/>
              <p:nvPr/>
            </p:nvSpPr>
            <p:spPr>
              <a:xfrm>
                <a:off x="2544468" y="4333467"/>
                <a:ext cx="697081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xEFF8</a:t>
                </a:r>
                <a:endParaRPr lang="zh-CN" altLang="en-US" sz="1400" dirty="0"/>
              </a:p>
            </p:txBody>
          </p:sp>
          <p:sp>
            <p:nvSpPr>
              <p:cNvPr id="114" name="文本框 113">
                <a:extLst>
                  <a:ext uri="{FF2B5EF4-FFF2-40B4-BE49-F238E27FC236}">
                    <a16:creationId xmlns:a16="http://schemas.microsoft.com/office/drawing/2014/main" id="{96D5FAEA-C990-7AA9-F465-4C8287C5D4B8}"/>
                  </a:ext>
                </a:extLst>
              </p:cNvPr>
              <p:cNvSpPr txBox="1"/>
              <p:nvPr/>
            </p:nvSpPr>
            <p:spPr>
              <a:xfrm>
                <a:off x="2544468" y="5352958"/>
                <a:ext cx="697081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 err="1">
                    <a:latin typeface="Arial" charset="0"/>
                  </a:rPr>
                  <a:t>xEFFA</a:t>
                </a:r>
                <a:endParaRPr lang="zh-CN" altLang="en-US" sz="1400" dirty="0"/>
              </a:p>
            </p:txBody>
          </p:sp>
          <p:cxnSp>
            <p:nvCxnSpPr>
              <p:cNvPr id="115" name="直线连接符 114">
                <a:extLst>
                  <a:ext uri="{FF2B5EF4-FFF2-40B4-BE49-F238E27FC236}">
                    <a16:creationId xmlns:a16="http://schemas.microsoft.com/office/drawing/2014/main" id="{8E63FDDF-0966-01E4-CC08-12CCC27E9D9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284740" y="2949054"/>
                <a:ext cx="3314792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FD3E87E-D512-2D91-1700-57451B8F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52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612493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8196D-8F9B-ADBC-BCE6-B56599634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>
            <a:extLst>
              <a:ext uri="{FF2B5EF4-FFF2-40B4-BE49-F238E27FC236}">
                <a16:creationId xmlns:a16="http://schemas.microsoft.com/office/drawing/2014/main" id="{4B80E675-AE05-AAC2-474B-8B8982267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Passing a Reference Using Pointers</a:t>
            </a:r>
            <a:endParaRPr lang="zh-CN" altLang="en-US" dirty="0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0AC15023-5B40-73C5-8E71-B65A6D0C7D7E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315331" y="1113286"/>
            <a:ext cx="6733380" cy="5481638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  #include &lt;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stdio.h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&gt;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3  void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NewSwap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5  int main(void)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6  {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7   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3;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8   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4;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9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10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("Before Swap ");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11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 and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%d\n",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12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13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NewSwap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(&amp;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&amp;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14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15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("After Swap ");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16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 and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%d\n",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17 }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18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 void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NewSwap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(int *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int *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{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 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tempVal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</a:t>
            </a:r>
            <a:r>
              <a:rPr lang="en-US" altLang="zh-CN" sz="140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Holds </a:t>
            </a:r>
            <a:r>
              <a:rPr lang="en-US" altLang="zh-CN" sz="1400" dirty="0" err="1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when swapping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tempVal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*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  *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*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  </a:t>
            </a:r>
            <a:r>
              <a:rPr lang="en-US" altLang="zh-CN" sz="140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*</a:t>
            </a:r>
            <a:r>
              <a:rPr lang="en-US" altLang="zh-CN" sz="1400" dirty="0" err="1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</a:t>
            </a:r>
            <a:r>
              <a:rPr lang="en-US" altLang="zh-CN" sz="1400" dirty="0" err="1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tempVal</a:t>
            </a:r>
            <a:r>
              <a:rPr lang="en-US" altLang="zh-CN" sz="140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26 }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16" name="组合 115">
            <a:extLst>
              <a:ext uri="{FF2B5EF4-FFF2-40B4-BE49-F238E27FC236}">
                <a16:creationId xmlns:a16="http://schemas.microsoft.com/office/drawing/2014/main" id="{C029A71F-4C6C-C2B1-3820-BB64C9DDBC92}"/>
              </a:ext>
            </a:extLst>
          </p:cNvPr>
          <p:cNvGrpSpPr/>
          <p:nvPr/>
        </p:nvGrpSpPr>
        <p:grpSpPr>
          <a:xfrm>
            <a:off x="4653747" y="1644912"/>
            <a:ext cx="4392488" cy="4441302"/>
            <a:chOff x="-2556792" y="1736767"/>
            <a:chExt cx="4392488" cy="4441302"/>
          </a:xfrm>
        </p:grpSpPr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5BC6AC09-0562-D8DB-067F-A03746DBFAC0}"/>
                </a:ext>
              </a:extLst>
            </p:cNvPr>
            <p:cNvSpPr/>
            <p:nvPr/>
          </p:nvSpPr>
          <p:spPr bwMode="auto">
            <a:xfrm>
              <a:off x="-2556792" y="1736767"/>
              <a:ext cx="4392488" cy="444130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grpSp>
          <p:nvGrpSpPr>
            <p:cNvPr id="88" name="组合 87">
              <a:extLst>
                <a:ext uri="{FF2B5EF4-FFF2-40B4-BE49-F238E27FC236}">
                  <a16:creationId xmlns:a16="http://schemas.microsoft.com/office/drawing/2014/main" id="{A0993A1E-D5FD-E9CB-0EA8-83872F1ACC90}"/>
                </a:ext>
              </a:extLst>
            </p:cNvPr>
            <p:cNvGrpSpPr/>
            <p:nvPr/>
          </p:nvGrpSpPr>
          <p:grpSpPr>
            <a:xfrm>
              <a:off x="-2388080" y="1869186"/>
              <a:ext cx="4055064" cy="4176464"/>
              <a:chOff x="2544468" y="2060848"/>
              <a:chExt cx="4055064" cy="4176464"/>
            </a:xfrm>
          </p:grpSpPr>
          <p:sp>
            <p:nvSpPr>
              <p:cNvPr id="89" name="矩形 88">
                <a:extLst>
                  <a:ext uri="{FF2B5EF4-FFF2-40B4-BE49-F238E27FC236}">
                    <a16:creationId xmlns:a16="http://schemas.microsoft.com/office/drawing/2014/main" id="{08943216-F247-5DED-4865-102CFAF04BA9}"/>
                  </a:ext>
                </a:extLst>
              </p:cNvPr>
              <p:cNvSpPr/>
              <p:nvPr/>
            </p:nvSpPr>
            <p:spPr bwMode="auto">
              <a:xfrm>
                <a:off x="3287175" y="3291237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rPr>
                  <a:t>main’s frame pointer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90" name="矩形 89">
                <a:extLst>
                  <a:ext uri="{FF2B5EF4-FFF2-40B4-BE49-F238E27FC236}">
                    <a16:creationId xmlns:a16="http://schemas.microsoft.com/office/drawing/2014/main" id="{DB600DB2-52D5-2B1F-E292-BBE7E8D91F34}"/>
                  </a:ext>
                </a:extLst>
              </p:cNvPr>
              <p:cNvSpPr/>
              <p:nvPr/>
            </p:nvSpPr>
            <p:spPr bwMode="auto">
              <a:xfrm>
                <a:off x="3287175" y="3629791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>
                    <a:latin typeface="Arial" charset="0"/>
                  </a:rPr>
                  <a:t>Return address in main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91" name="矩形 90">
                <a:extLst>
                  <a:ext uri="{FF2B5EF4-FFF2-40B4-BE49-F238E27FC236}">
                    <a16:creationId xmlns:a16="http://schemas.microsoft.com/office/drawing/2014/main" id="{C539C231-5BBD-3260-945D-AFBE08AFBB44}"/>
                  </a:ext>
                </a:extLst>
              </p:cNvPr>
              <p:cNvSpPr/>
              <p:nvPr/>
            </p:nvSpPr>
            <p:spPr bwMode="auto">
              <a:xfrm>
                <a:off x="3287175" y="3968345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>
                    <a:latin typeface="Arial" charset="0"/>
                  </a:rPr>
                  <a:t>Return value to main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92" name="矩形 91">
                <a:extLst>
                  <a:ext uri="{FF2B5EF4-FFF2-40B4-BE49-F238E27FC236}">
                    <a16:creationId xmlns:a16="http://schemas.microsoft.com/office/drawing/2014/main" id="{F1B41A0E-29CF-16C4-A240-BDC2B1E40116}"/>
                  </a:ext>
                </a:extLst>
              </p:cNvPr>
              <p:cNvSpPr/>
              <p:nvPr/>
            </p:nvSpPr>
            <p:spPr bwMode="auto">
              <a:xfrm>
                <a:off x="3287175" y="4306899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 err="1">
                    <a:latin typeface="Arial" charset="0"/>
                  </a:rPr>
                  <a:t>xEFFA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ECD7B360-8DA5-D3CC-C44E-F0C295B370C2}"/>
                  </a:ext>
                </a:extLst>
              </p:cNvPr>
              <p:cNvSpPr/>
              <p:nvPr/>
            </p:nvSpPr>
            <p:spPr bwMode="auto">
              <a:xfrm>
                <a:off x="3287164" y="4649007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>
                    <a:latin typeface="Arial" charset="0"/>
                  </a:rPr>
                  <a:t>xEFF9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94" name="文本框 93">
                <a:extLst>
                  <a:ext uri="{FF2B5EF4-FFF2-40B4-BE49-F238E27FC236}">
                    <a16:creationId xmlns:a16="http://schemas.microsoft.com/office/drawing/2014/main" id="{A3362FE5-E8F1-A9FB-339B-3682C8318AB4}"/>
                  </a:ext>
                </a:extLst>
              </p:cNvPr>
              <p:cNvSpPr txBox="1"/>
              <p:nvPr/>
            </p:nvSpPr>
            <p:spPr>
              <a:xfrm>
                <a:off x="2544468" y="5013129"/>
                <a:ext cx="697081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xEFF9</a:t>
                </a:r>
                <a:endParaRPr lang="zh-CN" altLang="en-US" sz="1400" dirty="0"/>
              </a:p>
            </p:txBody>
          </p:sp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838CC679-51E7-9D7B-1E03-AE47E5D19C93}"/>
                  </a:ext>
                </a:extLst>
              </p:cNvPr>
              <p:cNvSpPr txBox="1"/>
              <p:nvPr/>
            </p:nvSpPr>
            <p:spPr>
              <a:xfrm>
                <a:off x="2544468" y="4673298"/>
                <a:ext cx="697081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xEFF8</a:t>
                </a:r>
                <a:endParaRPr lang="zh-CN" altLang="en-US" sz="1400" dirty="0"/>
              </a:p>
            </p:txBody>
          </p:sp>
          <p:cxnSp>
            <p:nvCxnSpPr>
              <p:cNvPr id="96" name="直线箭头连接符 95">
                <a:extLst>
                  <a:ext uri="{FF2B5EF4-FFF2-40B4-BE49-F238E27FC236}">
                    <a16:creationId xmlns:a16="http://schemas.microsoft.com/office/drawing/2014/main" id="{230F063A-F032-D42E-4F97-90A356748B98}"/>
                  </a:ext>
                </a:extLst>
              </p:cNvPr>
              <p:cNvCxnSpPr>
                <a:cxnSpLocks/>
                <a:stCxn id="108" idx="0"/>
                <a:endCxn id="97" idx="2"/>
              </p:cNvCxnSpPr>
              <p:nvPr/>
            </p:nvCxnSpPr>
            <p:spPr bwMode="auto">
              <a:xfrm flipV="1">
                <a:off x="4276201" y="2566286"/>
                <a:ext cx="0" cy="382843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97" name="文本框 96">
                <a:extLst>
                  <a:ext uri="{FF2B5EF4-FFF2-40B4-BE49-F238E27FC236}">
                    <a16:creationId xmlns:a16="http://schemas.microsoft.com/office/drawing/2014/main" id="{C9E781E5-B433-123C-B366-0C43C4E6D167}"/>
                  </a:ext>
                </a:extLst>
              </p:cNvPr>
              <p:cNvSpPr txBox="1"/>
              <p:nvPr/>
            </p:nvSpPr>
            <p:spPr>
              <a:xfrm>
                <a:off x="3287163" y="2267194"/>
                <a:ext cx="1978075" cy="299092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Run-time stack</a:t>
                </a:r>
                <a:endParaRPr lang="zh-CN" altLang="en-US" sz="1400" dirty="0"/>
              </a:p>
            </p:txBody>
          </p:sp>
          <p:cxnSp>
            <p:nvCxnSpPr>
              <p:cNvPr id="98" name="直线连接符 97">
                <a:extLst>
                  <a:ext uri="{FF2B5EF4-FFF2-40B4-BE49-F238E27FC236}">
                    <a16:creationId xmlns:a16="http://schemas.microsoft.com/office/drawing/2014/main" id="{87A0911C-56F3-965C-7AAE-9236D578CB3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287175" y="2060848"/>
                <a:ext cx="0" cy="417646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" name="直线连接符 98">
                <a:extLst>
                  <a:ext uri="{FF2B5EF4-FFF2-40B4-BE49-F238E27FC236}">
                    <a16:creationId xmlns:a16="http://schemas.microsoft.com/office/drawing/2014/main" id="{DC9EC9C8-4E97-4570-B94E-953278F305D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5265238" y="2060848"/>
                <a:ext cx="1" cy="417646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直线连接符 99">
                <a:extLst>
                  <a:ext uri="{FF2B5EF4-FFF2-40B4-BE49-F238E27FC236}">
                    <a16:creationId xmlns:a16="http://schemas.microsoft.com/office/drawing/2014/main" id="{194B51F3-8F58-0DBC-7A6F-DF9C9E66752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284740" y="4987561"/>
                <a:ext cx="3314792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1" name="矩形 100">
                <a:extLst>
                  <a:ext uri="{FF2B5EF4-FFF2-40B4-BE49-F238E27FC236}">
                    <a16:creationId xmlns:a16="http://schemas.microsoft.com/office/drawing/2014/main" id="{C17DE819-1E9C-41AC-0773-B987A8A343DE}"/>
                  </a:ext>
                </a:extLst>
              </p:cNvPr>
              <p:cNvSpPr/>
              <p:nvPr/>
            </p:nvSpPr>
            <p:spPr bwMode="auto">
              <a:xfrm>
                <a:off x="3287164" y="4987561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>
                    <a:highlight>
                      <a:srgbClr val="FFCCFF"/>
                    </a:highlight>
                    <a:latin typeface="Arial" charset="0"/>
                  </a:rPr>
                  <a:t>3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effectLst/>
                  <a:highlight>
                    <a:srgbClr val="FFCCFF"/>
                  </a:highlight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02" name="矩形 101">
                <a:extLst>
                  <a:ext uri="{FF2B5EF4-FFF2-40B4-BE49-F238E27FC236}">
                    <a16:creationId xmlns:a16="http://schemas.microsoft.com/office/drawing/2014/main" id="{D4EE1A0B-5FB2-A20E-1E16-908E2A9B0B13}"/>
                  </a:ext>
                </a:extLst>
              </p:cNvPr>
              <p:cNvSpPr/>
              <p:nvPr/>
            </p:nvSpPr>
            <p:spPr bwMode="auto">
              <a:xfrm>
                <a:off x="3287164" y="5326115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rPr>
                  <a:t>4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03" name="文本框 102">
                <a:extLst>
                  <a:ext uri="{FF2B5EF4-FFF2-40B4-BE49-F238E27FC236}">
                    <a16:creationId xmlns:a16="http://schemas.microsoft.com/office/drawing/2014/main" id="{F5F16B86-398B-90C3-2CFA-596771908D49}"/>
                  </a:ext>
                </a:extLst>
              </p:cNvPr>
              <p:cNvSpPr txBox="1"/>
              <p:nvPr/>
            </p:nvSpPr>
            <p:spPr>
              <a:xfrm>
                <a:off x="5375396" y="5012765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valueB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4" name="文本框 103">
                <a:extLst>
                  <a:ext uri="{FF2B5EF4-FFF2-40B4-BE49-F238E27FC236}">
                    <a16:creationId xmlns:a16="http://schemas.microsoft.com/office/drawing/2014/main" id="{A0547980-C84B-7FB8-68B4-DC47F4B53829}"/>
                  </a:ext>
                </a:extLst>
              </p:cNvPr>
              <p:cNvSpPr txBox="1"/>
              <p:nvPr/>
            </p:nvSpPr>
            <p:spPr>
              <a:xfrm>
                <a:off x="5375396" y="5351318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valueA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8D9D53BF-8F23-ECBB-9003-9AC5C2BF3FB3}"/>
                  </a:ext>
                </a:extLst>
              </p:cNvPr>
              <p:cNvSpPr txBox="1"/>
              <p:nvPr/>
            </p:nvSpPr>
            <p:spPr>
              <a:xfrm>
                <a:off x="5374824" y="4672434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secondVal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24DFF986-C848-CEB5-9006-B681ED4DAF62}"/>
                  </a:ext>
                </a:extLst>
              </p:cNvPr>
              <p:cNvSpPr txBox="1"/>
              <p:nvPr/>
            </p:nvSpPr>
            <p:spPr>
              <a:xfrm>
                <a:off x="5374824" y="4332101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firstVal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49D9820D-735E-7C2F-F5A3-90D5085151D2}"/>
                  </a:ext>
                </a:extLst>
              </p:cNvPr>
              <p:cNvSpPr txBox="1"/>
              <p:nvPr/>
            </p:nvSpPr>
            <p:spPr>
              <a:xfrm>
                <a:off x="5374823" y="2974332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tempVal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8" name="矩形 107">
                <a:extLst>
                  <a:ext uri="{FF2B5EF4-FFF2-40B4-BE49-F238E27FC236}">
                    <a16:creationId xmlns:a16="http://schemas.microsoft.com/office/drawing/2014/main" id="{0D078D92-5DCA-7DC6-8210-3421AD7221E3}"/>
                  </a:ext>
                </a:extLst>
              </p:cNvPr>
              <p:cNvSpPr/>
              <p:nvPr/>
            </p:nvSpPr>
            <p:spPr bwMode="auto">
              <a:xfrm>
                <a:off x="3287163" y="2949129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rPr>
                  <a:t>3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09" name="文本框 108">
                <a:extLst>
                  <a:ext uri="{FF2B5EF4-FFF2-40B4-BE49-F238E27FC236}">
                    <a16:creationId xmlns:a16="http://schemas.microsoft.com/office/drawing/2014/main" id="{01ECA6BB-7552-9DD9-9B64-D4A7D99346F0}"/>
                  </a:ext>
                </a:extLst>
              </p:cNvPr>
              <p:cNvSpPr txBox="1"/>
              <p:nvPr/>
            </p:nvSpPr>
            <p:spPr>
              <a:xfrm>
                <a:off x="2544468" y="2974143"/>
                <a:ext cx="697081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xEFF3</a:t>
                </a:r>
                <a:endParaRPr lang="zh-CN" altLang="en-US" sz="1400" dirty="0"/>
              </a:p>
            </p:txBody>
          </p:sp>
          <p:sp>
            <p:nvSpPr>
              <p:cNvPr id="110" name="文本框 109">
                <a:extLst>
                  <a:ext uri="{FF2B5EF4-FFF2-40B4-BE49-F238E27FC236}">
                    <a16:creationId xmlns:a16="http://schemas.microsoft.com/office/drawing/2014/main" id="{3B307116-0BDB-6A1C-24A3-85A5FC363B35}"/>
                  </a:ext>
                </a:extLst>
              </p:cNvPr>
              <p:cNvSpPr txBox="1"/>
              <p:nvPr/>
            </p:nvSpPr>
            <p:spPr>
              <a:xfrm>
                <a:off x="2544468" y="3313974"/>
                <a:ext cx="697081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xEFF4</a:t>
                </a:r>
                <a:endParaRPr lang="zh-CN" altLang="en-US" sz="1400" dirty="0"/>
              </a:p>
            </p:txBody>
          </p:sp>
          <p:sp>
            <p:nvSpPr>
              <p:cNvPr id="111" name="文本框 110">
                <a:extLst>
                  <a:ext uri="{FF2B5EF4-FFF2-40B4-BE49-F238E27FC236}">
                    <a16:creationId xmlns:a16="http://schemas.microsoft.com/office/drawing/2014/main" id="{87D1E077-D515-73A9-9D66-1EFC22516021}"/>
                  </a:ext>
                </a:extLst>
              </p:cNvPr>
              <p:cNvSpPr txBox="1"/>
              <p:nvPr/>
            </p:nvSpPr>
            <p:spPr>
              <a:xfrm>
                <a:off x="2544468" y="3653805"/>
                <a:ext cx="697081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xEFF5</a:t>
                </a:r>
                <a:endParaRPr lang="zh-CN" altLang="en-US" sz="1400" dirty="0"/>
              </a:p>
            </p:txBody>
          </p:sp>
          <p:sp>
            <p:nvSpPr>
              <p:cNvPr id="112" name="文本框 111">
                <a:extLst>
                  <a:ext uri="{FF2B5EF4-FFF2-40B4-BE49-F238E27FC236}">
                    <a16:creationId xmlns:a16="http://schemas.microsoft.com/office/drawing/2014/main" id="{AF11C208-52CD-79F6-0468-4CF910BF30A7}"/>
                  </a:ext>
                </a:extLst>
              </p:cNvPr>
              <p:cNvSpPr txBox="1"/>
              <p:nvPr/>
            </p:nvSpPr>
            <p:spPr>
              <a:xfrm>
                <a:off x="2544468" y="3993636"/>
                <a:ext cx="697081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xEFF6</a:t>
                </a:r>
                <a:endParaRPr lang="zh-CN" altLang="en-US" sz="1400" dirty="0"/>
              </a:p>
            </p:txBody>
          </p:sp>
          <p:sp>
            <p:nvSpPr>
              <p:cNvPr id="113" name="文本框 112">
                <a:extLst>
                  <a:ext uri="{FF2B5EF4-FFF2-40B4-BE49-F238E27FC236}">
                    <a16:creationId xmlns:a16="http://schemas.microsoft.com/office/drawing/2014/main" id="{64231C8C-2706-2687-984F-86258F76ECE4}"/>
                  </a:ext>
                </a:extLst>
              </p:cNvPr>
              <p:cNvSpPr txBox="1"/>
              <p:nvPr/>
            </p:nvSpPr>
            <p:spPr>
              <a:xfrm>
                <a:off x="2544468" y="4333467"/>
                <a:ext cx="697081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xEFF8</a:t>
                </a:r>
                <a:endParaRPr lang="zh-CN" altLang="en-US" sz="1400" dirty="0"/>
              </a:p>
            </p:txBody>
          </p:sp>
          <p:sp>
            <p:nvSpPr>
              <p:cNvPr id="114" name="文本框 113">
                <a:extLst>
                  <a:ext uri="{FF2B5EF4-FFF2-40B4-BE49-F238E27FC236}">
                    <a16:creationId xmlns:a16="http://schemas.microsoft.com/office/drawing/2014/main" id="{EAFC9385-ECF8-A0EA-131A-25EE38FFCDB8}"/>
                  </a:ext>
                </a:extLst>
              </p:cNvPr>
              <p:cNvSpPr txBox="1"/>
              <p:nvPr/>
            </p:nvSpPr>
            <p:spPr>
              <a:xfrm>
                <a:off x="2544468" y="5352958"/>
                <a:ext cx="697081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 err="1">
                    <a:latin typeface="Arial" charset="0"/>
                  </a:rPr>
                  <a:t>xEFFA</a:t>
                </a:r>
                <a:endParaRPr lang="zh-CN" altLang="en-US" sz="1400" dirty="0"/>
              </a:p>
            </p:txBody>
          </p:sp>
          <p:cxnSp>
            <p:nvCxnSpPr>
              <p:cNvPr id="115" name="直线连接符 114">
                <a:extLst>
                  <a:ext uri="{FF2B5EF4-FFF2-40B4-BE49-F238E27FC236}">
                    <a16:creationId xmlns:a16="http://schemas.microsoft.com/office/drawing/2014/main" id="{7B04502E-EAD1-F699-DF8E-A1F617FEC9B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284740" y="2949054"/>
                <a:ext cx="3314792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650F3AC-1191-038A-20B5-33C4BCC00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53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202529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7464C-841A-E192-035F-ADFC11A9A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1F8673F5-6BB5-C9F5-A099-108AE4467A5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69F584D8-2ECF-CDA2-0295-035E09CBA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577750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3D2F3BE2-72DA-CF48-DCF7-FF7FA8C2D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484784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91BBF867-F598-A222-5D50-95BFE44E9B31}"/>
              </a:ext>
            </a:extLst>
          </p:cNvPr>
          <p:cNvCxnSpPr/>
          <p:nvPr/>
        </p:nvCxnSpPr>
        <p:spPr>
          <a:xfrm>
            <a:off x="474181" y="21318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>
            <a:extLst>
              <a:ext uri="{FF2B5EF4-FFF2-40B4-BE49-F238E27FC236}">
                <a16:creationId xmlns:a16="http://schemas.microsoft.com/office/drawing/2014/main" id="{759AC693-2073-3580-21D2-A5DE79F48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278097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21" name="矩形 17">
            <a:extLst>
              <a:ext uri="{FF2B5EF4-FFF2-40B4-BE49-F238E27FC236}">
                <a16:creationId xmlns:a16="http://schemas.microsoft.com/office/drawing/2014/main" id="{E65663C7-14C0-096F-8D03-007687B1A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37106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From ENIAC to the Stored Program Computer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933F1531-19BA-05BF-00D6-A04C10DAE429}"/>
              </a:ext>
            </a:extLst>
          </p:cNvPr>
          <p:cNvCxnSpPr/>
          <p:nvPr/>
        </p:nvCxnSpPr>
        <p:spPr>
          <a:xfrm>
            <a:off x="438669" y="29317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7">
            <a:extLst>
              <a:ext uri="{FF2B5EF4-FFF2-40B4-BE49-F238E27FC236}">
                <a16:creationId xmlns:a16="http://schemas.microsoft.com/office/drawing/2014/main" id="{0AA1F656-8F97-DCD9-E5CF-284C71830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577750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26BE5010-9847-ABF6-9DE2-C3280B8B93C8}"/>
              </a:ext>
            </a:extLst>
          </p:cNvPr>
          <p:cNvCxnSpPr/>
          <p:nvPr/>
        </p:nvCxnSpPr>
        <p:spPr>
          <a:xfrm>
            <a:off x="474181" y="21318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17">
            <a:extLst>
              <a:ext uri="{FF2B5EF4-FFF2-40B4-BE49-F238E27FC236}">
                <a16:creationId xmlns:a16="http://schemas.microsoft.com/office/drawing/2014/main" id="{3E4FEFE9-93B7-77AB-4192-010384B56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37106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lang="en-US" altLang="zh-CN" sz="2400" b="1" kern="0" baseline="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</a:rPr>
              <a:t>Pointers</a:t>
            </a:r>
          </a:p>
        </p:txBody>
      </p:sp>
      <p:sp>
        <p:nvSpPr>
          <p:cNvPr id="43" name="Text Box 17">
            <a:extLst>
              <a:ext uri="{FF2B5EF4-FFF2-40B4-BE49-F238E27FC236}">
                <a16:creationId xmlns:a16="http://schemas.microsoft.com/office/drawing/2014/main" id="{A38CDE4C-B649-F319-8837-644CB5CC8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162786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4192641E-8407-F669-E877-F64A8F23FAFF}"/>
              </a:ext>
            </a:extLst>
          </p:cNvPr>
          <p:cNvCxnSpPr/>
          <p:nvPr/>
        </p:nvCxnSpPr>
        <p:spPr>
          <a:xfrm>
            <a:off x="438669" y="381639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17">
            <a:extLst>
              <a:ext uri="{FF2B5EF4-FFF2-40B4-BE49-F238E27FC236}">
                <a16:creationId xmlns:a16="http://schemas.microsoft.com/office/drawing/2014/main" id="{2F0E44BE-EDE0-7F1F-4B7E-695BD0C9B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058563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  <p:sp>
        <p:nvSpPr>
          <p:cNvPr id="3" name="矩形 17">
            <a:extLst>
              <a:ext uri="{FF2B5EF4-FFF2-40B4-BE49-F238E27FC236}">
                <a16:creationId xmlns:a16="http://schemas.microsoft.com/office/drawing/2014/main" id="{AA17ADC1-E969-59D9-9272-7228F591D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151529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From ENIAC to the Stored Program Computer</a:t>
            </a:r>
          </a:p>
        </p:txBody>
      </p:sp>
      <p:cxnSp>
        <p:nvCxnSpPr>
          <p:cNvPr id="4" name="直接连接符 47">
            <a:extLst>
              <a:ext uri="{FF2B5EF4-FFF2-40B4-BE49-F238E27FC236}">
                <a16:creationId xmlns:a16="http://schemas.microsoft.com/office/drawing/2014/main" id="{0A60F6EB-B6A8-25C3-9FD9-3A7ECB4A6651}"/>
              </a:ext>
            </a:extLst>
          </p:cNvPr>
          <p:cNvCxnSpPr/>
          <p:nvPr/>
        </p:nvCxnSpPr>
        <p:spPr>
          <a:xfrm>
            <a:off x="438669" y="4712171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17">
            <a:extLst>
              <a:ext uri="{FF2B5EF4-FFF2-40B4-BE49-F238E27FC236}">
                <a16:creationId xmlns:a16="http://schemas.microsoft.com/office/drawing/2014/main" id="{03CF70E3-583F-3D7B-DB4B-B28E80DA4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151529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Summary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3F5F622-4B31-5803-6279-6A1024B08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01EE5D-26FB-46D5-A381-ECFB35BF1D34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矩形 17">
            <a:extLst>
              <a:ext uri="{FF2B5EF4-FFF2-40B4-BE49-F238E27FC236}">
                <a16:creationId xmlns:a16="http://schemas.microsoft.com/office/drawing/2014/main" id="{2F6DF0BB-4B00-BB0E-EBA6-4C199AC2C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25575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lang="en-US" altLang="zh-CN" sz="2400" b="1" baseline="0" dirty="0">
                <a:solidFill>
                  <a:srgbClr val="0152A3"/>
                </a:solidFill>
                <a:latin typeface="微软雅黑" panose="020B0503020204020204" pitchFamily="34" charset="-122"/>
              </a:rPr>
              <a:t>Arrays</a:t>
            </a:r>
          </a:p>
        </p:txBody>
      </p:sp>
      <p:sp>
        <p:nvSpPr>
          <p:cNvPr id="5" name="Text Box 17">
            <a:extLst>
              <a:ext uri="{FF2B5EF4-FFF2-40B4-BE49-F238E27FC236}">
                <a16:creationId xmlns:a16="http://schemas.microsoft.com/office/drawing/2014/main" id="{C07EFCBE-5B9B-34A9-608B-2A4AC4ABA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181" y="3163531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8654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78E94F-2D71-7D69-37F3-0A6091024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Arrays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D37EAFA-EA68-501C-61D0-5345DF816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/>
              <a:t>Declaring Arrays</a:t>
            </a:r>
          </a:p>
          <a:p>
            <a:pPr lvl="1"/>
            <a:r>
              <a:rPr lang="en-US" altLang="zh-CN" sz="2400" dirty="0"/>
              <a:t>Contiguous sequence of values</a:t>
            </a:r>
          </a:p>
          <a:p>
            <a:pPr lvl="1"/>
            <a:r>
              <a:rPr lang="en-US" altLang="zh-CN" sz="2400" dirty="0"/>
              <a:t>Example:</a:t>
            </a:r>
          </a:p>
          <a:p>
            <a:pPr lvl="2"/>
            <a:r>
              <a:rPr lang="en-US" altLang="zh-CN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grid[10];</a:t>
            </a:r>
          </a:p>
          <a:p>
            <a:pPr lvl="1"/>
            <a:endParaRPr lang="en-US" altLang="zh-CN" sz="2400" i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altLang="zh-CN" sz="2400" i="1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grid</a:t>
            </a:r>
            <a:r>
              <a:rPr lang="en-US" altLang="zh-CN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400" dirty="0"/>
              <a:t>allocated in memory</a:t>
            </a:r>
          </a:p>
          <a:p>
            <a:pPr lvl="2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grid[0]…grid[9]</a:t>
            </a:r>
            <a:endParaRPr lang="zh-CN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9D986C0-575B-A49F-3A5D-9169D63CCBB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8024" y="2181373"/>
            <a:ext cx="3888432" cy="4281340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9C255E9-8182-8BCD-59F1-D5E567EE3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55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249166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1D4F8-BF6A-BADB-BF7E-B2F025B49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E265A7-6636-4F27-31E8-4A17CFB16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Using Arrays</a:t>
            </a:r>
            <a:r>
              <a:rPr lang="zh-CN" altLang="en-US" sz="2800" dirty="0"/>
              <a:t> </a:t>
            </a:r>
            <a:r>
              <a:rPr lang="en-US" altLang="zh-CN" sz="2800" dirty="0"/>
              <a:t>–</a:t>
            </a:r>
            <a:r>
              <a:rPr lang="zh-CN" altLang="en-US" sz="2800" dirty="0"/>
              <a:t> </a:t>
            </a:r>
            <a:r>
              <a:rPr lang="en-US" altLang="zh-CN" sz="2800" dirty="0"/>
              <a:t>Example</a:t>
            </a:r>
            <a:r>
              <a:rPr lang="zh-CN" altLang="en-US" sz="2800" dirty="0"/>
              <a:t> </a:t>
            </a:r>
            <a:r>
              <a:rPr lang="en-US" altLang="zh-CN" sz="2800" dirty="0"/>
              <a:t>1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59396B-D514-8F27-C257-F921982E9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/>
              <a:t>The power of arrays comes from</a:t>
            </a:r>
          </a:p>
          <a:p>
            <a:pPr lvl="1"/>
            <a:r>
              <a:rPr lang="en-US" altLang="zh-CN" sz="2400" dirty="0"/>
              <a:t>compute an array index using a C integral expression</a:t>
            </a:r>
          </a:p>
          <a:p>
            <a:r>
              <a:rPr lang="en-US" altLang="zh-CN" sz="2800" dirty="0"/>
              <a:t>Example 1:</a:t>
            </a:r>
          </a:p>
          <a:p>
            <a:pPr lvl="1"/>
            <a:r>
              <a:rPr lang="en-US" altLang="zh-CN" sz="24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grid[6] = grid[3] + 1;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1BFB83B-6280-C4C1-C83F-77ABA3702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3356622"/>
            <a:ext cx="6120680" cy="1512538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2000" baseline="0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R0,R5,#-9 </a:t>
            </a:r>
            <a:r>
              <a:rPr lang="en-US" altLang="zh-CN" sz="20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Put the base address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20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 ; of grid into R0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2000" baseline="0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R1,R0,#3  </a:t>
            </a:r>
            <a:r>
              <a:rPr lang="en-US" altLang="zh-CN" sz="20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R1 &lt;-- grid[3]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2000" baseline="0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R1,R1,#1  </a:t>
            </a:r>
            <a:r>
              <a:rPr lang="en-US" altLang="zh-CN" sz="20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R1 &lt;-- grid[3] + 1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2000" baseline="0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STR R1,R0,#6  </a:t>
            </a:r>
            <a:r>
              <a:rPr lang="en-US" altLang="zh-CN" sz="20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grid[6] = grid[3] + 1;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endParaRPr lang="en-US" altLang="zh-CN" sz="2000" baseline="0" dirty="0">
              <a:solidFill>
                <a:srgbClr val="D8127E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endParaRPr lang="en-US" altLang="zh-CN" sz="2000" baseline="0" dirty="0">
              <a:solidFill>
                <a:srgbClr val="D8127E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06774A97-74EC-8E71-6B91-9460DDDDECAA}"/>
              </a:ext>
            </a:extLst>
          </p:cNvPr>
          <p:cNvGrpSpPr/>
          <p:nvPr/>
        </p:nvGrpSpPr>
        <p:grpSpPr>
          <a:xfrm>
            <a:off x="5915310" y="3246345"/>
            <a:ext cx="3103278" cy="2774943"/>
            <a:chOff x="5717194" y="4011619"/>
            <a:chExt cx="3103278" cy="2774943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7B67214C-9403-D2A7-D175-B8D25991C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300192" y="4011619"/>
              <a:ext cx="2520280" cy="2774943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9C0EF1BE-4557-19E9-757E-82BABCAC79B3}"/>
                </a:ext>
              </a:extLst>
            </p:cNvPr>
            <p:cNvSpPr txBox="1"/>
            <p:nvPr/>
          </p:nvSpPr>
          <p:spPr>
            <a:xfrm>
              <a:off x="5717194" y="5939988"/>
              <a:ext cx="769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baseline="0" dirty="0">
                  <a:solidFill>
                    <a:srgbClr val="D8127E"/>
                  </a:solidFill>
                </a:rPr>
                <a:t>R5 </a:t>
              </a:r>
              <a:r>
                <a:rPr kumimoji="1" lang="en-US" altLang="zh-CN" baseline="0" dirty="0">
                  <a:solidFill>
                    <a:srgbClr val="D8127E"/>
                  </a:solidFill>
                  <a:sym typeface="Wingdings" pitchFamily="2" charset="2"/>
                </a:rPr>
                <a:t></a:t>
              </a:r>
              <a:endParaRPr kumimoji="1" lang="zh-CN" altLang="en-US" baseline="0" dirty="0">
                <a:solidFill>
                  <a:srgbClr val="D8127E"/>
                </a:solidFill>
              </a:endParaRPr>
            </a:p>
          </p:txBody>
        </p:sp>
      </p:grp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A80FB81-C7B5-61BA-0A21-9786EFA31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56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430842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06F1F-4FA0-8DD3-E503-D6190B9D5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80A3E0-90E1-E60D-4EA1-A582F673A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Using Arrays</a:t>
            </a:r>
            <a:r>
              <a:rPr lang="zh-CN" altLang="en-US" sz="2800" dirty="0"/>
              <a:t> </a:t>
            </a:r>
            <a:r>
              <a:rPr lang="en-US" altLang="zh-CN" sz="2800" dirty="0"/>
              <a:t>–</a:t>
            </a:r>
            <a:r>
              <a:rPr lang="zh-CN" altLang="en-US" sz="2800" dirty="0"/>
              <a:t> </a:t>
            </a:r>
            <a:r>
              <a:rPr lang="en-US" altLang="zh-CN" sz="2800" dirty="0"/>
              <a:t>Example</a:t>
            </a:r>
            <a:r>
              <a:rPr lang="zh-CN" altLang="en-US" sz="2800" dirty="0"/>
              <a:t> </a:t>
            </a:r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0D7EBDE-8410-6774-114E-C30401CC5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/>
              <a:t>Example 2:</a:t>
            </a:r>
          </a:p>
          <a:p>
            <a:pPr lvl="1"/>
            <a:r>
              <a:rPr lang="en-US" altLang="zh-CN" sz="24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grid[x+1] = grid[x] + 2;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AD5FD61-B7A6-EE34-4902-93CAE9671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578" y="2924944"/>
            <a:ext cx="5886622" cy="3069530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72000" rIns="36000" bIns="720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R0,R5,#-10 </a:t>
            </a:r>
            <a:r>
              <a:rPr lang="en-US" altLang="zh-CN" sz="18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Load the value of x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R1,R5,#-9  </a:t>
            </a:r>
            <a:r>
              <a:rPr lang="en-US" altLang="zh-CN" sz="18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Put the base address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8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  ; of grid into R1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R1,R0,R1   </a:t>
            </a:r>
            <a:r>
              <a:rPr lang="en-US" altLang="zh-CN" sz="18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Calc. </a:t>
            </a:r>
            <a:r>
              <a:rPr lang="en-US" altLang="zh-CN" sz="1800" baseline="0" dirty="0" err="1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addr</a:t>
            </a:r>
            <a:r>
              <a:rPr lang="en-US" altLang="zh-CN" sz="18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. of grid[x]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R2,R1,#0   </a:t>
            </a:r>
            <a:r>
              <a:rPr lang="en-US" altLang="zh-CN" sz="18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R2 &lt;-- grid[x]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R2,R2,#2   </a:t>
            </a:r>
            <a:r>
              <a:rPr lang="en-US" altLang="zh-CN" sz="18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R2 &lt;-- grid[x] + 2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R0,R5,#-10 </a:t>
            </a:r>
            <a:r>
              <a:rPr lang="en-US" altLang="zh-CN" sz="18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Load the value of x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R0,R0,#1   </a:t>
            </a:r>
            <a:r>
              <a:rPr lang="en-US" altLang="zh-CN" sz="18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R0 &lt;-- x + 1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R1,R5,#-9  </a:t>
            </a:r>
            <a:r>
              <a:rPr lang="en-US" altLang="zh-CN" sz="18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Put the base address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8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  ; of grid into R1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R1,R0,R1   </a:t>
            </a:r>
            <a:r>
              <a:rPr lang="en-US" altLang="zh-CN" sz="18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Calc. </a:t>
            </a:r>
            <a:r>
              <a:rPr lang="en-US" altLang="zh-CN" sz="1800" baseline="0" dirty="0" err="1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addr</a:t>
            </a:r>
            <a:r>
              <a:rPr lang="en-US" altLang="zh-CN" sz="18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. of grid[x+1]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STR R2,R1,#0   </a:t>
            </a:r>
            <a:r>
              <a:rPr lang="en-US" altLang="zh-CN" sz="18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grid[x+1] = grid[x] + 2;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endParaRPr lang="en-US" altLang="zh-CN" sz="1800" baseline="0" dirty="0">
              <a:solidFill>
                <a:srgbClr val="D8127E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endParaRPr lang="en-US" altLang="zh-CN" sz="1800" baseline="0" dirty="0">
              <a:solidFill>
                <a:srgbClr val="D8127E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endParaRPr lang="en-US" altLang="zh-CN" sz="1800" baseline="0" dirty="0">
              <a:solidFill>
                <a:srgbClr val="D8127E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BF695881-D0AB-0278-4818-7C573A27F568}"/>
              </a:ext>
            </a:extLst>
          </p:cNvPr>
          <p:cNvGrpSpPr/>
          <p:nvPr/>
        </p:nvGrpSpPr>
        <p:grpSpPr>
          <a:xfrm>
            <a:off x="6353100" y="2758918"/>
            <a:ext cx="3540558" cy="3401581"/>
            <a:chOff x="6948264" y="3003507"/>
            <a:chExt cx="3540558" cy="3401581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24AD13A5-ED9C-0E11-F971-ACFBBF522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99412" y="3003507"/>
              <a:ext cx="3089410" cy="3401581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D810BCEA-840B-B2D1-C439-40E8D76660D0}"/>
                </a:ext>
              </a:extLst>
            </p:cNvPr>
            <p:cNvSpPr txBox="1"/>
            <p:nvPr/>
          </p:nvSpPr>
          <p:spPr>
            <a:xfrm>
              <a:off x="6948264" y="5445224"/>
              <a:ext cx="769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baseline="0" dirty="0">
                  <a:solidFill>
                    <a:srgbClr val="D8127E"/>
                  </a:solidFill>
                </a:rPr>
                <a:t>R5 </a:t>
              </a:r>
              <a:r>
                <a:rPr kumimoji="1" lang="en-US" altLang="zh-CN" baseline="0" dirty="0">
                  <a:solidFill>
                    <a:srgbClr val="D8127E"/>
                  </a:solidFill>
                  <a:sym typeface="Wingdings" pitchFamily="2" charset="2"/>
                </a:rPr>
                <a:t></a:t>
              </a:r>
              <a:endParaRPr kumimoji="1" lang="zh-CN" altLang="en-US" baseline="0" dirty="0">
                <a:solidFill>
                  <a:srgbClr val="D8127E"/>
                </a:solidFill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1287C275-D934-6960-FD83-98262A375076}"/>
                </a:ext>
              </a:extLst>
            </p:cNvPr>
            <p:cNvSpPr txBox="1"/>
            <p:nvPr/>
          </p:nvSpPr>
          <p:spPr>
            <a:xfrm>
              <a:off x="7963426" y="341198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baseline="0" dirty="0">
                  <a:solidFill>
                    <a:srgbClr val="D8127E"/>
                  </a:solidFill>
                </a:rPr>
                <a:t>x</a:t>
              </a:r>
              <a:endParaRPr kumimoji="1" lang="zh-CN" altLang="en-US" baseline="0" dirty="0">
                <a:solidFill>
                  <a:srgbClr val="D8127E"/>
                </a:solidFill>
              </a:endParaRPr>
            </a:p>
          </p:txBody>
        </p:sp>
      </p:grp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7A928E-B2E3-5BD8-871F-02531FD30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57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117645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AB1760-165B-8217-2A15-83D48CCA4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Arrays as parameters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82DF17-32E7-8A74-5726-C0BADC0B0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sz="2800" dirty="0"/>
              <a:t>Passing arrays between functions</a:t>
            </a:r>
          </a:p>
          <a:p>
            <a:pPr lvl="1"/>
            <a:r>
              <a:rPr kumimoji="1" lang="en-US" altLang="zh-CN" sz="2400" dirty="0"/>
              <a:t>option 1: </a:t>
            </a:r>
            <a:r>
              <a:rPr kumimoji="1" lang="en" altLang="zh-CN" sz="2400" dirty="0"/>
              <a:t>pass the entire array of values</a:t>
            </a:r>
          </a:p>
          <a:p>
            <a:pPr lvl="1"/>
            <a:r>
              <a:rPr kumimoji="1" lang="en-US" altLang="zh-CN" sz="2400" dirty="0"/>
              <a:t>option 2: pass a reference to the array</a:t>
            </a:r>
          </a:p>
          <a:p>
            <a:pPr lvl="1"/>
            <a:r>
              <a:rPr kumimoji="1" lang="en" altLang="zh-CN" sz="2400" dirty="0"/>
              <a:t>If the array contains a large number of elements</a:t>
            </a:r>
          </a:p>
          <a:p>
            <a:pPr lvl="2"/>
            <a:r>
              <a:rPr kumimoji="1" lang="en" altLang="zh-CN" sz="2000" dirty="0"/>
              <a:t>copying each element from one stack frame onto another could be very costly in execution time</a:t>
            </a:r>
          </a:p>
          <a:p>
            <a:pPr lvl="1"/>
            <a:r>
              <a:rPr kumimoji="1" lang="en" altLang="zh-CN" sz="2400" dirty="0">
                <a:solidFill>
                  <a:srgbClr val="D8127E"/>
                </a:solidFill>
              </a:rPr>
              <a:t>C naturally passes arrays by reference</a:t>
            </a:r>
          </a:p>
          <a:p>
            <a:pPr lvl="1"/>
            <a:endParaRPr kumimoji="1" lang="en" altLang="zh-CN" sz="1600" dirty="0"/>
          </a:p>
          <a:p>
            <a:pPr lvl="1"/>
            <a:endParaRPr kumimoji="1" lang="zh-CN" altLang="en-US" sz="24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B302696-D63C-BF10-941D-74545949C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58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821154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04965-C3E2-0F42-A337-CE3325A8E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5571B4-5222-11F8-1D18-DEDD2680B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Arrays as parameters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0355DA-0521-D45E-4DD6-2FA10BF37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sz="2800" dirty="0"/>
              <a:t>Passing arrays between functions</a:t>
            </a:r>
          </a:p>
          <a:p>
            <a:pPr lvl="1"/>
            <a:r>
              <a:rPr kumimoji="1" lang="en-US" altLang="zh-CN" sz="2400" dirty="0"/>
              <a:t>Example:</a:t>
            </a:r>
          </a:p>
          <a:p>
            <a:pPr lvl="1"/>
            <a:endParaRPr kumimoji="1" lang="zh-CN" altLang="en-US" sz="24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DE4C2D8-FACD-5D14-B77E-AEE507221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2298" y="1955578"/>
            <a:ext cx="6733380" cy="4536504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  #include &lt;</a:t>
            </a:r>
            <a:r>
              <a:rPr lang="en-US" altLang="zh-CN" sz="14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stdio.h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&gt;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  #define MAX_NUMS 10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3  int Average(int </a:t>
            </a:r>
            <a:r>
              <a:rPr lang="en-US" altLang="zh-CN" sz="14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input_values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[]);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4  int main(void)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5  {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6    int mean;              </a:t>
            </a:r>
            <a:r>
              <a:rPr lang="en-US" altLang="zh-CN" sz="14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Average of numbers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7    int numbers[MAX_NUMS]; </a:t>
            </a:r>
            <a:r>
              <a:rPr lang="en-US" altLang="zh-CN" sz="14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Original input numbers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8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9    // Get input</a:t>
            </a:r>
          </a:p>
          <a:p>
            <a:pPr marL="0" indent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// ...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endParaRPr lang="en-US" altLang="zh-CN" sz="14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16   </a:t>
            </a:r>
            <a:r>
              <a:rPr lang="en-US" altLang="zh-CN" sz="14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mean = Average(numbers);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17   </a:t>
            </a:r>
            <a:r>
              <a:rPr lang="en-US" altLang="zh-CN" sz="14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("The average of these numbers is %d\n", mean);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18 }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int Average(int </a:t>
            </a:r>
            <a:r>
              <a:rPr lang="en-US" altLang="zh-CN" sz="14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inputValues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[])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{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  int sum = 0;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   for (int index = 0; index &lt; MAX_NUMS; index++) {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    sum = sum + </a:t>
            </a:r>
            <a:r>
              <a:rPr lang="en-US" altLang="zh-CN" sz="14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inputValues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[index];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  }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26   return (sum / MAX_NUMS);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27 }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endParaRPr lang="en-US" altLang="zh-CN" sz="14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0095108-7515-99FC-3D33-9A4E64FB4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59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14470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6E1BA-DE1C-0CF2-A632-7AA4CBE7F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352386-9B8E-B1D4-9F64-D3B1892C0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Run-time stack when execution starts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B32A763-3AEB-E964-6DA7-4DB3AB6A8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0A32EE8-2DC8-BC2E-01B1-37EBAFEB6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909" y="1079562"/>
            <a:ext cx="4997163" cy="5013734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main(void)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3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a;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b;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6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b = Watt(a);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main calls Watt first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7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b = Volt(a, b); </a:t>
            </a:r>
            <a:r>
              <a:rPr lang="en-US" altLang="zh-CN" sz="14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then calls Volt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8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9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10 int Watt(int a)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11 {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w;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13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w = Volt(w, 10); </a:t>
            </a:r>
            <a:r>
              <a:rPr lang="en-US" altLang="zh-CN" sz="14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Watt calls Volt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15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16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w;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17 }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18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 int Volt(int q; int r)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{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k;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k;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}</a:t>
            </a:r>
          </a:p>
        </p:txBody>
      </p:sp>
      <p:cxnSp>
        <p:nvCxnSpPr>
          <p:cNvPr id="6" name="直线连接符 5">
            <a:extLst>
              <a:ext uri="{FF2B5EF4-FFF2-40B4-BE49-F238E27FC236}">
                <a16:creationId xmlns:a16="http://schemas.microsoft.com/office/drawing/2014/main" id="{7EB9B0DD-1A22-75D1-7647-286E29E87257}"/>
              </a:ext>
            </a:extLst>
          </p:cNvPr>
          <p:cNvCxnSpPr>
            <a:cxnSpLocks/>
          </p:cNvCxnSpPr>
          <p:nvPr/>
        </p:nvCxnSpPr>
        <p:spPr bwMode="auto">
          <a:xfrm>
            <a:off x="6319155" y="1566343"/>
            <a:ext cx="0" cy="43470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4C310FB2-5633-E069-53DC-C4C34CACEDC5}"/>
              </a:ext>
            </a:extLst>
          </p:cNvPr>
          <p:cNvCxnSpPr>
            <a:cxnSpLocks/>
          </p:cNvCxnSpPr>
          <p:nvPr/>
        </p:nvCxnSpPr>
        <p:spPr bwMode="auto">
          <a:xfrm>
            <a:off x="8297219" y="1566343"/>
            <a:ext cx="0" cy="43470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65786113-8960-CABB-A136-ED1828872AD4}"/>
              </a:ext>
            </a:extLst>
          </p:cNvPr>
          <p:cNvSpPr/>
          <p:nvPr/>
        </p:nvSpPr>
        <p:spPr bwMode="auto">
          <a:xfrm>
            <a:off x="6319144" y="4620010"/>
            <a:ext cx="1978075" cy="681198"/>
          </a:xfrm>
          <a:prstGeom prst="rect">
            <a:avLst/>
          </a:prstGeom>
          <a:solidFill>
            <a:srgbClr val="F1BDC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F82E6BE-3D5E-2A17-22FB-FA48BC8EB24B}"/>
              </a:ext>
            </a:extLst>
          </p:cNvPr>
          <p:cNvSpPr txBox="1"/>
          <p:nvPr/>
        </p:nvSpPr>
        <p:spPr>
          <a:xfrm>
            <a:off x="6777833" y="1561263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aseline="0" dirty="0"/>
              <a:t>Memory</a:t>
            </a:r>
            <a:endParaRPr kumimoji="1" lang="zh-CN" altLang="en-US" baseline="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5042411-1348-F4D0-65AF-857945D8804B}"/>
              </a:ext>
            </a:extLst>
          </p:cNvPr>
          <p:cNvSpPr txBox="1"/>
          <p:nvPr/>
        </p:nvSpPr>
        <p:spPr>
          <a:xfrm>
            <a:off x="5508104" y="148478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aseline="0" dirty="0"/>
              <a:t>x0000</a:t>
            </a:r>
            <a:endParaRPr kumimoji="1" lang="zh-CN" altLang="en-US" baseline="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C20257A-B22A-0A2B-93E8-3AC98D97A4C9}"/>
              </a:ext>
            </a:extLst>
          </p:cNvPr>
          <p:cNvSpPr txBox="1"/>
          <p:nvPr/>
        </p:nvSpPr>
        <p:spPr>
          <a:xfrm>
            <a:off x="5508104" y="5651956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aseline="0" dirty="0" err="1"/>
              <a:t>xFFFF</a:t>
            </a:r>
            <a:endParaRPr kumimoji="1" lang="zh-CN" altLang="en-US" baseline="0" dirty="0"/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226B3948-9E38-11A9-470E-27904B4B6113}"/>
              </a:ext>
            </a:extLst>
          </p:cNvPr>
          <p:cNvGrpSpPr/>
          <p:nvPr/>
        </p:nvGrpSpPr>
        <p:grpSpPr>
          <a:xfrm>
            <a:off x="8297219" y="4408379"/>
            <a:ext cx="891823" cy="855085"/>
            <a:chOff x="8297219" y="4408379"/>
            <a:chExt cx="891823" cy="855085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194D396B-F8E1-5770-9E99-FF76B6DB5701}"/>
                </a:ext>
              </a:extLst>
            </p:cNvPr>
            <p:cNvGrpSpPr/>
            <p:nvPr/>
          </p:nvGrpSpPr>
          <p:grpSpPr>
            <a:xfrm>
              <a:off x="8297219" y="4944540"/>
              <a:ext cx="891823" cy="318924"/>
              <a:chOff x="8252177" y="3598719"/>
              <a:chExt cx="891823" cy="318924"/>
            </a:xfrm>
          </p:grpSpPr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52BBE48-EB65-F948-966F-CC680D91A2C2}"/>
                  </a:ext>
                </a:extLst>
              </p:cNvPr>
              <p:cNvSpPr txBox="1"/>
              <p:nvPr/>
            </p:nvSpPr>
            <p:spPr>
              <a:xfrm>
                <a:off x="8612177" y="3598719"/>
                <a:ext cx="531823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600" baseline="0" dirty="0">
                    <a:latin typeface="Arial" charset="0"/>
                  </a:rPr>
                  <a:t>R5</a:t>
                </a:r>
                <a:endParaRPr lang="zh-CN" altLang="en-US" sz="1600" dirty="0"/>
              </a:p>
            </p:txBody>
          </p:sp>
          <p:cxnSp>
            <p:nvCxnSpPr>
              <p:cNvPr id="17" name="直线箭头连接符 16">
                <a:extLst>
                  <a:ext uri="{FF2B5EF4-FFF2-40B4-BE49-F238E27FC236}">
                    <a16:creationId xmlns:a16="http://schemas.microsoft.com/office/drawing/2014/main" id="{EDC4C7FA-24E0-E47F-1916-41ACBA54B045}"/>
                  </a:ext>
                </a:extLst>
              </p:cNvPr>
              <p:cNvCxnSpPr>
                <a:cxnSpLocks/>
                <a:stCxn id="16" idx="1"/>
              </p:cNvCxnSpPr>
              <p:nvPr/>
            </p:nvCxnSpPr>
            <p:spPr bwMode="auto">
              <a:xfrm flipH="1">
                <a:off x="8252177" y="3758181"/>
                <a:ext cx="360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3107B955-79D1-820F-DD2F-5AA11B563983}"/>
                </a:ext>
              </a:extLst>
            </p:cNvPr>
            <p:cNvGrpSpPr/>
            <p:nvPr/>
          </p:nvGrpSpPr>
          <p:grpSpPr>
            <a:xfrm>
              <a:off x="8297219" y="4408379"/>
              <a:ext cx="891823" cy="318924"/>
              <a:chOff x="8252177" y="3420276"/>
              <a:chExt cx="891823" cy="318924"/>
            </a:xfrm>
          </p:grpSpPr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B7B05BD-AE59-3EBE-6DAA-D328D12C67AA}"/>
                  </a:ext>
                </a:extLst>
              </p:cNvPr>
              <p:cNvSpPr txBox="1"/>
              <p:nvPr/>
            </p:nvSpPr>
            <p:spPr>
              <a:xfrm>
                <a:off x="8612177" y="3420276"/>
                <a:ext cx="531823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600" baseline="0" dirty="0">
                    <a:latin typeface="Arial" charset="0"/>
                  </a:rPr>
                  <a:t>R6</a:t>
                </a:r>
                <a:endParaRPr lang="zh-CN" altLang="en-US" sz="1600" dirty="0"/>
              </a:p>
            </p:txBody>
          </p:sp>
          <p:cxnSp>
            <p:nvCxnSpPr>
              <p:cNvPr id="21" name="直线箭头连接符 20">
                <a:extLst>
                  <a:ext uri="{FF2B5EF4-FFF2-40B4-BE49-F238E27FC236}">
                    <a16:creationId xmlns:a16="http://schemas.microsoft.com/office/drawing/2014/main" id="{C7D4878A-B8A7-C453-784D-BC803B659550}"/>
                  </a:ext>
                </a:extLst>
              </p:cNvPr>
              <p:cNvCxnSpPr>
                <a:cxnSpLocks/>
                <a:stCxn id="15" idx="1"/>
              </p:cNvCxnSpPr>
              <p:nvPr/>
            </p:nvCxnSpPr>
            <p:spPr bwMode="auto">
              <a:xfrm flipH="1">
                <a:off x="8252177" y="3579738"/>
                <a:ext cx="360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31149733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28A9BA-9489-9221-32C8-C8A87C53A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Arrays as parameters</a:t>
            </a:r>
            <a:endParaRPr kumimoji="1" lang="zh-CN" altLang="en-U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3E543BC-29B1-4A2F-5E0E-441F522B8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772816"/>
            <a:ext cx="6733380" cy="4536504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  #include &lt;</a:t>
            </a:r>
            <a:r>
              <a:rPr lang="en-US" altLang="zh-CN" sz="14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stdio.h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&gt;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  #define MAX_NUMS 10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3  int Average(int </a:t>
            </a:r>
            <a:r>
              <a:rPr lang="en-US" altLang="zh-CN" sz="14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input_values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[]);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4  int main(void)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5  {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6    int mean;              </a:t>
            </a:r>
            <a:r>
              <a:rPr lang="en-US" altLang="zh-CN" sz="14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Average of numbers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7    int numbers[MAX_NUMS]; </a:t>
            </a:r>
            <a:r>
              <a:rPr lang="en-US" altLang="zh-CN" sz="14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Original input numbers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8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9    // Get input</a:t>
            </a:r>
          </a:p>
          <a:p>
            <a:pPr marL="0" indent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// ...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endParaRPr lang="en-US" altLang="zh-CN" sz="14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16   </a:t>
            </a:r>
            <a:r>
              <a:rPr lang="en-US" altLang="zh-CN" sz="14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mean = Average(numbers);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17   </a:t>
            </a:r>
            <a:r>
              <a:rPr lang="en-US" altLang="zh-CN" sz="14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("The average of these numbers is %d\n", mean);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18 }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int Average(int </a:t>
            </a:r>
            <a:r>
              <a:rPr lang="en-US" altLang="zh-CN" sz="14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inputValues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[])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{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  int sum = 0;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   for (int index = 0; index &lt; MAX_NUMS; index++) {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    sum = sum + </a:t>
            </a:r>
            <a:r>
              <a:rPr lang="en-US" altLang="zh-CN" sz="14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inputValues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[index];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  }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26   return (sum / MAX_NUMS);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27 }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endParaRPr lang="en-US" altLang="zh-CN" sz="14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39BBA99-63AD-2960-52C7-ECF543299EB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1960" y="1033790"/>
            <a:ext cx="5413598" cy="582421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F4284F5-9872-6646-6576-FC396D7EE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60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976385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178F23-6A96-B11C-9D51-38D524D25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Strings in 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243654-FC45-80CB-713B-912216876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altLang="zh-CN" sz="2800" dirty="0">
                <a:solidFill>
                  <a:srgbClr val="141413"/>
                </a:solidFill>
                <a:effectLst/>
                <a:latin typeface="STIXGeneral"/>
              </a:rPr>
              <a:t>Strings are sequences of characters that represent text</a:t>
            </a:r>
          </a:p>
          <a:p>
            <a:pPr lvl="1"/>
            <a:r>
              <a:rPr kumimoji="1" lang="en-US" altLang="zh-CN" sz="2400" dirty="0"/>
              <a:t>Example:</a:t>
            </a:r>
          </a:p>
          <a:p>
            <a:pPr lvl="2"/>
            <a:r>
              <a:rPr kumimoji="1" lang="en" altLang="zh-CN" sz="200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 word[10];</a:t>
            </a:r>
          </a:p>
          <a:p>
            <a:pPr lvl="1"/>
            <a:r>
              <a:rPr kumimoji="1" lang="en-US" altLang="zh-CN" sz="2400" dirty="0"/>
              <a:t>Array </a:t>
            </a:r>
            <a:r>
              <a:rPr kumimoji="1" lang="en-US" altLang="zh-CN" sz="2400" i="1" dirty="0">
                <a:solidFill>
                  <a:srgbClr val="D8127E"/>
                </a:solidFill>
              </a:rPr>
              <a:t>word</a:t>
            </a:r>
            <a:r>
              <a:rPr kumimoji="1" lang="en-US" altLang="zh-CN" sz="2400" dirty="0"/>
              <a:t> can contain the strings</a:t>
            </a:r>
          </a:p>
          <a:p>
            <a:pPr lvl="2"/>
            <a:r>
              <a:rPr lang="en" altLang="zh-CN" sz="2000" b="1" dirty="0">
                <a:solidFill>
                  <a:srgbClr val="141413"/>
                </a:solidFill>
                <a:effectLst/>
                <a:latin typeface="STIXGeneral"/>
              </a:rPr>
              <a:t>“elephant” or “giraﬀe”, but not the entirety of “hippopotamus”</a:t>
            </a:r>
          </a:p>
          <a:p>
            <a:pPr lvl="1"/>
            <a:r>
              <a:rPr kumimoji="1" lang="en-US" altLang="zh-CN" dirty="0"/>
              <a:t>The null character – ‘\0’ (ASCII value: 0)</a:t>
            </a:r>
          </a:p>
          <a:p>
            <a:pPr lvl="2"/>
            <a:r>
              <a:rPr kumimoji="1" lang="en-US" altLang="zh-CN" sz="2000" dirty="0"/>
              <a:t>Such strings are also called </a:t>
            </a:r>
            <a:r>
              <a:rPr kumimoji="1" lang="en-US" altLang="zh-CN" sz="2000" i="1" dirty="0"/>
              <a:t>null-terminated strings</a:t>
            </a:r>
            <a:r>
              <a:rPr kumimoji="1" lang="en-US" altLang="zh-CN" sz="2000" dirty="0"/>
              <a:t>.</a:t>
            </a:r>
            <a:endParaRPr kumimoji="1" lang="zh-CN" altLang="en-US" sz="2000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FD2C03F-CB2D-7EC7-6881-97C188AE7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61</a:t>
            </a:fld>
            <a:endParaRPr lang="en-US" altLang="zh-CN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3824FE2-67E9-1C33-71AF-9BC5ED2C3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4005063"/>
            <a:ext cx="2880320" cy="2457649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char word[10];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word[0] = 'g';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word[1] = '</a:t>
            </a:r>
            <a:r>
              <a:rPr lang="en-US" altLang="zh-CN" sz="16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';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word[2] = 'r';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word[3] = 'a';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word[4] = 'f';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word[5] = 'f';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word[6] = 'e';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word[7] = '\0';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6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("%s", word);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0D5A133-5A73-C84F-FE3B-3D2B0DEB6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8428" y="4797152"/>
            <a:ext cx="3315940" cy="720080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char word[10] = "Hello";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6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("%s", word);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2360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91520C-74E0-8C6E-692C-227A4322F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Arrays vs. Pointers in 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B2799B-9DDC-B126-928F-5C28BB53D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sz="2800" dirty="0"/>
              <a:t>Example:</a:t>
            </a:r>
          </a:p>
          <a:p>
            <a:pPr lvl="1"/>
            <a:endParaRPr kumimoji="1" lang="en-US" altLang="zh-CN" dirty="0"/>
          </a:p>
          <a:p>
            <a:pPr marL="457200" lvl="1" indent="0">
              <a:buNone/>
            </a:pPr>
            <a:endParaRPr kumimoji="1" lang="en-US" altLang="zh-CN" dirty="0"/>
          </a:p>
          <a:p>
            <a:pPr marL="457200" lvl="1" indent="0">
              <a:buNone/>
            </a:pPr>
            <a:endParaRPr kumimoji="1" lang="en-US" altLang="zh-CN" sz="2400" dirty="0"/>
          </a:p>
          <a:p>
            <a:pPr lvl="1"/>
            <a:r>
              <a:rPr kumimoji="1" lang="en-US" altLang="zh-CN" sz="2400" dirty="0"/>
              <a:t>Access the fourth character within the string</a:t>
            </a:r>
          </a:p>
          <a:p>
            <a:pPr lvl="2"/>
            <a:r>
              <a:rPr kumimoji="1" lang="en-US" altLang="zh-CN" sz="2000" i="1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word[3] </a:t>
            </a:r>
            <a:r>
              <a:rPr kumimoji="1" lang="en-US" altLang="zh-CN" sz="2000" i="1" dirty="0"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kumimoji="1" lang="en-US" altLang="zh-CN" sz="2000" i="1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*(</a:t>
            </a:r>
            <a:r>
              <a:rPr kumimoji="1" lang="en-US" altLang="zh-CN" sz="2000" i="1" dirty="0" err="1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cptr</a:t>
            </a:r>
            <a:r>
              <a:rPr kumimoji="1" lang="en-US" altLang="zh-CN" sz="2000" i="1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+ 3) </a:t>
            </a:r>
            <a:r>
              <a:rPr kumimoji="1" lang="en-US" altLang="zh-CN" sz="2000" i="1" dirty="0"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kumimoji="1" lang="en-US" altLang="zh-CN" sz="2000" i="1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i="1" dirty="0" err="1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cptr</a:t>
            </a:r>
            <a:r>
              <a:rPr kumimoji="1" lang="en-US" altLang="zh-CN" sz="2000" i="1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[3]</a:t>
            </a:r>
          </a:p>
          <a:p>
            <a:pPr lvl="1"/>
            <a:r>
              <a:rPr kumimoji="1" lang="en-US" altLang="zh-CN" sz="2400" i="1" dirty="0" err="1">
                <a:solidFill>
                  <a:srgbClr val="D8127E"/>
                </a:solidFill>
              </a:rPr>
              <a:t>cptr</a:t>
            </a:r>
            <a:r>
              <a:rPr kumimoji="1" lang="en-US" altLang="zh-CN" sz="2400" dirty="0"/>
              <a:t> is a variable and can be reassigned</a:t>
            </a:r>
          </a:p>
          <a:p>
            <a:pPr lvl="1"/>
            <a:r>
              <a:rPr kumimoji="1" lang="en-US" altLang="zh-CN" sz="2400" i="1" dirty="0">
                <a:solidFill>
                  <a:srgbClr val="D8127E"/>
                </a:solidFill>
              </a:rPr>
              <a:t>word</a:t>
            </a:r>
            <a:r>
              <a:rPr kumimoji="1" lang="en-US" altLang="zh-CN" sz="2400" dirty="0"/>
              <a:t> is an array and cannot be reassigned</a:t>
            </a:r>
          </a:p>
          <a:p>
            <a:pPr lvl="1"/>
            <a:endParaRPr kumimoji="1"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EA55817-CCAC-6800-AB44-C496E4761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089" y="4357216"/>
            <a:ext cx="6921821" cy="2105497"/>
          </a:xfrm>
          <a:prstGeom prst="rect">
            <a:avLst/>
          </a:prstGeom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B7C753C7-224F-2C36-DEAE-B78EE2F52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8456" y="1616363"/>
            <a:ext cx="2697088" cy="876533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20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char word[10];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20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char *</a:t>
            </a:r>
            <a:r>
              <a:rPr lang="en-US" altLang="zh-CN" sz="20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cptr</a:t>
            </a:r>
            <a:r>
              <a:rPr lang="en-US" altLang="zh-CN" sz="20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20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cptr</a:t>
            </a:r>
            <a:r>
              <a:rPr lang="en-US" altLang="zh-CN" sz="20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word;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381B294-C589-BA3E-BC6B-BE9F78758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62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30825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4726E2-D1B7-DC2B-32DD-19B232D96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dirty="0"/>
              <a:t>Variable-Length Arrays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79C751-0299-BE6C-6FD1-6A131BC6B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altLang="zh-CN" sz="2800" dirty="0">
                <a:solidFill>
                  <a:srgbClr val="141413"/>
                </a:solidFill>
                <a:effectLst/>
                <a:latin typeface="STIXGeneral"/>
              </a:rPr>
              <a:t>Arrays whose sizes are variable integer expressions, rather than constants (C99 standard)</a:t>
            </a:r>
          </a:p>
          <a:p>
            <a:pPr lvl="1"/>
            <a:r>
              <a:rPr lang="en" altLang="zh-CN" sz="2400" dirty="0">
                <a:solidFill>
                  <a:srgbClr val="141413"/>
                </a:solidFill>
                <a:latin typeface="STIXGeneral"/>
              </a:rPr>
              <a:t>Example:</a:t>
            </a:r>
            <a:endParaRPr lang="en" altLang="zh-CN" sz="2400" dirty="0">
              <a:solidFill>
                <a:srgbClr val="141413"/>
              </a:solidFill>
              <a:effectLst/>
              <a:latin typeface="STIXGeneral"/>
            </a:endParaRPr>
          </a:p>
          <a:p>
            <a:endParaRPr lang="en" altLang="zh-CN" dirty="0">
              <a:solidFill>
                <a:srgbClr val="141413"/>
              </a:solidFill>
              <a:effectLst/>
              <a:latin typeface="STIXGeneral"/>
            </a:endParaRPr>
          </a:p>
          <a:p>
            <a:pPr lvl="1"/>
            <a:endParaRPr lang="en" altLang="zh-CN" dirty="0">
              <a:solidFill>
                <a:srgbClr val="141413"/>
              </a:solidFill>
              <a:effectLst/>
              <a:latin typeface="STIXGeneral"/>
            </a:endParaRPr>
          </a:p>
          <a:p>
            <a:pPr lvl="1"/>
            <a:r>
              <a:rPr kumimoji="1" lang="en" altLang="zh-CN" dirty="0"/>
              <a:t>The size of the array data can only be determined during execution of the code, and it is not known at compile time. </a:t>
            </a:r>
          </a:p>
          <a:p>
            <a:r>
              <a:rPr kumimoji="1" lang="en" altLang="zh-CN" dirty="0"/>
              <a:t>Array </a:t>
            </a:r>
            <a:r>
              <a:rPr kumimoji="1" lang="en" altLang="zh-CN" i="1" dirty="0">
                <a:solidFill>
                  <a:srgbClr val="D8127E"/>
                </a:solidFill>
              </a:rPr>
              <a:t>data</a:t>
            </a:r>
            <a:r>
              <a:rPr kumimoji="1" lang="en" altLang="zh-CN" dirty="0"/>
              <a:t> is still allocated on the run-time stack</a:t>
            </a:r>
          </a:p>
          <a:p>
            <a:pPr lvl="1"/>
            <a:r>
              <a:rPr kumimoji="1" lang="en" altLang="zh-CN" dirty="0"/>
              <a:t>requires additional instructions during allocation and access</a:t>
            </a:r>
          </a:p>
          <a:p>
            <a:r>
              <a:rPr kumimoji="1" lang="en-US" altLang="zh-CN" dirty="0"/>
              <a:t>More general solution:</a:t>
            </a:r>
          </a:p>
          <a:p>
            <a:pPr lvl="1"/>
            <a:r>
              <a:rPr kumimoji="1" lang="en-US" altLang="zh-CN" dirty="0"/>
              <a:t>malloc/free, new[] / delete[]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3F3AA51-F72D-2492-9BD2-B6B29C1F3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63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F5FFA97-E108-4DD2-DC6F-7EA35AE59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784" y="1988840"/>
            <a:ext cx="3600400" cy="1152128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20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Calculate(int </a:t>
            </a:r>
            <a:r>
              <a:rPr lang="en-US" altLang="zh-CN" sz="20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len</a:t>
            </a:r>
            <a:r>
              <a:rPr lang="en-US" altLang="zh-CN" sz="20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20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20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int data[</a:t>
            </a:r>
            <a:r>
              <a:rPr lang="en-US" altLang="zh-CN" sz="20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len</a:t>
            </a:r>
            <a:r>
              <a:rPr lang="en-US" altLang="zh-CN" sz="20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];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20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// ...</a:t>
            </a:r>
          </a:p>
        </p:txBody>
      </p:sp>
    </p:spTree>
    <p:extLst>
      <p:ext uri="{BB962C8B-B14F-4D97-AF65-F5344CB8AC3E}">
        <p14:creationId xmlns:p14="http://schemas.microsoft.com/office/powerpoint/2010/main" val="16237989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ECDEF-D644-6F91-6641-BF2B0F931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B5F9E690-F319-8417-FF42-E3A7E8FBE43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4C14C346-8240-65E8-4BB7-166F2BA28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577750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F8AD4A9B-D522-A357-43F1-9EBDAD489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484784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5EAC0F78-5824-D577-2B56-52E11288FA7F}"/>
              </a:ext>
            </a:extLst>
          </p:cNvPr>
          <p:cNvCxnSpPr/>
          <p:nvPr/>
        </p:nvCxnSpPr>
        <p:spPr>
          <a:xfrm>
            <a:off x="474181" y="21318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>
            <a:extLst>
              <a:ext uri="{FF2B5EF4-FFF2-40B4-BE49-F238E27FC236}">
                <a16:creationId xmlns:a16="http://schemas.microsoft.com/office/drawing/2014/main" id="{4364BD5C-85C7-DA89-AAFE-73DDD1036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278097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21" name="矩形 17">
            <a:extLst>
              <a:ext uri="{FF2B5EF4-FFF2-40B4-BE49-F238E27FC236}">
                <a16:creationId xmlns:a16="http://schemas.microsoft.com/office/drawing/2014/main" id="{6D1CDDF2-3BA5-1D2D-E238-263341206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37106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From ENIAC to the Stored Program Computer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28662518-2ACD-6DC0-CB4F-64F198E35AA0}"/>
              </a:ext>
            </a:extLst>
          </p:cNvPr>
          <p:cNvCxnSpPr/>
          <p:nvPr/>
        </p:nvCxnSpPr>
        <p:spPr>
          <a:xfrm>
            <a:off x="438669" y="29317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7">
            <a:extLst>
              <a:ext uri="{FF2B5EF4-FFF2-40B4-BE49-F238E27FC236}">
                <a16:creationId xmlns:a16="http://schemas.microsoft.com/office/drawing/2014/main" id="{D1241D69-3F06-1DFC-C740-2B6185217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577750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C278066-0286-B3DA-5B91-D98CAAE1AB0A}"/>
              </a:ext>
            </a:extLst>
          </p:cNvPr>
          <p:cNvCxnSpPr/>
          <p:nvPr/>
        </p:nvCxnSpPr>
        <p:spPr>
          <a:xfrm>
            <a:off x="474181" y="21318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17">
            <a:extLst>
              <a:ext uri="{FF2B5EF4-FFF2-40B4-BE49-F238E27FC236}">
                <a16:creationId xmlns:a16="http://schemas.microsoft.com/office/drawing/2014/main" id="{84DF8F07-528A-DA87-0774-9B97191F5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37106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lang="en-US" altLang="zh-CN" sz="2400" b="1" kern="0" baseline="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</a:rPr>
              <a:t>Pointers</a:t>
            </a:r>
          </a:p>
        </p:txBody>
      </p:sp>
      <p:sp>
        <p:nvSpPr>
          <p:cNvPr id="43" name="Text Box 17">
            <a:extLst>
              <a:ext uri="{FF2B5EF4-FFF2-40B4-BE49-F238E27FC236}">
                <a16:creationId xmlns:a16="http://schemas.microsoft.com/office/drawing/2014/main" id="{E46D09FB-FF36-720F-DA52-80EB07DA6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162786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BE05CFD2-E543-A76B-5C24-3D293E3176D9}"/>
              </a:ext>
            </a:extLst>
          </p:cNvPr>
          <p:cNvCxnSpPr/>
          <p:nvPr/>
        </p:nvCxnSpPr>
        <p:spPr>
          <a:xfrm>
            <a:off x="438669" y="381639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17">
            <a:extLst>
              <a:ext uri="{FF2B5EF4-FFF2-40B4-BE49-F238E27FC236}">
                <a16:creationId xmlns:a16="http://schemas.microsoft.com/office/drawing/2014/main" id="{134A1921-32EF-7CBA-0FEB-A682AFC08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058563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  <p:sp>
        <p:nvSpPr>
          <p:cNvPr id="3" name="矩形 17">
            <a:extLst>
              <a:ext uri="{FF2B5EF4-FFF2-40B4-BE49-F238E27FC236}">
                <a16:creationId xmlns:a16="http://schemas.microsoft.com/office/drawing/2014/main" id="{F4E31938-3F17-5DB1-C82C-DC839AD11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151529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From ENIAC to the Stored Program Computer</a:t>
            </a:r>
          </a:p>
        </p:txBody>
      </p:sp>
      <p:cxnSp>
        <p:nvCxnSpPr>
          <p:cNvPr id="4" name="直接连接符 47">
            <a:extLst>
              <a:ext uri="{FF2B5EF4-FFF2-40B4-BE49-F238E27FC236}">
                <a16:creationId xmlns:a16="http://schemas.microsoft.com/office/drawing/2014/main" id="{581634BB-2C3D-D946-4703-4B271E82636C}"/>
              </a:ext>
            </a:extLst>
          </p:cNvPr>
          <p:cNvCxnSpPr/>
          <p:nvPr/>
        </p:nvCxnSpPr>
        <p:spPr>
          <a:xfrm>
            <a:off x="438669" y="4712171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17">
            <a:extLst>
              <a:ext uri="{FF2B5EF4-FFF2-40B4-BE49-F238E27FC236}">
                <a16:creationId xmlns:a16="http://schemas.microsoft.com/office/drawing/2014/main" id="{4D4D3D86-A5E1-B9BD-014B-F06FBFDF6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151529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lang="en-US" altLang="zh-CN" sz="2400" b="1" baseline="0" dirty="0">
                <a:solidFill>
                  <a:srgbClr val="0152A3"/>
                </a:solidFill>
                <a:latin typeface="微软雅黑" panose="020B0503020204020204" pitchFamily="34" charset="-122"/>
              </a:rPr>
              <a:t>Summary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81ED31E-EDE3-19F0-5DEA-FA20A2B7D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01EE5D-26FB-46D5-A381-ECFB35BF1D34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矩形 17">
            <a:extLst>
              <a:ext uri="{FF2B5EF4-FFF2-40B4-BE49-F238E27FC236}">
                <a16:creationId xmlns:a16="http://schemas.microsoft.com/office/drawing/2014/main" id="{09A619F6-1289-DD43-0676-8AABE8977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25575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lang="en-US" altLang="zh-CN" sz="2400" b="1" kern="0" baseline="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</a:rPr>
              <a:t>Arrays</a:t>
            </a:r>
          </a:p>
        </p:txBody>
      </p:sp>
      <p:sp>
        <p:nvSpPr>
          <p:cNvPr id="5" name="Text Box 17">
            <a:extLst>
              <a:ext uri="{FF2B5EF4-FFF2-40B4-BE49-F238E27FC236}">
                <a16:creationId xmlns:a16="http://schemas.microsoft.com/office/drawing/2014/main" id="{51025FE1-0389-24C4-CA62-85EFBFE89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181" y="4058563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9582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706B17-C8EB-CAA0-8950-8E1CC30EF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Summary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BE1A62-5C2C-75A9-3A91-03385E427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Two programming constructs: Pointers and arrays</a:t>
            </a:r>
          </a:p>
          <a:p>
            <a:pPr lvl="1"/>
            <a:r>
              <a:rPr kumimoji="1" lang="en-US" altLang="zh-CN" dirty="0"/>
              <a:t>Enable us to access memory </a:t>
            </a:r>
            <a:r>
              <a:rPr kumimoji="1" lang="en-US" altLang="zh-CN" i="1" dirty="0">
                <a:solidFill>
                  <a:srgbClr val="D8127E"/>
                </a:solidFill>
              </a:rPr>
              <a:t>indirectly</a:t>
            </a:r>
          </a:p>
          <a:p>
            <a:r>
              <a:rPr kumimoji="1" lang="en-US" altLang="zh-CN" dirty="0">
                <a:solidFill>
                  <a:srgbClr val="D8127E"/>
                </a:solidFill>
              </a:rPr>
              <a:t>Pointers</a:t>
            </a:r>
          </a:p>
          <a:p>
            <a:pPr lvl="1"/>
            <a:r>
              <a:rPr kumimoji="1" lang="en-US" altLang="zh-CN" dirty="0"/>
              <a:t>Variables that contain address of other memory objects</a:t>
            </a:r>
          </a:p>
          <a:p>
            <a:pPr lvl="1"/>
            <a:r>
              <a:rPr kumimoji="1" lang="en-US" altLang="zh-CN" dirty="0"/>
              <a:t>Indirectly access and manipulate these other objects</a:t>
            </a:r>
          </a:p>
          <a:p>
            <a:pPr lvl="2"/>
            <a:r>
              <a:rPr kumimoji="1" lang="en-US" altLang="zh-CN" sz="1800" b="0" dirty="0"/>
              <a:t>Pass parameters by reference</a:t>
            </a:r>
          </a:p>
          <a:p>
            <a:pPr lvl="2"/>
            <a:r>
              <a:rPr kumimoji="1" lang="en-US" altLang="zh-CN" sz="1800" b="0" dirty="0"/>
              <a:t>Construct complex data structure</a:t>
            </a:r>
          </a:p>
          <a:p>
            <a:r>
              <a:rPr kumimoji="1" lang="en-US" altLang="zh-CN" dirty="0">
                <a:solidFill>
                  <a:srgbClr val="D8127E"/>
                </a:solidFill>
              </a:rPr>
              <a:t>Arrays</a:t>
            </a:r>
          </a:p>
          <a:p>
            <a:pPr lvl="1"/>
            <a:r>
              <a:rPr kumimoji="1" lang="en-US" altLang="zh-CN" dirty="0"/>
              <a:t>A collection of elements that the same type arranged </a:t>
            </a:r>
            <a:r>
              <a:rPr kumimoji="1" lang="en-US" altLang="zh-CN" i="1" dirty="0">
                <a:solidFill>
                  <a:srgbClr val="D8127E"/>
                </a:solidFill>
              </a:rPr>
              <a:t>sequentially</a:t>
            </a:r>
            <a:r>
              <a:rPr kumimoji="1" lang="en-US" altLang="zh-CN" dirty="0"/>
              <a:t> in memory</a:t>
            </a:r>
          </a:p>
          <a:p>
            <a:pPr lvl="1"/>
            <a:r>
              <a:rPr kumimoji="1" lang="en-US" altLang="zh-CN" dirty="0"/>
              <a:t>Access a particular element within an array by providing an index to the element that is its offset from the beginning of the array</a:t>
            </a:r>
          </a:p>
          <a:p>
            <a:pPr lvl="1"/>
            <a:r>
              <a:rPr kumimoji="1" lang="en-US" altLang="zh-CN" dirty="0"/>
              <a:t>A significant structure for organizing data</a:t>
            </a:r>
          </a:p>
          <a:p>
            <a:pPr lvl="2"/>
            <a:r>
              <a:rPr kumimoji="1" lang="en-US" altLang="zh-CN" sz="1800" b="0" dirty="0"/>
              <a:t>Character string, vector, tensor, stack, queue, …</a:t>
            </a:r>
          </a:p>
          <a:p>
            <a:pPr marL="457200" lvl="1" indent="0">
              <a:buNone/>
            </a:pPr>
            <a:endParaRPr kumimoji="1" lang="zh-CN" altLang="en-US" dirty="0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0E0748B4-CC10-C526-A947-7D4BCD4FA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65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1603011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983F5D-520D-A067-6F42-C7E229C14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Exercise</a:t>
            </a:r>
            <a:endParaRPr kumimoji="1"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B2E79F0-747C-46D0-A797-4D4E31F36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888" y="1166614"/>
            <a:ext cx="5918200" cy="5346700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8FCC601-D668-D00F-E261-983021F85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66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36786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0653AE-57C5-5C71-646D-B45C9E1DD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Run-time stack when Watt executes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AA997A-4F74-2353-8DF7-7985037F1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5BDB2EF-F591-6F3D-03B4-74AD0C57D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909" y="1079562"/>
            <a:ext cx="4997163" cy="5013734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main(void)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3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a;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b;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6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b = Watt(a);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main calls Watt first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7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b = Volt(a, b); </a:t>
            </a:r>
            <a:r>
              <a:rPr lang="en-US" altLang="zh-CN" sz="14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then calls Volt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8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9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10 int Watt(int a)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11 {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w;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13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w = Volt(w, 10); </a:t>
            </a:r>
            <a:r>
              <a:rPr lang="en-US" altLang="zh-CN" sz="14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Watt calls Volt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15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16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w;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17 }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18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 int Volt(int q; int r)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{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k;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k;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}</a:t>
            </a:r>
          </a:p>
        </p:txBody>
      </p:sp>
      <p:cxnSp>
        <p:nvCxnSpPr>
          <p:cNvPr id="6" name="直线连接符 5">
            <a:extLst>
              <a:ext uri="{FF2B5EF4-FFF2-40B4-BE49-F238E27FC236}">
                <a16:creationId xmlns:a16="http://schemas.microsoft.com/office/drawing/2014/main" id="{D64B3D66-EB26-B4EE-EA40-C78D9BBA9356}"/>
              </a:ext>
            </a:extLst>
          </p:cNvPr>
          <p:cNvCxnSpPr>
            <a:cxnSpLocks/>
          </p:cNvCxnSpPr>
          <p:nvPr/>
        </p:nvCxnSpPr>
        <p:spPr bwMode="auto">
          <a:xfrm>
            <a:off x="6319155" y="1566343"/>
            <a:ext cx="0" cy="43470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1B4360F9-64E6-48ED-83BE-61513AA1811B}"/>
              </a:ext>
            </a:extLst>
          </p:cNvPr>
          <p:cNvCxnSpPr>
            <a:cxnSpLocks/>
          </p:cNvCxnSpPr>
          <p:nvPr/>
        </p:nvCxnSpPr>
        <p:spPr bwMode="auto">
          <a:xfrm>
            <a:off x="8297219" y="1566343"/>
            <a:ext cx="0" cy="43470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8FB7E718-F415-45BD-D4BE-5830FFEB7563}"/>
              </a:ext>
            </a:extLst>
          </p:cNvPr>
          <p:cNvSpPr/>
          <p:nvPr/>
        </p:nvSpPr>
        <p:spPr bwMode="auto">
          <a:xfrm>
            <a:off x="6319144" y="4620010"/>
            <a:ext cx="1978075" cy="681198"/>
          </a:xfrm>
          <a:prstGeom prst="rect">
            <a:avLst/>
          </a:prstGeom>
          <a:solidFill>
            <a:srgbClr val="F1BDC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D46F98D-6349-E323-B7F2-57B7B37FAB52}"/>
              </a:ext>
            </a:extLst>
          </p:cNvPr>
          <p:cNvSpPr txBox="1"/>
          <p:nvPr/>
        </p:nvSpPr>
        <p:spPr>
          <a:xfrm>
            <a:off x="6777833" y="1561263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aseline="0" dirty="0"/>
              <a:t>Memory</a:t>
            </a:r>
            <a:endParaRPr kumimoji="1" lang="zh-CN" altLang="en-US" baseline="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4020ACD-3C09-6DE0-9A59-94B07ADBAD58}"/>
              </a:ext>
            </a:extLst>
          </p:cNvPr>
          <p:cNvSpPr txBox="1"/>
          <p:nvPr/>
        </p:nvSpPr>
        <p:spPr>
          <a:xfrm>
            <a:off x="5508104" y="148478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aseline="0" dirty="0"/>
              <a:t>x0000</a:t>
            </a:r>
            <a:endParaRPr kumimoji="1" lang="zh-CN" altLang="en-US" baseline="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F696DE4-73D4-4687-BA49-8A230BAE4E73}"/>
              </a:ext>
            </a:extLst>
          </p:cNvPr>
          <p:cNvSpPr txBox="1"/>
          <p:nvPr/>
        </p:nvSpPr>
        <p:spPr>
          <a:xfrm>
            <a:off x="5508104" y="5651956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aseline="0" dirty="0" err="1"/>
              <a:t>xFFFF</a:t>
            </a:r>
            <a:endParaRPr kumimoji="1" lang="zh-CN" altLang="en-US" baseline="0" dirty="0"/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FE67C0B9-D31B-1763-7BBA-81E6068B88F4}"/>
              </a:ext>
            </a:extLst>
          </p:cNvPr>
          <p:cNvGrpSpPr/>
          <p:nvPr/>
        </p:nvGrpSpPr>
        <p:grpSpPr>
          <a:xfrm>
            <a:off x="8297219" y="3701644"/>
            <a:ext cx="891823" cy="855085"/>
            <a:chOff x="8297219" y="4408379"/>
            <a:chExt cx="891823" cy="855085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0D033B00-9457-49A9-E989-82BCFEAC9851}"/>
                </a:ext>
              </a:extLst>
            </p:cNvPr>
            <p:cNvGrpSpPr/>
            <p:nvPr/>
          </p:nvGrpSpPr>
          <p:grpSpPr>
            <a:xfrm>
              <a:off x="8297219" y="4944540"/>
              <a:ext cx="891823" cy="318924"/>
              <a:chOff x="8252177" y="3598719"/>
              <a:chExt cx="891823" cy="318924"/>
            </a:xfrm>
          </p:grpSpPr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5DDE7DC-5283-A28C-1AF1-00BB0166B261}"/>
                  </a:ext>
                </a:extLst>
              </p:cNvPr>
              <p:cNvSpPr txBox="1"/>
              <p:nvPr/>
            </p:nvSpPr>
            <p:spPr>
              <a:xfrm>
                <a:off x="8612177" y="3598719"/>
                <a:ext cx="531823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600" baseline="0" dirty="0">
                    <a:latin typeface="Arial" charset="0"/>
                  </a:rPr>
                  <a:t>R5</a:t>
                </a:r>
                <a:endParaRPr lang="zh-CN" altLang="en-US" sz="1600" dirty="0"/>
              </a:p>
            </p:txBody>
          </p:sp>
          <p:cxnSp>
            <p:nvCxnSpPr>
              <p:cNvPr id="17" name="直线箭头连接符 16">
                <a:extLst>
                  <a:ext uri="{FF2B5EF4-FFF2-40B4-BE49-F238E27FC236}">
                    <a16:creationId xmlns:a16="http://schemas.microsoft.com/office/drawing/2014/main" id="{69BA6FD9-AB60-C9BF-A6BF-7B7ED2ADA70D}"/>
                  </a:ext>
                </a:extLst>
              </p:cNvPr>
              <p:cNvCxnSpPr>
                <a:cxnSpLocks/>
                <a:stCxn id="16" idx="1"/>
              </p:cNvCxnSpPr>
              <p:nvPr/>
            </p:nvCxnSpPr>
            <p:spPr bwMode="auto">
              <a:xfrm flipH="1">
                <a:off x="8252177" y="3758181"/>
                <a:ext cx="360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E08AB271-9758-65F3-5E92-C966A110618B}"/>
                </a:ext>
              </a:extLst>
            </p:cNvPr>
            <p:cNvGrpSpPr/>
            <p:nvPr/>
          </p:nvGrpSpPr>
          <p:grpSpPr>
            <a:xfrm>
              <a:off x="8297219" y="4408379"/>
              <a:ext cx="891823" cy="318924"/>
              <a:chOff x="8252177" y="3420276"/>
              <a:chExt cx="891823" cy="318924"/>
            </a:xfrm>
          </p:grpSpPr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C87F1E1-9B0A-860F-B5E9-0E1B0528DD6C}"/>
                  </a:ext>
                </a:extLst>
              </p:cNvPr>
              <p:cNvSpPr txBox="1"/>
              <p:nvPr/>
            </p:nvSpPr>
            <p:spPr>
              <a:xfrm>
                <a:off x="8612177" y="3420276"/>
                <a:ext cx="531823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600" baseline="0" dirty="0">
                    <a:latin typeface="Arial" charset="0"/>
                  </a:rPr>
                  <a:t>R6</a:t>
                </a:r>
                <a:endParaRPr lang="zh-CN" altLang="en-US" sz="1600" dirty="0"/>
              </a:p>
            </p:txBody>
          </p:sp>
          <p:cxnSp>
            <p:nvCxnSpPr>
              <p:cNvPr id="21" name="直线箭头连接符 20">
                <a:extLst>
                  <a:ext uri="{FF2B5EF4-FFF2-40B4-BE49-F238E27FC236}">
                    <a16:creationId xmlns:a16="http://schemas.microsoft.com/office/drawing/2014/main" id="{F2051316-DEB7-8598-8B87-8E4DF7BAA22B}"/>
                  </a:ext>
                </a:extLst>
              </p:cNvPr>
              <p:cNvCxnSpPr>
                <a:cxnSpLocks/>
                <a:stCxn id="15" idx="1"/>
              </p:cNvCxnSpPr>
              <p:nvPr/>
            </p:nvCxnSpPr>
            <p:spPr bwMode="auto">
              <a:xfrm flipH="1">
                <a:off x="8252177" y="3579738"/>
                <a:ext cx="360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</p:grp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FDCA1972-E8A9-24FE-4F74-0A8DADC27D1C}"/>
              </a:ext>
            </a:extLst>
          </p:cNvPr>
          <p:cNvSpPr/>
          <p:nvPr/>
        </p:nvSpPr>
        <p:spPr bwMode="auto">
          <a:xfrm>
            <a:off x="6319144" y="3943562"/>
            <a:ext cx="1978075" cy="681198"/>
          </a:xfrm>
          <a:prstGeom prst="rect">
            <a:avLst/>
          </a:prstGeom>
          <a:solidFill>
            <a:srgbClr val="F1BDC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Watt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984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C15CC-3558-BB13-B5B0-6D225E7A6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FD9F4D-668D-CCEF-0B8B-9BFF9884E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Run-time stack when Volt executes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0F9719-0CCE-212A-84D2-C3ADEB8B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9F292CF-79B1-79E3-8BBB-0EDD477D5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909" y="1079562"/>
            <a:ext cx="4997163" cy="5013734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main(void)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3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a;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b;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6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b = Watt(a);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main calls Watt first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7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b = Volt(a, b); </a:t>
            </a:r>
            <a:r>
              <a:rPr lang="en-US" altLang="zh-CN" sz="14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then calls Volt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8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9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10 int Watt(int a)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11 {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w;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13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w = Volt(w, 10);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14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Watt calls Volt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15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16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w;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17 }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18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 int Volt(int q; int r)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{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k;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k;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}</a:t>
            </a:r>
          </a:p>
        </p:txBody>
      </p:sp>
      <p:cxnSp>
        <p:nvCxnSpPr>
          <p:cNvPr id="6" name="直线连接符 5">
            <a:extLst>
              <a:ext uri="{FF2B5EF4-FFF2-40B4-BE49-F238E27FC236}">
                <a16:creationId xmlns:a16="http://schemas.microsoft.com/office/drawing/2014/main" id="{284D2D63-2E68-E4D2-4C38-2742562048A8}"/>
              </a:ext>
            </a:extLst>
          </p:cNvPr>
          <p:cNvCxnSpPr>
            <a:cxnSpLocks/>
          </p:cNvCxnSpPr>
          <p:nvPr/>
        </p:nvCxnSpPr>
        <p:spPr bwMode="auto">
          <a:xfrm>
            <a:off x="6319155" y="1566343"/>
            <a:ext cx="0" cy="43470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29CB11F7-711A-CAF3-7A61-6013CA332DA5}"/>
              </a:ext>
            </a:extLst>
          </p:cNvPr>
          <p:cNvCxnSpPr>
            <a:cxnSpLocks/>
          </p:cNvCxnSpPr>
          <p:nvPr/>
        </p:nvCxnSpPr>
        <p:spPr bwMode="auto">
          <a:xfrm>
            <a:off x="8297219" y="1566343"/>
            <a:ext cx="0" cy="43470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7837F689-4570-A2E0-CD4A-8461E3910737}"/>
              </a:ext>
            </a:extLst>
          </p:cNvPr>
          <p:cNvSpPr/>
          <p:nvPr/>
        </p:nvSpPr>
        <p:spPr bwMode="auto">
          <a:xfrm>
            <a:off x="6319144" y="4620010"/>
            <a:ext cx="1978075" cy="681198"/>
          </a:xfrm>
          <a:prstGeom prst="rect">
            <a:avLst/>
          </a:prstGeom>
          <a:solidFill>
            <a:srgbClr val="F1BDC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BC39454-D8F8-5302-9334-C052CFE84DAC}"/>
              </a:ext>
            </a:extLst>
          </p:cNvPr>
          <p:cNvSpPr txBox="1"/>
          <p:nvPr/>
        </p:nvSpPr>
        <p:spPr>
          <a:xfrm>
            <a:off x="6777833" y="1561263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aseline="0" dirty="0"/>
              <a:t>Memory</a:t>
            </a:r>
            <a:endParaRPr kumimoji="1" lang="zh-CN" altLang="en-US" baseline="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2C365EC-1697-5C39-A4BF-6605111F9A1B}"/>
              </a:ext>
            </a:extLst>
          </p:cNvPr>
          <p:cNvSpPr txBox="1"/>
          <p:nvPr/>
        </p:nvSpPr>
        <p:spPr>
          <a:xfrm>
            <a:off x="5508104" y="148478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aseline="0" dirty="0"/>
              <a:t>x0000</a:t>
            </a:r>
            <a:endParaRPr kumimoji="1" lang="zh-CN" altLang="en-US" baseline="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6ABBCFF-57B3-744B-519F-74AD5C78DA15}"/>
              </a:ext>
            </a:extLst>
          </p:cNvPr>
          <p:cNvSpPr txBox="1"/>
          <p:nvPr/>
        </p:nvSpPr>
        <p:spPr>
          <a:xfrm>
            <a:off x="5508104" y="5651956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aseline="0" dirty="0" err="1"/>
              <a:t>xFFFF</a:t>
            </a:r>
            <a:endParaRPr kumimoji="1" lang="zh-CN" altLang="en-US" baseline="0" dirty="0"/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C00AE471-285C-EA49-03B7-4A33761A8152}"/>
              </a:ext>
            </a:extLst>
          </p:cNvPr>
          <p:cNvGrpSpPr/>
          <p:nvPr/>
        </p:nvGrpSpPr>
        <p:grpSpPr>
          <a:xfrm>
            <a:off x="8297218" y="3052283"/>
            <a:ext cx="891823" cy="856800"/>
            <a:chOff x="8297219" y="4408379"/>
            <a:chExt cx="891823" cy="855085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360D6937-0768-D507-A653-82FE526A27EC}"/>
                </a:ext>
              </a:extLst>
            </p:cNvPr>
            <p:cNvGrpSpPr/>
            <p:nvPr/>
          </p:nvGrpSpPr>
          <p:grpSpPr>
            <a:xfrm>
              <a:off x="8297219" y="4944540"/>
              <a:ext cx="891823" cy="318924"/>
              <a:chOff x="8252177" y="3598719"/>
              <a:chExt cx="891823" cy="318924"/>
            </a:xfrm>
          </p:grpSpPr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8E3FC65-3E5F-DEB1-40ED-4142535A6744}"/>
                  </a:ext>
                </a:extLst>
              </p:cNvPr>
              <p:cNvSpPr txBox="1"/>
              <p:nvPr/>
            </p:nvSpPr>
            <p:spPr>
              <a:xfrm>
                <a:off x="8612177" y="3598719"/>
                <a:ext cx="531823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600" baseline="0" dirty="0">
                    <a:latin typeface="Arial" charset="0"/>
                  </a:rPr>
                  <a:t>R5</a:t>
                </a:r>
                <a:endParaRPr lang="zh-CN" altLang="en-US" sz="1600" dirty="0"/>
              </a:p>
            </p:txBody>
          </p:sp>
          <p:cxnSp>
            <p:nvCxnSpPr>
              <p:cNvPr id="17" name="直线箭头连接符 16">
                <a:extLst>
                  <a:ext uri="{FF2B5EF4-FFF2-40B4-BE49-F238E27FC236}">
                    <a16:creationId xmlns:a16="http://schemas.microsoft.com/office/drawing/2014/main" id="{B5003C17-9B92-A3BF-D53F-AFBC3D19D037}"/>
                  </a:ext>
                </a:extLst>
              </p:cNvPr>
              <p:cNvCxnSpPr>
                <a:cxnSpLocks/>
                <a:stCxn id="16" idx="1"/>
              </p:cNvCxnSpPr>
              <p:nvPr/>
            </p:nvCxnSpPr>
            <p:spPr bwMode="auto">
              <a:xfrm flipH="1">
                <a:off x="8252177" y="3758181"/>
                <a:ext cx="360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3EA3D315-FE7B-040A-0D1F-06F4928CCD18}"/>
                </a:ext>
              </a:extLst>
            </p:cNvPr>
            <p:cNvGrpSpPr/>
            <p:nvPr/>
          </p:nvGrpSpPr>
          <p:grpSpPr>
            <a:xfrm>
              <a:off x="8297219" y="4408379"/>
              <a:ext cx="891823" cy="318924"/>
              <a:chOff x="8252177" y="3420276"/>
              <a:chExt cx="891823" cy="318924"/>
            </a:xfrm>
          </p:grpSpPr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DFE91D8-14F3-3D97-6824-337F6A2008C2}"/>
                  </a:ext>
                </a:extLst>
              </p:cNvPr>
              <p:cNvSpPr txBox="1"/>
              <p:nvPr/>
            </p:nvSpPr>
            <p:spPr>
              <a:xfrm>
                <a:off x="8612177" y="3420276"/>
                <a:ext cx="531823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600" baseline="0" dirty="0">
                    <a:latin typeface="Arial" charset="0"/>
                  </a:rPr>
                  <a:t>R6</a:t>
                </a:r>
                <a:endParaRPr lang="zh-CN" altLang="en-US" sz="1600" dirty="0"/>
              </a:p>
            </p:txBody>
          </p:sp>
          <p:cxnSp>
            <p:nvCxnSpPr>
              <p:cNvPr id="21" name="直线箭头连接符 20">
                <a:extLst>
                  <a:ext uri="{FF2B5EF4-FFF2-40B4-BE49-F238E27FC236}">
                    <a16:creationId xmlns:a16="http://schemas.microsoft.com/office/drawing/2014/main" id="{2678091D-948B-44CF-865F-520F026E5D8E}"/>
                  </a:ext>
                </a:extLst>
              </p:cNvPr>
              <p:cNvCxnSpPr>
                <a:cxnSpLocks/>
                <a:stCxn id="15" idx="1"/>
              </p:cNvCxnSpPr>
              <p:nvPr/>
            </p:nvCxnSpPr>
            <p:spPr bwMode="auto">
              <a:xfrm flipH="1">
                <a:off x="8252177" y="3579738"/>
                <a:ext cx="360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</p:grp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D0AD425B-34CF-FFEC-0205-B6FD61234030}"/>
              </a:ext>
            </a:extLst>
          </p:cNvPr>
          <p:cNvSpPr/>
          <p:nvPr/>
        </p:nvSpPr>
        <p:spPr bwMode="auto">
          <a:xfrm>
            <a:off x="6319144" y="3943562"/>
            <a:ext cx="1978075" cy="681198"/>
          </a:xfrm>
          <a:prstGeom prst="rect">
            <a:avLst/>
          </a:prstGeom>
          <a:solidFill>
            <a:srgbClr val="F1BDC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Watt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72FA8BD-C3C3-B845-CEB1-D784F3A06229}"/>
              </a:ext>
            </a:extLst>
          </p:cNvPr>
          <p:cNvSpPr/>
          <p:nvPr/>
        </p:nvSpPr>
        <p:spPr bwMode="auto">
          <a:xfrm>
            <a:off x="6319143" y="3272378"/>
            <a:ext cx="1978075" cy="681198"/>
          </a:xfrm>
          <a:prstGeom prst="rect">
            <a:avLst/>
          </a:prstGeom>
          <a:solidFill>
            <a:srgbClr val="F1BDC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Volt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100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3C56F-9C6C-29FA-6FD4-A08730E2D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118183-EDA6-EEE9-4680-5AEF616AA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Run-time stack after Volt completes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76CD026-0916-602B-5A4B-39683C38E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77AF9B5-656F-E00A-C2CD-2B95CBD9B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909" y="1079562"/>
            <a:ext cx="4997163" cy="5013734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main(void)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3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a;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b;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6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b = Watt(a);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main calls Watt first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7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b = Volt(a, b); </a:t>
            </a:r>
            <a:r>
              <a:rPr lang="en-US" altLang="zh-CN" sz="14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then calls Volt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8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9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10 int Watt(int a)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11 {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w;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13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w = Volt(w, 10); </a:t>
            </a:r>
            <a:r>
              <a:rPr lang="en-US" altLang="zh-CN" sz="14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Watt calls Volt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15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16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w;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17 }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18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 int Volt(int q; int r)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{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k;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k;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}</a:t>
            </a:r>
          </a:p>
        </p:txBody>
      </p:sp>
      <p:cxnSp>
        <p:nvCxnSpPr>
          <p:cNvPr id="6" name="直线连接符 5">
            <a:extLst>
              <a:ext uri="{FF2B5EF4-FFF2-40B4-BE49-F238E27FC236}">
                <a16:creationId xmlns:a16="http://schemas.microsoft.com/office/drawing/2014/main" id="{592DFE72-BAAE-50DE-7F40-C8CAADF525CB}"/>
              </a:ext>
            </a:extLst>
          </p:cNvPr>
          <p:cNvCxnSpPr>
            <a:cxnSpLocks/>
          </p:cNvCxnSpPr>
          <p:nvPr/>
        </p:nvCxnSpPr>
        <p:spPr bwMode="auto">
          <a:xfrm>
            <a:off x="6319155" y="1566343"/>
            <a:ext cx="0" cy="43470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798F9F40-93C4-00A2-0099-D071B7F55332}"/>
              </a:ext>
            </a:extLst>
          </p:cNvPr>
          <p:cNvCxnSpPr>
            <a:cxnSpLocks/>
          </p:cNvCxnSpPr>
          <p:nvPr/>
        </p:nvCxnSpPr>
        <p:spPr bwMode="auto">
          <a:xfrm>
            <a:off x="8297219" y="1566343"/>
            <a:ext cx="0" cy="43470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3699D4D7-4781-F007-7CA8-532DBC3F886C}"/>
              </a:ext>
            </a:extLst>
          </p:cNvPr>
          <p:cNvSpPr/>
          <p:nvPr/>
        </p:nvSpPr>
        <p:spPr bwMode="auto">
          <a:xfrm>
            <a:off x="6319144" y="4620010"/>
            <a:ext cx="1978075" cy="681198"/>
          </a:xfrm>
          <a:prstGeom prst="rect">
            <a:avLst/>
          </a:prstGeom>
          <a:solidFill>
            <a:srgbClr val="F1BDC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A2A3DB4-BE3E-1AA6-A866-CF261772F13C}"/>
              </a:ext>
            </a:extLst>
          </p:cNvPr>
          <p:cNvSpPr txBox="1"/>
          <p:nvPr/>
        </p:nvSpPr>
        <p:spPr>
          <a:xfrm>
            <a:off x="6777833" y="1561263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aseline="0" dirty="0"/>
              <a:t>Memory</a:t>
            </a:r>
            <a:endParaRPr kumimoji="1" lang="zh-CN" altLang="en-US" baseline="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C41BC38-E1E9-48B7-9563-979337CB3226}"/>
              </a:ext>
            </a:extLst>
          </p:cNvPr>
          <p:cNvSpPr txBox="1"/>
          <p:nvPr/>
        </p:nvSpPr>
        <p:spPr>
          <a:xfrm>
            <a:off x="5508104" y="148478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aseline="0" dirty="0"/>
              <a:t>x0000</a:t>
            </a:r>
            <a:endParaRPr kumimoji="1" lang="zh-CN" altLang="en-US" baseline="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64A963D-987B-A4A5-77E9-F93AB19C44A2}"/>
              </a:ext>
            </a:extLst>
          </p:cNvPr>
          <p:cNvSpPr txBox="1"/>
          <p:nvPr/>
        </p:nvSpPr>
        <p:spPr>
          <a:xfrm>
            <a:off x="5508104" y="5651956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aseline="0" dirty="0" err="1"/>
              <a:t>xFFFF</a:t>
            </a:r>
            <a:endParaRPr kumimoji="1" lang="zh-CN" altLang="en-US" baseline="0" dirty="0"/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850FC31A-2D8E-BAD1-2FD7-F890C05FBCEB}"/>
              </a:ext>
            </a:extLst>
          </p:cNvPr>
          <p:cNvGrpSpPr/>
          <p:nvPr/>
        </p:nvGrpSpPr>
        <p:grpSpPr>
          <a:xfrm>
            <a:off x="8297219" y="3701644"/>
            <a:ext cx="891823" cy="855085"/>
            <a:chOff x="8297219" y="4408379"/>
            <a:chExt cx="891823" cy="855085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62FC2690-59CE-B0FF-0146-789043AFFAF9}"/>
                </a:ext>
              </a:extLst>
            </p:cNvPr>
            <p:cNvGrpSpPr/>
            <p:nvPr/>
          </p:nvGrpSpPr>
          <p:grpSpPr>
            <a:xfrm>
              <a:off x="8297219" y="4944540"/>
              <a:ext cx="891823" cy="318924"/>
              <a:chOff x="8252177" y="3598719"/>
              <a:chExt cx="891823" cy="318924"/>
            </a:xfrm>
          </p:grpSpPr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A92A98E-87FA-E502-941E-AD5E3B7FF60F}"/>
                  </a:ext>
                </a:extLst>
              </p:cNvPr>
              <p:cNvSpPr txBox="1"/>
              <p:nvPr/>
            </p:nvSpPr>
            <p:spPr>
              <a:xfrm>
                <a:off x="8612177" y="3598719"/>
                <a:ext cx="531823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600" baseline="0" dirty="0">
                    <a:latin typeface="Arial" charset="0"/>
                  </a:rPr>
                  <a:t>R5</a:t>
                </a:r>
                <a:endParaRPr lang="zh-CN" altLang="en-US" sz="1600" dirty="0"/>
              </a:p>
            </p:txBody>
          </p:sp>
          <p:cxnSp>
            <p:nvCxnSpPr>
              <p:cNvPr id="17" name="直线箭头连接符 16">
                <a:extLst>
                  <a:ext uri="{FF2B5EF4-FFF2-40B4-BE49-F238E27FC236}">
                    <a16:creationId xmlns:a16="http://schemas.microsoft.com/office/drawing/2014/main" id="{D1BE1542-E80F-0A7D-00A6-092EAB70CFD3}"/>
                  </a:ext>
                </a:extLst>
              </p:cNvPr>
              <p:cNvCxnSpPr>
                <a:cxnSpLocks/>
                <a:stCxn id="16" idx="1"/>
              </p:cNvCxnSpPr>
              <p:nvPr/>
            </p:nvCxnSpPr>
            <p:spPr bwMode="auto">
              <a:xfrm flipH="1">
                <a:off x="8252177" y="3758181"/>
                <a:ext cx="360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2E1C75FC-DC08-F75B-9F84-63D138ED8EB2}"/>
                </a:ext>
              </a:extLst>
            </p:cNvPr>
            <p:cNvGrpSpPr/>
            <p:nvPr/>
          </p:nvGrpSpPr>
          <p:grpSpPr>
            <a:xfrm>
              <a:off x="8297219" y="4408379"/>
              <a:ext cx="891823" cy="318924"/>
              <a:chOff x="8252177" y="3420276"/>
              <a:chExt cx="891823" cy="318924"/>
            </a:xfrm>
          </p:grpSpPr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A1FE439-A9D8-1470-367E-507957930B6E}"/>
                  </a:ext>
                </a:extLst>
              </p:cNvPr>
              <p:cNvSpPr txBox="1"/>
              <p:nvPr/>
            </p:nvSpPr>
            <p:spPr>
              <a:xfrm>
                <a:off x="8612177" y="3420276"/>
                <a:ext cx="531823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600" baseline="0" dirty="0">
                    <a:latin typeface="Arial" charset="0"/>
                  </a:rPr>
                  <a:t>R6</a:t>
                </a:r>
                <a:endParaRPr lang="zh-CN" altLang="en-US" sz="1600" dirty="0"/>
              </a:p>
            </p:txBody>
          </p:sp>
          <p:cxnSp>
            <p:nvCxnSpPr>
              <p:cNvPr id="21" name="直线箭头连接符 20">
                <a:extLst>
                  <a:ext uri="{FF2B5EF4-FFF2-40B4-BE49-F238E27FC236}">
                    <a16:creationId xmlns:a16="http://schemas.microsoft.com/office/drawing/2014/main" id="{4ECFAC49-F0FF-242E-7534-5FFDF8DBF562}"/>
                  </a:ext>
                </a:extLst>
              </p:cNvPr>
              <p:cNvCxnSpPr>
                <a:cxnSpLocks/>
                <a:stCxn id="15" idx="1"/>
              </p:cNvCxnSpPr>
              <p:nvPr/>
            </p:nvCxnSpPr>
            <p:spPr bwMode="auto">
              <a:xfrm flipH="1">
                <a:off x="8252177" y="3579738"/>
                <a:ext cx="360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</p:grp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30EABE06-3383-9400-037B-E3CECF2DAF21}"/>
              </a:ext>
            </a:extLst>
          </p:cNvPr>
          <p:cNvSpPr/>
          <p:nvPr/>
        </p:nvSpPr>
        <p:spPr bwMode="auto">
          <a:xfrm>
            <a:off x="6319144" y="3943562"/>
            <a:ext cx="1978075" cy="681198"/>
          </a:xfrm>
          <a:prstGeom prst="rect">
            <a:avLst/>
          </a:prstGeom>
          <a:solidFill>
            <a:srgbClr val="F1BDC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Watt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8169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科大蓝色模板" id="{7E8D1F99-3530-4A82-9E3D-77E2AF246E2B}" vid="{86B9B503-2F19-4690-9F30-5A7A0621D455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科大蓝色模板" id="{7E8D1F99-3530-4A82-9E3D-77E2AF246E2B}" vid="{86B9B503-2F19-4690-9F30-5A7A0621D455}"/>
    </a:ext>
  </a:extLst>
</a:theme>
</file>

<file path=ppt/theme/theme3.xml><?xml version="1.0" encoding="utf-8"?>
<a:theme xmlns:a="http://schemas.openxmlformats.org/drawingml/2006/main" name="学术交流模板3-中文">
  <a:themeElements>
    <a:clrScheme name="学术交流模板3-中文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学术交流模板3-中文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CS17-Ch 1Course Introduction.Id_400384" id="{1E5A2080-B47E-4B7F-A81A-CF725B3E27F9}" vid="{403FED12-708E-4AE7-9E4F-F7D8D23A0490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7698</TotalTime>
  <Pages>0</Pages>
  <Words>9248</Words>
  <Characters>0</Characters>
  <Application>Microsoft Macintosh PowerPoint</Application>
  <DocSecurity>0</DocSecurity>
  <PresentationFormat>全屏显示(4:3)</PresentationFormat>
  <Lines>0</Lines>
  <Paragraphs>2221</Paragraphs>
  <Slides>66</Slides>
  <Notes>34</Notes>
  <HiddenSlides>1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66</vt:i4>
      </vt:variant>
    </vt:vector>
  </HeadingPairs>
  <TitlesOfParts>
    <vt:vector size="86" baseType="lpstr">
      <vt:lpstr>仿宋</vt:lpstr>
      <vt:lpstr>黑体</vt:lpstr>
      <vt:lpstr>华文隶书</vt:lpstr>
      <vt:lpstr>华文新魏</vt:lpstr>
      <vt:lpstr>楷体</vt:lpstr>
      <vt:lpstr>宋体</vt:lpstr>
      <vt:lpstr>微软雅黑</vt:lpstr>
      <vt:lpstr>CourierPS</vt:lpstr>
      <vt:lpstr>Gungsuh</vt:lpstr>
      <vt:lpstr>STIXGeneral</vt:lpstr>
      <vt:lpstr>Arial</vt:lpstr>
      <vt:lpstr>Calibri</vt:lpstr>
      <vt:lpstr>Courier New</vt:lpstr>
      <vt:lpstr>Franklin Gothic Book</vt:lpstr>
      <vt:lpstr>Tahoma</vt:lpstr>
      <vt:lpstr>Wingdings</vt:lpstr>
      <vt:lpstr>Wingdings 3</vt:lpstr>
      <vt:lpstr>1_Office 主题​​</vt:lpstr>
      <vt:lpstr>2_Office 主题​​</vt:lpstr>
      <vt:lpstr>学术交流模板3-中文</vt:lpstr>
      <vt:lpstr>Chapter 16  Pointers and Arrays</vt:lpstr>
      <vt:lpstr>PowerPoint 演示文稿</vt:lpstr>
      <vt:lpstr>PowerPoint 演示文稿</vt:lpstr>
      <vt:lpstr>Memory Model in the LC-3</vt:lpstr>
      <vt:lpstr>Run-Time Stack</vt:lpstr>
      <vt:lpstr>Run-time stack when execution starts</vt:lpstr>
      <vt:lpstr>Run-time stack when Watt executes</vt:lpstr>
      <vt:lpstr>Run-time stack when Volt executes</vt:lpstr>
      <vt:lpstr>Run-time stack after Volt completes</vt:lpstr>
      <vt:lpstr>Run-time stack after Watt completes</vt:lpstr>
      <vt:lpstr>Run-time stack when Volt executes</vt:lpstr>
      <vt:lpstr>Run-time stack after Volt completes</vt:lpstr>
      <vt:lpstr>Function call in C</vt:lpstr>
      <vt:lpstr>Function call in C</vt:lpstr>
      <vt:lpstr>Function call in C</vt:lpstr>
      <vt:lpstr>Function call in C</vt:lpstr>
      <vt:lpstr>Function call in C</vt:lpstr>
      <vt:lpstr>Function call in C</vt:lpstr>
      <vt:lpstr>Function call in C</vt:lpstr>
      <vt:lpstr>Function call in C</vt:lpstr>
      <vt:lpstr>Function call in C</vt:lpstr>
      <vt:lpstr>Function call in C</vt:lpstr>
      <vt:lpstr>Function call in C</vt:lpstr>
      <vt:lpstr>Function call in C</vt:lpstr>
      <vt:lpstr>Function call in C</vt:lpstr>
      <vt:lpstr>Function call in C</vt:lpstr>
      <vt:lpstr>Function call in C</vt:lpstr>
      <vt:lpstr>Function call in C</vt:lpstr>
      <vt:lpstr>Function call in C</vt:lpstr>
      <vt:lpstr>Function call in C</vt:lpstr>
      <vt:lpstr>Function call in C</vt:lpstr>
      <vt:lpstr>Function call in C</vt:lpstr>
      <vt:lpstr>Function call in C</vt:lpstr>
      <vt:lpstr>Function call in C</vt:lpstr>
      <vt:lpstr>Function call in C</vt:lpstr>
      <vt:lpstr>Function call in C</vt:lpstr>
      <vt:lpstr>Function call in C</vt:lpstr>
      <vt:lpstr>Function call in C</vt:lpstr>
      <vt:lpstr>Function call in C</vt:lpstr>
      <vt:lpstr>PowerPoint 演示文稿</vt:lpstr>
      <vt:lpstr>A classic example --‘Swap’</vt:lpstr>
      <vt:lpstr>A classic example --‘Swap’</vt:lpstr>
      <vt:lpstr>A classic example --‘Swap’</vt:lpstr>
      <vt:lpstr>A classic example --‘Swap’</vt:lpstr>
      <vt:lpstr>A classic example --‘Swap’</vt:lpstr>
      <vt:lpstr>A classic example --‘Swap’</vt:lpstr>
      <vt:lpstr>Pointers</vt:lpstr>
      <vt:lpstr>Pointer Operators (&amp;)</vt:lpstr>
      <vt:lpstr>Pointer Operators (*)</vt:lpstr>
      <vt:lpstr>Passing a Reference Using Pointers</vt:lpstr>
      <vt:lpstr>Passing a Reference Using Pointers</vt:lpstr>
      <vt:lpstr>Passing a Reference Using Pointers</vt:lpstr>
      <vt:lpstr>Passing a Reference Using Pointers</vt:lpstr>
      <vt:lpstr>PowerPoint 演示文稿</vt:lpstr>
      <vt:lpstr>Arrays</vt:lpstr>
      <vt:lpstr>Using Arrays – Example 1</vt:lpstr>
      <vt:lpstr>Using Arrays – Example 2</vt:lpstr>
      <vt:lpstr>Arrays as parameters</vt:lpstr>
      <vt:lpstr>Arrays as parameters</vt:lpstr>
      <vt:lpstr>Arrays as parameters</vt:lpstr>
      <vt:lpstr>Strings in C</vt:lpstr>
      <vt:lpstr>Arrays vs. Pointers in C</vt:lpstr>
      <vt:lpstr>Variable-Length Arrays</vt:lpstr>
      <vt:lpstr>PowerPoint 演示文稿</vt:lpstr>
      <vt:lpstr>Summary</vt:lpstr>
      <vt:lpstr>Exercise</vt:lpstr>
    </vt:vector>
  </TitlesOfParts>
  <Manager/>
  <Company>USTC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   An Hong han@ustc.edu.cn</dc:title>
  <dc:subject/>
  <dc:creator>hanhwt</dc:creator>
  <cp:keywords/>
  <dc:description/>
  <cp:lastModifiedBy>Jun-Shi Chen</cp:lastModifiedBy>
  <cp:revision>937</cp:revision>
  <cp:lastPrinted>1601-01-01T00:00:00Z</cp:lastPrinted>
  <dcterms:created xsi:type="dcterms:W3CDTF">2012-09-03T16:09:03Z</dcterms:created>
  <dcterms:modified xsi:type="dcterms:W3CDTF">2024-12-13T09:50:42Z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2052-8.1.0.2998</vt:lpwstr>
  </property>
</Properties>
</file>