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6" r:id="rId1"/>
    <p:sldMasterId id="2147483840" r:id="rId2"/>
    <p:sldMasterId id="2147483854" r:id="rId3"/>
  </p:sldMasterIdLst>
  <p:notesMasterIdLst>
    <p:notesMasterId r:id="rId67"/>
  </p:notesMasterIdLst>
  <p:handoutMasterIdLst>
    <p:handoutMasterId r:id="rId68"/>
  </p:handoutMasterIdLst>
  <p:sldIdLst>
    <p:sldId id="1541" r:id="rId4"/>
    <p:sldId id="1561" r:id="rId5"/>
    <p:sldId id="657" r:id="rId6"/>
    <p:sldId id="1564" r:id="rId7"/>
    <p:sldId id="1565" r:id="rId8"/>
    <p:sldId id="1566" r:id="rId9"/>
    <p:sldId id="1567" r:id="rId10"/>
    <p:sldId id="1568" r:id="rId11"/>
    <p:sldId id="1569" r:id="rId12"/>
    <p:sldId id="1615" r:id="rId13"/>
    <p:sldId id="1570" r:id="rId14"/>
    <p:sldId id="1623" r:id="rId15"/>
    <p:sldId id="1571" r:id="rId16"/>
    <p:sldId id="1625" r:id="rId17"/>
    <p:sldId id="1572" r:id="rId18"/>
    <p:sldId id="1573" r:id="rId19"/>
    <p:sldId id="1574" r:id="rId20"/>
    <p:sldId id="1575" r:id="rId21"/>
    <p:sldId id="1576" r:id="rId22"/>
    <p:sldId id="1577" r:id="rId23"/>
    <p:sldId id="1578" r:id="rId24"/>
    <p:sldId id="1580" r:id="rId25"/>
    <p:sldId id="1581" r:id="rId26"/>
    <p:sldId id="1582" r:id="rId27"/>
    <p:sldId id="1583" r:id="rId28"/>
    <p:sldId id="1584" r:id="rId29"/>
    <p:sldId id="1585" r:id="rId30"/>
    <p:sldId id="1586" r:id="rId31"/>
    <p:sldId id="1587" r:id="rId32"/>
    <p:sldId id="1588" r:id="rId33"/>
    <p:sldId id="1589" r:id="rId34"/>
    <p:sldId id="1590" r:id="rId35"/>
    <p:sldId id="1591" r:id="rId36"/>
    <p:sldId id="1592" r:id="rId37"/>
    <p:sldId id="1626" r:id="rId38"/>
    <p:sldId id="1594" r:id="rId39"/>
    <p:sldId id="1595" r:id="rId40"/>
    <p:sldId id="1596" r:id="rId41"/>
    <p:sldId id="1597" r:id="rId42"/>
    <p:sldId id="1598" r:id="rId43"/>
    <p:sldId id="1599" r:id="rId44"/>
    <p:sldId id="1600" r:id="rId45"/>
    <p:sldId id="1601" r:id="rId46"/>
    <p:sldId id="1602" r:id="rId47"/>
    <p:sldId id="1603" r:id="rId48"/>
    <p:sldId id="1604" r:id="rId49"/>
    <p:sldId id="1605" r:id="rId50"/>
    <p:sldId id="1606" r:id="rId51"/>
    <p:sldId id="1607" r:id="rId52"/>
    <p:sldId id="1608" r:id="rId53"/>
    <p:sldId id="1609" r:id="rId54"/>
    <p:sldId id="1610" r:id="rId55"/>
    <p:sldId id="1611" r:id="rId56"/>
    <p:sldId id="1612" r:id="rId57"/>
    <p:sldId id="1613" r:id="rId58"/>
    <p:sldId id="1614" r:id="rId59"/>
    <p:sldId id="1616" r:id="rId60"/>
    <p:sldId id="1617" r:id="rId61"/>
    <p:sldId id="1618" r:id="rId62"/>
    <p:sldId id="1619" r:id="rId63"/>
    <p:sldId id="1620" r:id="rId64"/>
    <p:sldId id="1621" r:id="rId65"/>
    <p:sldId id="1622" r:id="rId66"/>
  </p:sldIdLst>
  <p:sldSz cx="9144000" cy="6858000" type="screen4x3"/>
  <p:notesSz cx="6858000" cy="9144000"/>
  <p:defaultTextStyle>
    <a:defPPr>
      <a:defRPr lang="zh-CN"/>
    </a:defPPr>
    <a:lvl1pPr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5"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 hwt" initials="hh" lastIdx="1" clrIdx="0">
    <p:extLst>
      <p:ext uri="{19B8F6BF-5375-455C-9EA6-DF929625EA0E}">
        <p15:presenceInfo xmlns:p15="http://schemas.microsoft.com/office/powerpoint/2012/main" userId="31ad2c1f73f72afa" providerId="Windows Live"/>
      </p:ext>
    </p:extLst>
  </p:cmAuthor>
  <p:cmAuthor id="2" name="HAN" initials="H" lastIdx="3" clrIdx="1">
    <p:extLst>
      <p:ext uri="{19B8F6BF-5375-455C-9EA6-DF929625EA0E}">
        <p15:presenceInfo xmlns:p15="http://schemas.microsoft.com/office/powerpoint/2012/main" userId="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8127E"/>
    <a:srgbClr val="0152A3"/>
    <a:srgbClr val="008000"/>
    <a:srgbClr val="CCFFCC"/>
    <a:srgbClr val="CCFFFF"/>
    <a:srgbClr val="333399"/>
    <a:srgbClr val="003399"/>
    <a:srgbClr val="0000FF"/>
    <a:srgbClr val="FFCCFF"/>
    <a:srgbClr val="0074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4694" autoAdjust="0"/>
  </p:normalViewPr>
  <p:slideViewPr>
    <p:cSldViewPr>
      <p:cViewPr>
        <p:scale>
          <a:sx n="102" d="100"/>
          <a:sy n="102" d="100"/>
        </p:scale>
        <p:origin x="928" y="592"/>
      </p:cViewPr>
      <p:guideLst>
        <p:guide orient="horz" pos="2205"/>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100" d="100"/>
          <a:sy n="100" d="100"/>
        </p:scale>
        <p:origin x="1361" y="65"/>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EB36D02D-5378-E7B9-8EA2-1B470A13C9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1FCB3BD-9D9C-E70F-E992-B61A6B9856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711CD8-A606-4BC8-8E0D-246D6B25B405}" type="datetimeFigureOut">
              <a:rPr lang="zh-CN" altLang="en-US" smtClean="0"/>
              <a:t>2024/12/20</a:t>
            </a:fld>
            <a:endParaRPr lang="zh-CN" altLang="en-US"/>
          </a:p>
        </p:txBody>
      </p:sp>
      <p:sp>
        <p:nvSpPr>
          <p:cNvPr id="4" name="页脚占位符 3">
            <a:extLst>
              <a:ext uri="{FF2B5EF4-FFF2-40B4-BE49-F238E27FC236}">
                <a16:creationId xmlns:a16="http://schemas.microsoft.com/office/drawing/2014/main" id="{3F8DA4D8-FD3D-7C4E-4BCE-78D4BCAEA4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DB296D7-BF7F-6CE4-0DDE-FAD253258F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D5DB42-C88A-4BAE-94F3-C72D09E4214E}" type="slidenum">
              <a:rPr lang="zh-CN" altLang="en-US" smtClean="0"/>
              <a:t>‹#›</a:t>
            </a:fld>
            <a:endParaRPr lang="zh-CN" altLang="en-US"/>
          </a:p>
        </p:txBody>
      </p:sp>
    </p:spTree>
    <p:extLst>
      <p:ext uri="{BB962C8B-B14F-4D97-AF65-F5344CB8AC3E}">
        <p14:creationId xmlns:p14="http://schemas.microsoft.com/office/powerpoint/2010/main" val="567870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p:nvPr>
        </p:nvSpPr>
        <p:spPr bwMode="auto">
          <a:xfrm>
            <a:off x="0" y="0"/>
            <a:ext cx="29702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zh-CN" altLang="en-US"/>
          </a:p>
        </p:txBody>
      </p:sp>
      <p:sp>
        <p:nvSpPr>
          <p:cNvPr id="2051" name="日期占位符 2"/>
          <p:cNvSpPr>
            <a:spLocks noGrp="1" noChangeArrowheads="1"/>
          </p:cNvSpPr>
          <p:nvPr>
            <p:ph type="dt" idx="1"/>
          </p:nvPr>
        </p:nvSpPr>
        <p:spPr bwMode="auto">
          <a:xfrm>
            <a:off x="3883025" y="0"/>
            <a:ext cx="2973388"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7B49EF33-1BF8-49F7-918D-11EE9F04FB28}" type="datetimeFigureOut">
              <a:rPr lang="zh-CN" altLang="en-US"/>
              <a:pPr>
                <a:defRPr/>
              </a:pPr>
              <a:t>2024/12/20</a:t>
            </a:fld>
            <a:endParaRPr lang="en-US" altLang="zh-CN"/>
          </a:p>
        </p:txBody>
      </p:sp>
      <p:sp>
        <p:nvSpPr>
          <p:cNvPr id="3076" name="幻灯片图像占位符 3"/>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054" name="页脚占位符 5"/>
          <p:cNvSpPr>
            <a:spLocks noGrp="1" noChangeArrowheads="1"/>
          </p:cNvSpPr>
          <p:nvPr>
            <p:ph type="ftr" sz="quarter" idx="4"/>
          </p:nvPr>
        </p:nvSpPr>
        <p:spPr bwMode="auto">
          <a:xfrm>
            <a:off x="0" y="8685213"/>
            <a:ext cx="2970213"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zh-CN" altLang="en-US"/>
          </a:p>
        </p:txBody>
      </p:sp>
      <p:sp>
        <p:nvSpPr>
          <p:cNvPr id="2055" name="灯片编号占位符 6"/>
          <p:cNvSpPr>
            <a:spLocks noGrp="1" noChangeArrowheads="1"/>
          </p:cNvSpPr>
          <p:nvPr>
            <p:ph type="sldNum" sz="quarter" idx="5"/>
          </p:nvPr>
        </p:nvSpPr>
        <p:spPr bwMode="auto">
          <a:xfrm>
            <a:off x="3883025" y="8685213"/>
            <a:ext cx="2973388"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6616E1B-D57C-4DD9-8C78-E9F14A888E6F}" type="slidenum">
              <a:rPr lang="zh-CN" altLang="en-US"/>
              <a:pPr>
                <a:defRPr/>
              </a:pPr>
              <a:t>‹#›</a:t>
            </a:fld>
            <a:endParaRPr lang="en-US" altLang="zh-CN"/>
          </a:p>
        </p:txBody>
      </p:sp>
    </p:spTree>
    <p:extLst>
      <p:ext uri="{BB962C8B-B14F-4D97-AF65-F5344CB8AC3E}">
        <p14:creationId xmlns:p14="http://schemas.microsoft.com/office/powerpoint/2010/main" val="2790490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D9BD6B8-9E6D-49A1-BE7C-D7662EE87E6C}"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79487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530858-BF76-453D-8D3B-E94317EF6EAB}" type="slidenum">
              <a:rPr kumimoji="0" lang="zh-CN" altLang="en-US" sz="1200" b="0" i="0" u="none" strike="noStrike" kern="1200" cap="none" spc="0" normalizeH="0" baseline="-25000" noProof="0"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2500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22282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36616E1B-D57C-4DD9-8C78-E9F14A888E6F}" type="slidenum">
              <a:rPr lang="zh-CN" altLang="en-US" smtClean="0"/>
              <a:pPr>
                <a:defRPr/>
              </a:pPr>
              <a:t>30</a:t>
            </a:fld>
            <a:endParaRPr lang="en-US" altLang="zh-CN"/>
          </a:p>
        </p:txBody>
      </p:sp>
    </p:spTree>
    <p:extLst>
      <p:ext uri="{BB962C8B-B14F-4D97-AF65-F5344CB8AC3E}">
        <p14:creationId xmlns:p14="http://schemas.microsoft.com/office/powerpoint/2010/main" val="271344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dirty="0">
                <a:solidFill>
                  <a:srgbClr val="05073B"/>
                </a:solidFill>
                <a:effectLst/>
                <a:latin typeface="-apple-system"/>
              </a:rPr>
              <a:t>在</a:t>
            </a:r>
            <a:r>
              <a:rPr lang="en" altLang="zh-CN" b="0" i="0" dirty="0">
                <a:solidFill>
                  <a:srgbClr val="05073B"/>
                </a:solidFill>
                <a:effectLst/>
                <a:latin typeface="-apple-system"/>
              </a:rPr>
              <a:t>C</a:t>
            </a:r>
            <a:r>
              <a:rPr lang="zh-CN" altLang="en-US" b="0" i="0" dirty="0">
                <a:solidFill>
                  <a:srgbClr val="05073B"/>
                </a:solidFill>
                <a:effectLst/>
                <a:latin typeface="-apple-system"/>
              </a:rPr>
              <a:t>语言中，</a:t>
            </a:r>
            <a:r>
              <a:rPr lang="en" altLang="zh-CN" b="0" i="0" dirty="0">
                <a:solidFill>
                  <a:srgbClr val="05073B"/>
                </a:solidFill>
                <a:effectLst/>
                <a:latin typeface="-apple-system"/>
              </a:rPr>
              <a:t>volatile</a:t>
            </a:r>
            <a:r>
              <a:rPr lang="zh-CN" altLang="en-US" b="0" i="0" dirty="0">
                <a:solidFill>
                  <a:srgbClr val="05073B"/>
                </a:solidFill>
                <a:effectLst/>
                <a:latin typeface="-apple-system"/>
              </a:rPr>
              <a:t>关键字用于修饰变量，表示该变量的值可能会在程序控制之外被意外地改变。这告诉编译器，对该变量的访问不应该被优化掉，因为每次读取该变量时，其值可能都已经发生了变化。</a:t>
            </a:r>
          </a:p>
        </p:txBody>
      </p:sp>
      <p:sp>
        <p:nvSpPr>
          <p:cNvPr id="4" name="灯片编号占位符 3"/>
          <p:cNvSpPr>
            <a:spLocks noGrp="1"/>
          </p:cNvSpPr>
          <p:nvPr>
            <p:ph type="sldNum" sz="quarter" idx="5"/>
          </p:nvPr>
        </p:nvSpPr>
        <p:spPr/>
        <p:txBody>
          <a:bodyPr/>
          <a:lstStyle/>
          <a:p>
            <a:pPr>
              <a:defRPr/>
            </a:pPr>
            <a:fld id="{36616E1B-D57C-4DD9-8C78-E9F14A888E6F}" type="slidenum">
              <a:rPr lang="zh-CN" altLang="en-US" smtClean="0"/>
              <a:pPr>
                <a:defRPr/>
              </a:pPr>
              <a:t>32</a:t>
            </a:fld>
            <a:endParaRPr lang="en-US" altLang="zh-CN"/>
          </a:p>
        </p:txBody>
      </p:sp>
    </p:spTree>
    <p:extLst>
      <p:ext uri="{BB962C8B-B14F-4D97-AF65-F5344CB8AC3E}">
        <p14:creationId xmlns:p14="http://schemas.microsoft.com/office/powerpoint/2010/main" val="28540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5073B"/>
                </a:solidFill>
                <a:effectLst/>
                <a:latin typeface="-apple-system"/>
              </a:rPr>
              <a:t>仅仅为每个变量分配一个内存位置并不足以完全确定其在处理器中的内存分配和访问策略</a:t>
            </a:r>
            <a:endParaRPr kumimoji="1" lang="zh-CN" altLang="en-US" dirty="0"/>
          </a:p>
        </p:txBody>
      </p:sp>
      <p:sp>
        <p:nvSpPr>
          <p:cNvPr id="4" name="灯片编号占位符 3"/>
          <p:cNvSpPr>
            <a:spLocks noGrp="1"/>
          </p:cNvSpPr>
          <p:nvPr>
            <p:ph type="sldNum" sz="quarter" idx="5"/>
          </p:nvPr>
        </p:nvSpPr>
        <p:spPr/>
        <p:txBody>
          <a:bodyPr/>
          <a:lstStyle/>
          <a:p>
            <a:pPr>
              <a:defRPr/>
            </a:pPr>
            <a:fld id="{36616E1B-D57C-4DD9-8C78-E9F14A888E6F}" type="slidenum">
              <a:rPr lang="zh-CN" altLang="en-US" smtClean="0"/>
              <a:pPr>
                <a:defRPr/>
              </a:pPr>
              <a:t>34</a:t>
            </a:fld>
            <a:endParaRPr lang="en-US" altLang="zh-CN"/>
          </a:p>
        </p:txBody>
      </p:sp>
    </p:spTree>
    <p:extLst>
      <p:ext uri="{BB962C8B-B14F-4D97-AF65-F5344CB8AC3E}">
        <p14:creationId xmlns:p14="http://schemas.microsoft.com/office/powerpoint/2010/main" val="1713031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75E2385-EFCF-9843-9679-317983BF2E54}"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44824"/>
            <a:ext cx="9144000" cy="2880320"/>
          </a:xfrm>
          <a:prstGeom prst="rect">
            <a:avLst/>
          </a:prstGeom>
        </p:spPr>
      </p:pic>
    </p:spTree>
    <p:extLst>
      <p:ext uri="{BB962C8B-B14F-4D97-AF65-F5344CB8AC3E}">
        <p14:creationId xmlns:p14="http://schemas.microsoft.com/office/powerpoint/2010/main" val="186223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DE536DD-1C6D-A943-87B5-B588835180A9}"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232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760C782-D7E0-AA49-AAAC-63CD47BE2D41}"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0126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Rectangle 10"/>
          <p:cNvSpPr>
            <a:spLocks noGrp="1" noChangeArrowheads="1"/>
          </p:cNvSpPr>
          <p:nvPr>
            <p:ph type="dt" sz="half" idx="10"/>
          </p:nvPr>
        </p:nvSpPr>
        <p:spPr>
          <a:xfrm>
            <a:off x="6848546" y="6462760"/>
            <a:ext cx="2133600" cy="365125"/>
          </a:xfrm>
          <a:ln/>
        </p:spPr>
        <p:txBody>
          <a:bodyPr/>
          <a:lstStyle>
            <a:lvl1pPr algn="r">
              <a:defRPr/>
            </a:lvl1pPr>
          </a:lstStyle>
          <a:p>
            <a:pPr>
              <a:defRPr/>
            </a:pPr>
            <a:fld id="{B93480B6-EA2E-4446-AFF4-64EECFC70D91}" type="datetime1">
              <a:rPr lang="zh-CN" altLang="en-US" smtClean="0">
                <a:solidFill>
                  <a:prstClr val="black">
                    <a:tint val="75000"/>
                  </a:prstClr>
                </a:solidFill>
              </a:rPr>
              <a:t>2024/12/20</a:t>
            </a:fld>
            <a:endParaRPr lang="en-GB" altLang="zh-CN">
              <a:solidFill>
                <a:prstClr val="black">
                  <a:tint val="75000"/>
                </a:prstClr>
              </a:solidFill>
            </a:endParaRPr>
          </a:p>
        </p:txBody>
      </p:sp>
      <p:sp>
        <p:nvSpPr>
          <p:cNvPr id="6" name="Rectangle 11"/>
          <p:cNvSpPr>
            <a:spLocks noChangeArrowheads="1"/>
          </p:cNvSpPr>
          <p:nvPr userDrawn="1"/>
        </p:nvSpPr>
        <p:spPr bwMode="auto">
          <a:xfrm>
            <a:off x="304800" y="76200"/>
            <a:ext cx="5410200" cy="914400"/>
          </a:xfrm>
          <a:prstGeom prst="rect">
            <a:avLst/>
          </a:prstGeom>
          <a:noFill/>
          <a:ln>
            <a:noFill/>
          </a:ln>
          <a:effectLst/>
        </p:spPr>
        <p:txBody>
          <a:bodyPr anchor="ctr"/>
          <a:lstStyle>
            <a:lvl1pPr>
              <a:spcBef>
                <a:spcPct val="0"/>
              </a:spcBef>
              <a:defRPr sz="2800" b="1">
                <a:solidFill>
                  <a:srgbClr val="003399"/>
                </a:solidFill>
                <a:latin typeface="Arial" pitchFamily="34" charset="0"/>
                <a:ea typeface="黑体" pitchFamily="2" charset="-122"/>
              </a:defRPr>
            </a:lvl1pPr>
            <a:lvl2pPr>
              <a:spcBef>
                <a:spcPct val="0"/>
              </a:spcBef>
              <a:defRPr sz="2800" b="1">
                <a:solidFill>
                  <a:srgbClr val="003399"/>
                </a:solidFill>
                <a:latin typeface="Arial" pitchFamily="34" charset="0"/>
                <a:ea typeface="黑体" pitchFamily="2" charset="-122"/>
              </a:defRPr>
            </a:lvl2pPr>
            <a:lvl3pPr>
              <a:spcBef>
                <a:spcPct val="0"/>
              </a:spcBef>
              <a:defRPr sz="2800" b="1">
                <a:solidFill>
                  <a:srgbClr val="003399"/>
                </a:solidFill>
                <a:latin typeface="Arial" pitchFamily="34" charset="0"/>
                <a:ea typeface="黑体" pitchFamily="2" charset="-122"/>
              </a:defRPr>
            </a:lvl3pPr>
            <a:lvl4pPr>
              <a:spcBef>
                <a:spcPct val="0"/>
              </a:spcBef>
              <a:defRPr sz="2800" b="1">
                <a:solidFill>
                  <a:srgbClr val="003399"/>
                </a:solidFill>
                <a:latin typeface="Arial" pitchFamily="34" charset="0"/>
                <a:ea typeface="黑体" pitchFamily="2" charset="-122"/>
              </a:defRPr>
            </a:lvl4pPr>
            <a:lvl5pPr>
              <a:spcBef>
                <a:spcPct val="0"/>
              </a:spcBef>
              <a:defRPr sz="2800" b="1">
                <a:solidFill>
                  <a:srgbClr val="003399"/>
                </a:solidFill>
                <a:latin typeface="Arial" pitchFamily="34" charset="0"/>
                <a:ea typeface="黑体" pitchFamily="2" charset="-122"/>
              </a:defRPr>
            </a:lvl5pPr>
            <a:lvl6pPr marL="457200" eaLnBrk="0" fontAlgn="base" hangingPunct="0">
              <a:spcBef>
                <a:spcPct val="0"/>
              </a:spcBef>
              <a:spcAft>
                <a:spcPct val="0"/>
              </a:spcAft>
              <a:defRPr sz="2800" b="1">
                <a:solidFill>
                  <a:srgbClr val="003399"/>
                </a:solidFill>
                <a:latin typeface="Arial" pitchFamily="34" charset="0"/>
                <a:ea typeface="黑体" pitchFamily="2" charset="-122"/>
              </a:defRPr>
            </a:lvl6pPr>
            <a:lvl7pPr marL="914400" eaLnBrk="0" fontAlgn="base" hangingPunct="0">
              <a:spcBef>
                <a:spcPct val="0"/>
              </a:spcBef>
              <a:spcAft>
                <a:spcPct val="0"/>
              </a:spcAft>
              <a:defRPr sz="2800" b="1">
                <a:solidFill>
                  <a:srgbClr val="003399"/>
                </a:solidFill>
                <a:latin typeface="Arial" pitchFamily="34" charset="0"/>
                <a:ea typeface="黑体" pitchFamily="2" charset="-122"/>
              </a:defRPr>
            </a:lvl7pPr>
            <a:lvl8pPr marL="1371600" eaLnBrk="0" fontAlgn="base" hangingPunct="0">
              <a:spcBef>
                <a:spcPct val="0"/>
              </a:spcBef>
              <a:spcAft>
                <a:spcPct val="0"/>
              </a:spcAft>
              <a:defRPr sz="2800" b="1">
                <a:solidFill>
                  <a:srgbClr val="003399"/>
                </a:solidFill>
                <a:latin typeface="Arial" pitchFamily="34" charset="0"/>
                <a:ea typeface="黑体" pitchFamily="2" charset="-122"/>
              </a:defRPr>
            </a:lvl8pPr>
            <a:lvl9pPr marL="1828800" eaLnBrk="0" fontAlgn="base" hangingPunct="0">
              <a:spcBef>
                <a:spcPct val="0"/>
              </a:spcBef>
              <a:spcAft>
                <a:spcPct val="0"/>
              </a:spcAft>
              <a:defRPr sz="2800" b="1">
                <a:solidFill>
                  <a:srgbClr val="003399"/>
                </a:solidFill>
                <a:latin typeface="Arial" pitchFamily="34" charset="0"/>
                <a:ea typeface="黑体" pitchFamily="2" charset="-122"/>
              </a:defRPr>
            </a:lvl9pPr>
          </a:lstStyle>
          <a:p>
            <a:pPr eaLnBrk="1" fontAlgn="auto" hangingPunct="1">
              <a:spcAft>
                <a:spcPts val="0"/>
              </a:spcAft>
              <a:defRPr/>
            </a:pPr>
            <a:endParaRPr lang="zh-CN" altLang="en-US" sz="2100" baseline="0"/>
          </a:p>
        </p:txBody>
      </p:sp>
      <p:sp>
        <p:nvSpPr>
          <p:cNvPr id="9" name="Rectangle 3"/>
          <p:cNvSpPr>
            <a:spLocks noGrp="1" noChangeArrowheads="1"/>
          </p:cNvSpPr>
          <p:nvPr>
            <p:ph idx="1"/>
          </p:nvPr>
        </p:nvSpPr>
        <p:spPr bwMode="auto">
          <a:xfrm>
            <a:off x="107504" y="1206760"/>
            <a:ext cx="8874642" cy="5256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4313" indent="-214313" algn="just">
              <a:buFont typeface="Wingdings" panose="05000000000000000000" pitchFamily="2" charset="2"/>
              <a:buChar char="n"/>
              <a:defRPr sz="1800" b="1">
                <a:latin typeface="微软雅黑" panose="020B0503020204020204" pitchFamily="34" charset="-122"/>
                <a:ea typeface="微软雅黑" panose="020B0503020204020204" pitchFamily="34" charset="-122"/>
              </a:defRPr>
            </a:lvl1pPr>
            <a:lvl2pPr marL="557213" indent="-214313" algn="just">
              <a:buFont typeface="Wingdings" panose="05000000000000000000" pitchFamily="2" charset="2"/>
              <a:buChar char="l"/>
              <a:defRPr sz="1800" b="1">
                <a:latin typeface="楷体" panose="02010609060101010101" pitchFamily="49" charset="-122"/>
                <a:ea typeface="楷体" panose="02010609060101010101" pitchFamily="49" charset="-122"/>
              </a:defRPr>
            </a:lvl2pPr>
            <a:lvl3pPr marL="900113" indent="-214313" algn="just">
              <a:buFont typeface="Wingdings" panose="05000000000000000000" pitchFamily="2" charset="2"/>
              <a:buChar char="p"/>
              <a:defRPr sz="1500" b="1">
                <a:latin typeface="仿宋" panose="02010609060101010101" pitchFamily="49" charset="-122"/>
                <a:ea typeface="仿宋" panose="02010609060101010101" pitchFamily="49" charset="-122"/>
              </a:defRPr>
            </a:lvl3pPr>
            <a:lvl4pPr marL="1243013" indent="-214313" algn="just">
              <a:buSzPct val="70000"/>
              <a:buFontTx/>
              <a:buChar char="○"/>
              <a:defRPr sz="1350" b="1">
                <a:latin typeface="黑体" panose="02010609060101010101" pitchFamily="49" charset="-122"/>
                <a:ea typeface="黑体" panose="02010609060101010101" pitchFamily="49" charset="-122"/>
              </a:defRPr>
            </a:lvl4pPr>
            <a:lvl5pPr marL="1371600" indent="0">
              <a:buFont typeface="Arial" panose="020B0604020202020204" pitchFamily="34" charset="0"/>
              <a:buNone/>
              <a:defRPr sz="1200" b="1">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p:txBody>
      </p:sp>
      <p:grpSp>
        <p:nvGrpSpPr>
          <p:cNvPr id="5" name="组合 4">
            <a:extLst>
              <a:ext uri="{FF2B5EF4-FFF2-40B4-BE49-F238E27FC236}">
                <a16:creationId xmlns:a16="http://schemas.microsoft.com/office/drawing/2014/main" id="{C968D65C-4573-401C-9DCC-EB292F32844A}"/>
              </a:ext>
            </a:extLst>
          </p:cNvPr>
          <p:cNvGrpSpPr/>
          <p:nvPr userDrawn="1"/>
        </p:nvGrpSpPr>
        <p:grpSpPr>
          <a:xfrm>
            <a:off x="0" y="9100"/>
            <a:ext cx="9136612" cy="1008001"/>
            <a:chOff x="0" y="9097"/>
            <a:chExt cx="12182149" cy="1008001"/>
          </a:xfrm>
        </p:grpSpPr>
        <p:pic>
          <p:nvPicPr>
            <p:cNvPr id="2" name="图片 1">
              <a:extLst>
                <a:ext uri="{FF2B5EF4-FFF2-40B4-BE49-F238E27FC236}">
                  <a16:creationId xmlns:a16="http://schemas.microsoft.com/office/drawing/2014/main" id="{F90630A7-1272-4641-BDC6-F897162C472C}"/>
                </a:ext>
              </a:extLst>
            </p:cNvPr>
            <p:cNvPicPr preferRelativeResize="0">
              <a:picLocks/>
            </p:cNvPicPr>
            <p:nvPr userDrawn="1"/>
          </p:nvPicPr>
          <p:blipFill>
            <a:blip r:embed="rId2"/>
            <a:stretch>
              <a:fillRect/>
            </a:stretch>
          </p:blipFill>
          <p:spPr>
            <a:xfrm>
              <a:off x="8832304" y="9097"/>
              <a:ext cx="3349845" cy="1008000"/>
            </a:xfrm>
            <a:prstGeom prst="rect">
              <a:avLst/>
            </a:prstGeom>
          </p:spPr>
        </p:pic>
        <p:pic>
          <p:nvPicPr>
            <p:cNvPr id="3" name="图片 2">
              <a:extLst>
                <a:ext uri="{FF2B5EF4-FFF2-40B4-BE49-F238E27FC236}">
                  <a16:creationId xmlns:a16="http://schemas.microsoft.com/office/drawing/2014/main" id="{52C42815-95D7-48D7-ABCE-A43E2E82FE4B}"/>
                </a:ext>
              </a:extLst>
            </p:cNvPr>
            <p:cNvPicPr preferRelativeResize="0">
              <a:picLocks/>
            </p:cNvPicPr>
            <p:nvPr userDrawn="1"/>
          </p:nvPicPr>
          <p:blipFill>
            <a:blip r:embed="rId3"/>
            <a:stretch>
              <a:fillRect/>
            </a:stretch>
          </p:blipFill>
          <p:spPr>
            <a:xfrm>
              <a:off x="0" y="9098"/>
              <a:ext cx="8832304" cy="1008000"/>
            </a:xfrm>
            <a:prstGeom prst="rect">
              <a:avLst/>
            </a:prstGeom>
          </p:spPr>
        </p:pic>
      </p:grpSp>
      <p:sp>
        <p:nvSpPr>
          <p:cNvPr id="10" name="Rectangle 9">
            <a:extLst>
              <a:ext uri="{FF2B5EF4-FFF2-40B4-BE49-F238E27FC236}">
                <a16:creationId xmlns:a16="http://schemas.microsoft.com/office/drawing/2014/main" id="{E011B50A-73C6-431B-97B4-062DCE2CFC3A}"/>
              </a:ext>
            </a:extLst>
          </p:cNvPr>
          <p:cNvSpPr>
            <a:spLocks noGrp="1" noChangeArrowheads="1"/>
          </p:cNvSpPr>
          <p:nvPr>
            <p:ph type="title"/>
          </p:nvPr>
        </p:nvSpPr>
        <p:spPr bwMode="auto">
          <a:xfrm>
            <a:off x="107952" y="148313"/>
            <a:ext cx="8928100" cy="760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a:defRPr sz="2100" b="1">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单击此处编辑母版标题样式</a:t>
            </a:r>
            <a:endParaRPr lang="zh-CN" altLang="en-US" dirty="0"/>
          </a:p>
        </p:txBody>
      </p:sp>
      <p:sp>
        <p:nvSpPr>
          <p:cNvPr id="11" name="Line 8">
            <a:extLst>
              <a:ext uri="{FF2B5EF4-FFF2-40B4-BE49-F238E27FC236}">
                <a16:creationId xmlns:a16="http://schemas.microsoft.com/office/drawing/2014/main" id="{97963D1D-3856-487F-B351-C10C3F480FBE}"/>
              </a:ext>
            </a:extLst>
          </p:cNvPr>
          <p:cNvSpPr>
            <a:spLocks noChangeShapeType="1"/>
          </p:cNvSpPr>
          <p:nvPr userDrawn="1"/>
        </p:nvSpPr>
        <p:spPr bwMode="auto">
          <a:xfrm>
            <a:off x="0" y="980730"/>
            <a:ext cx="9144000" cy="1"/>
          </a:xfrm>
          <a:prstGeom prst="line">
            <a:avLst/>
          </a:prstGeom>
          <a:noFill/>
          <a:ln w="47625" cmpd="thinThick">
            <a:solidFill>
              <a:schemeClr val="bg1"/>
            </a:solidFill>
            <a:round/>
            <a:headEnd type="none" w="sm" len="sm"/>
            <a:tailEnd type="none" w="sm" len="sm"/>
          </a:ln>
        </p:spPr>
        <p:txBody>
          <a:bodyPr wrap="none" anchor="ctr"/>
          <a:lstStyle/>
          <a:p>
            <a:pPr eaLnBrk="1" fontAlgn="auto" hangingPunct="1">
              <a:spcBef>
                <a:spcPts val="0"/>
              </a:spcBef>
              <a:spcAft>
                <a:spcPts val="0"/>
              </a:spcAft>
            </a:pPr>
            <a:endParaRPr lang="zh-CN" altLang="en-US" sz="1350" baseline="0">
              <a:solidFill>
                <a:prstClr val="black"/>
              </a:solidFill>
              <a:latin typeface="Calibri"/>
            </a:endParaRPr>
          </a:p>
        </p:txBody>
      </p:sp>
    </p:spTree>
    <p:extLst>
      <p:ext uri="{BB962C8B-B14F-4D97-AF65-F5344CB8AC3E}">
        <p14:creationId xmlns:p14="http://schemas.microsoft.com/office/powerpoint/2010/main" val="231101013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fld id="{DE3C044A-1E2D-AF44-8581-56918DAD4211}" type="datetime1">
              <a:rPr lang="zh-CN" altLang="en-US" smtClean="0"/>
              <a:t>2024/12/20</a:t>
            </a:fld>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C0A3BD-B17F-41BC-AD2B-B1F4D871CDAD}" type="slidenum">
              <a:rPr lang="en-US" altLang="zh-CN"/>
              <a:pPr>
                <a:defRPr/>
              </a:pPr>
              <a:t>‹#›</a:t>
            </a:fld>
            <a:endParaRPr lang="en-US" altLang="zh-CN"/>
          </a:p>
        </p:txBody>
      </p:sp>
    </p:spTree>
    <p:extLst>
      <p:ext uri="{BB962C8B-B14F-4D97-AF65-F5344CB8AC3E}">
        <p14:creationId xmlns:p14="http://schemas.microsoft.com/office/powerpoint/2010/main" val="2709260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4"/>
          <p:cNvSpPr>
            <a:spLocks noGrp="1" noChangeArrowheads="1"/>
          </p:cNvSpPr>
          <p:nvPr>
            <p:ph type="dt" sz="half" idx="10"/>
          </p:nvPr>
        </p:nvSpPr>
        <p:spPr>
          <a:ln/>
        </p:spPr>
        <p:txBody>
          <a:bodyPr/>
          <a:lstStyle>
            <a:lvl1pPr>
              <a:defRPr/>
            </a:lvl1pPr>
          </a:lstStyle>
          <a:p>
            <a:pPr>
              <a:defRPr/>
            </a:pPr>
            <a:fld id="{C36446A3-9761-0048-893D-5264D2795959}" type="datetime1">
              <a:rPr lang="zh-CN" altLang="en-US" smtClean="0"/>
              <a:t>2024/12/20</a:t>
            </a:fld>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3AA37B-31F2-46EE-90A4-68D9AA6A4383}" type="slidenum">
              <a:rPr lang="en-US" altLang="zh-CN"/>
              <a:pPr>
                <a:defRPr/>
              </a:pPr>
              <a:t>‹#›</a:t>
            </a:fld>
            <a:endParaRPr lang="en-US" altLang="zh-CN"/>
          </a:p>
        </p:txBody>
      </p:sp>
    </p:spTree>
    <p:extLst>
      <p:ext uri="{BB962C8B-B14F-4D97-AF65-F5344CB8AC3E}">
        <p14:creationId xmlns:p14="http://schemas.microsoft.com/office/powerpoint/2010/main" val="2762095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9DFDEBFF-BB4E-3C48-9C35-671C3A147ED1}" type="datetime1">
              <a:rPr lang="zh-CN" altLang="en-US" smtClean="0"/>
              <a:t>2024/12/20</a:t>
            </a:fld>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0A47DD-4F3B-4B0E-A7D4-817BFF4C49EB}" type="slidenum">
              <a:rPr lang="en-US" altLang="zh-CN"/>
              <a:pPr>
                <a:defRPr/>
              </a:pPr>
              <a:t>‹#›</a:t>
            </a:fld>
            <a:endParaRPr lang="en-US" altLang="zh-CN"/>
          </a:p>
        </p:txBody>
      </p:sp>
    </p:spTree>
    <p:extLst>
      <p:ext uri="{BB962C8B-B14F-4D97-AF65-F5344CB8AC3E}">
        <p14:creationId xmlns:p14="http://schemas.microsoft.com/office/powerpoint/2010/main" val="808592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79388" y="981075"/>
            <a:ext cx="4343400" cy="548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75188" y="981075"/>
            <a:ext cx="4343400" cy="548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fld id="{40FC27B1-2669-B64D-A219-4B5D3E969B0C}" type="datetime1">
              <a:rPr lang="zh-CN" altLang="en-US" smtClean="0"/>
              <a:t>2024/12/20</a:t>
            </a:fld>
            <a:endParaRPr lang="en-US"/>
          </a:p>
        </p:txBody>
      </p:sp>
      <p:sp>
        <p:nvSpPr>
          <p:cNvPr id="6"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10D012B7-EEC4-4D8F-A0AE-0D024276F354}" type="slidenum">
              <a:rPr lang="en-US" altLang="zh-CN"/>
              <a:pPr>
                <a:defRPr/>
              </a:pPr>
              <a:t>‹#›</a:t>
            </a:fld>
            <a:endParaRPr lang="en-US" altLang="zh-CN"/>
          </a:p>
        </p:txBody>
      </p:sp>
      <p:pic>
        <p:nvPicPr>
          <p:cNvPr id="8" name="图片 7"/>
          <p:cNvPicPr>
            <a:picLocks noChangeAspect="1"/>
          </p:cNvPicPr>
          <p:nvPr userDrawn="1"/>
        </p:nvPicPr>
        <p:blipFill>
          <a:blip r:embed="rId2"/>
          <a:stretch>
            <a:fillRect/>
          </a:stretch>
        </p:blipFill>
        <p:spPr>
          <a:xfrm>
            <a:off x="7799777" y="71438"/>
            <a:ext cx="1247775" cy="819150"/>
          </a:xfrm>
          <a:prstGeom prst="rect">
            <a:avLst/>
          </a:prstGeom>
        </p:spPr>
      </p:pic>
    </p:spTree>
    <p:extLst>
      <p:ext uri="{BB962C8B-B14F-4D97-AF65-F5344CB8AC3E}">
        <p14:creationId xmlns:p14="http://schemas.microsoft.com/office/powerpoint/2010/main" val="1960234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fld id="{7BE5CBED-4F43-594A-BC12-6C193D7D6C94}" type="datetime1">
              <a:rPr lang="zh-CN" altLang="en-US" smtClean="0"/>
              <a:t>2024/12/20</a:t>
            </a:fld>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EE5A60-ACBF-4E9D-8250-BA2475CAEA54}" type="slidenum">
              <a:rPr lang="en-US" altLang="zh-CN"/>
              <a:pPr>
                <a:defRPr/>
              </a:pPr>
              <a:t>‹#›</a:t>
            </a:fld>
            <a:endParaRPr lang="en-US" altLang="zh-CN"/>
          </a:p>
        </p:txBody>
      </p:sp>
    </p:spTree>
    <p:extLst>
      <p:ext uri="{BB962C8B-B14F-4D97-AF65-F5344CB8AC3E}">
        <p14:creationId xmlns:p14="http://schemas.microsoft.com/office/powerpoint/2010/main" val="471342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fld id="{00E3D6D4-2FB4-284A-A26F-930387CAE4AE}" type="datetime1">
              <a:rPr lang="zh-CN" altLang="en-US" smtClean="0"/>
              <a:t>2024/12/20</a:t>
            </a:fld>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C155E1-15C7-4BC0-8F47-E13BA6600D3E}" type="slidenum">
              <a:rPr lang="en-US" altLang="zh-CN"/>
              <a:pPr>
                <a:defRPr/>
              </a:pPr>
              <a:t>‹#›</a:t>
            </a:fld>
            <a:endParaRPr lang="en-US" altLang="zh-CN"/>
          </a:p>
        </p:txBody>
      </p:sp>
      <p:pic>
        <p:nvPicPr>
          <p:cNvPr id="6" name="图片 5"/>
          <p:cNvPicPr>
            <a:picLocks noChangeAspect="1"/>
          </p:cNvPicPr>
          <p:nvPr userDrawn="1"/>
        </p:nvPicPr>
        <p:blipFill>
          <a:blip r:embed="rId2"/>
          <a:stretch>
            <a:fillRect/>
          </a:stretch>
        </p:blipFill>
        <p:spPr>
          <a:xfrm>
            <a:off x="7799777" y="71438"/>
            <a:ext cx="1247775" cy="819150"/>
          </a:xfrm>
          <a:prstGeom prst="rect">
            <a:avLst/>
          </a:prstGeom>
        </p:spPr>
      </p:pic>
    </p:spTree>
    <p:extLst>
      <p:ext uri="{BB962C8B-B14F-4D97-AF65-F5344CB8AC3E}">
        <p14:creationId xmlns:p14="http://schemas.microsoft.com/office/powerpoint/2010/main" val="171832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61D1F21-F280-664C-AB9C-16A12B828C00}" type="datetime1">
              <a:rPr lang="zh-CN" altLang="en-US" smtClean="0"/>
              <a:t>2024/12/20</a:t>
            </a:fld>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FBD95A-F8D2-4488-8611-E7B836139D3B}" type="slidenum">
              <a:rPr lang="en-US" altLang="zh-CN"/>
              <a:pPr>
                <a:defRPr/>
              </a:pPr>
              <a:t>‹#›</a:t>
            </a:fld>
            <a:endParaRPr lang="en-US" altLang="zh-CN"/>
          </a:p>
        </p:txBody>
      </p:sp>
    </p:spTree>
    <p:extLst>
      <p:ext uri="{BB962C8B-B14F-4D97-AF65-F5344CB8AC3E}">
        <p14:creationId xmlns:p14="http://schemas.microsoft.com/office/powerpoint/2010/main" val="399159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147248" cy="1080000"/>
          </a:xfrm>
        </p:spPr>
        <p:txBody>
          <a:bodyPr/>
          <a:lstStyle>
            <a:lvl1pPr algn="l">
              <a:defRPr>
                <a:solidFill>
                  <a:schemeClr val="bg1"/>
                </a:solidFill>
              </a:defRPr>
            </a:lvl1p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C00CB5C-AC40-4A40-B570-8D6B62BAE366}"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8273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3A7481BD-3A62-EE4B-A785-66B55BF35C46}" type="datetime1">
              <a:rPr lang="zh-CN" altLang="en-US" smtClean="0"/>
              <a:t>2024/12/20</a:t>
            </a:fld>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E461BE-3140-4BB3-A330-A3E92F9AD8B1}" type="slidenum">
              <a:rPr lang="en-US" altLang="zh-CN"/>
              <a:pPr>
                <a:defRPr/>
              </a:pPr>
              <a:t>‹#›</a:t>
            </a:fld>
            <a:endParaRPr lang="en-US" altLang="zh-CN"/>
          </a:p>
        </p:txBody>
      </p:sp>
    </p:spTree>
    <p:extLst>
      <p:ext uri="{BB962C8B-B14F-4D97-AF65-F5344CB8AC3E}">
        <p14:creationId xmlns:p14="http://schemas.microsoft.com/office/powerpoint/2010/main" val="3353061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524CBC34-5B73-5044-AD2E-98D9F908BCEF}" type="datetime1">
              <a:rPr lang="zh-CN" altLang="en-US" smtClean="0"/>
              <a:t>2024/12/20</a:t>
            </a:fld>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CEF3C-935F-45BB-9C47-4C73976C44B3}" type="slidenum">
              <a:rPr lang="en-US" altLang="zh-CN"/>
              <a:pPr>
                <a:defRPr/>
              </a:pPr>
              <a:t>‹#›</a:t>
            </a:fld>
            <a:endParaRPr lang="en-US" altLang="zh-CN"/>
          </a:p>
        </p:txBody>
      </p:sp>
    </p:spTree>
    <p:extLst>
      <p:ext uri="{BB962C8B-B14F-4D97-AF65-F5344CB8AC3E}">
        <p14:creationId xmlns:p14="http://schemas.microsoft.com/office/powerpoint/2010/main" val="474871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ECEE2787-A70F-5242-8D46-D3E584C76FC4}" type="datetime1">
              <a:rPr lang="zh-CN" altLang="en-US" smtClean="0"/>
              <a:t>2024/12/20</a:t>
            </a:fld>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EF2E81-A0D5-41DE-88A7-2A2FFF4DBF77}" type="slidenum">
              <a:rPr lang="en-US" altLang="zh-CN"/>
              <a:pPr>
                <a:defRPr/>
              </a:pPr>
              <a:t>‹#›</a:t>
            </a:fld>
            <a:endParaRPr lang="en-US" altLang="zh-CN"/>
          </a:p>
        </p:txBody>
      </p:sp>
    </p:spTree>
    <p:extLst>
      <p:ext uri="{BB962C8B-B14F-4D97-AF65-F5344CB8AC3E}">
        <p14:creationId xmlns:p14="http://schemas.microsoft.com/office/powerpoint/2010/main" val="359188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08788" y="71440"/>
            <a:ext cx="2209800" cy="63912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79388" y="71440"/>
            <a:ext cx="6477000" cy="63912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06D65FAD-5390-0646-BC8C-004D49AD8765}" type="datetime1">
              <a:rPr lang="zh-CN" altLang="en-US" smtClean="0"/>
              <a:t>2024/12/20</a:t>
            </a:fld>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B735D7-0ECB-4EE2-86E4-B3A13F216CB5}" type="slidenum">
              <a:rPr lang="en-US" altLang="zh-CN"/>
              <a:pPr>
                <a:defRPr/>
              </a:pPr>
              <a:t>‹#›</a:t>
            </a:fld>
            <a:endParaRPr lang="en-US" altLang="zh-CN"/>
          </a:p>
        </p:txBody>
      </p:sp>
    </p:spTree>
    <p:extLst>
      <p:ext uri="{BB962C8B-B14F-4D97-AF65-F5344CB8AC3E}">
        <p14:creationId xmlns:p14="http://schemas.microsoft.com/office/powerpoint/2010/main" val="1323755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79388" y="71438"/>
            <a:ext cx="8839200" cy="765175"/>
          </a:xfrm>
        </p:spPr>
        <p:txBody>
          <a:bodyPr/>
          <a:lstStyle/>
          <a:p>
            <a:r>
              <a:rPr lang="zh-CN" altLang="en-US"/>
              <a:t>单击此处编辑母版标题样式</a:t>
            </a:r>
          </a:p>
        </p:txBody>
      </p:sp>
      <p:sp>
        <p:nvSpPr>
          <p:cNvPr id="3" name="文本占位符 2"/>
          <p:cNvSpPr>
            <a:spLocks noGrp="1"/>
          </p:cNvSpPr>
          <p:nvPr>
            <p:ph type="body" sz="half" idx="1"/>
          </p:nvPr>
        </p:nvSpPr>
        <p:spPr>
          <a:xfrm>
            <a:off x="179388" y="981075"/>
            <a:ext cx="4343400" cy="54816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75188" y="981075"/>
            <a:ext cx="4343400" cy="54816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fld id="{6841CC0C-B996-4C47-AE7E-6FE1BFBBB186}" type="datetime1">
              <a:rPr lang="zh-CN" altLang="en-US" smtClean="0"/>
              <a:t>2024/12/20</a:t>
            </a:fld>
            <a:endParaRPr lang="en-US"/>
          </a:p>
        </p:txBody>
      </p:sp>
      <p:sp>
        <p:nvSpPr>
          <p:cNvPr id="6"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4D7858A-8586-41E6-A722-1234A2DFF6F8}" type="slidenum">
              <a:rPr lang="en-US" altLang="zh-CN"/>
              <a:pPr>
                <a:defRPr/>
              </a:pPr>
              <a:t>‹#›</a:t>
            </a:fld>
            <a:endParaRPr lang="en-US" altLang="zh-CN"/>
          </a:p>
        </p:txBody>
      </p:sp>
    </p:spTree>
    <p:extLst>
      <p:ext uri="{BB962C8B-B14F-4D97-AF65-F5344CB8AC3E}">
        <p14:creationId xmlns:p14="http://schemas.microsoft.com/office/powerpoint/2010/main" val="1720185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C19D8B9-206F-4A4C-A1D1-461814E0FD77}"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44824"/>
            <a:ext cx="9144000" cy="2880320"/>
          </a:xfrm>
          <a:prstGeom prst="rect">
            <a:avLst/>
          </a:prstGeom>
        </p:spPr>
      </p:pic>
    </p:spTree>
    <p:extLst>
      <p:ext uri="{BB962C8B-B14F-4D97-AF65-F5344CB8AC3E}">
        <p14:creationId xmlns:p14="http://schemas.microsoft.com/office/powerpoint/2010/main" val="2487252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147248" cy="1080000"/>
          </a:xfrm>
        </p:spPr>
        <p:txBody>
          <a:bodyPr/>
          <a:lstStyle>
            <a:lvl1pPr algn="l">
              <a:defRPr>
                <a:solidFill>
                  <a:schemeClr val="bg1"/>
                </a:solidFill>
              </a:defRPr>
            </a:lvl1p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9977EBC-AEE8-4C49-8FF7-77EB4DE5F364}"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548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4000" b="1" cap="all">
                <a:solidFill>
                  <a:schemeClr val="bg1"/>
                </a:solidFill>
              </a:defRPr>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D7F4B97-FA04-954F-B78F-DC08160EB751}"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0032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内容占位符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CE5A600-1154-4544-94C0-14EF25CCBA72}"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5037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0D432FB-522C-B740-8D87-CC8B3EA3C47E}"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585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4000" b="1" cap="all">
                <a:solidFill>
                  <a:schemeClr val="bg1"/>
                </a:solidFill>
              </a:defRPr>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4F9C2EF-A24F-C842-8F8E-A23EF02DD98B}"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8298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26CD1A7D-EB22-2242-8A84-DE8A4731758D}"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0642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556F96-6F94-DE47-BBF9-F015A3FF7D24}"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6418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D7B7F3E-DCD7-9B49-80CF-361F3F1BE83E}"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5754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BA1B103-6D19-F444-BDBA-F290875EDFE2}"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2044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C7954BA-5942-9B40-AF16-5A6A2B5406D9}"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23373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3B8E27-496C-DC44-9B56-FC399B4ED139}"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2843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Rectangle 10"/>
          <p:cNvSpPr>
            <a:spLocks noGrp="1" noChangeArrowheads="1"/>
          </p:cNvSpPr>
          <p:nvPr>
            <p:ph type="dt" sz="half" idx="10"/>
          </p:nvPr>
        </p:nvSpPr>
        <p:spPr>
          <a:xfrm>
            <a:off x="6848546" y="6462760"/>
            <a:ext cx="2133600" cy="365125"/>
          </a:xfrm>
          <a:ln/>
        </p:spPr>
        <p:txBody>
          <a:bodyPr/>
          <a:lstStyle>
            <a:lvl1pPr algn="r">
              <a:defRPr/>
            </a:lvl1pPr>
          </a:lstStyle>
          <a:p>
            <a:pPr>
              <a:defRPr/>
            </a:pPr>
            <a:fld id="{9EEA6EE7-909E-154A-AFF6-E88FAD9F11F7}" type="datetime1">
              <a:rPr lang="zh-CN" altLang="en-US" smtClean="0">
                <a:solidFill>
                  <a:prstClr val="black">
                    <a:tint val="75000"/>
                  </a:prstClr>
                </a:solidFill>
              </a:rPr>
              <a:t>2024/12/20</a:t>
            </a:fld>
            <a:endParaRPr lang="en-GB" altLang="zh-CN">
              <a:solidFill>
                <a:prstClr val="black">
                  <a:tint val="75000"/>
                </a:prstClr>
              </a:solidFill>
            </a:endParaRPr>
          </a:p>
        </p:txBody>
      </p:sp>
      <p:sp>
        <p:nvSpPr>
          <p:cNvPr id="6" name="Rectangle 11"/>
          <p:cNvSpPr>
            <a:spLocks noChangeArrowheads="1"/>
          </p:cNvSpPr>
          <p:nvPr userDrawn="1"/>
        </p:nvSpPr>
        <p:spPr bwMode="auto">
          <a:xfrm>
            <a:off x="304800" y="76200"/>
            <a:ext cx="5410200" cy="914400"/>
          </a:xfrm>
          <a:prstGeom prst="rect">
            <a:avLst/>
          </a:prstGeom>
          <a:noFill/>
          <a:ln>
            <a:noFill/>
          </a:ln>
          <a:effectLst/>
        </p:spPr>
        <p:txBody>
          <a:bodyPr anchor="ctr"/>
          <a:lstStyle>
            <a:lvl1pPr>
              <a:spcBef>
                <a:spcPct val="0"/>
              </a:spcBef>
              <a:defRPr sz="2800" b="1">
                <a:solidFill>
                  <a:srgbClr val="003399"/>
                </a:solidFill>
                <a:latin typeface="Arial" pitchFamily="34" charset="0"/>
                <a:ea typeface="黑体" pitchFamily="2" charset="-122"/>
              </a:defRPr>
            </a:lvl1pPr>
            <a:lvl2pPr>
              <a:spcBef>
                <a:spcPct val="0"/>
              </a:spcBef>
              <a:defRPr sz="2800" b="1">
                <a:solidFill>
                  <a:srgbClr val="003399"/>
                </a:solidFill>
                <a:latin typeface="Arial" pitchFamily="34" charset="0"/>
                <a:ea typeface="黑体" pitchFamily="2" charset="-122"/>
              </a:defRPr>
            </a:lvl2pPr>
            <a:lvl3pPr>
              <a:spcBef>
                <a:spcPct val="0"/>
              </a:spcBef>
              <a:defRPr sz="2800" b="1">
                <a:solidFill>
                  <a:srgbClr val="003399"/>
                </a:solidFill>
                <a:latin typeface="Arial" pitchFamily="34" charset="0"/>
                <a:ea typeface="黑体" pitchFamily="2" charset="-122"/>
              </a:defRPr>
            </a:lvl3pPr>
            <a:lvl4pPr>
              <a:spcBef>
                <a:spcPct val="0"/>
              </a:spcBef>
              <a:defRPr sz="2800" b="1">
                <a:solidFill>
                  <a:srgbClr val="003399"/>
                </a:solidFill>
                <a:latin typeface="Arial" pitchFamily="34" charset="0"/>
                <a:ea typeface="黑体" pitchFamily="2" charset="-122"/>
              </a:defRPr>
            </a:lvl4pPr>
            <a:lvl5pPr>
              <a:spcBef>
                <a:spcPct val="0"/>
              </a:spcBef>
              <a:defRPr sz="2800" b="1">
                <a:solidFill>
                  <a:srgbClr val="003399"/>
                </a:solidFill>
                <a:latin typeface="Arial" pitchFamily="34" charset="0"/>
                <a:ea typeface="黑体" pitchFamily="2" charset="-122"/>
              </a:defRPr>
            </a:lvl5pPr>
            <a:lvl6pPr marL="457200" eaLnBrk="0" fontAlgn="base" hangingPunct="0">
              <a:spcBef>
                <a:spcPct val="0"/>
              </a:spcBef>
              <a:spcAft>
                <a:spcPct val="0"/>
              </a:spcAft>
              <a:defRPr sz="2800" b="1">
                <a:solidFill>
                  <a:srgbClr val="003399"/>
                </a:solidFill>
                <a:latin typeface="Arial" pitchFamily="34" charset="0"/>
                <a:ea typeface="黑体" pitchFamily="2" charset="-122"/>
              </a:defRPr>
            </a:lvl6pPr>
            <a:lvl7pPr marL="914400" eaLnBrk="0" fontAlgn="base" hangingPunct="0">
              <a:spcBef>
                <a:spcPct val="0"/>
              </a:spcBef>
              <a:spcAft>
                <a:spcPct val="0"/>
              </a:spcAft>
              <a:defRPr sz="2800" b="1">
                <a:solidFill>
                  <a:srgbClr val="003399"/>
                </a:solidFill>
                <a:latin typeface="Arial" pitchFamily="34" charset="0"/>
                <a:ea typeface="黑体" pitchFamily="2" charset="-122"/>
              </a:defRPr>
            </a:lvl7pPr>
            <a:lvl8pPr marL="1371600" eaLnBrk="0" fontAlgn="base" hangingPunct="0">
              <a:spcBef>
                <a:spcPct val="0"/>
              </a:spcBef>
              <a:spcAft>
                <a:spcPct val="0"/>
              </a:spcAft>
              <a:defRPr sz="2800" b="1">
                <a:solidFill>
                  <a:srgbClr val="003399"/>
                </a:solidFill>
                <a:latin typeface="Arial" pitchFamily="34" charset="0"/>
                <a:ea typeface="黑体" pitchFamily="2" charset="-122"/>
              </a:defRPr>
            </a:lvl8pPr>
            <a:lvl9pPr marL="1828800" eaLnBrk="0" fontAlgn="base" hangingPunct="0">
              <a:spcBef>
                <a:spcPct val="0"/>
              </a:spcBef>
              <a:spcAft>
                <a:spcPct val="0"/>
              </a:spcAft>
              <a:defRPr sz="2800" b="1">
                <a:solidFill>
                  <a:srgbClr val="003399"/>
                </a:solidFill>
                <a:latin typeface="Arial" pitchFamily="34" charset="0"/>
                <a:ea typeface="黑体" pitchFamily="2" charset="-122"/>
              </a:defRPr>
            </a:lvl9pPr>
          </a:lstStyle>
          <a:p>
            <a:pPr eaLnBrk="1" fontAlgn="auto" hangingPunct="1">
              <a:spcAft>
                <a:spcPts val="0"/>
              </a:spcAft>
              <a:defRPr/>
            </a:pPr>
            <a:endParaRPr lang="zh-CN" altLang="en-US" sz="2100" baseline="0"/>
          </a:p>
        </p:txBody>
      </p:sp>
      <p:sp>
        <p:nvSpPr>
          <p:cNvPr id="9" name="Rectangle 3"/>
          <p:cNvSpPr>
            <a:spLocks noGrp="1" noChangeArrowheads="1"/>
          </p:cNvSpPr>
          <p:nvPr>
            <p:ph idx="1"/>
          </p:nvPr>
        </p:nvSpPr>
        <p:spPr bwMode="auto">
          <a:xfrm>
            <a:off x="107504" y="1206760"/>
            <a:ext cx="8874642" cy="5256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4313" indent="-214313" algn="just">
              <a:buFont typeface="Wingdings" panose="05000000000000000000" pitchFamily="2" charset="2"/>
              <a:buChar char="n"/>
              <a:defRPr sz="1800" b="1">
                <a:latin typeface="微软雅黑" panose="020B0503020204020204" pitchFamily="34" charset="-122"/>
                <a:ea typeface="微软雅黑" panose="020B0503020204020204" pitchFamily="34" charset="-122"/>
              </a:defRPr>
            </a:lvl1pPr>
            <a:lvl2pPr marL="557213" indent="-214313" algn="just">
              <a:buFont typeface="Wingdings" panose="05000000000000000000" pitchFamily="2" charset="2"/>
              <a:buChar char="l"/>
              <a:defRPr sz="1800" b="1">
                <a:latin typeface="楷体" panose="02010609060101010101" pitchFamily="49" charset="-122"/>
                <a:ea typeface="楷体" panose="02010609060101010101" pitchFamily="49" charset="-122"/>
              </a:defRPr>
            </a:lvl2pPr>
            <a:lvl3pPr marL="900113" indent="-214313" algn="just">
              <a:buFont typeface="Wingdings" panose="05000000000000000000" pitchFamily="2" charset="2"/>
              <a:buChar char="p"/>
              <a:defRPr sz="1500" b="1">
                <a:latin typeface="仿宋" panose="02010609060101010101" pitchFamily="49" charset="-122"/>
                <a:ea typeface="仿宋" panose="02010609060101010101" pitchFamily="49" charset="-122"/>
              </a:defRPr>
            </a:lvl3pPr>
            <a:lvl4pPr marL="1243013" indent="-214313" algn="just">
              <a:buSzPct val="70000"/>
              <a:buFontTx/>
              <a:buChar char="○"/>
              <a:defRPr sz="1350" b="1">
                <a:latin typeface="黑体" panose="02010609060101010101" pitchFamily="49" charset="-122"/>
                <a:ea typeface="黑体" panose="02010609060101010101" pitchFamily="49" charset="-122"/>
              </a:defRPr>
            </a:lvl4pPr>
            <a:lvl5pPr marL="1371600" indent="0">
              <a:buFont typeface="Arial" panose="020B0604020202020204" pitchFamily="34" charset="0"/>
              <a:buNone/>
              <a:defRPr sz="1200" b="1">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p:txBody>
      </p:sp>
      <p:grpSp>
        <p:nvGrpSpPr>
          <p:cNvPr id="5" name="组合 4">
            <a:extLst>
              <a:ext uri="{FF2B5EF4-FFF2-40B4-BE49-F238E27FC236}">
                <a16:creationId xmlns:a16="http://schemas.microsoft.com/office/drawing/2014/main" id="{C968D65C-4573-401C-9DCC-EB292F32844A}"/>
              </a:ext>
            </a:extLst>
          </p:cNvPr>
          <p:cNvGrpSpPr/>
          <p:nvPr userDrawn="1"/>
        </p:nvGrpSpPr>
        <p:grpSpPr>
          <a:xfrm>
            <a:off x="0" y="9100"/>
            <a:ext cx="9136612" cy="1008001"/>
            <a:chOff x="0" y="9097"/>
            <a:chExt cx="12182149" cy="1008001"/>
          </a:xfrm>
        </p:grpSpPr>
        <p:pic>
          <p:nvPicPr>
            <p:cNvPr id="2" name="图片 1">
              <a:extLst>
                <a:ext uri="{FF2B5EF4-FFF2-40B4-BE49-F238E27FC236}">
                  <a16:creationId xmlns:a16="http://schemas.microsoft.com/office/drawing/2014/main" id="{F90630A7-1272-4641-BDC6-F897162C472C}"/>
                </a:ext>
              </a:extLst>
            </p:cNvPr>
            <p:cNvPicPr preferRelativeResize="0">
              <a:picLocks/>
            </p:cNvPicPr>
            <p:nvPr userDrawn="1"/>
          </p:nvPicPr>
          <p:blipFill>
            <a:blip r:embed="rId2"/>
            <a:stretch>
              <a:fillRect/>
            </a:stretch>
          </p:blipFill>
          <p:spPr>
            <a:xfrm>
              <a:off x="8832304" y="9097"/>
              <a:ext cx="3349845" cy="1008000"/>
            </a:xfrm>
            <a:prstGeom prst="rect">
              <a:avLst/>
            </a:prstGeom>
          </p:spPr>
        </p:pic>
        <p:pic>
          <p:nvPicPr>
            <p:cNvPr id="3" name="图片 2">
              <a:extLst>
                <a:ext uri="{FF2B5EF4-FFF2-40B4-BE49-F238E27FC236}">
                  <a16:creationId xmlns:a16="http://schemas.microsoft.com/office/drawing/2014/main" id="{52C42815-95D7-48D7-ABCE-A43E2E82FE4B}"/>
                </a:ext>
              </a:extLst>
            </p:cNvPr>
            <p:cNvPicPr preferRelativeResize="0">
              <a:picLocks/>
            </p:cNvPicPr>
            <p:nvPr userDrawn="1"/>
          </p:nvPicPr>
          <p:blipFill>
            <a:blip r:embed="rId3"/>
            <a:stretch>
              <a:fillRect/>
            </a:stretch>
          </p:blipFill>
          <p:spPr>
            <a:xfrm>
              <a:off x="0" y="9098"/>
              <a:ext cx="8832304" cy="1008000"/>
            </a:xfrm>
            <a:prstGeom prst="rect">
              <a:avLst/>
            </a:prstGeom>
          </p:spPr>
        </p:pic>
      </p:grpSp>
      <p:sp>
        <p:nvSpPr>
          <p:cNvPr id="10" name="Rectangle 9">
            <a:extLst>
              <a:ext uri="{FF2B5EF4-FFF2-40B4-BE49-F238E27FC236}">
                <a16:creationId xmlns:a16="http://schemas.microsoft.com/office/drawing/2014/main" id="{E011B50A-73C6-431B-97B4-062DCE2CFC3A}"/>
              </a:ext>
            </a:extLst>
          </p:cNvPr>
          <p:cNvSpPr>
            <a:spLocks noGrp="1" noChangeArrowheads="1"/>
          </p:cNvSpPr>
          <p:nvPr>
            <p:ph type="title"/>
          </p:nvPr>
        </p:nvSpPr>
        <p:spPr bwMode="auto">
          <a:xfrm>
            <a:off x="107952" y="148313"/>
            <a:ext cx="8928100" cy="760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a:defRPr sz="2100" b="1">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单击此处编辑母版标题样式</a:t>
            </a:r>
            <a:endParaRPr lang="zh-CN" altLang="en-US" dirty="0"/>
          </a:p>
        </p:txBody>
      </p:sp>
      <p:sp>
        <p:nvSpPr>
          <p:cNvPr id="11" name="Line 8">
            <a:extLst>
              <a:ext uri="{FF2B5EF4-FFF2-40B4-BE49-F238E27FC236}">
                <a16:creationId xmlns:a16="http://schemas.microsoft.com/office/drawing/2014/main" id="{97963D1D-3856-487F-B351-C10C3F480FBE}"/>
              </a:ext>
            </a:extLst>
          </p:cNvPr>
          <p:cNvSpPr>
            <a:spLocks noChangeShapeType="1"/>
          </p:cNvSpPr>
          <p:nvPr userDrawn="1"/>
        </p:nvSpPr>
        <p:spPr bwMode="auto">
          <a:xfrm>
            <a:off x="0" y="980730"/>
            <a:ext cx="9144000" cy="1"/>
          </a:xfrm>
          <a:prstGeom prst="line">
            <a:avLst/>
          </a:prstGeom>
          <a:noFill/>
          <a:ln w="47625" cmpd="thinThick">
            <a:solidFill>
              <a:schemeClr val="bg1"/>
            </a:solidFill>
            <a:round/>
            <a:headEnd type="none" w="sm" len="sm"/>
            <a:tailEnd type="none" w="sm" len="sm"/>
          </a:ln>
        </p:spPr>
        <p:txBody>
          <a:bodyPr wrap="none" anchor="ctr"/>
          <a:lstStyle/>
          <a:p>
            <a:pPr eaLnBrk="1" fontAlgn="auto" hangingPunct="1">
              <a:spcBef>
                <a:spcPts val="0"/>
              </a:spcBef>
              <a:spcAft>
                <a:spcPts val="0"/>
              </a:spcAft>
            </a:pPr>
            <a:endParaRPr lang="zh-CN" altLang="en-US" sz="1350" baseline="0">
              <a:solidFill>
                <a:prstClr val="black"/>
              </a:solidFill>
              <a:latin typeface="Calibri"/>
            </a:endParaRPr>
          </a:p>
        </p:txBody>
      </p:sp>
    </p:spTree>
    <p:extLst>
      <p:ext uri="{BB962C8B-B14F-4D97-AF65-F5344CB8AC3E}">
        <p14:creationId xmlns:p14="http://schemas.microsoft.com/office/powerpoint/2010/main" val="248610666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6356353"/>
            <a:ext cx="2057400" cy="365125"/>
          </a:xfrm>
          <a:prstGeom prst="rect">
            <a:avLst/>
          </a:prstGeom>
        </p:spPr>
        <p:txBody>
          <a:bodyPr/>
          <a:lstStyle/>
          <a:p>
            <a:fld id="{58F02BAC-A554-1949-B689-02FEABA80559}" type="datetime1">
              <a:rPr lang="zh-CN" altLang="en-US" smtClean="0">
                <a:solidFill>
                  <a:srgbClr val="000000"/>
                </a:solidFill>
              </a:rPr>
              <a:t>2024/12/20</a:t>
            </a:fld>
            <a:endParaRPr lang="zh-CN" altLang="en-US">
              <a:solidFill>
                <a:srgbClr val="000000"/>
              </a:solidFill>
            </a:endParaRPr>
          </a:p>
        </p:txBody>
      </p:sp>
      <p:sp>
        <p:nvSpPr>
          <p:cNvPr id="5" name="灯片编号占位符 4"/>
          <p:cNvSpPr>
            <a:spLocks noGrp="1"/>
          </p:cNvSpPr>
          <p:nvPr>
            <p:ph type="sldNum" sz="quarter" idx="12"/>
          </p:nvPr>
        </p:nvSpPr>
        <p:spPr>
          <a:xfrm>
            <a:off x="6457950" y="6356353"/>
            <a:ext cx="2057400" cy="365125"/>
          </a:xfrm>
          <a:prstGeom prst="rect">
            <a:avLst/>
          </a:prstGeom>
        </p:spPr>
        <p:txBody>
          <a:bodyPr/>
          <a:lstStyle/>
          <a:p>
            <a:fld id="{3E01EE5D-26FB-46D5-A381-ECFB35BF1D34}"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16685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内容占位符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0DFB532-7CF5-934D-B6F3-DAE7019CE656}"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8234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36C0CF7-6D34-2040-A725-6428A2D75C68}"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808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9B6657CC-E87E-6B4A-80C4-F32D8694EDD8}"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236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40718B-CDFC-C54C-A3D3-6792FE9EF819}"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82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6E65B55-B1CC-AE4F-9454-341616EA6FC4}"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748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990179-F912-C046-B4DF-1478C41043BD}" type="datetime1">
              <a:rPr lang="zh-CN" altLang="en-US" smtClean="0">
                <a:solidFill>
                  <a:prstClr val="black">
                    <a:tint val="75000"/>
                  </a:prstClr>
                </a:solidFill>
              </a:rPr>
              <a:t>2024/12/20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596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B34D5155-544D-CB4E-80B4-16AD18EFA4BA}" type="datetime1">
              <a:rPr lang="zh-CN" altLang="en-US" baseline="0" smtClean="0">
                <a:solidFill>
                  <a:prstClr val="black">
                    <a:tint val="75000"/>
                  </a:prstClr>
                </a:solidFill>
                <a:latin typeface="Calibri"/>
              </a:rPr>
              <a:t>2024/12/20</a:t>
            </a:fld>
            <a:endParaRPr lang="zh-CN" altLang="en-US" baseline="0">
              <a:solidFill>
                <a:prstClr val="black">
                  <a:tint val="75000"/>
                </a:prstClr>
              </a:solidFill>
              <a:latin typeface="Calibri"/>
            </a:endParaRPr>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zh-CN" altLang="en-US" baseline="0">
              <a:solidFill>
                <a:prstClr val="black">
                  <a:tint val="75000"/>
                </a:prstClr>
              </a:solidFill>
              <a:latin typeface="Calibri"/>
            </a:endParaRPr>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DE13E52-98D4-4D56-ABFC-FE1EB888D54D}" type="slidenum">
              <a:rPr lang="zh-CN" altLang="en-US" baseline="0" smtClean="0">
                <a:solidFill>
                  <a:prstClr val="black">
                    <a:tint val="75000"/>
                  </a:prstClr>
                </a:solidFill>
                <a:latin typeface="Calibri"/>
              </a:rPr>
              <a:pPr eaLnBrk="1" fontAlgn="auto" hangingPunct="1">
                <a:spcBef>
                  <a:spcPts val="0"/>
                </a:spcBef>
                <a:spcAft>
                  <a:spcPts val="0"/>
                </a:spcAft>
              </a:pPr>
              <a:t>‹#›</a:t>
            </a:fld>
            <a:endParaRPr lang="zh-CN" altLang="en-US" baseline="0">
              <a:solidFill>
                <a:prstClr val="black">
                  <a:tint val="75000"/>
                </a:prstClr>
              </a:solidFill>
              <a:latin typeface="Calibri"/>
            </a:endParaRPr>
          </a:p>
        </p:txBody>
      </p:sp>
    </p:spTree>
    <p:extLst>
      <p:ext uri="{BB962C8B-B14F-4D97-AF65-F5344CB8AC3E}">
        <p14:creationId xmlns:p14="http://schemas.microsoft.com/office/powerpoint/2010/main" val="130244477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79388" y="981075"/>
            <a:ext cx="88392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1028" name="Rectangle 4"/>
          <p:cNvSpPr>
            <a:spLocks noGrp="1" noChangeArrowheads="1"/>
          </p:cNvSpPr>
          <p:nvPr>
            <p:ph type="dt" sz="half" idx="2"/>
          </p:nvPr>
        </p:nvSpPr>
        <p:spPr bwMode="auto">
          <a:xfrm>
            <a:off x="381000" y="6537327"/>
            <a:ext cx="2286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latin typeface="Arial" charset="0"/>
              </a:defRPr>
            </a:lvl1pPr>
          </a:lstStyle>
          <a:p>
            <a:pPr>
              <a:defRPr/>
            </a:pPr>
            <a:fld id="{AD86CB0D-6475-3A46-B9F8-E334EC55325D}" type="datetime1">
              <a:rPr lang="zh-CN" altLang="en-US" smtClean="0"/>
              <a:t>2024/12/20</a:t>
            </a:fld>
            <a:endParaRPr lang="en-US"/>
          </a:p>
        </p:txBody>
      </p:sp>
      <p:sp>
        <p:nvSpPr>
          <p:cNvPr id="1030" name="Rectangle 6"/>
          <p:cNvSpPr>
            <a:spLocks noGrp="1" noChangeArrowheads="1"/>
          </p:cNvSpPr>
          <p:nvPr>
            <p:ph type="sldNum" sz="quarter" idx="4"/>
          </p:nvPr>
        </p:nvSpPr>
        <p:spPr bwMode="auto">
          <a:xfrm>
            <a:off x="6096000" y="6537327"/>
            <a:ext cx="2743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lvl1pPr>
          </a:lstStyle>
          <a:p>
            <a:pPr>
              <a:defRPr/>
            </a:pPr>
            <a:fld id="{959C821A-6763-4EB6-8588-90DEC9026826}" type="slidenum">
              <a:rPr lang="en-US" altLang="zh-CN"/>
              <a:pPr>
                <a:defRPr/>
              </a:pPr>
              <a:t>‹#›</a:t>
            </a:fld>
            <a:endParaRPr lang="en-US" altLang="zh-CN"/>
          </a:p>
        </p:txBody>
      </p:sp>
      <p:sp>
        <p:nvSpPr>
          <p:cNvPr id="2" name="Rectangle 9"/>
          <p:cNvSpPr>
            <a:spLocks noGrp="1" noChangeArrowheads="1"/>
          </p:cNvSpPr>
          <p:nvPr>
            <p:ph type="title"/>
          </p:nvPr>
        </p:nvSpPr>
        <p:spPr bwMode="auto">
          <a:xfrm>
            <a:off x="179388" y="71438"/>
            <a:ext cx="8839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1" name="Line 8"/>
          <p:cNvSpPr>
            <a:spLocks noChangeShapeType="1"/>
          </p:cNvSpPr>
          <p:nvPr/>
        </p:nvSpPr>
        <p:spPr bwMode="auto">
          <a:xfrm flipV="1">
            <a:off x="179389" y="908050"/>
            <a:ext cx="8856662" cy="0"/>
          </a:xfrm>
          <a:prstGeom prst="line">
            <a:avLst/>
          </a:prstGeom>
          <a:noFill/>
          <a:ln w="47625"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44013166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sldNum="0" hdr="0" ftr="0" dt="0"/>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Arial" charset="0"/>
          <a:ea typeface="黑体" pitchFamily="2" charset="-122"/>
        </a:defRPr>
      </a:lvl2pPr>
      <a:lvl3pPr algn="l" rtl="0" eaLnBrk="0" fontAlgn="base" hangingPunct="0">
        <a:spcBef>
          <a:spcPct val="0"/>
        </a:spcBef>
        <a:spcAft>
          <a:spcPct val="0"/>
        </a:spcAft>
        <a:defRPr sz="2800" b="1">
          <a:solidFill>
            <a:schemeClr val="accent2"/>
          </a:solidFill>
          <a:latin typeface="Arial" charset="0"/>
          <a:ea typeface="黑体" pitchFamily="2" charset="-122"/>
        </a:defRPr>
      </a:lvl3pPr>
      <a:lvl4pPr algn="l" rtl="0" eaLnBrk="0" fontAlgn="base" hangingPunct="0">
        <a:spcBef>
          <a:spcPct val="0"/>
        </a:spcBef>
        <a:spcAft>
          <a:spcPct val="0"/>
        </a:spcAft>
        <a:defRPr sz="2800" b="1">
          <a:solidFill>
            <a:schemeClr val="accent2"/>
          </a:solidFill>
          <a:latin typeface="Arial" charset="0"/>
          <a:ea typeface="黑体" pitchFamily="2" charset="-122"/>
        </a:defRPr>
      </a:lvl4pPr>
      <a:lvl5pPr algn="l" rtl="0" eaLnBrk="0" fontAlgn="base" hangingPunct="0">
        <a:spcBef>
          <a:spcPct val="0"/>
        </a:spcBef>
        <a:spcAft>
          <a:spcPct val="0"/>
        </a:spcAft>
        <a:defRPr sz="2800" b="1">
          <a:solidFill>
            <a:schemeClr val="accent2"/>
          </a:solidFill>
          <a:latin typeface="Arial" charset="0"/>
          <a:ea typeface="黑体" pitchFamily="2" charset="-122"/>
        </a:defRPr>
      </a:lvl5pPr>
      <a:lvl6pPr marL="457200" algn="l" rtl="0" eaLnBrk="0" fontAlgn="base" hangingPunct="0">
        <a:spcBef>
          <a:spcPct val="0"/>
        </a:spcBef>
        <a:spcAft>
          <a:spcPct val="0"/>
        </a:spcAft>
        <a:defRPr sz="2800" b="1">
          <a:solidFill>
            <a:schemeClr val="accent2"/>
          </a:solidFill>
          <a:latin typeface="Arial" charset="0"/>
          <a:ea typeface="黑体" pitchFamily="2" charset="-122"/>
        </a:defRPr>
      </a:lvl6pPr>
      <a:lvl7pPr marL="914400" algn="l" rtl="0" eaLnBrk="0" fontAlgn="base" hangingPunct="0">
        <a:spcBef>
          <a:spcPct val="0"/>
        </a:spcBef>
        <a:spcAft>
          <a:spcPct val="0"/>
        </a:spcAft>
        <a:defRPr sz="2800" b="1">
          <a:solidFill>
            <a:schemeClr val="accent2"/>
          </a:solidFill>
          <a:latin typeface="Arial" charset="0"/>
          <a:ea typeface="黑体" pitchFamily="2" charset="-122"/>
        </a:defRPr>
      </a:lvl7pPr>
      <a:lvl8pPr marL="1371600" algn="l" rtl="0" eaLnBrk="0" fontAlgn="base" hangingPunct="0">
        <a:spcBef>
          <a:spcPct val="0"/>
        </a:spcBef>
        <a:spcAft>
          <a:spcPct val="0"/>
        </a:spcAft>
        <a:defRPr sz="2800" b="1">
          <a:solidFill>
            <a:schemeClr val="accent2"/>
          </a:solidFill>
          <a:latin typeface="Arial" charset="0"/>
          <a:ea typeface="黑体" pitchFamily="2" charset="-122"/>
        </a:defRPr>
      </a:lvl8pPr>
      <a:lvl9pPr marL="1828800" algn="l" rtl="0" eaLnBrk="0" fontAlgn="base" hangingPunct="0">
        <a:spcBef>
          <a:spcPct val="0"/>
        </a:spcBef>
        <a:spcAft>
          <a:spcPct val="0"/>
        </a:spcAft>
        <a:defRPr sz="2800" b="1">
          <a:solidFill>
            <a:schemeClr val="accent2"/>
          </a:solidFill>
          <a:latin typeface="Arial" charset="0"/>
          <a:ea typeface="黑体"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l"/>
        <a:defRPr sz="2000" b="1">
          <a:solidFill>
            <a:schemeClr val="tx1"/>
          </a:solidFill>
          <a:latin typeface="+mn-lt"/>
          <a:ea typeface="楷体_GB2312" pitchFamily="49" charset="-122"/>
        </a:defRPr>
      </a:lvl2pPr>
      <a:lvl3pPr marL="1143000" indent="-228600" algn="l" rtl="0" eaLnBrk="0" fontAlgn="base" hangingPunct="0">
        <a:spcBef>
          <a:spcPct val="20000"/>
        </a:spcBef>
        <a:spcAft>
          <a:spcPct val="0"/>
        </a:spcAft>
        <a:buFont typeface="Gungsuh" panose="02030600000101010101" pitchFamily="18" charset="-127"/>
        <a:buChar char="-"/>
        <a:defRPr sz="2400" b="1">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CBE61843-FCB1-4A44-A3F9-BD41C827EAAE}" type="datetime1">
              <a:rPr lang="zh-CN" altLang="en-US" baseline="0" smtClean="0">
                <a:solidFill>
                  <a:prstClr val="black">
                    <a:tint val="75000"/>
                  </a:prstClr>
                </a:solidFill>
                <a:latin typeface="Calibri"/>
              </a:rPr>
              <a:t>2024/12/20</a:t>
            </a:fld>
            <a:endParaRPr lang="zh-CN" altLang="en-US" baseline="0">
              <a:solidFill>
                <a:prstClr val="black">
                  <a:tint val="75000"/>
                </a:prstClr>
              </a:solidFill>
              <a:latin typeface="Calibri"/>
            </a:endParaRPr>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zh-CN" altLang="en-US" baseline="0">
              <a:solidFill>
                <a:prstClr val="black">
                  <a:tint val="75000"/>
                </a:prstClr>
              </a:solidFill>
              <a:latin typeface="Calibri"/>
            </a:endParaRPr>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DE13E52-98D4-4D56-ABFC-FE1EB888D54D}" type="slidenum">
              <a:rPr lang="zh-CN" altLang="en-US" baseline="0" smtClean="0">
                <a:solidFill>
                  <a:prstClr val="black">
                    <a:tint val="75000"/>
                  </a:prstClr>
                </a:solidFill>
                <a:latin typeface="Calibri"/>
              </a:rPr>
              <a:pPr eaLnBrk="1" fontAlgn="auto" hangingPunct="1">
                <a:spcBef>
                  <a:spcPts val="0"/>
                </a:spcBef>
                <a:spcAft>
                  <a:spcPts val="0"/>
                </a:spcAft>
              </a:pPr>
              <a:t>‹#›</a:t>
            </a:fld>
            <a:endParaRPr lang="zh-CN" altLang="en-US" baseline="0">
              <a:solidFill>
                <a:prstClr val="black">
                  <a:tint val="75000"/>
                </a:prstClr>
              </a:solidFill>
              <a:latin typeface="Calibri"/>
            </a:endParaRPr>
          </a:p>
        </p:txBody>
      </p:sp>
    </p:spTree>
    <p:extLst>
      <p:ext uri="{BB962C8B-B14F-4D97-AF65-F5344CB8AC3E}">
        <p14:creationId xmlns:p14="http://schemas.microsoft.com/office/powerpoint/2010/main" val="1343130853"/>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35496" y="2204864"/>
            <a:ext cx="9108504" cy="2160240"/>
          </a:xfrm>
          <a:effectLst/>
          <a:scene3d>
            <a:camera prst="orthographicFront"/>
            <a:lightRig rig="threePt" dir="t"/>
          </a:scene3d>
          <a:sp3d>
            <a:bevelT/>
          </a:sp3d>
        </p:spPr>
        <p:txBody>
          <a:bodyPr>
            <a:normAutofit/>
          </a:bodyPr>
          <a:lstStyle/>
          <a:p>
            <a:r>
              <a:rPr lang="en-US" altLang="zh-CN" sz="3600" b="1" dirty="0">
                <a:solidFill>
                  <a:schemeClr val="bg1"/>
                </a:solidFill>
                <a:latin typeface="微软雅黑" panose="020B0503020204020204" pitchFamily="34" charset="-122"/>
                <a:ea typeface="微软雅黑" panose="020B0503020204020204" pitchFamily="34" charset="-122"/>
              </a:rPr>
              <a:t>Chapter 11-13  </a:t>
            </a:r>
            <a:br>
              <a:rPr lang="en-US" altLang="zh-CN" sz="3600" b="1" dirty="0">
                <a:solidFill>
                  <a:schemeClr val="bg1"/>
                </a:solidFill>
                <a:latin typeface="微软雅黑" panose="020B0503020204020204" pitchFamily="34" charset="-122"/>
                <a:ea typeface="微软雅黑" panose="020B0503020204020204" pitchFamily="34" charset="-122"/>
              </a:rPr>
            </a:br>
            <a:r>
              <a:rPr lang="en-US" altLang="zh-CN" b="1" dirty="0">
                <a:solidFill>
                  <a:schemeClr val="bg1"/>
                </a:solidFill>
                <a:latin typeface="Arial"/>
                <a:cs typeface="Arial"/>
              </a:rPr>
              <a:t>Compiling</a:t>
            </a:r>
            <a:r>
              <a:rPr lang="en-US" altLang="zh-CN" b="1" spc="-20" dirty="0">
                <a:solidFill>
                  <a:schemeClr val="bg1"/>
                </a:solidFill>
                <a:latin typeface="Arial"/>
                <a:cs typeface="Arial"/>
              </a:rPr>
              <a:t> </a:t>
            </a:r>
            <a:r>
              <a:rPr lang="en-US" altLang="zh-CN" b="1" dirty="0">
                <a:solidFill>
                  <a:schemeClr val="bg1"/>
                </a:solidFill>
                <a:latin typeface="Arial"/>
                <a:cs typeface="Arial"/>
              </a:rPr>
              <a:t>C</a:t>
            </a:r>
            <a:r>
              <a:rPr lang="en-US" altLang="zh-CN" b="1" spc="-25" dirty="0">
                <a:solidFill>
                  <a:schemeClr val="bg1"/>
                </a:solidFill>
                <a:latin typeface="Arial"/>
                <a:cs typeface="Arial"/>
              </a:rPr>
              <a:t> </a:t>
            </a:r>
            <a:r>
              <a:rPr lang="en-US" altLang="zh-CN" b="1" dirty="0">
                <a:solidFill>
                  <a:schemeClr val="bg1"/>
                </a:solidFill>
                <a:latin typeface="Arial"/>
                <a:cs typeface="Arial"/>
              </a:rPr>
              <a:t>to</a:t>
            </a:r>
            <a:r>
              <a:rPr lang="en-US" altLang="zh-CN" b="1" spc="-20" dirty="0">
                <a:solidFill>
                  <a:schemeClr val="bg1"/>
                </a:solidFill>
                <a:latin typeface="Arial"/>
                <a:cs typeface="Arial"/>
              </a:rPr>
              <a:t> </a:t>
            </a:r>
            <a:r>
              <a:rPr lang="en-US" altLang="zh-CN" b="1" spc="-10" dirty="0">
                <a:solidFill>
                  <a:schemeClr val="bg1"/>
                </a:solidFill>
                <a:latin typeface="Arial"/>
                <a:cs typeface="Arial"/>
              </a:rPr>
              <a:t>Assembly</a:t>
            </a:r>
            <a:endParaRPr lang="zh-CN" altLang="en-US" b="1" dirty="0">
              <a:solidFill>
                <a:schemeClr val="bg1"/>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4" name="文本框 3"/>
          <p:cNvSpPr txBox="1"/>
          <p:nvPr/>
        </p:nvSpPr>
        <p:spPr>
          <a:xfrm>
            <a:off x="4932039" y="404664"/>
            <a:ext cx="4137608" cy="1077218"/>
          </a:xfrm>
          <a:prstGeom prst="rect">
            <a:avLst/>
          </a:prstGeom>
          <a:noFill/>
        </p:spPr>
        <p:txBody>
          <a:bodyPr wrap="none" rtlCol="0">
            <a:spAutoFit/>
          </a:bodyPr>
          <a:lstStyle/>
          <a:p>
            <a:pPr algn="r" eaLnBrk="1" hangingPunct="1">
              <a:buFont typeface="Wingdings" panose="05000000000000000000" pitchFamily="2" charset="2"/>
              <a:buNone/>
            </a:pPr>
            <a:r>
              <a:rPr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计算机系统概论</a:t>
            </a:r>
            <a:endParaRPr lang="en-US" altLang="zh-CN"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eaLnBrk="1" hangingPunct="1">
              <a:buFont typeface="Wingdings" panose="05000000000000000000" pitchFamily="2" charset="2"/>
              <a:buNone/>
            </a:pPr>
            <a:r>
              <a:rPr lang="en-US" altLang="zh-CN" baseline="0" dirty="0">
                <a:solidFill>
                  <a:schemeClr val="tx1">
                    <a:lumMod val="75000"/>
                    <a:lumOff val="25000"/>
                  </a:schemeClr>
                </a:solidFill>
                <a:latin typeface="微软雅黑" panose="020B0503020204020204" pitchFamily="34" charset="-122"/>
                <a:ea typeface="微软雅黑" panose="020B0503020204020204" pitchFamily="34" charset="-122"/>
              </a:rPr>
              <a:t>Introduction to Computing Systems</a:t>
            </a:r>
          </a:p>
          <a:p>
            <a:pPr algn="r" eaLnBrk="1" hangingPunct="1">
              <a:buFont typeface="Wingdings" panose="05000000000000000000" pitchFamily="2" charset="2"/>
              <a:buNone/>
            </a:pPr>
            <a:r>
              <a:rPr lang="zh-CN" altLang="en-US" baseline="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baseline="0">
                <a:solidFill>
                  <a:schemeClr val="tx1">
                    <a:lumMod val="75000"/>
                    <a:lumOff val="25000"/>
                  </a:schemeClr>
                </a:solidFill>
                <a:latin typeface="微软雅黑" panose="020B0503020204020204" pitchFamily="34" charset="-122"/>
                <a:ea typeface="微软雅黑" panose="020B0503020204020204" pitchFamily="34" charset="-122"/>
              </a:rPr>
              <a:t>CS1002A.03</a:t>
            </a:r>
            <a:r>
              <a:rPr lang="zh-CN" altLang="en-US" baseline="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8E610179-B450-42CD-B0BA-6EB42BDBF7B2}"/>
              </a:ext>
            </a:extLst>
          </p:cNvPr>
          <p:cNvSpPr txBox="1"/>
          <p:nvPr/>
        </p:nvSpPr>
        <p:spPr>
          <a:xfrm>
            <a:off x="2385516" y="5085184"/>
            <a:ext cx="4368504" cy="1793696"/>
          </a:xfrm>
          <a:prstGeom prst="rect">
            <a:avLst/>
          </a:prstGeom>
          <a:noFill/>
          <a:effectLst/>
        </p:spPr>
        <p:txBody>
          <a:bodyPr wrap="none" rtlCol="0">
            <a:spAutoFit/>
          </a:bodyPr>
          <a:lstStyle/>
          <a:p>
            <a:pPr algn="ctr" eaLnBrk="1" fontAlgn="auto" hangingPunct="1">
              <a:lnSpc>
                <a:spcPct val="90000"/>
              </a:lnSpc>
              <a:spcBef>
                <a:spcPts val="0"/>
              </a:spcBef>
              <a:spcAft>
                <a:spcPts val="0"/>
              </a:spcAft>
            </a:pPr>
            <a:r>
              <a:rPr lang="zh-CN" altLang="en-US" sz="3200" b="1" baseline="0" dirty="0">
                <a:solidFill>
                  <a:schemeClr val="bg2">
                    <a:lumMod val="10000"/>
                  </a:schemeClr>
                </a:solidFill>
                <a:latin typeface="KaiTi" panose="02010609060101010101" pitchFamily="49" charset="-122"/>
                <a:ea typeface="KaiTi" panose="02010609060101010101" pitchFamily="49" charset="-122"/>
                <a:cs typeface="Tahoma" panose="020B0604030504040204" pitchFamily="34" charset="0"/>
              </a:rPr>
              <a:t>陈俊仕</a:t>
            </a:r>
            <a:endParaRPr lang="en-US" altLang="zh-CN" sz="3200" b="1" baseline="0" dirty="0">
              <a:solidFill>
                <a:schemeClr val="bg2">
                  <a:lumMod val="10000"/>
                </a:schemeClr>
              </a:solidFill>
              <a:latin typeface="KaiTi" panose="02010609060101010101" pitchFamily="49" charset="-122"/>
              <a:ea typeface="KaiTi" panose="02010609060101010101" pitchFamily="49" charset="-122"/>
              <a:cs typeface="Tahoma" panose="020B0604030504040204" pitchFamily="34" charset="0"/>
            </a:endParaRPr>
          </a:p>
          <a:p>
            <a:pPr algn="ctr" eaLnBrk="1" fontAlgn="auto" hangingPunct="1">
              <a:lnSpc>
                <a:spcPct val="90000"/>
              </a:lnSpc>
              <a:spcBef>
                <a:spcPts val="0"/>
              </a:spcBef>
              <a:spcAft>
                <a:spcPts val="0"/>
              </a:spcAft>
            </a:pPr>
            <a:r>
              <a:rPr lang="en-US" altLang="zh-CN" sz="1600" b="1" baseline="0" dirty="0" err="1">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cjuns@ustc.edu.cn</a:t>
            </a:r>
            <a:br>
              <a:rPr lang="en-US" altLang="zh-CN" sz="1600" b="1" baseline="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br>
            <a:r>
              <a:rPr lang="en-US" altLang="zh-CN" sz="1600" b="1" baseline="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2024 Fall</a:t>
            </a:r>
          </a:p>
          <a:p>
            <a:pPr algn="ctr" eaLnBrk="1" fontAlgn="auto" hangingPunct="1">
              <a:lnSpc>
                <a:spcPct val="90000"/>
              </a:lnSpc>
              <a:spcBef>
                <a:spcPts val="0"/>
              </a:spcBef>
              <a:spcAft>
                <a:spcPts val="0"/>
              </a:spcAft>
            </a:pPr>
            <a:endParaRPr lang="en-US" altLang="zh-CN" sz="1400" b="1" baseline="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p>
            <a:pPr algn="ctr" eaLnBrk="1" fontAlgn="auto" hangingPunct="1">
              <a:lnSpc>
                <a:spcPct val="80000"/>
              </a:lnSpc>
              <a:spcBef>
                <a:spcPts val="0"/>
              </a:spcBef>
              <a:spcAft>
                <a:spcPts val="0"/>
              </a:spcAft>
            </a:pPr>
            <a:r>
              <a:rPr lang="zh-CN" altLang="en-US" sz="3200" b="1" baseline="0" dirty="0">
                <a:solidFill>
                  <a:srgbClr val="1F497D"/>
                </a:solidFill>
                <a:latin typeface="华文新魏" panose="02010800040101010101" pitchFamily="2" charset="-122"/>
                <a:ea typeface="华文新魏" panose="02010800040101010101" pitchFamily="2" charset="-122"/>
              </a:rPr>
              <a:t>计算机科学与技术学院</a:t>
            </a:r>
            <a:endParaRPr lang="en-US" altLang="zh-CN" sz="3200" b="1" baseline="0" dirty="0">
              <a:solidFill>
                <a:srgbClr val="1F497D"/>
              </a:solidFill>
              <a:latin typeface="华文新魏" panose="02010800040101010101" pitchFamily="2" charset="-122"/>
              <a:ea typeface="华文新魏" panose="02010800040101010101" pitchFamily="2" charset="-122"/>
            </a:endParaRPr>
          </a:p>
          <a:p>
            <a:pPr algn="ctr" eaLnBrk="1" fontAlgn="auto" hangingPunct="1">
              <a:lnSpc>
                <a:spcPct val="80000"/>
              </a:lnSpc>
              <a:spcBef>
                <a:spcPts val="0"/>
              </a:spcBef>
              <a:spcAft>
                <a:spcPts val="0"/>
              </a:spcAft>
            </a:pPr>
            <a:r>
              <a:rPr lang="en-US" altLang="zh-CN" baseline="0" dirty="0">
                <a:solidFill>
                  <a:srgbClr val="1F497D"/>
                </a:solidFill>
                <a:latin typeface="Calibri"/>
                <a:ea typeface="华文新魏" panose="02010800040101010101" pitchFamily="2" charset="-122"/>
              </a:rPr>
              <a:t>School of Computer Science and Technology</a:t>
            </a:r>
            <a:endParaRPr lang="zh-CN" altLang="en-US" baseline="0" dirty="0">
              <a:solidFill>
                <a:srgbClr val="1F497D"/>
              </a:solidFill>
              <a:latin typeface="Calibri"/>
              <a:ea typeface="华文新魏" panose="02010800040101010101" pitchFamily="2" charset="-122"/>
            </a:endParaRPr>
          </a:p>
        </p:txBody>
      </p:sp>
    </p:spTree>
    <p:extLst>
      <p:ext uri="{BB962C8B-B14F-4D97-AF65-F5344CB8AC3E}">
        <p14:creationId xmlns:p14="http://schemas.microsoft.com/office/powerpoint/2010/main" val="266617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724CD4-5A53-790A-D1C1-771E678E6547}"/>
              </a:ext>
            </a:extLst>
          </p:cNvPr>
          <p:cNvSpPr>
            <a:spLocks noGrp="1"/>
          </p:cNvSpPr>
          <p:nvPr>
            <p:ph type="title"/>
          </p:nvPr>
        </p:nvSpPr>
        <p:spPr/>
        <p:txBody>
          <a:bodyPr/>
          <a:lstStyle/>
          <a:p>
            <a:r>
              <a:rPr lang="en-US" altLang="zh-CN" sz="2800" b="1" spc="-10" dirty="0">
                <a:solidFill>
                  <a:srgbClr val="3333CC"/>
                </a:solidFill>
                <a:latin typeface="Arial"/>
                <a:cs typeface="Arial"/>
              </a:rPr>
              <a:t>Compiler</a:t>
            </a:r>
            <a:endParaRPr lang="zh-CN" altLang="en-US" dirty="0"/>
          </a:p>
        </p:txBody>
      </p:sp>
      <p:sp>
        <p:nvSpPr>
          <p:cNvPr id="3" name="内容占位符 2">
            <a:extLst>
              <a:ext uri="{FF2B5EF4-FFF2-40B4-BE49-F238E27FC236}">
                <a16:creationId xmlns:a16="http://schemas.microsoft.com/office/drawing/2014/main" id="{AABD6629-D190-7649-160C-71DC2CB0B4A2}"/>
              </a:ext>
            </a:extLst>
          </p:cNvPr>
          <p:cNvSpPr>
            <a:spLocks noGrp="1"/>
          </p:cNvSpPr>
          <p:nvPr>
            <p:ph idx="1"/>
          </p:nvPr>
        </p:nvSpPr>
        <p:spPr/>
        <p:txBody>
          <a:bodyPr/>
          <a:lstStyle/>
          <a:p>
            <a:r>
              <a:rPr lang="en-US" altLang="zh-CN" sz="2000" dirty="0">
                <a:solidFill>
                  <a:schemeClr val="accent1"/>
                </a:solidFill>
              </a:rPr>
              <a:t>Source Code Analysis</a:t>
            </a:r>
            <a:r>
              <a:rPr lang="en-US" altLang="zh-CN" sz="2000" dirty="0"/>
              <a:t>….</a:t>
            </a:r>
            <a:r>
              <a:rPr lang="en-US" altLang="zh-CN" sz="2000" dirty="0">
                <a:solidFill>
                  <a:srgbClr val="00B050"/>
                </a:solidFill>
              </a:rPr>
              <a:t>you will learn the theory/foundation behind this in Foundations of Computing course</a:t>
            </a:r>
          </a:p>
          <a:p>
            <a:pPr lvl="1"/>
            <a:r>
              <a:rPr lang="en-US" altLang="zh-CN" sz="1800" dirty="0"/>
              <a:t>“front end”: parses programs to identify its pieces</a:t>
            </a:r>
          </a:p>
          <a:p>
            <a:pPr lvl="2"/>
            <a:r>
              <a:rPr lang="en-US" altLang="zh-CN" sz="2000" dirty="0"/>
              <a:t>variables, expressions, statements, functions, etc.</a:t>
            </a:r>
          </a:p>
          <a:p>
            <a:pPr lvl="1"/>
            <a:r>
              <a:rPr lang="en-US" altLang="zh-CN" sz="1800" dirty="0"/>
              <a:t>depends on language (not on target machine)</a:t>
            </a:r>
          </a:p>
          <a:p>
            <a:r>
              <a:rPr lang="en-US" altLang="zh-CN" sz="2000" dirty="0">
                <a:solidFill>
                  <a:schemeClr val="accent1"/>
                </a:solidFill>
              </a:rPr>
              <a:t>Code Generation</a:t>
            </a:r>
            <a:r>
              <a:rPr lang="en-US" altLang="zh-CN" sz="2000" dirty="0"/>
              <a:t>… </a:t>
            </a:r>
            <a:r>
              <a:rPr lang="en-US" altLang="zh-CN" sz="2000" dirty="0">
                <a:solidFill>
                  <a:srgbClr val="00B0F0"/>
                </a:solidFill>
              </a:rPr>
              <a:t>we will cover it implicitly in this course</a:t>
            </a:r>
          </a:p>
          <a:p>
            <a:pPr lvl="1"/>
            <a:r>
              <a:rPr lang="en-US" altLang="zh-CN" sz="1800" dirty="0"/>
              <a:t>“back end”: generates machine code from analyzed source</a:t>
            </a:r>
          </a:p>
          <a:p>
            <a:pPr lvl="1"/>
            <a:r>
              <a:rPr lang="en-US" altLang="zh-CN" sz="1800" dirty="0">
                <a:solidFill>
                  <a:schemeClr val="accent1"/>
                </a:solidFill>
              </a:rPr>
              <a:t>may optimize machine code to make it run more efficiently</a:t>
            </a:r>
          </a:p>
          <a:p>
            <a:pPr lvl="1"/>
            <a:r>
              <a:rPr lang="en-US" altLang="zh-CN" sz="1800" dirty="0"/>
              <a:t>very dependent on target machine</a:t>
            </a:r>
          </a:p>
          <a:p>
            <a:pPr lvl="1"/>
            <a:r>
              <a:rPr lang="en-US" altLang="zh-CN" sz="1800" dirty="0"/>
              <a:t>We will play the role of the code generation component as we discuss 	how different C concepts are implemented in LC3</a:t>
            </a:r>
          </a:p>
          <a:p>
            <a:pPr lvl="2"/>
            <a:r>
              <a:rPr lang="en-US" altLang="zh-CN" sz="1600" dirty="0"/>
              <a:t>This is what the compiler backend does</a:t>
            </a:r>
            <a:endParaRPr lang="en-US" altLang="zh-CN" sz="2000" dirty="0"/>
          </a:p>
          <a:p>
            <a:r>
              <a:rPr lang="en-US" altLang="zh-CN" sz="2000" dirty="0">
                <a:solidFill>
                  <a:schemeClr val="accent1"/>
                </a:solidFill>
              </a:rPr>
              <a:t>Symbol Table</a:t>
            </a:r>
          </a:p>
          <a:p>
            <a:pPr lvl="1"/>
            <a:r>
              <a:rPr lang="en-US" altLang="zh-CN" sz="1800" dirty="0"/>
              <a:t>map between symbolic names and items</a:t>
            </a:r>
          </a:p>
          <a:p>
            <a:pPr lvl="1"/>
            <a:r>
              <a:rPr lang="en-US" altLang="zh-CN" sz="1800" dirty="0"/>
              <a:t>like assembler, but more kinds of information</a:t>
            </a:r>
          </a:p>
          <a:p>
            <a:endParaRPr lang="zh-CN" altLang="en-US" dirty="0"/>
          </a:p>
        </p:txBody>
      </p:sp>
    </p:spTree>
    <p:extLst>
      <p:ext uri="{BB962C8B-B14F-4D97-AF65-F5344CB8AC3E}">
        <p14:creationId xmlns:p14="http://schemas.microsoft.com/office/powerpoint/2010/main" val="2230409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55894E-F44E-5752-9796-4C6494EC4E75}"/>
              </a:ext>
            </a:extLst>
          </p:cNvPr>
          <p:cNvSpPr>
            <a:spLocks noGrp="1"/>
          </p:cNvSpPr>
          <p:nvPr>
            <p:ph type="title"/>
          </p:nvPr>
        </p:nvSpPr>
        <p:spPr/>
        <p:txBody>
          <a:bodyPr/>
          <a:lstStyle/>
          <a:p>
            <a:r>
              <a:rPr lang="en-US" altLang="zh-CN" sz="2800" b="1" kern="0" baseline="0" dirty="0">
                <a:solidFill>
                  <a:srgbClr val="3333CC"/>
                </a:solidFill>
                <a:latin typeface="Arial"/>
                <a:cs typeface="Arial"/>
              </a:rPr>
              <a:t>A</a:t>
            </a:r>
            <a:r>
              <a:rPr lang="en-US" altLang="zh-CN" sz="2800" b="1" kern="0" spc="-25" baseline="0" dirty="0">
                <a:solidFill>
                  <a:srgbClr val="3333CC"/>
                </a:solidFill>
                <a:latin typeface="Arial"/>
                <a:cs typeface="Arial"/>
              </a:rPr>
              <a:t> </a:t>
            </a:r>
            <a:r>
              <a:rPr lang="en-US" altLang="zh-CN" sz="2800" b="1" kern="0" baseline="0" dirty="0">
                <a:solidFill>
                  <a:srgbClr val="3333CC"/>
                </a:solidFill>
                <a:latin typeface="Arial"/>
                <a:cs typeface="Arial"/>
              </a:rPr>
              <a:t>Simple</a:t>
            </a:r>
            <a:r>
              <a:rPr lang="en-US" altLang="zh-CN" sz="2800" b="1" kern="0" spc="-20" baseline="0" dirty="0">
                <a:solidFill>
                  <a:srgbClr val="3333CC"/>
                </a:solidFill>
                <a:latin typeface="Arial"/>
                <a:cs typeface="Arial"/>
              </a:rPr>
              <a:t> </a:t>
            </a:r>
            <a:r>
              <a:rPr lang="en-US" altLang="zh-CN" sz="2800" b="1" kern="0" baseline="0" dirty="0">
                <a:solidFill>
                  <a:srgbClr val="3333CC"/>
                </a:solidFill>
                <a:latin typeface="Arial"/>
                <a:cs typeface="Arial"/>
              </a:rPr>
              <a:t>C</a:t>
            </a:r>
            <a:r>
              <a:rPr lang="en-US" altLang="zh-CN" sz="2800" b="1" kern="0" spc="-20" baseline="0" dirty="0">
                <a:solidFill>
                  <a:srgbClr val="3333CC"/>
                </a:solidFill>
                <a:latin typeface="Arial"/>
                <a:cs typeface="Arial"/>
              </a:rPr>
              <a:t> </a:t>
            </a:r>
            <a:r>
              <a:rPr lang="en-US" altLang="zh-CN" sz="2800" b="1" kern="0" spc="-10" baseline="0" dirty="0">
                <a:solidFill>
                  <a:srgbClr val="3333CC"/>
                </a:solidFill>
                <a:latin typeface="Arial"/>
                <a:cs typeface="Arial"/>
              </a:rPr>
              <a:t>Program</a:t>
            </a:r>
            <a:endParaRPr lang="zh-CN" altLang="en-US" dirty="0"/>
          </a:p>
        </p:txBody>
      </p:sp>
      <p:sp>
        <p:nvSpPr>
          <p:cNvPr id="4" name="文本框 3">
            <a:extLst>
              <a:ext uri="{FF2B5EF4-FFF2-40B4-BE49-F238E27FC236}">
                <a16:creationId xmlns:a16="http://schemas.microsoft.com/office/drawing/2014/main" id="{9ABC34E0-4DC7-AEA5-B56F-C40E751BD388}"/>
              </a:ext>
            </a:extLst>
          </p:cNvPr>
          <p:cNvSpPr txBox="1"/>
          <p:nvPr/>
        </p:nvSpPr>
        <p:spPr>
          <a:xfrm>
            <a:off x="1043608" y="948690"/>
            <a:ext cx="6840760" cy="5909310"/>
          </a:xfrm>
          <a:prstGeom prst="rect">
            <a:avLst/>
          </a:prstGeom>
          <a:noFill/>
        </p:spPr>
        <p:txBody>
          <a:bodyPr wrap="square">
            <a:spAutoFit/>
          </a:bodyPr>
          <a:lstStyle/>
          <a:p>
            <a:r>
              <a:rPr lang="zh-CN" altLang="en-US" b="1" baseline="0" dirty="0">
                <a:latin typeface="Courier New" panose="02070309020205020404" pitchFamily="49" charset="0"/>
                <a:cs typeface="Courier New" panose="02070309020205020404" pitchFamily="49" charset="0"/>
              </a:rPr>
              <a:t>#include &lt;stdio.h&gt;</a:t>
            </a:r>
          </a:p>
          <a:p>
            <a:r>
              <a:rPr lang="zh-CN" altLang="en-US" b="1" baseline="0" dirty="0">
                <a:latin typeface="Courier New" panose="02070309020205020404" pitchFamily="49" charset="0"/>
                <a:cs typeface="Courier New" panose="02070309020205020404" pitchFamily="49" charset="0"/>
              </a:rPr>
              <a:t>#define STOP 0</a:t>
            </a:r>
          </a:p>
          <a:p>
            <a:r>
              <a:rPr lang="zh-CN" altLang="en-US" b="1" baseline="0" dirty="0">
                <a:latin typeface="Courier New" panose="02070309020205020404" pitchFamily="49" charset="0"/>
                <a:cs typeface="Courier New" panose="02070309020205020404" pitchFamily="49" charset="0"/>
              </a:rPr>
              <a:t>int scale=10;</a:t>
            </a:r>
          </a:p>
          <a:p>
            <a:r>
              <a:rPr lang="zh-CN" altLang="en-US" b="1" baseline="0" dirty="0">
                <a:latin typeface="Courier New" panose="02070309020205020404" pitchFamily="49" charset="0"/>
                <a:cs typeface="Courier New" panose="02070309020205020404" pitchFamily="49" charset="0"/>
              </a:rPr>
              <a:t>int square() {  </a:t>
            </a:r>
            <a:r>
              <a:rPr lang="zh-CN" altLang="en-US" b="1" baseline="0" dirty="0">
                <a:solidFill>
                  <a:schemeClr val="bg1">
                    <a:lumMod val="50000"/>
                  </a:schemeClr>
                </a:solidFill>
                <a:latin typeface="Courier New" panose="02070309020205020404" pitchFamily="49" charset="0"/>
                <a:cs typeface="Courier New" panose="02070309020205020404" pitchFamily="49" charset="0"/>
              </a:rPr>
              <a:t>/* function square */</a:t>
            </a:r>
          </a:p>
          <a:p>
            <a:r>
              <a:rPr lang="zh-CN" altLang="en-US" b="1" baseline="0" dirty="0">
                <a:latin typeface="Courier New" panose="02070309020205020404" pitchFamily="49" charset="0"/>
                <a:cs typeface="Courier New" panose="02070309020205020404" pitchFamily="49" charset="0"/>
              </a:rPr>
              <a:t>  int x, y;     </a:t>
            </a:r>
            <a:r>
              <a:rPr lang="zh-CN" altLang="en-US" b="1" baseline="0" dirty="0">
                <a:solidFill>
                  <a:schemeClr val="bg1">
                    <a:lumMod val="50000"/>
                  </a:schemeClr>
                </a:solidFill>
                <a:latin typeface="Courier New" panose="02070309020205020404" pitchFamily="49" charset="0"/>
                <a:cs typeface="Courier New" panose="02070309020205020404" pitchFamily="49" charset="0"/>
              </a:rPr>
              <a:t>/* two local variables */ </a:t>
            </a:r>
          </a:p>
          <a:p>
            <a:r>
              <a:rPr lang="zh-CN" altLang="en-US" b="1" baseline="0" dirty="0">
                <a:latin typeface="Courier New" panose="02070309020205020404" pitchFamily="49" charset="0"/>
                <a:cs typeface="Courier New" panose="02070309020205020404" pitchFamily="49" charset="0"/>
              </a:rPr>
              <a:t>  x = scale * scale;</a:t>
            </a:r>
          </a:p>
          <a:p>
            <a:r>
              <a:rPr lang="zh-CN" altLang="en-US" b="1" baseline="0" dirty="0">
                <a:latin typeface="Courier New" panose="02070309020205020404" pitchFamily="49" charset="0"/>
                <a:cs typeface="Courier New" panose="02070309020205020404" pitchFamily="49" charset="0"/>
              </a:rPr>
              <a:t>  return (x);</a:t>
            </a:r>
          </a:p>
          <a:p>
            <a:r>
              <a:rPr lang="zh-CN" altLang="en-US" b="1" baseline="0" dirty="0">
                <a:latin typeface="Courier New" panose="02070309020205020404" pitchFamily="49" charset="0"/>
                <a:cs typeface="Courier New" panose="02070309020205020404" pitchFamily="49" charset="0"/>
              </a:rPr>
              <a:t>}</a:t>
            </a:r>
          </a:p>
          <a:p>
            <a:r>
              <a:rPr lang="zh-CN" altLang="en-US" b="1" baseline="0" dirty="0">
                <a:solidFill>
                  <a:schemeClr val="bg1">
                    <a:lumMod val="50000"/>
                  </a:schemeClr>
                </a:solidFill>
                <a:latin typeface="Courier New" panose="02070309020205020404" pitchFamily="49" charset="0"/>
                <a:cs typeface="Courier New" panose="02070309020205020404" pitchFamily="49" charset="0"/>
              </a:rPr>
              <a:t>/* Function: main */</a:t>
            </a:r>
          </a:p>
          <a:p>
            <a:r>
              <a:rPr lang="zh-CN" altLang="en-US" b="1" baseline="0" dirty="0">
                <a:solidFill>
                  <a:schemeClr val="bg1">
                    <a:lumMod val="50000"/>
                  </a:schemeClr>
                </a:solidFill>
                <a:latin typeface="Courier New" panose="02070309020205020404" pitchFamily="49" charset="0"/>
                <a:cs typeface="Courier New" panose="02070309020205020404" pitchFamily="49" charset="0"/>
              </a:rPr>
              <a:t>/* Description: gets value and squares it */ </a:t>
            </a:r>
          </a:p>
          <a:p>
            <a:r>
              <a:rPr lang="zh-CN" altLang="en-US" b="1" baseline="0" dirty="0">
                <a:latin typeface="Courier New" panose="02070309020205020404" pitchFamily="49" charset="0"/>
                <a:cs typeface="Courier New" panose="02070309020205020404" pitchFamily="49" charset="0"/>
              </a:rPr>
              <a:t>int main() {</a:t>
            </a:r>
          </a:p>
          <a:p>
            <a:r>
              <a:rPr lang="zh-CN" altLang="en-US" b="1" baseline="0" dirty="0">
                <a:solidFill>
                  <a:schemeClr val="bg1">
                    <a:lumMod val="50000"/>
                  </a:schemeClr>
                </a:solidFill>
                <a:latin typeface="Courier New" panose="02070309020205020404" pitchFamily="49" charset="0"/>
                <a:cs typeface="Courier New" panose="02070309020205020404" pitchFamily="49" charset="0"/>
              </a:rPr>
              <a:t>  /* variable declarations */</a:t>
            </a:r>
          </a:p>
          <a:p>
            <a:r>
              <a:rPr lang="zh-CN" altLang="en-US" b="1" baseline="0" dirty="0">
                <a:solidFill>
                  <a:schemeClr val="bg1">
                    <a:lumMod val="50000"/>
                  </a:schemeClr>
                </a:solidFill>
                <a:latin typeface="Courier New" panose="02070309020205020404" pitchFamily="49" charset="0"/>
                <a:cs typeface="Courier New" panose="02070309020205020404" pitchFamily="49" charset="0"/>
              </a:rPr>
              <a:t>  /* three integer local variables */</a:t>
            </a:r>
          </a:p>
          <a:p>
            <a:r>
              <a:rPr lang="zh-CN" altLang="en-US" b="1" baseline="0" dirty="0">
                <a:latin typeface="Courier New" panose="02070309020205020404" pitchFamily="49" charset="0"/>
                <a:cs typeface="Courier New" panose="02070309020205020404" pitchFamily="49" charset="0"/>
              </a:rPr>
              <a:t>  int number, value, temp;</a:t>
            </a:r>
          </a:p>
          <a:p>
            <a:r>
              <a:rPr lang="zh-CN" altLang="en-US" b="1" baseline="0" dirty="0">
                <a:solidFill>
                  <a:schemeClr val="bg1">
                    <a:lumMod val="50000"/>
                  </a:schemeClr>
                </a:solidFill>
                <a:latin typeface="Courier New" panose="02070309020205020404" pitchFamily="49" charset="0"/>
                <a:cs typeface="Courier New" panose="02070309020205020404" pitchFamily="49" charset="0"/>
              </a:rPr>
              <a:t>  /* prompt user for input */ </a:t>
            </a:r>
          </a:p>
          <a:p>
            <a:r>
              <a:rPr lang="zh-CN" altLang="en-US" b="1" baseline="0" dirty="0">
                <a:latin typeface="Courier New" panose="02070309020205020404" pitchFamily="49" charset="0"/>
                <a:cs typeface="Courier New" panose="02070309020205020404" pitchFamily="49" charset="0"/>
              </a:rPr>
              <a:t>  printf("Enter a positive number: ");</a:t>
            </a:r>
          </a:p>
          <a:p>
            <a:r>
              <a:rPr lang="zh-CN" altLang="en-US" b="1" baseline="0" dirty="0">
                <a:latin typeface="Courier New" panose="02070309020205020404" pitchFamily="49" charset="0"/>
                <a:cs typeface="Courier New" panose="02070309020205020404" pitchFamily="49" charset="0"/>
              </a:rPr>
              <a:t>  scanf("%d", &amp;value);	</a:t>
            </a:r>
            <a:r>
              <a:rPr lang="zh-CN" altLang="en-US" b="1" baseline="0" dirty="0">
                <a:solidFill>
                  <a:schemeClr val="bg1">
                    <a:lumMod val="50000"/>
                  </a:schemeClr>
                </a:solidFill>
                <a:latin typeface="Courier New" panose="02070309020205020404" pitchFamily="49" charset="0"/>
                <a:cs typeface="Courier New" panose="02070309020205020404" pitchFamily="49" charset="0"/>
              </a:rPr>
              <a:t>/* read into value */</a:t>
            </a:r>
          </a:p>
          <a:p>
            <a:r>
              <a:rPr lang="zh-CN" altLang="en-US" b="1" baseline="0" dirty="0">
                <a:solidFill>
                  <a:schemeClr val="bg1">
                    <a:lumMod val="50000"/>
                  </a:schemeClr>
                </a:solidFill>
                <a:latin typeface="Courier New" panose="02070309020205020404" pitchFamily="49" charset="0"/>
                <a:cs typeface="Courier New" panose="02070309020205020404" pitchFamily="49" charset="0"/>
              </a:rPr>
              <a:t>  /* scale input and print */</a:t>
            </a:r>
          </a:p>
          <a:p>
            <a:r>
              <a:rPr lang="zh-CN" altLang="en-US" b="1" baseline="0" dirty="0">
                <a:latin typeface="Courier New" panose="02070309020205020404" pitchFamily="49" charset="0"/>
                <a:cs typeface="Courier New" panose="02070309020205020404" pitchFamily="49" charset="0"/>
              </a:rPr>
              <a:t>  number = value</a:t>
            </a:r>
            <a:r>
              <a:rPr lang="en-US" altLang="zh-CN" b="1" baseline="0" dirty="0">
                <a:latin typeface="Courier New" panose="02070309020205020404" pitchFamily="49" charset="0"/>
                <a:cs typeface="Courier New" panose="02070309020205020404" pitchFamily="49" charset="0"/>
              </a:rPr>
              <a:t> </a:t>
            </a:r>
            <a:r>
              <a:rPr lang="zh-CN" altLang="en-US" b="1" baseline="0" dirty="0">
                <a:latin typeface="Courier New" panose="02070309020205020404" pitchFamily="49" charset="0"/>
                <a:cs typeface="Courier New" panose="02070309020205020404" pitchFamily="49" charset="0"/>
              </a:rPr>
              <a:t>*</a:t>
            </a:r>
            <a:r>
              <a:rPr lang="en-US" altLang="zh-CN" b="1" baseline="0" dirty="0">
                <a:latin typeface="Courier New" panose="02070309020205020404" pitchFamily="49" charset="0"/>
                <a:cs typeface="Courier New" panose="02070309020205020404" pitchFamily="49" charset="0"/>
              </a:rPr>
              <a:t> </a:t>
            </a:r>
            <a:r>
              <a:rPr lang="zh-CN" altLang="en-US" b="1" baseline="0" dirty="0">
                <a:latin typeface="Courier New" panose="02070309020205020404" pitchFamily="49" charset="0"/>
                <a:cs typeface="Courier New" panose="02070309020205020404" pitchFamily="49" charset="0"/>
              </a:rPr>
              <a:t>square();</a:t>
            </a:r>
          </a:p>
          <a:p>
            <a:r>
              <a:rPr lang="zh-CN" altLang="en-US" b="1" baseline="0" dirty="0">
                <a:latin typeface="Courier New" panose="02070309020205020404" pitchFamily="49" charset="0"/>
                <a:cs typeface="Courier New" panose="02070309020205020404" pitchFamily="49" charset="0"/>
              </a:rPr>
              <a:t>  printf(”number is %d\n", number);</a:t>
            </a:r>
          </a:p>
          <a:p>
            <a:r>
              <a:rPr lang="zh-CN" altLang="en-US" b="1" baseline="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347099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2BFFCA-4C65-039B-4E02-0DCD76EE0FFB}"/>
              </a:ext>
            </a:extLst>
          </p:cNvPr>
          <p:cNvSpPr>
            <a:spLocks noGrp="1"/>
          </p:cNvSpPr>
          <p:nvPr>
            <p:ph type="title"/>
          </p:nvPr>
        </p:nvSpPr>
        <p:spPr/>
        <p:txBody>
          <a:bodyPr/>
          <a:lstStyle/>
          <a:p>
            <a:r>
              <a:rPr lang="en-US" altLang="zh-CN" sz="2800" b="1" dirty="0">
                <a:solidFill>
                  <a:srgbClr val="3333CC"/>
                </a:solidFill>
                <a:latin typeface="Arial"/>
                <a:cs typeface="Arial"/>
              </a:rPr>
              <a:t>Symbol</a:t>
            </a:r>
            <a:r>
              <a:rPr lang="en-US" altLang="zh-CN" sz="2800" b="1" spc="-45" dirty="0">
                <a:solidFill>
                  <a:srgbClr val="3333CC"/>
                </a:solidFill>
                <a:latin typeface="Arial"/>
                <a:cs typeface="Arial"/>
              </a:rPr>
              <a:t> </a:t>
            </a:r>
            <a:r>
              <a:rPr lang="en-US" altLang="zh-CN" sz="2800" b="1" spc="-10" dirty="0">
                <a:solidFill>
                  <a:srgbClr val="3333CC"/>
                </a:solidFill>
                <a:latin typeface="Arial"/>
                <a:cs typeface="Arial"/>
              </a:rPr>
              <a:t>Table</a:t>
            </a:r>
            <a:endParaRPr lang="zh-CN" altLang="en-US" dirty="0"/>
          </a:p>
        </p:txBody>
      </p:sp>
      <p:sp>
        <p:nvSpPr>
          <p:cNvPr id="4" name="内容占位符 3">
            <a:extLst>
              <a:ext uri="{FF2B5EF4-FFF2-40B4-BE49-F238E27FC236}">
                <a16:creationId xmlns:a16="http://schemas.microsoft.com/office/drawing/2014/main" id="{55AF12AD-9CB4-5206-28C8-DB3E5F8C2F91}"/>
              </a:ext>
            </a:extLst>
          </p:cNvPr>
          <p:cNvSpPr>
            <a:spLocks noGrp="1"/>
          </p:cNvSpPr>
          <p:nvPr>
            <p:ph idx="1"/>
          </p:nvPr>
        </p:nvSpPr>
        <p:spPr/>
        <p:txBody>
          <a:bodyPr/>
          <a:lstStyle/>
          <a:p>
            <a:r>
              <a:rPr lang="en" altLang="zh-CN" sz="2000" dirty="0"/>
              <a:t>Like assembler, compiler needs to know information associated with identifiers</a:t>
            </a:r>
          </a:p>
          <a:p>
            <a:r>
              <a:rPr lang="en" altLang="zh-CN" sz="2000" dirty="0"/>
              <a:t>in assembler, all identifiers were labels and information is address</a:t>
            </a:r>
          </a:p>
          <a:p>
            <a:r>
              <a:rPr lang="en" altLang="zh-CN" sz="2000" dirty="0"/>
              <a:t>Symbol table kept track of the addresses of the labels</a:t>
            </a:r>
          </a:p>
          <a:p>
            <a:r>
              <a:rPr lang="en" altLang="zh-CN" sz="2000" dirty="0"/>
              <a:t>Compiler keeps more information</a:t>
            </a:r>
          </a:p>
          <a:p>
            <a:pPr lvl="1"/>
            <a:r>
              <a:rPr lang="en" altLang="zh-CN" sz="1800" dirty="0"/>
              <a:t>Name (identifier)</a:t>
            </a:r>
          </a:p>
          <a:p>
            <a:pPr lvl="1"/>
            <a:r>
              <a:rPr lang="en" altLang="zh-CN" sz="1800" dirty="0"/>
              <a:t>Type</a:t>
            </a:r>
          </a:p>
          <a:p>
            <a:pPr lvl="1"/>
            <a:r>
              <a:rPr lang="en" altLang="zh-CN" sz="1800" dirty="0"/>
              <a:t>Location in memory</a:t>
            </a:r>
          </a:p>
          <a:p>
            <a:pPr lvl="1"/>
            <a:r>
              <a:rPr lang="en" altLang="zh-CN" sz="1800" dirty="0"/>
              <a:t>Scope</a:t>
            </a:r>
          </a:p>
          <a:p>
            <a:endParaRPr lang="zh-CN" altLang="en-US" dirty="0"/>
          </a:p>
        </p:txBody>
      </p:sp>
      <p:graphicFrame>
        <p:nvGraphicFramePr>
          <p:cNvPr id="8" name="object 6">
            <a:extLst>
              <a:ext uri="{FF2B5EF4-FFF2-40B4-BE49-F238E27FC236}">
                <a16:creationId xmlns:a16="http://schemas.microsoft.com/office/drawing/2014/main" id="{A8265272-D5D9-513D-2348-ECD95C230922}"/>
              </a:ext>
            </a:extLst>
          </p:cNvPr>
          <p:cNvGraphicFramePr>
            <a:graphicFrameLocks noGrp="1"/>
          </p:cNvGraphicFramePr>
          <p:nvPr>
            <p:extLst>
              <p:ext uri="{D42A27DB-BD31-4B8C-83A1-F6EECF244321}">
                <p14:modId xmlns:p14="http://schemas.microsoft.com/office/powerpoint/2010/main" val="1627917174"/>
              </p:ext>
            </p:extLst>
          </p:nvPr>
        </p:nvGraphicFramePr>
        <p:xfrm>
          <a:off x="3767708" y="3653367"/>
          <a:ext cx="4968553" cy="2651116"/>
        </p:xfrm>
        <a:graphic>
          <a:graphicData uri="http://schemas.openxmlformats.org/drawingml/2006/table">
            <a:tbl>
              <a:tblPr firstRow="1" bandRow="1">
                <a:tableStyleId>{FABFCF23-3B69-468F-B69F-88F6DE6A72F2}</a:tableStyleId>
              </a:tblPr>
              <a:tblGrid>
                <a:gridCol w="1393202">
                  <a:extLst>
                    <a:ext uri="{9D8B030D-6E8A-4147-A177-3AD203B41FA5}">
                      <a16:colId xmlns:a16="http://schemas.microsoft.com/office/drawing/2014/main" val="20000"/>
                    </a:ext>
                  </a:extLst>
                </a:gridCol>
                <a:gridCol w="1229027">
                  <a:extLst>
                    <a:ext uri="{9D8B030D-6E8A-4147-A177-3AD203B41FA5}">
                      <a16:colId xmlns:a16="http://schemas.microsoft.com/office/drawing/2014/main" val="20001"/>
                    </a:ext>
                  </a:extLst>
                </a:gridCol>
                <a:gridCol w="1117297">
                  <a:extLst>
                    <a:ext uri="{9D8B030D-6E8A-4147-A177-3AD203B41FA5}">
                      <a16:colId xmlns:a16="http://schemas.microsoft.com/office/drawing/2014/main" val="20002"/>
                    </a:ext>
                  </a:extLst>
                </a:gridCol>
                <a:gridCol w="1229027">
                  <a:extLst>
                    <a:ext uri="{9D8B030D-6E8A-4147-A177-3AD203B41FA5}">
                      <a16:colId xmlns:a16="http://schemas.microsoft.com/office/drawing/2014/main" val="20003"/>
                    </a:ext>
                  </a:extLst>
                </a:gridCol>
              </a:tblGrid>
              <a:tr h="4911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0005" algn="ctr">
                        <a:lnSpc>
                          <a:spcPct val="100000"/>
                        </a:lnSpc>
                        <a:spcBef>
                          <a:spcPts val="204"/>
                        </a:spcBef>
                      </a:pPr>
                      <a:r>
                        <a:rPr sz="2000" spc="-20" dirty="0"/>
                        <a:t>Name</a:t>
                      </a:r>
                      <a:endParaRPr sz="2000" dirty="0">
                        <a:latin typeface="Arial"/>
                        <a:cs typeface="Arial"/>
                      </a:endParaRPr>
                    </a:p>
                  </a:txBody>
                  <a:tcPr marL="0" marR="0" marT="26034"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44780" algn="ctr">
                        <a:lnSpc>
                          <a:spcPct val="100000"/>
                        </a:lnSpc>
                        <a:spcBef>
                          <a:spcPts val="204"/>
                        </a:spcBef>
                      </a:pPr>
                      <a:r>
                        <a:rPr sz="2000" spc="-20" dirty="0"/>
                        <a:t>Type</a:t>
                      </a:r>
                      <a:endParaRPr sz="2000">
                        <a:latin typeface="Arial"/>
                        <a:cs typeface="Arial"/>
                      </a:endParaRPr>
                    </a:p>
                  </a:txBody>
                  <a:tcPr marL="0" marR="0" marT="26034"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0795" algn="ctr">
                        <a:lnSpc>
                          <a:spcPct val="100000"/>
                        </a:lnSpc>
                        <a:spcBef>
                          <a:spcPts val="204"/>
                        </a:spcBef>
                      </a:pPr>
                      <a:r>
                        <a:rPr sz="2000" spc="-10" dirty="0"/>
                        <a:t>Offset</a:t>
                      </a:r>
                      <a:endParaRPr sz="2000" dirty="0">
                        <a:latin typeface="Arial"/>
                        <a:cs typeface="Arial"/>
                      </a:endParaRPr>
                    </a:p>
                  </a:txBody>
                  <a:tcPr marL="0" marR="0" marT="26034"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780" algn="ctr">
                        <a:lnSpc>
                          <a:spcPct val="100000"/>
                        </a:lnSpc>
                        <a:spcBef>
                          <a:spcPts val="160"/>
                        </a:spcBef>
                      </a:pPr>
                      <a:r>
                        <a:rPr sz="2000" b="1" spc="-10" dirty="0"/>
                        <a:t>Scope</a:t>
                      </a:r>
                      <a:endParaRPr sz="2000">
                        <a:latin typeface="Courier New"/>
                        <a:cs typeface="Courier New"/>
                      </a:endParaRPr>
                    </a:p>
                  </a:txBody>
                  <a:tcPr marL="0" marR="0" marT="20320" marB="0" anchor="ctr"/>
                </a:tc>
                <a:extLst>
                  <a:ext uri="{0D108BD9-81ED-4DB2-BD59-A6C34878D82A}">
                    <a16:rowId xmlns:a16="http://schemas.microsoft.com/office/drawing/2014/main" val="10000"/>
                  </a:ext>
                </a:extLst>
              </a:tr>
              <a:tr h="360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algn="ctr">
                        <a:lnSpc>
                          <a:spcPts val="865"/>
                        </a:lnSpc>
                        <a:spcBef>
                          <a:spcPts val="505"/>
                        </a:spcBef>
                      </a:pPr>
                      <a:r>
                        <a:rPr sz="2000" spc="-10" dirty="0"/>
                        <a:t>scale</a:t>
                      </a:r>
                      <a:endParaRPr sz="2000" dirty="0">
                        <a:latin typeface="Arial"/>
                        <a:cs typeface="Arial"/>
                      </a:endParaRPr>
                    </a:p>
                  </a:txBody>
                  <a:tcPr marL="0" marR="0" marT="6413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82245" algn="ctr">
                        <a:lnSpc>
                          <a:spcPts val="865"/>
                        </a:lnSpc>
                        <a:spcBef>
                          <a:spcPts val="505"/>
                        </a:spcBef>
                      </a:pPr>
                      <a:r>
                        <a:rPr sz="2000" spc="-25" dirty="0"/>
                        <a:t>int</a:t>
                      </a:r>
                      <a:endParaRPr sz="2000">
                        <a:latin typeface="Arial"/>
                        <a:cs typeface="Arial"/>
                      </a:endParaRPr>
                    </a:p>
                  </a:txBody>
                  <a:tcPr marL="0" marR="0" marT="6413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865"/>
                        </a:lnSpc>
                        <a:spcBef>
                          <a:spcPts val="505"/>
                        </a:spcBef>
                      </a:pPr>
                      <a:r>
                        <a:rPr sz="2000" spc="-50" dirty="0"/>
                        <a:t>0</a:t>
                      </a:r>
                      <a:endParaRPr sz="2000">
                        <a:latin typeface="Arial"/>
                        <a:cs typeface="Arial"/>
                      </a:endParaRPr>
                    </a:p>
                  </a:txBody>
                  <a:tcPr marL="0" marR="0" marT="6413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415" algn="ctr">
                        <a:lnSpc>
                          <a:spcPts val="865"/>
                        </a:lnSpc>
                        <a:spcBef>
                          <a:spcPts val="505"/>
                        </a:spcBef>
                      </a:pPr>
                      <a:r>
                        <a:rPr sz="2000" spc="-10" dirty="0"/>
                        <a:t>global</a:t>
                      </a:r>
                      <a:endParaRPr sz="2000">
                        <a:latin typeface="Arial"/>
                        <a:cs typeface="Arial"/>
                      </a:endParaRPr>
                    </a:p>
                  </a:txBody>
                  <a:tcPr marL="0" marR="0" marT="64135" marB="0" anchor="ctr"/>
                </a:tc>
                <a:extLst>
                  <a:ext uri="{0D108BD9-81ED-4DB2-BD59-A6C34878D82A}">
                    <a16:rowId xmlns:a16="http://schemas.microsoft.com/office/drawing/2014/main" val="10001"/>
                  </a:ext>
                </a:extLst>
              </a:tr>
              <a:tr h="360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algn="ctr">
                        <a:lnSpc>
                          <a:spcPts val="850"/>
                        </a:lnSpc>
                      </a:pPr>
                      <a:r>
                        <a:rPr sz="2000" spc="-10" dirty="0"/>
                        <a:t>number</a:t>
                      </a:r>
                      <a:endParaRPr sz="2000" dirty="0">
                        <a:latin typeface="Arial"/>
                        <a:cs typeface="Arial"/>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82245" algn="ctr">
                        <a:lnSpc>
                          <a:spcPts val="850"/>
                        </a:lnSpc>
                      </a:pPr>
                      <a:r>
                        <a:rPr sz="2000" spc="-25" dirty="0"/>
                        <a:t>int</a:t>
                      </a:r>
                      <a:endParaRPr sz="2000" dirty="0">
                        <a:latin typeface="Arial"/>
                        <a:cs typeface="Arial"/>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850"/>
                        </a:lnSpc>
                      </a:pPr>
                      <a:r>
                        <a:rPr sz="2000" spc="-50" dirty="0"/>
                        <a:t>0</a:t>
                      </a:r>
                      <a:endParaRPr sz="2000">
                        <a:latin typeface="Arial"/>
                        <a:cs typeface="Arial"/>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3495" algn="ctr">
                        <a:lnSpc>
                          <a:spcPts val="850"/>
                        </a:lnSpc>
                      </a:pPr>
                      <a:r>
                        <a:rPr sz="2000" spc="-20" dirty="0"/>
                        <a:t>main</a:t>
                      </a:r>
                      <a:endParaRPr sz="2000">
                        <a:latin typeface="Arial"/>
                        <a:cs typeface="Arial"/>
                      </a:endParaRPr>
                    </a:p>
                  </a:txBody>
                  <a:tcPr marL="0" marR="0" marT="0" marB="0" anchor="ctr"/>
                </a:tc>
                <a:extLst>
                  <a:ext uri="{0D108BD9-81ED-4DB2-BD59-A6C34878D82A}">
                    <a16:rowId xmlns:a16="http://schemas.microsoft.com/office/drawing/2014/main" val="10002"/>
                  </a:ext>
                </a:extLst>
              </a:tr>
              <a:tr h="360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algn="ctr">
                        <a:lnSpc>
                          <a:spcPts val="894"/>
                        </a:lnSpc>
                      </a:pPr>
                      <a:r>
                        <a:rPr sz="2000" spc="-10" dirty="0"/>
                        <a:t>value</a:t>
                      </a:r>
                      <a:endParaRPr sz="2000" dirty="0">
                        <a:latin typeface="Arial"/>
                        <a:cs typeface="Arial"/>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82245" algn="ctr">
                        <a:lnSpc>
                          <a:spcPts val="894"/>
                        </a:lnSpc>
                      </a:pPr>
                      <a:r>
                        <a:rPr sz="2000" spc="-25" dirty="0"/>
                        <a:t>int</a:t>
                      </a:r>
                      <a:endParaRPr sz="2000" dirty="0">
                        <a:latin typeface="Arial"/>
                        <a:cs typeface="Arial"/>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9209" algn="ctr">
                        <a:lnSpc>
                          <a:spcPts val="894"/>
                        </a:lnSpc>
                      </a:pPr>
                      <a:r>
                        <a:rPr sz="2000" dirty="0"/>
                        <a:t>-</a:t>
                      </a:r>
                      <a:r>
                        <a:rPr sz="2000" spc="-50" dirty="0"/>
                        <a:t>1</a:t>
                      </a:r>
                      <a:endParaRPr sz="2000" dirty="0">
                        <a:latin typeface="Arial"/>
                        <a:cs typeface="Arial"/>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3495" algn="ctr">
                        <a:lnSpc>
                          <a:spcPts val="894"/>
                        </a:lnSpc>
                      </a:pPr>
                      <a:r>
                        <a:rPr sz="2000" spc="-20" dirty="0"/>
                        <a:t>main</a:t>
                      </a:r>
                      <a:endParaRPr sz="2000">
                        <a:latin typeface="Arial"/>
                        <a:cs typeface="Arial"/>
                      </a:endParaRPr>
                    </a:p>
                  </a:txBody>
                  <a:tcPr marL="0" marR="0" marT="0" marB="0" anchor="ctr"/>
                </a:tc>
                <a:extLst>
                  <a:ext uri="{0D108BD9-81ED-4DB2-BD59-A6C34878D82A}">
                    <a16:rowId xmlns:a16="http://schemas.microsoft.com/office/drawing/2014/main" val="10003"/>
                  </a:ext>
                </a:extLst>
              </a:tr>
              <a:tr h="360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algn="ctr">
                        <a:lnSpc>
                          <a:spcPts val="850"/>
                        </a:lnSpc>
                      </a:pPr>
                      <a:r>
                        <a:rPr sz="2000" spc="-20" dirty="0"/>
                        <a:t>temp</a:t>
                      </a:r>
                      <a:endParaRPr sz="2000">
                        <a:latin typeface="Arial"/>
                        <a:cs typeface="Arial"/>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82245" algn="ctr">
                        <a:lnSpc>
                          <a:spcPts val="850"/>
                        </a:lnSpc>
                      </a:pPr>
                      <a:r>
                        <a:rPr sz="2000" spc="-25" dirty="0"/>
                        <a:t>int</a:t>
                      </a:r>
                      <a:endParaRPr sz="2000" dirty="0">
                        <a:latin typeface="Arial"/>
                        <a:cs typeface="Arial"/>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9209" algn="ctr">
                        <a:lnSpc>
                          <a:spcPts val="850"/>
                        </a:lnSpc>
                      </a:pPr>
                      <a:r>
                        <a:rPr sz="2000" dirty="0"/>
                        <a:t>-</a:t>
                      </a:r>
                      <a:r>
                        <a:rPr sz="2000" spc="-50" dirty="0"/>
                        <a:t>2</a:t>
                      </a:r>
                      <a:endParaRPr sz="2000">
                        <a:latin typeface="Arial"/>
                        <a:cs typeface="Arial"/>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3495" algn="ctr">
                        <a:lnSpc>
                          <a:spcPts val="850"/>
                        </a:lnSpc>
                      </a:pPr>
                      <a:r>
                        <a:rPr sz="2000" spc="-20" dirty="0"/>
                        <a:t>main</a:t>
                      </a:r>
                      <a:endParaRPr sz="2000" dirty="0">
                        <a:latin typeface="Arial"/>
                        <a:cs typeface="Arial"/>
                      </a:endParaRPr>
                    </a:p>
                  </a:txBody>
                  <a:tcPr marL="0" marR="0" marT="0" marB="0" anchor="ctr"/>
                </a:tc>
                <a:extLst>
                  <a:ext uri="{0D108BD9-81ED-4DB2-BD59-A6C34878D82A}">
                    <a16:rowId xmlns:a16="http://schemas.microsoft.com/office/drawing/2014/main" val="10004"/>
                  </a:ext>
                </a:extLst>
              </a:tr>
              <a:tr h="360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algn="ctr">
                        <a:lnSpc>
                          <a:spcPts val="819"/>
                        </a:lnSpc>
                      </a:pPr>
                      <a:r>
                        <a:rPr sz="2000" spc="-50" dirty="0"/>
                        <a:t>x</a:t>
                      </a:r>
                      <a:endParaRPr sz="2000" dirty="0">
                        <a:latin typeface="Arial"/>
                        <a:cs typeface="Arial"/>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82245" algn="ctr">
                        <a:lnSpc>
                          <a:spcPts val="819"/>
                        </a:lnSpc>
                      </a:pPr>
                      <a:r>
                        <a:rPr sz="2000" spc="-25" dirty="0"/>
                        <a:t>int</a:t>
                      </a:r>
                      <a:endParaRPr sz="2000">
                        <a:latin typeface="Arial"/>
                        <a:cs typeface="Arial"/>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819"/>
                        </a:lnSpc>
                      </a:pPr>
                      <a:r>
                        <a:rPr sz="2000" spc="-50" dirty="0"/>
                        <a:t>0</a:t>
                      </a:r>
                      <a:endParaRPr sz="2000" dirty="0">
                        <a:latin typeface="Arial"/>
                        <a:cs typeface="Arial"/>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8419" algn="ctr">
                        <a:lnSpc>
                          <a:spcPts val="819"/>
                        </a:lnSpc>
                      </a:pPr>
                      <a:r>
                        <a:rPr sz="2000" spc="-10" dirty="0"/>
                        <a:t>square</a:t>
                      </a:r>
                      <a:endParaRPr sz="2000" dirty="0">
                        <a:latin typeface="Arial"/>
                        <a:cs typeface="Arial"/>
                      </a:endParaRPr>
                    </a:p>
                  </a:txBody>
                  <a:tcPr marL="0" marR="0" marT="0" marB="0" anchor="ctr"/>
                </a:tc>
                <a:extLst>
                  <a:ext uri="{0D108BD9-81ED-4DB2-BD59-A6C34878D82A}">
                    <a16:rowId xmlns:a16="http://schemas.microsoft.com/office/drawing/2014/main" val="10005"/>
                  </a:ext>
                </a:extLst>
              </a:tr>
              <a:tr h="360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algn="ctr">
                        <a:lnSpc>
                          <a:spcPct val="100000"/>
                        </a:lnSpc>
                        <a:spcBef>
                          <a:spcPts val="20"/>
                        </a:spcBef>
                      </a:pPr>
                      <a:r>
                        <a:rPr sz="2000" spc="-50" dirty="0"/>
                        <a:t>y</a:t>
                      </a:r>
                      <a:endParaRPr sz="2000" dirty="0">
                        <a:latin typeface="Arial"/>
                        <a:cs typeface="Arial"/>
                      </a:endParaRPr>
                    </a:p>
                  </a:txBody>
                  <a:tcPr marL="0" marR="0" marT="254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82245" algn="ctr">
                        <a:lnSpc>
                          <a:spcPct val="100000"/>
                        </a:lnSpc>
                        <a:spcBef>
                          <a:spcPts val="20"/>
                        </a:spcBef>
                      </a:pPr>
                      <a:r>
                        <a:rPr sz="2000" spc="-25" dirty="0"/>
                        <a:t>int</a:t>
                      </a:r>
                      <a:endParaRPr sz="2000">
                        <a:latin typeface="Arial"/>
                        <a:cs typeface="Arial"/>
                      </a:endParaRPr>
                    </a:p>
                  </a:txBody>
                  <a:tcPr marL="0" marR="0" marT="254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9209" algn="ctr">
                        <a:lnSpc>
                          <a:spcPct val="100000"/>
                        </a:lnSpc>
                        <a:spcBef>
                          <a:spcPts val="20"/>
                        </a:spcBef>
                      </a:pPr>
                      <a:r>
                        <a:rPr sz="2000" dirty="0"/>
                        <a:t>-</a:t>
                      </a:r>
                      <a:r>
                        <a:rPr sz="2000" spc="-50" dirty="0"/>
                        <a:t>1</a:t>
                      </a:r>
                      <a:endParaRPr sz="2000">
                        <a:latin typeface="Arial"/>
                        <a:cs typeface="Arial"/>
                      </a:endParaRPr>
                    </a:p>
                  </a:txBody>
                  <a:tcPr marL="0" marR="0" marT="254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8895" algn="ctr">
                        <a:lnSpc>
                          <a:spcPct val="100000"/>
                        </a:lnSpc>
                        <a:spcBef>
                          <a:spcPts val="20"/>
                        </a:spcBef>
                      </a:pPr>
                      <a:r>
                        <a:rPr sz="2000" spc="-10" dirty="0"/>
                        <a:t>square</a:t>
                      </a:r>
                      <a:endParaRPr sz="2000" dirty="0">
                        <a:latin typeface="Tahoma"/>
                        <a:cs typeface="Tahoma"/>
                      </a:endParaRPr>
                    </a:p>
                  </a:txBody>
                  <a:tcPr marL="0" marR="0" marT="2540" marB="0" anchor="ctr"/>
                </a:tc>
                <a:extLst>
                  <a:ext uri="{0D108BD9-81ED-4DB2-BD59-A6C34878D82A}">
                    <a16:rowId xmlns:a16="http://schemas.microsoft.com/office/drawing/2014/main" val="10006"/>
                  </a:ext>
                </a:extLst>
              </a:tr>
            </a:tbl>
          </a:graphicData>
        </a:graphic>
      </p:graphicFrame>
      <p:pic>
        <p:nvPicPr>
          <p:cNvPr id="3" name="图片 2">
            <a:extLst>
              <a:ext uri="{FF2B5EF4-FFF2-40B4-BE49-F238E27FC236}">
                <a16:creationId xmlns:a16="http://schemas.microsoft.com/office/drawing/2014/main" id="{A1058FBB-F2FD-A3D5-D444-1728FF94B0CB}"/>
              </a:ext>
            </a:extLst>
          </p:cNvPr>
          <p:cNvPicPr>
            <a:picLocks noChangeAspect="1"/>
          </p:cNvPicPr>
          <p:nvPr/>
        </p:nvPicPr>
        <p:blipFill>
          <a:blip r:embed="rId2"/>
          <a:stretch>
            <a:fillRect/>
          </a:stretch>
        </p:blipFill>
        <p:spPr>
          <a:xfrm>
            <a:off x="371531" y="4831724"/>
            <a:ext cx="3105818" cy="1640117"/>
          </a:xfrm>
          <a:prstGeom prst="rect">
            <a:avLst/>
          </a:prstGeom>
        </p:spPr>
      </p:pic>
      <p:sp>
        <p:nvSpPr>
          <p:cNvPr id="5" name="文本框 4">
            <a:extLst>
              <a:ext uri="{FF2B5EF4-FFF2-40B4-BE49-F238E27FC236}">
                <a16:creationId xmlns:a16="http://schemas.microsoft.com/office/drawing/2014/main" id="{827D889E-4121-148F-DB7C-5B47E4F27580}"/>
              </a:ext>
            </a:extLst>
          </p:cNvPr>
          <p:cNvSpPr txBox="1"/>
          <p:nvPr/>
        </p:nvSpPr>
        <p:spPr>
          <a:xfrm>
            <a:off x="536880" y="4479717"/>
            <a:ext cx="2786340" cy="338554"/>
          </a:xfrm>
          <a:prstGeom prst="rect">
            <a:avLst/>
          </a:prstGeom>
          <a:noFill/>
        </p:spPr>
        <p:txBody>
          <a:bodyPr wrap="none" rtlCol="0">
            <a:spAutoFit/>
          </a:bodyPr>
          <a:lstStyle/>
          <a:p>
            <a:r>
              <a:rPr kumimoji="1" lang="en-US" altLang="zh-CN" sz="1600" b="1" baseline="0" dirty="0">
                <a:latin typeface="Helvetica" pitchFamily="2" charset="0"/>
                <a:cs typeface="Times New Roman" panose="02020603050405020304" pitchFamily="18" charset="0"/>
              </a:rPr>
              <a:t>Symbol table of assembler</a:t>
            </a:r>
            <a:endParaRPr kumimoji="1" lang="zh-CN" altLang="en-US" sz="1600" b="1" baseline="0" dirty="0">
              <a:latin typeface="Helvetica" pitchFamily="2" charset="0"/>
              <a:cs typeface="Times New Roman" panose="02020603050405020304" pitchFamily="18" charset="0"/>
            </a:endParaRPr>
          </a:p>
        </p:txBody>
      </p:sp>
      <p:sp>
        <p:nvSpPr>
          <p:cNvPr id="9" name="文本框 8">
            <a:extLst>
              <a:ext uri="{FF2B5EF4-FFF2-40B4-BE49-F238E27FC236}">
                <a16:creationId xmlns:a16="http://schemas.microsoft.com/office/drawing/2014/main" id="{AA7DAA9E-8451-374C-D45E-5199CACB5EE2}"/>
              </a:ext>
            </a:extLst>
          </p:cNvPr>
          <p:cNvSpPr txBox="1"/>
          <p:nvPr/>
        </p:nvSpPr>
        <p:spPr>
          <a:xfrm>
            <a:off x="4864424" y="3305685"/>
            <a:ext cx="2627642" cy="338554"/>
          </a:xfrm>
          <a:prstGeom prst="rect">
            <a:avLst/>
          </a:prstGeom>
          <a:noFill/>
        </p:spPr>
        <p:txBody>
          <a:bodyPr wrap="none" rtlCol="0">
            <a:spAutoFit/>
          </a:bodyPr>
          <a:lstStyle/>
          <a:p>
            <a:r>
              <a:rPr kumimoji="1" lang="en-US" altLang="zh-CN" sz="1600" b="1" baseline="0" dirty="0">
                <a:latin typeface="Helvetica" pitchFamily="2" charset="0"/>
                <a:cs typeface="Times New Roman" panose="02020603050405020304" pitchFamily="18" charset="0"/>
              </a:rPr>
              <a:t>Symbol table of compiler</a:t>
            </a:r>
            <a:endParaRPr kumimoji="1" lang="zh-CN" altLang="en-US" sz="1600" b="1" baseline="0" dirty="0">
              <a:latin typeface="Helvetica" pitchFamily="2" charset="0"/>
              <a:cs typeface="Times New Roman" panose="02020603050405020304" pitchFamily="18" charset="0"/>
            </a:endParaRPr>
          </a:p>
        </p:txBody>
      </p:sp>
    </p:spTree>
    <p:extLst>
      <p:ext uri="{BB962C8B-B14F-4D97-AF65-F5344CB8AC3E}">
        <p14:creationId xmlns:p14="http://schemas.microsoft.com/office/powerpoint/2010/main" val="1171345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8F7901-1CA9-513A-7BB8-F47C352AD6D7}"/>
              </a:ext>
            </a:extLst>
          </p:cNvPr>
          <p:cNvSpPr>
            <a:spLocks noGrp="1"/>
          </p:cNvSpPr>
          <p:nvPr>
            <p:ph type="title"/>
          </p:nvPr>
        </p:nvSpPr>
        <p:spPr/>
        <p:txBody>
          <a:bodyPr/>
          <a:lstStyle/>
          <a:p>
            <a:r>
              <a:rPr lang="en-US" altLang="zh-CN" sz="2800" b="1" dirty="0">
                <a:solidFill>
                  <a:srgbClr val="3333CC"/>
                </a:solidFill>
                <a:latin typeface="Arial"/>
                <a:cs typeface="Arial"/>
              </a:rPr>
              <a:t>Implementing</a:t>
            </a:r>
            <a:r>
              <a:rPr lang="en-US" altLang="zh-CN" sz="2800" b="1" spc="-25" dirty="0">
                <a:solidFill>
                  <a:srgbClr val="3333CC"/>
                </a:solidFill>
                <a:latin typeface="Arial"/>
                <a:cs typeface="Arial"/>
              </a:rPr>
              <a:t> </a:t>
            </a:r>
            <a:r>
              <a:rPr lang="en-US" altLang="zh-CN" sz="2800" b="1" dirty="0">
                <a:solidFill>
                  <a:srgbClr val="3333CC"/>
                </a:solidFill>
                <a:latin typeface="Arial"/>
                <a:cs typeface="Arial"/>
              </a:rPr>
              <a:t>C:</a:t>
            </a:r>
            <a:r>
              <a:rPr lang="en-US" altLang="zh-CN" sz="2800" b="1" spc="-20" dirty="0">
                <a:solidFill>
                  <a:srgbClr val="3333CC"/>
                </a:solidFill>
                <a:latin typeface="Arial"/>
                <a:cs typeface="Arial"/>
              </a:rPr>
              <a:t> </a:t>
            </a:r>
            <a:r>
              <a:rPr lang="en-US" altLang="zh-CN" sz="2800" b="1" dirty="0">
                <a:solidFill>
                  <a:srgbClr val="3333CC"/>
                </a:solidFill>
                <a:latin typeface="Arial"/>
                <a:cs typeface="Arial"/>
              </a:rPr>
              <a:t>Translation</a:t>
            </a:r>
            <a:r>
              <a:rPr lang="en-US" altLang="zh-CN" sz="2800" b="1" spc="-25" dirty="0">
                <a:solidFill>
                  <a:srgbClr val="3333CC"/>
                </a:solidFill>
                <a:latin typeface="Arial"/>
                <a:cs typeface="Arial"/>
              </a:rPr>
              <a:t> </a:t>
            </a:r>
            <a:r>
              <a:rPr lang="en-US" altLang="zh-CN" sz="2800" b="1" dirty="0">
                <a:solidFill>
                  <a:srgbClr val="3333CC"/>
                </a:solidFill>
                <a:latin typeface="Arial"/>
                <a:cs typeface="Arial"/>
              </a:rPr>
              <a:t>from</a:t>
            </a:r>
            <a:r>
              <a:rPr lang="en-US" altLang="zh-CN" sz="2800" b="1" spc="-25" dirty="0">
                <a:solidFill>
                  <a:srgbClr val="3333CC"/>
                </a:solidFill>
                <a:latin typeface="Arial"/>
                <a:cs typeface="Arial"/>
              </a:rPr>
              <a:t> </a:t>
            </a:r>
            <a:r>
              <a:rPr lang="en-US" altLang="zh-CN" sz="2800" b="1" dirty="0">
                <a:solidFill>
                  <a:srgbClr val="3333CC"/>
                </a:solidFill>
                <a:latin typeface="Arial"/>
                <a:cs typeface="Arial"/>
              </a:rPr>
              <a:t>C</a:t>
            </a:r>
            <a:r>
              <a:rPr lang="en-US" altLang="zh-CN" sz="2800" b="1" spc="-25" dirty="0">
                <a:solidFill>
                  <a:srgbClr val="3333CC"/>
                </a:solidFill>
                <a:latin typeface="Arial"/>
                <a:cs typeface="Arial"/>
              </a:rPr>
              <a:t> </a:t>
            </a:r>
            <a:r>
              <a:rPr lang="en-US" altLang="zh-CN" sz="2800" b="1" dirty="0">
                <a:solidFill>
                  <a:srgbClr val="3333CC"/>
                </a:solidFill>
                <a:latin typeface="Arial"/>
                <a:cs typeface="Arial"/>
              </a:rPr>
              <a:t>to</a:t>
            </a:r>
            <a:r>
              <a:rPr lang="en-US" altLang="zh-CN" sz="2800" b="1" spc="-25" dirty="0">
                <a:solidFill>
                  <a:srgbClr val="3333CC"/>
                </a:solidFill>
                <a:latin typeface="Arial"/>
                <a:cs typeface="Arial"/>
              </a:rPr>
              <a:t> </a:t>
            </a:r>
            <a:r>
              <a:rPr lang="en-US" altLang="zh-CN" sz="2800" b="1" spc="-10" dirty="0">
                <a:solidFill>
                  <a:srgbClr val="3333CC"/>
                </a:solidFill>
                <a:latin typeface="Arial"/>
                <a:cs typeface="Arial"/>
              </a:rPr>
              <a:t>Assembly</a:t>
            </a:r>
            <a:endParaRPr lang="zh-CN" altLang="en-US" dirty="0"/>
          </a:p>
        </p:txBody>
      </p:sp>
      <p:sp>
        <p:nvSpPr>
          <p:cNvPr id="3" name="内容占位符 2">
            <a:extLst>
              <a:ext uri="{FF2B5EF4-FFF2-40B4-BE49-F238E27FC236}">
                <a16:creationId xmlns:a16="http://schemas.microsoft.com/office/drawing/2014/main" id="{93F0965A-DE78-6835-CE9C-7A796DF8089B}"/>
              </a:ext>
            </a:extLst>
          </p:cNvPr>
          <p:cNvSpPr>
            <a:spLocks noGrp="1"/>
          </p:cNvSpPr>
          <p:nvPr>
            <p:ph idx="1"/>
          </p:nvPr>
        </p:nvSpPr>
        <p:spPr/>
        <p:txBody>
          <a:bodyPr/>
          <a:lstStyle/>
          <a:p>
            <a:r>
              <a:rPr lang="en-US" altLang="zh-CN" dirty="0"/>
              <a:t>Translate C to assembly</a:t>
            </a:r>
          </a:p>
          <a:p>
            <a:pPr lvl="1"/>
            <a:r>
              <a:rPr lang="en-US" altLang="zh-CN" dirty="0"/>
              <a:t>Translating operations is the easy part</a:t>
            </a:r>
          </a:p>
          <a:p>
            <a:pPr lvl="1"/>
            <a:r>
              <a:rPr lang="en-US" altLang="zh-CN" dirty="0"/>
              <a:t>Y = A*B is: MULT R3, R1, R2</a:t>
            </a:r>
          </a:p>
          <a:p>
            <a:r>
              <a:rPr lang="en-US" altLang="zh-CN" dirty="0"/>
              <a:t>Implement concept of scope</a:t>
            </a:r>
          </a:p>
          <a:p>
            <a:r>
              <a:rPr lang="en-US" altLang="zh-CN" dirty="0"/>
              <a:t>Concept of storage class</a:t>
            </a:r>
          </a:p>
          <a:p>
            <a:pPr lvl="1"/>
            <a:r>
              <a:rPr lang="en-US" altLang="zh-CN" dirty="0"/>
              <a:t>Static, Auto, Register….</a:t>
            </a:r>
          </a:p>
          <a:p>
            <a:r>
              <a:rPr lang="en-US" altLang="zh-CN" dirty="0"/>
              <a:t>Pointers</a:t>
            </a:r>
          </a:p>
          <a:p>
            <a:r>
              <a:rPr lang="en-US" altLang="zh-CN" dirty="0"/>
              <a:t>Function calls</a:t>
            </a:r>
          </a:p>
          <a:p>
            <a:pPr lvl="1"/>
            <a:r>
              <a:rPr lang="en-US" altLang="zh-CN" dirty="0"/>
              <a:t>Passing arguments to functions</a:t>
            </a:r>
          </a:p>
          <a:p>
            <a:r>
              <a:rPr lang="en-US" altLang="zh-CN" dirty="0"/>
              <a:t>…HOW ?</a:t>
            </a:r>
          </a:p>
          <a:p>
            <a:r>
              <a:rPr lang="en-US" altLang="zh-CN" dirty="0"/>
              <a:t>Starting point (Today): How are C variables allocated to memory ?....</a:t>
            </a:r>
            <a:r>
              <a:rPr lang="en-US" altLang="zh-CN" b="0" i="1" dirty="0"/>
              <a:t>Run-time Stack</a:t>
            </a:r>
          </a:p>
          <a:p>
            <a:endParaRPr lang="zh-CN" altLang="en-US" dirty="0"/>
          </a:p>
        </p:txBody>
      </p:sp>
    </p:spTree>
    <p:extLst>
      <p:ext uri="{BB962C8B-B14F-4D97-AF65-F5344CB8AC3E}">
        <p14:creationId xmlns:p14="http://schemas.microsoft.com/office/powerpoint/2010/main" val="3305793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7EC588-179F-FAE5-FBCA-9247B83377E2}"/>
              </a:ext>
            </a:extLst>
          </p:cNvPr>
          <p:cNvSpPr>
            <a:spLocks noGrp="1"/>
          </p:cNvSpPr>
          <p:nvPr>
            <p:ph type="title"/>
          </p:nvPr>
        </p:nvSpPr>
        <p:spPr/>
        <p:txBody>
          <a:bodyPr/>
          <a:lstStyle/>
          <a:p>
            <a:r>
              <a:rPr lang="en-US" altLang="zh-CN" sz="2800" b="1" dirty="0">
                <a:solidFill>
                  <a:srgbClr val="3333CC"/>
                </a:solidFill>
                <a:latin typeface="Arial"/>
                <a:cs typeface="Arial"/>
              </a:rPr>
              <a:t>Translation:</a:t>
            </a:r>
            <a:r>
              <a:rPr lang="en-US" altLang="zh-CN" sz="2800" b="1" spc="-15" dirty="0">
                <a:solidFill>
                  <a:srgbClr val="3333CC"/>
                </a:solidFill>
                <a:latin typeface="Arial"/>
                <a:cs typeface="Arial"/>
              </a:rPr>
              <a:t> </a:t>
            </a:r>
            <a:r>
              <a:rPr lang="en-US" altLang="zh-CN" sz="2800" b="1" dirty="0">
                <a:solidFill>
                  <a:srgbClr val="3333CC"/>
                </a:solidFill>
                <a:latin typeface="Arial"/>
                <a:cs typeface="Arial"/>
              </a:rPr>
              <a:t>Allocation</a:t>
            </a:r>
            <a:r>
              <a:rPr lang="en-US" altLang="zh-CN" sz="2800" b="1" spc="-20" dirty="0">
                <a:solidFill>
                  <a:srgbClr val="3333CC"/>
                </a:solidFill>
                <a:latin typeface="Arial"/>
                <a:cs typeface="Arial"/>
              </a:rPr>
              <a:t> </a:t>
            </a:r>
            <a:r>
              <a:rPr lang="en-US" altLang="zh-CN" sz="2800" b="1" dirty="0">
                <a:solidFill>
                  <a:srgbClr val="3333CC"/>
                </a:solidFill>
                <a:latin typeface="Arial"/>
                <a:cs typeface="Arial"/>
              </a:rPr>
              <a:t>of</a:t>
            </a:r>
            <a:r>
              <a:rPr lang="en-US" altLang="zh-CN" sz="2800" b="1" spc="-15" dirty="0">
                <a:solidFill>
                  <a:srgbClr val="3333CC"/>
                </a:solidFill>
                <a:latin typeface="Arial"/>
                <a:cs typeface="Arial"/>
              </a:rPr>
              <a:t> </a:t>
            </a:r>
            <a:r>
              <a:rPr lang="en-US" altLang="zh-CN" sz="2800" b="1" spc="-10" dirty="0">
                <a:solidFill>
                  <a:srgbClr val="3333CC"/>
                </a:solidFill>
                <a:latin typeface="Arial"/>
                <a:cs typeface="Arial"/>
              </a:rPr>
              <a:t>Variables</a:t>
            </a:r>
            <a:endParaRPr lang="zh-CN" altLang="en-US" dirty="0"/>
          </a:p>
        </p:txBody>
      </p:sp>
      <p:sp>
        <p:nvSpPr>
          <p:cNvPr id="3" name="内容占位符 2">
            <a:extLst>
              <a:ext uri="{FF2B5EF4-FFF2-40B4-BE49-F238E27FC236}">
                <a16:creationId xmlns:a16="http://schemas.microsoft.com/office/drawing/2014/main" id="{91A5F6D8-01B7-11F6-E68C-A77993421333}"/>
              </a:ext>
            </a:extLst>
          </p:cNvPr>
          <p:cNvSpPr>
            <a:spLocks noGrp="1"/>
          </p:cNvSpPr>
          <p:nvPr>
            <p:ph idx="1"/>
          </p:nvPr>
        </p:nvSpPr>
        <p:spPr/>
        <p:txBody>
          <a:bodyPr/>
          <a:lstStyle/>
          <a:p>
            <a:r>
              <a:rPr lang="en" altLang="zh-CN" sz="2800" dirty="0"/>
              <a:t>What is compiler's task?</a:t>
            </a:r>
          </a:p>
          <a:p>
            <a:pPr lvl="1"/>
            <a:r>
              <a:rPr lang="en" altLang="zh-CN" sz="2400" dirty="0">
                <a:solidFill>
                  <a:srgbClr val="D8127E"/>
                </a:solidFill>
              </a:rPr>
              <a:t>Allocate memory for variables </a:t>
            </a:r>
            <a:r>
              <a:rPr lang="en" altLang="zh-CN" sz="2400" dirty="0"/>
              <a:t>in a systematic way.</a:t>
            </a:r>
          </a:p>
          <a:p>
            <a:pPr lvl="2"/>
            <a:r>
              <a:rPr lang="en" altLang="zh-CN" sz="2000" dirty="0"/>
              <a:t>Will build a symbol table to keep track of variable type, size, location.</a:t>
            </a:r>
          </a:p>
          <a:p>
            <a:pPr lvl="1"/>
            <a:r>
              <a:rPr lang="en" altLang="zh-CN" sz="2400" dirty="0">
                <a:solidFill>
                  <a:srgbClr val="D8127E"/>
                </a:solidFill>
              </a:rPr>
              <a:t>Generate instruction sequences</a:t>
            </a:r>
            <a:r>
              <a:rPr lang="en" altLang="zh-CN" sz="2400" dirty="0"/>
              <a:t> that carry out the computations specified by operators and statements.</a:t>
            </a:r>
          </a:p>
          <a:p>
            <a:endParaRPr lang="en" altLang="zh-CN" dirty="0"/>
          </a:p>
          <a:p>
            <a:r>
              <a:rPr lang="en" altLang="zh-CN" dirty="0"/>
              <a:t>For this class, we will compile "by hand" to get a sense of how these translations occur.</a:t>
            </a:r>
          </a:p>
          <a:p>
            <a:endParaRPr lang="en" altLang="zh-CN" dirty="0"/>
          </a:p>
          <a:p>
            <a:endParaRPr lang="zh-CN" altLang="en-US" dirty="0"/>
          </a:p>
        </p:txBody>
      </p:sp>
    </p:spTree>
    <p:extLst>
      <p:ext uri="{BB962C8B-B14F-4D97-AF65-F5344CB8AC3E}">
        <p14:creationId xmlns:p14="http://schemas.microsoft.com/office/powerpoint/2010/main" val="4119556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50FBB-2C4B-0737-E079-4CD26BA6E62E}"/>
              </a:ext>
            </a:extLst>
          </p:cNvPr>
          <p:cNvSpPr>
            <a:spLocks noGrp="1"/>
          </p:cNvSpPr>
          <p:nvPr>
            <p:ph type="title"/>
          </p:nvPr>
        </p:nvSpPr>
        <p:spPr/>
        <p:txBody>
          <a:bodyPr/>
          <a:lstStyle/>
          <a:p>
            <a:pPr marL="191135">
              <a:lnSpc>
                <a:spcPts val="1645"/>
              </a:lnSpc>
            </a:pPr>
            <a:r>
              <a:rPr lang="en-US" altLang="zh-CN" sz="2800" b="1" dirty="0">
                <a:solidFill>
                  <a:srgbClr val="3333CC"/>
                </a:solidFill>
                <a:latin typeface="Arial"/>
                <a:cs typeface="Arial"/>
              </a:rPr>
              <a:t>Start</a:t>
            </a:r>
            <a:r>
              <a:rPr lang="en-US" altLang="zh-CN" sz="2800" b="1" spc="-10" dirty="0">
                <a:solidFill>
                  <a:srgbClr val="3333CC"/>
                </a:solidFill>
                <a:latin typeface="Arial"/>
                <a:cs typeface="Arial"/>
              </a:rPr>
              <a:t> </a:t>
            </a:r>
            <a:r>
              <a:rPr lang="en-US" altLang="zh-CN" sz="2800" b="1" dirty="0">
                <a:solidFill>
                  <a:srgbClr val="3333CC"/>
                </a:solidFill>
                <a:latin typeface="Arial"/>
                <a:cs typeface="Arial"/>
              </a:rPr>
              <a:t>point</a:t>
            </a:r>
            <a:r>
              <a:rPr lang="en-US" altLang="zh-CN" sz="2800" b="1" spc="-10" dirty="0">
                <a:solidFill>
                  <a:srgbClr val="3333CC"/>
                </a:solidFill>
                <a:latin typeface="Arial"/>
                <a:cs typeface="Arial"/>
              </a:rPr>
              <a:t> </a:t>
            </a:r>
            <a:r>
              <a:rPr lang="en-US" altLang="zh-CN" sz="2800" b="1" dirty="0">
                <a:solidFill>
                  <a:srgbClr val="3333CC"/>
                </a:solidFill>
                <a:latin typeface="Arial"/>
                <a:cs typeface="Arial"/>
              </a:rPr>
              <a:t>for</a:t>
            </a:r>
            <a:r>
              <a:rPr lang="en-US" altLang="zh-CN" sz="2800" b="1" spc="-15" dirty="0">
                <a:solidFill>
                  <a:srgbClr val="3333CC"/>
                </a:solidFill>
                <a:latin typeface="Arial"/>
                <a:cs typeface="Arial"/>
              </a:rPr>
              <a:t> </a:t>
            </a:r>
            <a:r>
              <a:rPr lang="en-US" altLang="zh-CN" sz="2800" b="1" spc="-10" dirty="0">
                <a:solidFill>
                  <a:srgbClr val="3333CC"/>
                </a:solidFill>
                <a:latin typeface="Arial"/>
                <a:cs typeface="Arial"/>
              </a:rPr>
              <a:t>translation:</a:t>
            </a:r>
            <a:endParaRPr lang="zh-CN" altLang="en-US" dirty="0"/>
          </a:p>
        </p:txBody>
      </p:sp>
      <p:sp>
        <p:nvSpPr>
          <p:cNvPr id="3" name="内容占位符 2">
            <a:extLst>
              <a:ext uri="{FF2B5EF4-FFF2-40B4-BE49-F238E27FC236}">
                <a16:creationId xmlns:a16="http://schemas.microsoft.com/office/drawing/2014/main" id="{4FB0A220-9CFE-F0AB-0E3A-491C99D89F5C}"/>
              </a:ext>
            </a:extLst>
          </p:cNvPr>
          <p:cNvSpPr>
            <a:spLocks noGrp="1"/>
          </p:cNvSpPr>
          <p:nvPr>
            <p:ph idx="1"/>
          </p:nvPr>
        </p:nvSpPr>
        <p:spPr/>
        <p:txBody>
          <a:bodyPr/>
          <a:lstStyle/>
          <a:p>
            <a:pPr marL="0" indent="0">
              <a:buNone/>
            </a:pPr>
            <a:r>
              <a:rPr lang="en-US" altLang="zh-CN" sz="2400" b="1" dirty="0">
                <a:solidFill>
                  <a:srgbClr val="3333CC"/>
                </a:solidFill>
                <a:latin typeface="Arial"/>
                <a:cs typeface="Arial"/>
              </a:rPr>
              <a:t>Concept</a:t>
            </a:r>
            <a:r>
              <a:rPr lang="en-US" altLang="zh-CN" sz="2400" b="1" spc="-5" dirty="0">
                <a:solidFill>
                  <a:srgbClr val="3333CC"/>
                </a:solidFill>
                <a:latin typeface="Arial"/>
                <a:cs typeface="Arial"/>
              </a:rPr>
              <a:t> </a:t>
            </a:r>
            <a:r>
              <a:rPr lang="en-US" altLang="zh-CN" sz="2400" b="1" dirty="0">
                <a:solidFill>
                  <a:srgbClr val="3333CC"/>
                </a:solidFill>
                <a:latin typeface="Arial"/>
                <a:cs typeface="Arial"/>
              </a:rPr>
              <a:t>of</a:t>
            </a:r>
            <a:r>
              <a:rPr lang="en-US" altLang="zh-CN" sz="2400" b="1" spc="-5" dirty="0">
                <a:solidFill>
                  <a:srgbClr val="3333CC"/>
                </a:solidFill>
                <a:latin typeface="Arial"/>
                <a:cs typeface="Arial"/>
              </a:rPr>
              <a:t> </a:t>
            </a:r>
            <a:r>
              <a:rPr lang="en-US" altLang="zh-CN" sz="2400" b="1" dirty="0">
                <a:solidFill>
                  <a:srgbClr val="3333CC"/>
                </a:solidFill>
                <a:latin typeface="Arial"/>
                <a:cs typeface="Arial"/>
              </a:rPr>
              <a:t>Scope</a:t>
            </a:r>
            <a:r>
              <a:rPr lang="en-US" altLang="zh-CN" sz="2400" b="1" spc="-5" dirty="0">
                <a:solidFill>
                  <a:srgbClr val="3333CC"/>
                </a:solidFill>
                <a:latin typeface="Arial"/>
                <a:cs typeface="Arial"/>
              </a:rPr>
              <a:t> </a:t>
            </a:r>
            <a:r>
              <a:rPr lang="en-US" altLang="zh-CN" sz="2400" b="1" dirty="0">
                <a:solidFill>
                  <a:srgbClr val="3333CC"/>
                </a:solidFill>
                <a:latin typeface="Arial"/>
                <a:cs typeface="Arial"/>
              </a:rPr>
              <a:t>of </a:t>
            </a:r>
            <a:r>
              <a:rPr lang="en-US" altLang="zh-CN" sz="2400" b="1" spc="-10" dirty="0">
                <a:solidFill>
                  <a:srgbClr val="3333CC"/>
                </a:solidFill>
                <a:latin typeface="Arial"/>
                <a:cs typeface="Arial"/>
              </a:rPr>
              <a:t>Variable</a:t>
            </a:r>
            <a:endParaRPr lang="en-US" altLang="zh-CN" dirty="0"/>
          </a:p>
          <a:p>
            <a:r>
              <a:rPr lang="en-US" altLang="zh-CN" dirty="0"/>
              <a:t>In assembly, who has access to a memory location/variable ?</a:t>
            </a:r>
          </a:p>
          <a:p>
            <a:r>
              <a:rPr lang="en-US" altLang="zh-CN" dirty="0"/>
              <a:t>In high level programs, who has access to a variable ?</a:t>
            </a:r>
          </a:p>
          <a:p>
            <a:pPr lvl="1"/>
            <a:r>
              <a:rPr lang="en-US" altLang="zh-CN" dirty="0"/>
              <a:t>Concept of Scope of a variable</a:t>
            </a:r>
          </a:p>
          <a:p>
            <a:r>
              <a:rPr lang="en-US" altLang="zh-CN" dirty="0"/>
              <a:t>So how do we make this happen in assembly ???</a:t>
            </a:r>
          </a:p>
          <a:p>
            <a:endParaRPr lang="en-US" altLang="zh-CN" dirty="0"/>
          </a:p>
          <a:p>
            <a:endParaRPr lang="zh-CN" altLang="en-US" dirty="0"/>
          </a:p>
        </p:txBody>
      </p:sp>
    </p:spTree>
    <p:extLst>
      <p:ext uri="{BB962C8B-B14F-4D97-AF65-F5344CB8AC3E}">
        <p14:creationId xmlns:p14="http://schemas.microsoft.com/office/powerpoint/2010/main" val="77087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BAD38D-95D1-62F9-9267-77775897AA15}"/>
              </a:ext>
            </a:extLst>
          </p:cNvPr>
          <p:cNvSpPr>
            <a:spLocks noGrp="1"/>
          </p:cNvSpPr>
          <p:nvPr>
            <p:ph type="title"/>
          </p:nvPr>
        </p:nvSpPr>
        <p:spPr/>
        <p:txBody>
          <a:bodyPr/>
          <a:lstStyle/>
          <a:p>
            <a:r>
              <a:rPr lang="en-US" altLang="zh-CN" sz="2800" b="1" dirty="0">
                <a:solidFill>
                  <a:srgbClr val="3333CC"/>
                </a:solidFill>
                <a:latin typeface="Arial"/>
                <a:cs typeface="Arial"/>
              </a:rPr>
              <a:t>Lessons</a:t>
            </a:r>
            <a:r>
              <a:rPr lang="en-US" altLang="zh-CN" sz="2800" b="1" spc="5" dirty="0">
                <a:solidFill>
                  <a:srgbClr val="3333CC"/>
                </a:solidFill>
                <a:latin typeface="Arial"/>
                <a:cs typeface="Arial"/>
              </a:rPr>
              <a:t> </a:t>
            </a:r>
            <a:r>
              <a:rPr lang="en-US" altLang="zh-CN" sz="2800" b="1" dirty="0">
                <a:solidFill>
                  <a:srgbClr val="3333CC"/>
                </a:solidFill>
                <a:latin typeface="Arial"/>
                <a:cs typeface="Arial"/>
              </a:rPr>
              <a:t>from Example</a:t>
            </a:r>
            <a:r>
              <a:rPr lang="en-US" altLang="zh-CN" sz="2800" b="1" spc="10" dirty="0">
                <a:solidFill>
                  <a:srgbClr val="3333CC"/>
                </a:solidFill>
                <a:latin typeface="Arial"/>
                <a:cs typeface="Arial"/>
              </a:rPr>
              <a:t> </a:t>
            </a:r>
            <a:r>
              <a:rPr lang="en-US" altLang="zh-CN" sz="2800" b="1" dirty="0">
                <a:solidFill>
                  <a:srgbClr val="3333CC"/>
                </a:solidFill>
                <a:latin typeface="Arial"/>
                <a:cs typeface="Arial"/>
              </a:rPr>
              <a:t>1</a:t>
            </a:r>
            <a:r>
              <a:rPr lang="en-US" altLang="zh-CN" sz="2800" b="1" spc="10" dirty="0">
                <a:solidFill>
                  <a:srgbClr val="3333CC"/>
                </a:solidFill>
                <a:latin typeface="Arial"/>
                <a:cs typeface="Arial"/>
              </a:rPr>
              <a:t> </a:t>
            </a:r>
            <a:r>
              <a:rPr lang="en-US" altLang="zh-CN" sz="2800" b="1" spc="-10" dirty="0">
                <a:solidFill>
                  <a:srgbClr val="3333CC"/>
                </a:solidFill>
                <a:latin typeface="Arial"/>
                <a:cs typeface="Arial"/>
              </a:rPr>
              <a:t>(inclassC-</a:t>
            </a:r>
            <a:r>
              <a:rPr lang="en-US" altLang="zh-CN" sz="2800" b="1" dirty="0">
                <a:solidFill>
                  <a:srgbClr val="3333CC"/>
                </a:solidFill>
                <a:latin typeface="Arial"/>
                <a:cs typeface="Arial"/>
              </a:rPr>
              <a:t>1.c</a:t>
            </a:r>
            <a:r>
              <a:rPr lang="en-US" altLang="zh-CN" sz="2800" b="1" spc="5" dirty="0">
                <a:solidFill>
                  <a:srgbClr val="3333CC"/>
                </a:solidFill>
                <a:latin typeface="Arial"/>
                <a:cs typeface="Arial"/>
              </a:rPr>
              <a:t> </a:t>
            </a:r>
            <a:r>
              <a:rPr lang="en-US" altLang="zh-CN" sz="2800" b="1" spc="-50" dirty="0">
                <a:solidFill>
                  <a:srgbClr val="3333CC"/>
                </a:solidFill>
                <a:latin typeface="Arial"/>
                <a:cs typeface="Arial"/>
              </a:rPr>
              <a:t>)</a:t>
            </a:r>
            <a:endParaRPr lang="zh-CN" altLang="en-US" dirty="0"/>
          </a:p>
        </p:txBody>
      </p:sp>
      <p:sp>
        <p:nvSpPr>
          <p:cNvPr id="3" name="内容占位符 2">
            <a:extLst>
              <a:ext uri="{FF2B5EF4-FFF2-40B4-BE49-F238E27FC236}">
                <a16:creationId xmlns:a16="http://schemas.microsoft.com/office/drawing/2014/main" id="{1F21ED20-DF1C-F0EF-1585-11C773D08231}"/>
              </a:ext>
            </a:extLst>
          </p:cNvPr>
          <p:cNvSpPr>
            <a:spLocks noGrp="1"/>
          </p:cNvSpPr>
          <p:nvPr>
            <p:ph idx="1"/>
          </p:nvPr>
        </p:nvSpPr>
        <p:spPr/>
        <p:txBody>
          <a:bodyPr/>
          <a:lstStyle/>
          <a:p>
            <a:r>
              <a:rPr lang="en-US" altLang="zh-CN" sz="1800" dirty="0"/>
              <a:t>1,2,3. Concept of scope</a:t>
            </a:r>
          </a:p>
          <a:p>
            <a:pPr lvl="1"/>
            <a:r>
              <a:rPr lang="en-US" altLang="zh-CN" sz="1400" dirty="0"/>
              <a:t>Global and local</a:t>
            </a:r>
          </a:p>
          <a:p>
            <a:pPr lvl="2"/>
            <a:r>
              <a:rPr lang="en-US" altLang="zh-CN" sz="1800" dirty="0"/>
              <a:t>Code block ( enclosed in { } ) defines a scope block (Useful for placing debugging statements)</a:t>
            </a:r>
          </a:p>
          <a:p>
            <a:pPr lvl="1"/>
            <a:r>
              <a:rPr lang="en-US" altLang="zh-CN" sz="1400" dirty="0"/>
              <a:t>Prints:</a:t>
            </a:r>
          </a:p>
          <a:p>
            <a:pPr lvl="2"/>
            <a:r>
              <a:rPr lang="en-US" altLang="zh-CN" sz="1800" dirty="0"/>
              <a:t>Question1: Global= 0 Local = 1 x= 4</a:t>
            </a:r>
          </a:p>
          <a:p>
            <a:pPr lvl="2"/>
            <a:r>
              <a:rPr lang="en-US" altLang="zh-CN" sz="1800" dirty="0"/>
              <a:t>Question2: Global= 4 Local = 2 x=10</a:t>
            </a:r>
          </a:p>
          <a:p>
            <a:pPr lvl="2"/>
            <a:r>
              <a:rPr lang="en-US" altLang="zh-CN" sz="1800" dirty="0"/>
              <a:t>Question3: Global= 4 Local = 1 x=10</a:t>
            </a:r>
          </a:p>
          <a:p>
            <a:r>
              <a:rPr lang="en-US" altLang="zh-CN" sz="1800" dirty="0"/>
              <a:t>4. Compound conditional statements</a:t>
            </a:r>
          </a:p>
          <a:p>
            <a:pPr lvl="1"/>
            <a:r>
              <a:rPr lang="en-US" altLang="zh-CN" sz="1400" dirty="0"/>
              <a:t>False – odd behavior….because C does not support this</a:t>
            </a:r>
          </a:p>
          <a:p>
            <a:pPr lvl="1"/>
            <a:r>
              <a:rPr lang="en-US" altLang="zh-CN" sz="1400" dirty="0"/>
              <a:t>Evaluate (7 &gt; x)=? first and then ? &gt; 2 (</a:t>
            </a:r>
            <a:r>
              <a:rPr lang="en-US" altLang="zh-CN" sz="1400" dirty="0" err="1"/>
              <a:t>boolean</a:t>
            </a:r>
            <a:r>
              <a:rPr lang="en-US" altLang="zh-CN" sz="1400" dirty="0"/>
              <a:t> with constant)</a:t>
            </a:r>
          </a:p>
          <a:p>
            <a:r>
              <a:rPr lang="en-US" altLang="zh-CN" sz="1800" dirty="0"/>
              <a:t>5. for loop iteration variable</a:t>
            </a:r>
          </a:p>
          <a:p>
            <a:pPr lvl="1"/>
            <a:r>
              <a:rPr lang="en-US" altLang="zh-CN" sz="1400" dirty="0"/>
              <a:t>initialized to 4 so for loop is not executed – Question5 never printed</a:t>
            </a:r>
          </a:p>
          <a:p>
            <a:r>
              <a:rPr lang="en-US" altLang="zh-CN" sz="1800" dirty="0"/>
              <a:t>6. False: Post and pre increment operators</a:t>
            </a:r>
          </a:p>
          <a:p>
            <a:pPr lvl="1"/>
            <a:r>
              <a:rPr lang="en-US" altLang="zh-CN" sz="1400" dirty="0"/>
              <a:t>Pre x++: Access value and then increment</a:t>
            </a:r>
          </a:p>
          <a:p>
            <a:pPr lvl="2"/>
            <a:r>
              <a:rPr lang="en-US" altLang="zh-CN" sz="1800" dirty="0"/>
              <a:t>Therefore y = x = 4 and x= 4+1=5.</a:t>
            </a:r>
          </a:p>
          <a:p>
            <a:pPr lvl="1"/>
            <a:r>
              <a:rPr lang="en-US" altLang="zh-CN" sz="1400" dirty="0"/>
              <a:t>Post ++x: Increment and then read value</a:t>
            </a:r>
          </a:p>
          <a:p>
            <a:pPr lvl="2"/>
            <a:r>
              <a:rPr lang="en-US" altLang="zh-CN" sz="1800" dirty="0"/>
              <a:t>Therefore x= 5+1 and x= 6</a:t>
            </a:r>
          </a:p>
        </p:txBody>
      </p:sp>
    </p:spTree>
    <p:extLst>
      <p:ext uri="{BB962C8B-B14F-4D97-AF65-F5344CB8AC3E}">
        <p14:creationId xmlns:p14="http://schemas.microsoft.com/office/powerpoint/2010/main" val="2030603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9C3670-8660-34E8-BC28-DB674B8414F5}"/>
              </a:ext>
            </a:extLst>
          </p:cNvPr>
          <p:cNvSpPr>
            <a:spLocks noGrp="1"/>
          </p:cNvSpPr>
          <p:nvPr>
            <p:ph type="title"/>
          </p:nvPr>
        </p:nvSpPr>
        <p:spPr/>
        <p:txBody>
          <a:bodyPr/>
          <a:lstStyle/>
          <a:p>
            <a:r>
              <a:rPr lang="en-US" altLang="zh-CN" sz="2800" b="1" dirty="0">
                <a:solidFill>
                  <a:srgbClr val="3333CC"/>
                </a:solidFill>
                <a:latin typeface="Arial"/>
                <a:cs typeface="Arial"/>
              </a:rPr>
              <a:t>Lessons</a:t>
            </a:r>
            <a:r>
              <a:rPr lang="en-US" altLang="zh-CN" sz="2800" b="1" spc="-20" dirty="0">
                <a:solidFill>
                  <a:srgbClr val="3333CC"/>
                </a:solidFill>
                <a:latin typeface="Arial"/>
                <a:cs typeface="Arial"/>
              </a:rPr>
              <a:t> </a:t>
            </a:r>
            <a:r>
              <a:rPr lang="en-US" altLang="zh-CN" sz="2800" b="1" dirty="0">
                <a:solidFill>
                  <a:srgbClr val="3333CC"/>
                </a:solidFill>
                <a:latin typeface="Arial"/>
                <a:cs typeface="Arial"/>
              </a:rPr>
              <a:t>from</a:t>
            </a:r>
            <a:r>
              <a:rPr lang="en-US" altLang="zh-CN" sz="2800" b="1" spc="-20" dirty="0">
                <a:solidFill>
                  <a:srgbClr val="3333CC"/>
                </a:solidFill>
                <a:latin typeface="Arial"/>
                <a:cs typeface="Arial"/>
              </a:rPr>
              <a:t> </a:t>
            </a:r>
            <a:r>
              <a:rPr lang="en-US" altLang="zh-CN" sz="2800" b="1" dirty="0">
                <a:solidFill>
                  <a:srgbClr val="3333CC"/>
                </a:solidFill>
                <a:latin typeface="Arial"/>
                <a:cs typeface="Arial"/>
              </a:rPr>
              <a:t>Example</a:t>
            </a:r>
            <a:r>
              <a:rPr lang="en-US" altLang="zh-CN" sz="2800" b="1" spc="-15" dirty="0">
                <a:solidFill>
                  <a:srgbClr val="3333CC"/>
                </a:solidFill>
                <a:latin typeface="Arial"/>
                <a:cs typeface="Arial"/>
              </a:rPr>
              <a:t> </a:t>
            </a:r>
            <a:r>
              <a:rPr lang="en-US" altLang="zh-CN" sz="2800" b="1" spc="-50" dirty="0">
                <a:solidFill>
                  <a:srgbClr val="3333CC"/>
                </a:solidFill>
                <a:latin typeface="Arial"/>
                <a:cs typeface="Arial"/>
              </a:rPr>
              <a:t>1</a:t>
            </a:r>
            <a:endParaRPr lang="zh-CN" altLang="en-US" dirty="0"/>
          </a:p>
        </p:txBody>
      </p:sp>
      <p:sp>
        <p:nvSpPr>
          <p:cNvPr id="3" name="内容占位符 2">
            <a:extLst>
              <a:ext uri="{FF2B5EF4-FFF2-40B4-BE49-F238E27FC236}">
                <a16:creationId xmlns:a16="http://schemas.microsoft.com/office/drawing/2014/main" id="{96A9D2F0-EBD8-8382-44EC-7A68C713F8DD}"/>
              </a:ext>
            </a:extLst>
          </p:cNvPr>
          <p:cNvSpPr>
            <a:spLocks noGrp="1"/>
          </p:cNvSpPr>
          <p:nvPr>
            <p:ph idx="1"/>
          </p:nvPr>
        </p:nvSpPr>
        <p:spPr/>
        <p:txBody>
          <a:bodyPr/>
          <a:lstStyle/>
          <a:p>
            <a:r>
              <a:rPr lang="en-US" altLang="zh-CN" sz="1800" dirty="0"/>
              <a:t>7. Constants – computed at start and stays as a constant</a:t>
            </a:r>
          </a:p>
          <a:p>
            <a:pPr lvl="1"/>
            <a:r>
              <a:rPr lang="en-US" altLang="zh-CN" sz="1400" dirty="0"/>
              <a:t>CC=8 and x=7</a:t>
            </a:r>
          </a:p>
          <a:p>
            <a:r>
              <a:rPr lang="en-US" altLang="zh-CN" sz="1800" dirty="0"/>
              <a:t>8. concept of local variables and passing arguments by value to function</a:t>
            </a:r>
          </a:p>
          <a:p>
            <a:pPr lvl="1"/>
            <a:r>
              <a:rPr lang="en-US" altLang="zh-CN" sz="1400" dirty="0"/>
              <a:t>8a: x=7,y=0, </a:t>
            </a:r>
            <a:r>
              <a:rPr lang="en-US" altLang="zh-CN" sz="1400" dirty="0" err="1"/>
              <a:t>i</a:t>
            </a:r>
            <a:r>
              <a:rPr lang="en-US" altLang="zh-CN" sz="1400" dirty="0"/>
              <a:t>= something; 8b: x=7, y=30</a:t>
            </a:r>
          </a:p>
          <a:p>
            <a:pPr lvl="1"/>
            <a:r>
              <a:rPr lang="en-US" altLang="zh-CN" sz="1400" dirty="0"/>
              <a:t>Argument x passed to function is not changed in main</a:t>
            </a:r>
          </a:p>
          <a:p>
            <a:pPr lvl="1"/>
            <a:r>
              <a:rPr lang="en-US" altLang="zh-CN" sz="1400" dirty="0"/>
              <a:t>Local variable y in function foo1 different from y in main; y in main is return value</a:t>
            </a:r>
          </a:p>
          <a:p>
            <a:pPr lvl="1"/>
            <a:r>
              <a:rPr lang="en-US" altLang="zh-CN" sz="1400" dirty="0"/>
              <a:t>Local variable </a:t>
            </a:r>
            <a:r>
              <a:rPr lang="en-US" altLang="zh-CN" sz="1400" dirty="0" err="1"/>
              <a:t>i</a:t>
            </a:r>
            <a:r>
              <a:rPr lang="en-US" altLang="zh-CN" sz="1400" dirty="0"/>
              <a:t> not initialized, so prints some random number</a:t>
            </a:r>
          </a:p>
          <a:p>
            <a:r>
              <a:rPr lang="en-US" altLang="zh-CN" sz="1800" dirty="0"/>
              <a:t>9. foo2 first call prints x=10, y=20 (function then adds 30 to y)</a:t>
            </a:r>
          </a:p>
          <a:p>
            <a:r>
              <a:rPr lang="en-US" altLang="zh-CN" sz="1800" dirty="0"/>
              <a:t>10 foo2 second time prints x=10, y=50</a:t>
            </a:r>
          </a:p>
          <a:p>
            <a:pPr lvl="1"/>
            <a:r>
              <a:rPr lang="en-US" altLang="zh-CN" sz="1400" dirty="0"/>
              <a:t>Concept of static variable but local in scope – value of static persists</a:t>
            </a:r>
          </a:p>
          <a:p>
            <a:r>
              <a:rPr lang="en-US" altLang="zh-CN" sz="1800" dirty="0"/>
              <a:t>11. swap does not swap arguments in main!</a:t>
            </a:r>
          </a:p>
          <a:p>
            <a:pPr lvl="1"/>
            <a:r>
              <a:rPr lang="en-US" altLang="zh-CN" sz="1400" dirty="0"/>
              <a:t>Only swaps values in local variables</a:t>
            </a:r>
          </a:p>
          <a:p>
            <a:pPr lvl="1"/>
            <a:r>
              <a:rPr lang="en-US" altLang="zh-CN" sz="1400" dirty="0"/>
              <a:t>When functions are called, the values of the arguments are passed to the function and not ‘access’ to the variables/arguments themselves.</a:t>
            </a:r>
          </a:p>
          <a:p>
            <a:r>
              <a:rPr lang="en-US" altLang="zh-CN" sz="1800" dirty="0"/>
              <a:t>12. loop terminates...overflow leads to negative number...</a:t>
            </a:r>
            <a:r>
              <a:rPr lang="en-US" altLang="zh-CN" sz="1800" dirty="0" err="1"/>
              <a:t>T_min</a:t>
            </a:r>
            <a:endParaRPr lang="en-US" altLang="zh-CN" sz="1800" dirty="0"/>
          </a:p>
          <a:p>
            <a:endParaRPr lang="zh-CN" altLang="en-US" sz="900" dirty="0"/>
          </a:p>
        </p:txBody>
      </p:sp>
    </p:spTree>
    <p:extLst>
      <p:ext uri="{BB962C8B-B14F-4D97-AF65-F5344CB8AC3E}">
        <p14:creationId xmlns:p14="http://schemas.microsoft.com/office/powerpoint/2010/main" val="2034290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4FD759-4451-BD9B-BCE0-C334FAF56930}"/>
              </a:ext>
            </a:extLst>
          </p:cNvPr>
          <p:cNvSpPr>
            <a:spLocks noGrp="1"/>
          </p:cNvSpPr>
          <p:nvPr>
            <p:ph type="title"/>
          </p:nvPr>
        </p:nvSpPr>
        <p:spPr/>
        <p:txBody>
          <a:bodyPr/>
          <a:lstStyle/>
          <a:p>
            <a:r>
              <a:rPr lang="en-US" altLang="zh-CN" sz="2800" b="1" dirty="0">
                <a:solidFill>
                  <a:srgbClr val="3333CC"/>
                </a:solidFill>
                <a:latin typeface="Arial"/>
                <a:cs typeface="Arial"/>
              </a:rPr>
              <a:t>Defining</a:t>
            </a:r>
            <a:r>
              <a:rPr lang="en-US" altLang="zh-CN" sz="2800" b="1" spc="-15" dirty="0">
                <a:solidFill>
                  <a:srgbClr val="3333CC"/>
                </a:solidFill>
                <a:latin typeface="Arial"/>
                <a:cs typeface="Arial"/>
              </a:rPr>
              <a:t> </a:t>
            </a:r>
            <a:r>
              <a:rPr lang="en-US" altLang="zh-CN" sz="2800" b="1" dirty="0">
                <a:solidFill>
                  <a:srgbClr val="3333CC"/>
                </a:solidFill>
                <a:latin typeface="Arial"/>
                <a:cs typeface="Arial"/>
              </a:rPr>
              <a:t>a</a:t>
            </a:r>
            <a:r>
              <a:rPr lang="en-US" altLang="zh-CN" sz="2800" b="1" spc="-10" dirty="0">
                <a:solidFill>
                  <a:srgbClr val="3333CC"/>
                </a:solidFill>
                <a:latin typeface="Arial"/>
                <a:cs typeface="Arial"/>
              </a:rPr>
              <a:t> </a:t>
            </a:r>
            <a:r>
              <a:rPr lang="en-US" altLang="zh-CN" sz="2800" b="1" dirty="0">
                <a:solidFill>
                  <a:srgbClr val="3333CC"/>
                </a:solidFill>
                <a:latin typeface="Arial"/>
                <a:cs typeface="Arial"/>
              </a:rPr>
              <a:t>variable</a:t>
            </a:r>
            <a:r>
              <a:rPr lang="en-US" altLang="zh-CN" sz="2800" b="1" spc="-10" dirty="0">
                <a:solidFill>
                  <a:srgbClr val="3333CC"/>
                </a:solidFill>
                <a:latin typeface="Arial"/>
                <a:cs typeface="Arial"/>
              </a:rPr>
              <a:t> </a:t>
            </a:r>
            <a:r>
              <a:rPr lang="en-US" altLang="zh-CN" sz="2800" b="1" dirty="0">
                <a:solidFill>
                  <a:srgbClr val="3333CC"/>
                </a:solidFill>
                <a:latin typeface="Arial"/>
                <a:cs typeface="Arial"/>
              </a:rPr>
              <a:t>in</a:t>
            </a:r>
            <a:r>
              <a:rPr lang="en-US" altLang="zh-CN" sz="2800" b="1" spc="-15" dirty="0">
                <a:solidFill>
                  <a:srgbClr val="3333CC"/>
                </a:solidFill>
                <a:latin typeface="Arial"/>
                <a:cs typeface="Arial"/>
              </a:rPr>
              <a:t> </a:t>
            </a:r>
            <a:r>
              <a:rPr lang="en-US" altLang="zh-CN" sz="2800" b="1" spc="-50" dirty="0">
                <a:solidFill>
                  <a:srgbClr val="3333CC"/>
                </a:solidFill>
                <a:latin typeface="Arial"/>
                <a:cs typeface="Arial"/>
              </a:rPr>
              <a:t>C</a:t>
            </a:r>
            <a:endParaRPr lang="zh-CN" altLang="en-US" dirty="0"/>
          </a:p>
        </p:txBody>
      </p:sp>
      <p:sp>
        <p:nvSpPr>
          <p:cNvPr id="3" name="内容占位符 2">
            <a:extLst>
              <a:ext uri="{FF2B5EF4-FFF2-40B4-BE49-F238E27FC236}">
                <a16:creationId xmlns:a16="http://schemas.microsoft.com/office/drawing/2014/main" id="{5A465B3F-2EDA-17CE-F823-0B78F270B09E}"/>
              </a:ext>
            </a:extLst>
          </p:cNvPr>
          <p:cNvSpPr>
            <a:spLocks noGrp="1"/>
          </p:cNvSpPr>
          <p:nvPr>
            <p:ph idx="1"/>
          </p:nvPr>
        </p:nvSpPr>
        <p:spPr/>
        <p:txBody>
          <a:bodyPr/>
          <a:lstStyle/>
          <a:p>
            <a:r>
              <a:rPr lang="en-US" altLang="zh-CN" dirty="0"/>
              <a:t>Identifier: references to this translate to locations</a:t>
            </a:r>
          </a:p>
          <a:p>
            <a:pPr lvl="1"/>
            <a:r>
              <a:rPr lang="en-US" altLang="zh-CN" dirty="0"/>
              <a:t>Name of the variable</a:t>
            </a:r>
          </a:p>
          <a:p>
            <a:pPr lvl="1"/>
            <a:r>
              <a:rPr lang="en-US" altLang="zh-CN" dirty="0"/>
              <a:t>Example: </a:t>
            </a:r>
            <a:r>
              <a:rPr lang="en-US" altLang="zh-CN" dirty="0" err="1"/>
              <a:t>itslocal</a:t>
            </a:r>
            <a:endParaRPr lang="en-US" altLang="zh-CN" dirty="0"/>
          </a:p>
          <a:p>
            <a:r>
              <a:rPr lang="en-US" altLang="zh-CN" dirty="0"/>
              <a:t>Type: gives us information on data representation and space needed</a:t>
            </a:r>
          </a:p>
          <a:p>
            <a:pPr lvl="1"/>
            <a:r>
              <a:rPr lang="en-US" altLang="zh-CN" dirty="0"/>
              <a:t>Type of variable such as int, float, char…</a:t>
            </a:r>
          </a:p>
          <a:p>
            <a:pPr lvl="1"/>
            <a:r>
              <a:rPr lang="en-US" altLang="zh-CN" dirty="0"/>
              <a:t>Example: int </a:t>
            </a:r>
            <a:r>
              <a:rPr lang="en-US" altLang="zh-CN" dirty="0" err="1"/>
              <a:t>itslocal</a:t>
            </a:r>
            <a:endParaRPr lang="en-US" altLang="zh-CN" dirty="0"/>
          </a:p>
          <a:p>
            <a:r>
              <a:rPr lang="en-US" altLang="zh-CN" dirty="0"/>
              <a:t>Scope</a:t>
            </a:r>
          </a:p>
          <a:p>
            <a:pPr lvl="1"/>
            <a:r>
              <a:rPr lang="en-US" altLang="zh-CN" dirty="0"/>
              <a:t>Where can it be accessed</a:t>
            </a:r>
          </a:p>
          <a:p>
            <a:pPr lvl="1"/>
            <a:r>
              <a:rPr lang="en-US" altLang="zh-CN" dirty="0"/>
              <a:t>Example: global variable </a:t>
            </a:r>
            <a:r>
              <a:rPr lang="en-US" altLang="zh-CN" dirty="0" err="1"/>
              <a:t>itsglobal</a:t>
            </a:r>
            <a:endParaRPr lang="en-US" altLang="zh-CN" dirty="0"/>
          </a:p>
          <a:p>
            <a:r>
              <a:rPr lang="en-US" altLang="zh-CN" dirty="0"/>
              <a:t>Storage Class</a:t>
            </a:r>
          </a:p>
          <a:p>
            <a:pPr lvl="1"/>
            <a:r>
              <a:rPr lang="en-US" altLang="zh-CN" dirty="0"/>
              <a:t>How does C compiler allocate the storage</a:t>
            </a:r>
          </a:p>
          <a:p>
            <a:pPr lvl="2"/>
            <a:r>
              <a:rPr lang="en-US" altLang="zh-CN" dirty="0"/>
              <a:t>Does value persist or not</a:t>
            </a:r>
          </a:p>
          <a:p>
            <a:pPr lvl="1"/>
            <a:r>
              <a:rPr lang="en-US" altLang="zh-CN" dirty="0"/>
              <a:t>Two main classes in C: Automatic and Static</a:t>
            </a:r>
          </a:p>
          <a:p>
            <a:endParaRPr lang="zh-CN" altLang="en-US" dirty="0"/>
          </a:p>
        </p:txBody>
      </p:sp>
    </p:spTree>
    <p:extLst>
      <p:ext uri="{BB962C8B-B14F-4D97-AF65-F5344CB8AC3E}">
        <p14:creationId xmlns:p14="http://schemas.microsoft.com/office/powerpoint/2010/main" val="3880704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19821C-0481-A9A9-5605-2D432FCAF536}"/>
              </a:ext>
            </a:extLst>
          </p:cNvPr>
          <p:cNvSpPr>
            <a:spLocks noGrp="1"/>
          </p:cNvSpPr>
          <p:nvPr>
            <p:ph type="title"/>
          </p:nvPr>
        </p:nvSpPr>
        <p:spPr/>
        <p:txBody>
          <a:bodyPr/>
          <a:lstStyle/>
          <a:p>
            <a:r>
              <a:rPr lang="en-US" altLang="zh-CN" sz="2800" b="1" dirty="0">
                <a:solidFill>
                  <a:srgbClr val="3333CC"/>
                </a:solidFill>
                <a:latin typeface="Arial"/>
                <a:cs typeface="Arial"/>
              </a:rPr>
              <a:t>Scope:</a:t>
            </a:r>
            <a:r>
              <a:rPr lang="en-US" altLang="zh-CN" sz="2800" b="1" spc="-15" dirty="0">
                <a:solidFill>
                  <a:srgbClr val="3333CC"/>
                </a:solidFill>
                <a:latin typeface="Arial"/>
                <a:cs typeface="Arial"/>
              </a:rPr>
              <a:t> </a:t>
            </a:r>
            <a:r>
              <a:rPr lang="en-US" altLang="zh-CN" sz="2800" b="1" dirty="0">
                <a:solidFill>
                  <a:srgbClr val="3333CC"/>
                </a:solidFill>
                <a:latin typeface="Arial"/>
                <a:cs typeface="Arial"/>
              </a:rPr>
              <a:t>Global</a:t>
            </a:r>
            <a:r>
              <a:rPr lang="en-US" altLang="zh-CN" sz="2800" b="1" spc="-15" dirty="0">
                <a:solidFill>
                  <a:srgbClr val="3333CC"/>
                </a:solidFill>
                <a:latin typeface="Arial"/>
                <a:cs typeface="Arial"/>
              </a:rPr>
              <a:t> </a:t>
            </a:r>
            <a:r>
              <a:rPr lang="en-US" altLang="zh-CN" sz="2800" b="1" dirty="0">
                <a:solidFill>
                  <a:srgbClr val="3333CC"/>
                </a:solidFill>
                <a:latin typeface="Arial"/>
                <a:cs typeface="Arial"/>
              </a:rPr>
              <a:t>and</a:t>
            </a:r>
            <a:r>
              <a:rPr lang="en-US" altLang="zh-CN" sz="2800" b="1" spc="-15" dirty="0">
                <a:solidFill>
                  <a:srgbClr val="3333CC"/>
                </a:solidFill>
                <a:latin typeface="Arial"/>
                <a:cs typeface="Arial"/>
              </a:rPr>
              <a:t> </a:t>
            </a:r>
            <a:r>
              <a:rPr lang="en-US" altLang="zh-CN" sz="2800" b="1" spc="-10" dirty="0">
                <a:solidFill>
                  <a:srgbClr val="3333CC"/>
                </a:solidFill>
                <a:latin typeface="Arial"/>
                <a:cs typeface="Arial"/>
              </a:rPr>
              <a:t>Local</a:t>
            </a:r>
            <a:endParaRPr lang="zh-CN" altLang="en-US" dirty="0"/>
          </a:p>
        </p:txBody>
      </p:sp>
      <p:sp>
        <p:nvSpPr>
          <p:cNvPr id="3" name="内容占位符 2">
            <a:extLst>
              <a:ext uri="{FF2B5EF4-FFF2-40B4-BE49-F238E27FC236}">
                <a16:creationId xmlns:a16="http://schemas.microsoft.com/office/drawing/2014/main" id="{0696D41E-79DA-ABBB-76D6-F93BF9201D73}"/>
              </a:ext>
            </a:extLst>
          </p:cNvPr>
          <p:cNvSpPr>
            <a:spLocks noGrp="1"/>
          </p:cNvSpPr>
          <p:nvPr>
            <p:ph idx="1"/>
          </p:nvPr>
        </p:nvSpPr>
        <p:spPr/>
        <p:txBody>
          <a:bodyPr/>
          <a:lstStyle/>
          <a:p>
            <a:r>
              <a:rPr lang="en-US" altLang="zh-CN" dirty="0"/>
              <a:t>Where is the variable accessible?</a:t>
            </a:r>
          </a:p>
          <a:p>
            <a:r>
              <a:rPr lang="en-US" altLang="zh-CN" dirty="0"/>
              <a:t>Global: accessed anywhere in program</a:t>
            </a:r>
          </a:p>
          <a:p>
            <a:r>
              <a:rPr lang="en-US" altLang="zh-CN" dirty="0"/>
              <a:t>Local: only accessible in a particular region</a:t>
            </a:r>
          </a:p>
          <a:p>
            <a:endParaRPr lang="en-US" altLang="zh-CN" dirty="0"/>
          </a:p>
          <a:p>
            <a:r>
              <a:rPr lang="en-US" altLang="zh-CN" dirty="0"/>
              <a:t>Compiler infers scope from where variable is declared</a:t>
            </a:r>
          </a:p>
          <a:p>
            <a:pPr lvl="1"/>
            <a:r>
              <a:rPr lang="en-US" altLang="zh-CN" dirty="0"/>
              <a:t>programmer doesn't have to explicitly state</a:t>
            </a:r>
          </a:p>
          <a:p>
            <a:pPr lvl="1"/>
            <a:r>
              <a:rPr lang="en-US" altLang="zh-CN" dirty="0"/>
              <a:t>Symbol Table constructs this information</a:t>
            </a:r>
          </a:p>
          <a:p>
            <a:r>
              <a:rPr lang="en-US" altLang="zh-CN" dirty="0"/>
              <a:t>Variable is local to the block in which it is declared</a:t>
            </a:r>
          </a:p>
          <a:p>
            <a:pPr lvl="1"/>
            <a:r>
              <a:rPr lang="en-US" altLang="zh-CN" dirty="0"/>
              <a:t>block defined by open and closed braces { }</a:t>
            </a:r>
          </a:p>
          <a:p>
            <a:pPr lvl="1"/>
            <a:r>
              <a:rPr lang="en-US" altLang="zh-CN" dirty="0"/>
              <a:t>can access variable declared in any "containing" block</a:t>
            </a:r>
          </a:p>
          <a:p>
            <a:pPr lvl="1"/>
            <a:r>
              <a:rPr lang="en-US" altLang="zh-CN" dirty="0"/>
              <a:t>Global variable is declared outside all blocks</a:t>
            </a:r>
          </a:p>
          <a:p>
            <a:endParaRPr lang="zh-CN" altLang="en-US" dirty="0"/>
          </a:p>
        </p:txBody>
      </p:sp>
    </p:spTree>
    <p:extLst>
      <p:ext uri="{BB962C8B-B14F-4D97-AF65-F5344CB8AC3E}">
        <p14:creationId xmlns:p14="http://schemas.microsoft.com/office/powerpoint/2010/main" val="1133280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Others_2">
            <a:extLst>
              <a:ext uri="{FF2B5EF4-FFF2-40B4-BE49-F238E27FC236}">
                <a16:creationId xmlns:a16="http://schemas.microsoft.com/office/drawing/2014/main" id="{9056126C-8529-435C-A5C5-25B6DCFEACB5}"/>
              </a:ext>
            </a:extLst>
          </p:cNvPr>
          <p:cNvSpPr txBox="1"/>
          <p:nvPr>
            <p:custDataLst>
              <p:tags r:id="rId2"/>
            </p:custDataLst>
          </p:nvPr>
        </p:nvSpPr>
        <p:spPr>
          <a:xfrm>
            <a:off x="67798" y="224845"/>
            <a:ext cx="2023020" cy="492443"/>
          </a:xfrm>
          <a:prstGeom prst="rect">
            <a:avLst/>
          </a:prstGeom>
          <a:noFill/>
        </p:spPr>
        <p:txBody>
          <a:bodyPr wrap="square" lIns="0" tIns="0" rIns="0" bIns="0" anchor="ctr">
            <a:spAutoFit/>
          </a:bodyPr>
          <a:lstStyle/>
          <a:p>
            <a:pPr algn="ctr">
              <a:defRPr/>
            </a:pPr>
            <a:r>
              <a:rPr lang="en-US" altLang="zh-CN" sz="3200" b="1" baseline="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Outline</a:t>
            </a:r>
            <a:endParaRPr lang="zh-CN" altLang="en-US" sz="3200" b="1" baseline="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TextBox 7">
            <a:extLst>
              <a:ext uri="{FF2B5EF4-FFF2-40B4-BE49-F238E27FC236}">
                <a16:creationId xmlns:a16="http://schemas.microsoft.com/office/drawing/2014/main" id="{FBFB4F98-A1B6-4B54-9432-9B1BAD84A11C}"/>
              </a:ext>
            </a:extLst>
          </p:cNvPr>
          <p:cNvSpPr txBox="1">
            <a:spLocks noChangeArrowheads="1"/>
          </p:cNvSpPr>
          <p:nvPr/>
        </p:nvSpPr>
        <p:spPr bwMode="auto">
          <a:xfrm>
            <a:off x="1215914" y="1861642"/>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a:lnSpc>
                <a:spcPct val="90000"/>
              </a:lnSpc>
              <a:buClr>
                <a:srgbClr val="4F81BD"/>
              </a:buClr>
              <a:buNone/>
              <a:defRPr/>
            </a:pPr>
            <a:r>
              <a:rPr lang="en-US" altLang="zh-CN" sz="2400" b="1" baseline="0" dirty="0">
                <a:solidFill>
                  <a:srgbClr val="003399"/>
                </a:solidFill>
                <a:latin typeface="微软雅黑" panose="020B0503020204020204" pitchFamily="34" charset="-122"/>
              </a:rPr>
              <a:t>Review</a:t>
            </a:r>
          </a:p>
        </p:txBody>
      </p:sp>
      <p:sp>
        <p:nvSpPr>
          <p:cNvPr id="23" name="Text Box 17">
            <a:extLst>
              <a:ext uri="{FF2B5EF4-FFF2-40B4-BE49-F238E27FC236}">
                <a16:creationId xmlns:a16="http://schemas.microsoft.com/office/drawing/2014/main" id="{10064102-F5B2-40A8-A097-05F8C082B551}"/>
              </a:ext>
            </a:extLst>
          </p:cNvPr>
          <p:cNvSpPr txBox="1">
            <a:spLocks noChangeArrowheads="1"/>
          </p:cNvSpPr>
          <p:nvPr/>
        </p:nvSpPr>
        <p:spPr bwMode="auto">
          <a:xfrm>
            <a:off x="467544" y="1768678"/>
            <a:ext cx="611764" cy="624357"/>
          </a:xfrm>
          <a:prstGeom prst="rect">
            <a:avLst/>
          </a:prstGeom>
          <a:solidFill>
            <a:srgbClr val="003399">
              <a:alpha val="67000"/>
            </a:srgbClr>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algn="ctr" fontAlgn="auto">
              <a:spcBef>
                <a:spcPts val="0"/>
              </a:spcBef>
              <a:spcAft>
                <a:spcPts val="0"/>
              </a:spcAft>
              <a:defRPr/>
            </a:pPr>
            <a:r>
              <a:rPr lang="en-US" altLang="zh-CN" sz="2400" b="1" baseline="0" dirty="0">
                <a:solidFill>
                  <a:prstClr val="white"/>
                </a:solidFill>
                <a:latin typeface="微软雅黑" pitchFamily="34" charset="-122"/>
                <a:ea typeface="微软雅黑" pitchFamily="34" charset="-122"/>
              </a:rPr>
              <a:t>1</a:t>
            </a:r>
          </a:p>
        </p:txBody>
      </p:sp>
      <p:cxnSp>
        <p:nvCxnSpPr>
          <p:cNvPr id="31" name="直接连接符 30">
            <a:extLst>
              <a:ext uri="{FF2B5EF4-FFF2-40B4-BE49-F238E27FC236}">
                <a16:creationId xmlns:a16="http://schemas.microsoft.com/office/drawing/2014/main" id="{D93F16C4-A290-47B9-BA72-08B73E244C4D}"/>
              </a:ext>
            </a:extLst>
          </p:cNvPr>
          <p:cNvCxnSpPr/>
          <p:nvPr/>
        </p:nvCxnSpPr>
        <p:spPr>
          <a:xfrm>
            <a:off x="474183" y="2415697"/>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 Box 17">
            <a:extLst>
              <a:ext uri="{FF2B5EF4-FFF2-40B4-BE49-F238E27FC236}">
                <a16:creationId xmlns:a16="http://schemas.microsoft.com/office/drawing/2014/main" id="{EF1DEE29-9275-45CA-A1C1-B2DD20A3374C}"/>
              </a:ext>
            </a:extLst>
          </p:cNvPr>
          <p:cNvSpPr txBox="1">
            <a:spLocks noChangeArrowheads="1"/>
          </p:cNvSpPr>
          <p:nvPr/>
        </p:nvSpPr>
        <p:spPr bwMode="auto">
          <a:xfrm>
            <a:off x="473592" y="3351458"/>
            <a:ext cx="611764" cy="624357"/>
          </a:xfrm>
          <a:prstGeom prst="rect">
            <a:avLst/>
          </a:prstGeom>
          <a:solidFill>
            <a:srgbClr val="003399">
              <a:alpha val="67000"/>
            </a:srgbClr>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algn="ctr" fontAlgn="auto">
              <a:spcBef>
                <a:spcPts val="0"/>
              </a:spcBef>
              <a:spcAft>
                <a:spcPts val="0"/>
              </a:spcAft>
              <a:defRPr/>
            </a:pPr>
            <a:r>
              <a:rPr lang="en-US" altLang="zh-CN" sz="2400" b="1" baseline="0" dirty="0">
                <a:solidFill>
                  <a:prstClr val="white"/>
                </a:solidFill>
                <a:latin typeface="微软雅黑" pitchFamily="34" charset="-122"/>
                <a:ea typeface="微软雅黑" pitchFamily="34" charset="-122"/>
              </a:rPr>
              <a:t>3</a:t>
            </a:r>
          </a:p>
        </p:txBody>
      </p:sp>
      <p:sp>
        <p:nvSpPr>
          <p:cNvPr id="33" name="矩形 17">
            <a:extLst>
              <a:ext uri="{FF2B5EF4-FFF2-40B4-BE49-F238E27FC236}">
                <a16:creationId xmlns:a16="http://schemas.microsoft.com/office/drawing/2014/main" id="{8D3CB30D-E9CE-4AAA-8189-C4674F81A9E0}"/>
              </a:ext>
            </a:extLst>
          </p:cNvPr>
          <p:cNvSpPr>
            <a:spLocks noChangeArrowheads="1"/>
          </p:cNvSpPr>
          <p:nvPr/>
        </p:nvSpPr>
        <p:spPr bwMode="auto">
          <a:xfrm>
            <a:off x="1259632" y="3444422"/>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a:lnSpc>
                <a:spcPct val="90000"/>
              </a:lnSpc>
              <a:buClr>
                <a:srgbClr val="4F81BD"/>
              </a:buClr>
              <a:buNone/>
              <a:defRPr/>
            </a:pPr>
            <a:r>
              <a:rPr lang="en-US" altLang="zh-CN" sz="2400" b="1" baseline="0" dirty="0">
                <a:solidFill>
                  <a:srgbClr val="333399"/>
                </a:solidFill>
                <a:latin typeface="微软雅黑" panose="020B0503020204020204" pitchFamily="34" charset="-122"/>
              </a:rPr>
              <a:t>A Machine Structure</a:t>
            </a:r>
            <a:r>
              <a:rPr lang="zh-CN" altLang="en-US" sz="2400" b="1" baseline="0" dirty="0">
                <a:solidFill>
                  <a:srgbClr val="333399"/>
                </a:solidFill>
                <a:latin typeface="微软雅黑" panose="020B0503020204020204" pitchFamily="34" charset="-122"/>
              </a:rPr>
              <a:t>：</a:t>
            </a:r>
            <a:r>
              <a:rPr lang="en-US" altLang="zh-CN" sz="2400" b="1" baseline="0" dirty="0">
                <a:solidFill>
                  <a:srgbClr val="333399"/>
                </a:solidFill>
                <a:latin typeface="微软雅黑" panose="020B0503020204020204" pitchFamily="34" charset="-122"/>
              </a:rPr>
              <a:t>von Neumann Model</a:t>
            </a:r>
            <a:r>
              <a:rPr lang="zh-CN" altLang="en-US" sz="2400" b="1" kern="0" baseline="0" dirty="0">
                <a:solidFill>
                  <a:srgbClr val="333399"/>
                </a:solidFill>
                <a:latin typeface="微软雅黑" panose="020B0503020204020204" pitchFamily="34" charset="-122"/>
              </a:rPr>
              <a:t> </a:t>
            </a:r>
            <a:endParaRPr lang="en-US" altLang="zh-CN" sz="2400" b="1" baseline="0" dirty="0">
              <a:solidFill>
                <a:srgbClr val="333399"/>
              </a:solidFill>
              <a:latin typeface="微软雅黑" panose="020B0503020204020204" pitchFamily="34" charset="-122"/>
            </a:endParaRPr>
          </a:p>
        </p:txBody>
      </p:sp>
      <p:cxnSp>
        <p:nvCxnSpPr>
          <p:cNvPr id="34" name="直接连接符 33">
            <a:extLst>
              <a:ext uri="{FF2B5EF4-FFF2-40B4-BE49-F238E27FC236}">
                <a16:creationId xmlns:a16="http://schemas.microsoft.com/office/drawing/2014/main" id="{180CF5E8-68AF-4F8B-B510-DB9A7B9CCB03}"/>
              </a:ext>
            </a:extLst>
          </p:cNvPr>
          <p:cNvCxnSpPr/>
          <p:nvPr/>
        </p:nvCxnSpPr>
        <p:spPr>
          <a:xfrm>
            <a:off x="438671" y="4005064"/>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 Box 17">
            <a:extLst>
              <a:ext uri="{FF2B5EF4-FFF2-40B4-BE49-F238E27FC236}">
                <a16:creationId xmlns:a16="http://schemas.microsoft.com/office/drawing/2014/main" id="{CE5C1212-F8ED-4FB6-A797-C6AFBC1794BE}"/>
              </a:ext>
            </a:extLst>
          </p:cNvPr>
          <p:cNvSpPr txBox="1">
            <a:spLocks noChangeArrowheads="1"/>
          </p:cNvSpPr>
          <p:nvPr/>
        </p:nvSpPr>
        <p:spPr bwMode="auto">
          <a:xfrm>
            <a:off x="473592" y="2554179"/>
            <a:ext cx="611764" cy="624357"/>
          </a:xfrm>
          <a:prstGeom prst="rect">
            <a:avLst/>
          </a:prstGeom>
          <a:solidFill>
            <a:srgbClr val="003399">
              <a:alpha val="67000"/>
            </a:srgbClr>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algn="ctr" fontAlgn="auto">
              <a:spcBef>
                <a:spcPts val="0"/>
              </a:spcBef>
              <a:spcAft>
                <a:spcPts val="0"/>
              </a:spcAft>
              <a:defRPr/>
            </a:pPr>
            <a:r>
              <a:rPr lang="en-US" altLang="zh-CN" sz="2400" b="1" baseline="0" dirty="0">
                <a:solidFill>
                  <a:prstClr val="white"/>
                </a:solidFill>
                <a:latin typeface="微软雅黑" pitchFamily="34" charset="-122"/>
                <a:ea typeface="微软雅黑" pitchFamily="34" charset="-122"/>
              </a:rPr>
              <a:t>2</a:t>
            </a:r>
          </a:p>
        </p:txBody>
      </p:sp>
      <p:sp>
        <p:nvSpPr>
          <p:cNvPr id="21" name="矩形 17">
            <a:extLst>
              <a:ext uri="{FF2B5EF4-FFF2-40B4-BE49-F238E27FC236}">
                <a16:creationId xmlns:a16="http://schemas.microsoft.com/office/drawing/2014/main" id="{71D289C4-D39F-4710-BBD5-91958FB2996C}"/>
              </a:ext>
            </a:extLst>
          </p:cNvPr>
          <p:cNvSpPr>
            <a:spLocks noChangeArrowheads="1"/>
          </p:cNvSpPr>
          <p:nvPr/>
        </p:nvSpPr>
        <p:spPr bwMode="auto">
          <a:xfrm>
            <a:off x="1259632" y="2647143"/>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a:lnSpc>
                <a:spcPct val="90000"/>
              </a:lnSpc>
              <a:buClr>
                <a:srgbClr val="4F81BD"/>
              </a:buClr>
              <a:buNone/>
              <a:defRPr/>
            </a:pPr>
            <a:r>
              <a:rPr lang="en-US" altLang="zh-CN" sz="2400" b="1" baseline="0" dirty="0">
                <a:solidFill>
                  <a:srgbClr val="333399"/>
                </a:solidFill>
                <a:latin typeface="微软雅黑" panose="020B0503020204020204" pitchFamily="34" charset="-122"/>
              </a:rPr>
              <a:t>From ENIAC to the Stored Program Computer</a:t>
            </a:r>
          </a:p>
        </p:txBody>
      </p:sp>
      <p:cxnSp>
        <p:nvCxnSpPr>
          <p:cNvPr id="30" name="直接连接符 29">
            <a:extLst>
              <a:ext uri="{FF2B5EF4-FFF2-40B4-BE49-F238E27FC236}">
                <a16:creationId xmlns:a16="http://schemas.microsoft.com/office/drawing/2014/main" id="{F27503D4-1039-4406-BA5B-9D61A87E45D7}"/>
              </a:ext>
            </a:extLst>
          </p:cNvPr>
          <p:cNvCxnSpPr/>
          <p:nvPr/>
        </p:nvCxnSpPr>
        <p:spPr>
          <a:xfrm>
            <a:off x="438671" y="3207785"/>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30B97DD4-DFAF-460E-BBC2-FAD7477409F4}"/>
              </a:ext>
            </a:extLst>
          </p:cNvPr>
          <p:cNvCxnSpPr/>
          <p:nvPr/>
        </p:nvCxnSpPr>
        <p:spPr>
          <a:xfrm>
            <a:off x="474183" y="3212976"/>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Text Box 17">
            <a:extLst>
              <a:ext uri="{FF2B5EF4-FFF2-40B4-BE49-F238E27FC236}">
                <a16:creationId xmlns:a16="http://schemas.microsoft.com/office/drawing/2014/main" id="{F2A6EB95-A217-45C7-8DA1-F9D56EBAD5F0}"/>
              </a:ext>
            </a:extLst>
          </p:cNvPr>
          <p:cNvSpPr txBox="1">
            <a:spLocks noChangeArrowheads="1"/>
          </p:cNvSpPr>
          <p:nvPr/>
        </p:nvSpPr>
        <p:spPr bwMode="auto">
          <a:xfrm>
            <a:off x="473592" y="4143546"/>
            <a:ext cx="611764" cy="624357"/>
          </a:xfrm>
          <a:prstGeom prst="rect">
            <a:avLst/>
          </a:prstGeom>
          <a:solidFill>
            <a:srgbClr val="003399">
              <a:alpha val="67000"/>
            </a:srgbClr>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algn="ctr" fontAlgn="auto">
              <a:spcBef>
                <a:spcPts val="0"/>
              </a:spcBef>
              <a:spcAft>
                <a:spcPts val="0"/>
              </a:spcAft>
              <a:defRPr/>
            </a:pPr>
            <a:r>
              <a:rPr lang="en-US" altLang="zh-CN" sz="2400" b="1" baseline="0" dirty="0">
                <a:solidFill>
                  <a:prstClr val="white"/>
                </a:solidFill>
                <a:latin typeface="微软雅黑" pitchFamily="34" charset="-122"/>
                <a:ea typeface="微软雅黑" pitchFamily="34" charset="-122"/>
              </a:rPr>
              <a:t>4</a:t>
            </a:r>
          </a:p>
        </p:txBody>
      </p:sp>
      <p:sp>
        <p:nvSpPr>
          <p:cNvPr id="38" name="矩形 17">
            <a:extLst>
              <a:ext uri="{FF2B5EF4-FFF2-40B4-BE49-F238E27FC236}">
                <a16:creationId xmlns:a16="http://schemas.microsoft.com/office/drawing/2014/main" id="{F662604F-4382-4FEE-B5E3-B873FB9B4A27}"/>
              </a:ext>
            </a:extLst>
          </p:cNvPr>
          <p:cNvSpPr>
            <a:spLocks noChangeArrowheads="1"/>
          </p:cNvSpPr>
          <p:nvPr/>
        </p:nvSpPr>
        <p:spPr bwMode="auto">
          <a:xfrm>
            <a:off x="1259632" y="4236510"/>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a:lnSpc>
                <a:spcPct val="90000"/>
              </a:lnSpc>
              <a:buClr>
                <a:srgbClr val="4F81BD"/>
              </a:buClr>
              <a:buNone/>
              <a:defRPr/>
            </a:pPr>
            <a:r>
              <a:rPr lang="en-US" altLang="zh-CN" sz="2400" b="1" baseline="0" dirty="0">
                <a:solidFill>
                  <a:srgbClr val="003399"/>
                </a:solidFill>
                <a:latin typeface="微软雅黑" panose="020B0503020204020204" pitchFamily="34" charset="-122"/>
              </a:rPr>
              <a:t>Summary</a:t>
            </a:r>
          </a:p>
        </p:txBody>
      </p:sp>
      <p:cxnSp>
        <p:nvCxnSpPr>
          <p:cNvPr id="39" name="直接连接符 38">
            <a:extLst>
              <a:ext uri="{FF2B5EF4-FFF2-40B4-BE49-F238E27FC236}">
                <a16:creationId xmlns:a16="http://schemas.microsoft.com/office/drawing/2014/main" id="{EA20B8CD-2A08-41F9-9C3E-98C5A0BC9771}"/>
              </a:ext>
            </a:extLst>
          </p:cNvPr>
          <p:cNvCxnSpPr/>
          <p:nvPr/>
        </p:nvCxnSpPr>
        <p:spPr>
          <a:xfrm>
            <a:off x="438671" y="4797152"/>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7">
            <a:extLst>
              <a:ext uri="{FF2B5EF4-FFF2-40B4-BE49-F238E27FC236}">
                <a16:creationId xmlns:a16="http://schemas.microsoft.com/office/drawing/2014/main" id="{FBC5D026-1A95-49A5-960C-DCF5C36D07AC}"/>
              </a:ext>
            </a:extLst>
          </p:cNvPr>
          <p:cNvSpPr txBox="1">
            <a:spLocks noChangeArrowheads="1"/>
          </p:cNvSpPr>
          <p:nvPr/>
        </p:nvSpPr>
        <p:spPr bwMode="auto">
          <a:xfrm>
            <a:off x="1215914" y="1861642"/>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a:lnSpc>
                <a:spcPct val="90000"/>
              </a:lnSpc>
              <a:buClr>
                <a:srgbClr val="4F81BD"/>
              </a:buClr>
              <a:buNone/>
              <a:defRPr/>
            </a:pPr>
            <a:r>
              <a:rPr lang="en-US" altLang="zh-CN" sz="2400" b="1" baseline="0" dirty="0">
                <a:solidFill>
                  <a:srgbClr val="0152A3"/>
                </a:solidFill>
                <a:latin typeface="微软雅黑" panose="020B0503020204020204" pitchFamily="34" charset="-122"/>
              </a:rPr>
              <a:t>Review</a:t>
            </a:r>
          </a:p>
        </p:txBody>
      </p:sp>
      <p:sp>
        <p:nvSpPr>
          <p:cNvPr id="20" name="Text Box 17">
            <a:extLst>
              <a:ext uri="{FF2B5EF4-FFF2-40B4-BE49-F238E27FC236}">
                <a16:creationId xmlns:a16="http://schemas.microsoft.com/office/drawing/2014/main" id="{19249016-BB4C-4466-85A1-E71F90CFE019}"/>
              </a:ext>
            </a:extLst>
          </p:cNvPr>
          <p:cNvSpPr txBox="1">
            <a:spLocks noChangeArrowheads="1"/>
          </p:cNvSpPr>
          <p:nvPr/>
        </p:nvSpPr>
        <p:spPr bwMode="auto">
          <a:xfrm>
            <a:off x="503852" y="1768678"/>
            <a:ext cx="611764" cy="624357"/>
          </a:xfrm>
          <a:prstGeom prst="rect">
            <a:avLst/>
          </a:prstGeom>
          <a:solidFill>
            <a:srgbClr val="0152A3"/>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algn="ctr" fontAlgn="auto">
              <a:spcBef>
                <a:spcPts val="0"/>
              </a:spcBef>
              <a:spcAft>
                <a:spcPts val="0"/>
              </a:spcAft>
              <a:defRPr/>
            </a:pPr>
            <a:r>
              <a:rPr lang="en-US" altLang="zh-CN" sz="2400" b="1" baseline="0" dirty="0">
                <a:solidFill>
                  <a:prstClr val="white"/>
                </a:solidFill>
                <a:latin typeface="微软雅黑" pitchFamily="34" charset="-122"/>
                <a:ea typeface="微软雅黑" pitchFamily="34" charset="-122"/>
              </a:rPr>
              <a:t>1</a:t>
            </a:r>
          </a:p>
        </p:txBody>
      </p:sp>
      <p:cxnSp>
        <p:nvCxnSpPr>
          <p:cNvPr id="24" name="直接连接符 23">
            <a:extLst>
              <a:ext uri="{FF2B5EF4-FFF2-40B4-BE49-F238E27FC236}">
                <a16:creationId xmlns:a16="http://schemas.microsoft.com/office/drawing/2014/main" id="{48F581FE-618E-4C31-A7E2-28D3B17E6AAC}"/>
              </a:ext>
            </a:extLst>
          </p:cNvPr>
          <p:cNvCxnSpPr/>
          <p:nvPr/>
        </p:nvCxnSpPr>
        <p:spPr>
          <a:xfrm>
            <a:off x="474183" y="2415697"/>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 Box 17">
            <a:extLst>
              <a:ext uri="{FF2B5EF4-FFF2-40B4-BE49-F238E27FC236}">
                <a16:creationId xmlns:a16="http://schemas.microsoft.com/office/drawing/2014/main" id="{047A8819-B4AD-4244-8485-A1CB09ACB1C5}"/>
              </a:ext>
            </a:extLst>
          </p:cNvPr>
          <p:cNvSpPr txBox="1">
            <a:spLocks noChangeArrowheads="1"/>
          </p:cNvSpPr>
          <p:nvPr/>
        </p:nvSpPr>
        <p:spPr bwMode="auto">
          <a:xfrm>
            <a:off x="473592" y="3351458"/>
            <a:ext cx="611764" cy="624357"/>
          </a:xfrm>
          <a:prstGeom prst="rect">
            <a:avLst/>
          </a:prstGeom>
          <a:solidFill>
            <a:srgbClr val="0152A3"/>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algn="ctr" fontAlgn="auto">
              <a:spcBef>
                <a:spcPts val="0"/>
              </a:spcBef>
              <a:spcAft>
                <a:spcPts val="0"/>
              </a:spcAft>
              <a:defRPr/>
            </a:pPr>
            <a:r>
              <a:rPr lang="en-US" altLang="zh-CN" sz="2400" b="1" baseline="0" dirty="0">
                <a:solidFill>
                  <a:prstClr val="white"/>
                </a:solidFill>
                <a:latin typeface="微软雅黑" pitchFamily="34" charset="-122"/>
                <a:ea typeface="微软雅黑" pitchFamily="34" charset="-122"/>
              </a:rPr>
              <a:t>3</a:t>
            </a:r>
          </a:p>
        </p:txBody>
      </p:sp>
      <p:sp>
        <p:nvSpPr>
          <p:cNvPr id="27" name="矩形 17">
            <a:extLst>
              <a:ext uri="{FF2B5EF4-FFF2-40B4-BE49-F238E27FC236}">
                <a16:creationId xmlns:a16="http://schemas.microsoft.com/office/drawing/2014/main" id="{E26AD7B7-5D32-472A-9C9B-92B0AB7E3E81}"/>
              </a:ext>
            </a:extLst>
          </p:cNvPr>
          <p:cNvSpPr>
            <a:spLocks noChangeArrowheads="1"/>
          </p:cNvSpPr>
          <p:nvPr/>
        </p:nvSpPr>
        <p:spPr bwMode="auto">
          <a:xfrm>
            <a:off x="1259632" y="3444422"/>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lvl="0">
              <a:lnSpc>
                <a:spcPct val="90000"/>
              </a:lnSpc>
              <a:buClr>
                <a:srgbClr val="4F81BD"/>
              </a:buClr>
              <a:buNone/>
              <a:defRPr/>
            </a:pPr>
            <a:r>
              <a:rPr lang="en-US" altLang="zh-CN" sz="2400" b="1" baseline="0" dirty="0">
                <a:solidFill>
                  <a:srgbClr val="0152A3"/>
                </a:solidFill>
                <a:latin typeface="微软雅黑" panose="020B0503020204020204" pitchFamily="34" charset="-122"/>
              </a:rPr>
              <a:t>Assembly Process</a:t>
            </a:r>
          </a:p>
        </p:txBody>
      </p:sp>
      <p:cxnSp>
        <p:nvCxnSpPr>
          <p:cNvPr id="28" name="直接连接符 27">
            <a:extLst>
              <a:ext uri="{FF2B5EF4-FFF2-40B4-BE49-F238E27FC236}">
                <a16:creationId xmlns:a16="http://schemas.microsoft.com/office/drawing/2014/main" id="{B4CA520A-1996-459B-906F-E44797D5C5A0}"/>
              </a:ext>
            </a:extLst>
          </p:cNvPr>
          <p:cNvCxnSpPr/>
          <p:nvPr/>
        </p:nvCxnSpPr>
        <p:spPr>
          <a:xfrm>
            <a:off x="438671" y="4005064"/>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Text Box 17">
            <a:extLst>
              <a:ext uri="{FF2B5EF4-FFF2-40B4-BE49-F238E27FC236}">
                <a16:creationId xmlns:a16="http://schemas.microsoft.com/office/drawing/2014/main" id="{9B45BD7D-C4D7-4601-AD57-FA71F5BB8751}"/>
              </a:ext>
            </a:extLst>
          </p:cNvPr>
          <p:cNvSpPr txBox="1">
            <a:spLocks noChangeArrowheads="1"/>
          </p:cNvSpPr>
          <p:nvPr/>
        </p:nvSpPr>
        <p:spPr bwMode="auto">
          <a:xfrm>
            <a:off x="473592" y="2554179"/>
            <a:ext cx="611764" cy="624357"/>
          </a:xfrm>
          <a:prstGeom prst="rect">
            <a:avLst/>
          </a:prstGeom>
          <a:solidFill>
            <a:srgbClr val="0152A3"/>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algn="ctr" fontAlgn="auto">
              <a:spcBef>
                <a:spcPts val="0"/>
              </a:spcBef>
              <a:spcAft>
                <a:spcPts val="0"/>
              </a:spcAft>
              <a:defRPr/>
            </a:pPr>
            <a:r>
              <a:rPr lang="en-US" altLang="zh-CN" sz="2400" b="1" baseline="0" dirty="0">
                <a:solidFill>
                  <a:prstClr val="white"/>
                </a:solidFill>
                <a:latin typeface="微软雅黑" pitchFamily="34" charset="-122"/>
                <a:ea typeface="微软雅黑" pitchFamily="34" charset="-122"/>
              </a:rPr>
              <a:t>2</a:t>
            </a:r>
          </a:p>
        </p:txBody>
      </p:sp>
      <p:sp>
        <p:nvSpPr>
          <p:cNvPr id="40" name="矩形 17">
            <a:extLst>
              <a:ext uri="{FF2B5EF4-FFF2-40B4-BE49-F238E27FC236}">
                <a16:creationId xmlns:a16="http://schemas.microsoft.com/office/drawing/2014/main" id="{E3124882-A1D5-4906-A753-74527C976585}"/>
              </a:ext>
            </a:extLst>
          </p:cNvPr>
          <p:cNvSpPr>
            <a:spLocks noChangeArrowheads="1"/>
          </p:cNvSpPr>
          <p:nvPr/>
        </p:nvSpPr>
        <p:spPr bwMode="auto">
          <a:xfrm>
            <a:off x="1259632" y="2647143"/>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lvl="0">
              <a:lnSpc>
                <a:spcPct val="90000"/>
              </a:lnSpc>
              <a:buClr>
                <a:srgbClr val="4F81BD"/>
              </a:buClr>
              <a:buNone/>
              <a:defRPr/>
            </a:pPr>
            <a:r>
              <a:rPr lang="en-US" altLang="zh-CN" sz="2400" b="1" baseline="0" dirty="0">
                <a:solidFill>
                  <a:srgbClr val="0152A3"/>
                </a:solidFill>
                <a:latin typeface="微软雅黑" panose="020B0503020204020204" pitchFamily="34" charset="-122"/>
              </a:rPr>
              <a:t>Assembly Language Overview</a:t>
            </a:r>
          </a:p>
        </p:txBody>
      </p:sp>
      <p:cxnSp>
        <p:nvCxnSpPr>
          <p:cNvPr id="41" name="直接连接符 40">
            <a:extLst>
              <a:ext uri="{FF2B5EF4-FFF2-40B4-BE49-F238E27FC236}">
                <a16:creationId xmlns:a16="http://schemas.microsoft.com/office/drawing/2014/main" id="{3079AABD-29DE-4EBC-9B9C-F16BAB563B5D}"/>
              </a:ext>
            </a:extLst>
          </p:cNvPr>
          <p:cNvCxnSpPr/>
          <p:nvPr/>
        </p:nvCxnSpPr>
        <p:spPr>
          <a:xfrm>
            <a:off x="438671" y="3207785"/>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00D572A6-62F2-49EE-850B-6C331D48ABE4}"/>
              </a:ext>
            </a:extLst>
          </p:cNvPr>
          <p:cNvCxnSpPr/>
          <p:nvPr/>
        </p:nvCxnSpPr>
        <p:spPr>
          <a:xfrm>
            <a:off x="474183" y="3212976"/>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ext Box 17">
            <a:extLst>
              <a:ext uri="{FF2B5EF4-FFF2-40B4-BE49-F238E27FC236}">
                <a16:creationId xmlns:a16="http://schemas.microsoft.com/office/drawing/2014/main" id="{407B9D34-9472-4CAF-B6F9-3D0C86C45529}"/>
              </a:ext>
            </a:extLst>
          </p:cNvPr>
          <p:cNvSpPr txBox="1">
            <a:spLocks noChangeArrowheads="1"/>
          </p:cNvSpPr>
          <p:nvPr/>
        </p:nvSpPr>
        <p:spPr bwMode="auto">
          <a:xfrm>
            <a:off x="473592" y="4143546"/>
            <a:ext cx="611764" cy="624357"/>
          </a:xfrm>
          <a:prstGeom prst="rect">
            <a:avLst/>
          </a:prstGeom>
          <a:solidFill>
            <a:srgbClr val="0152A3"/>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algn="ctr" fontAlgn="auto">
              <a:spcBef>
                <a:spcPts val="0"/>
              </a:spcBef>
              <a:spcAft>
                <a:spcPts val="0"/>
              </a:spcAft>
              <a:defRPr/>
            </a:pPr>
            <a:r>
              <a:rPr lang="en-US" altLang="zh-CN" sz="2400" b="1" baseline="0" dirty="0">
                <a:solidFill>
                  <a:prstClr val="white"/>
                </a:solidFill>
                <a:latin typeface="微软雅黑" pitchFamily="34" charset="-122"/>
                <a:ea typeface="微软雅黑" pitchFamily="34" charset="-122"/>
              </a:rPr>
              <a:t>4</a:t>
            </a:r>
          </a:p>
        </p:txBody>
      </p:sp>
      <p:sp>
        <p:nvSpPr>
          <p:cNvPr id="45" name="矩形 17">
            <a:extLst>
              <a:ext uri="{FF2B5EF4-FFF2-40B4-BE49-F238E27FC236}">
                <a16:creationId xmlns:a16="http://schemas.microsoft.com/office/drawing/2014/main" id="{0DB1BAAD-DBD5-4A96-BCFC-D7AA8E993AC5}"/>
              </a:ext>
            </a:extLst>
          </p:cNvPr>
          <p:cNvSpPr>
            <a:spLocks noChangeArrowheads="1"/>
          </p:cNvSpPr>
          <p:nvPr/>
        </p:nvSpPr>
        <p:spPr bwMode="auto">
          <a:xfrm>
            <a:off x="1259632" y="4236510"/>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a:lnSpc>
                <a:spcPct val="90000"/>
              </a:lnSpc>
              <a:buClr>
                <a:srgbClr val="4F81BD"/>
              </a:buClr>
              <a:buNone/>
              <a:defRPr/>
            </a:pPr>
            <a:r>
              <a:rPr lang="en-US" altLang="zh-CN" sz="2400" b="1" baseline="0" dirty="0">
                <a:solidFill>
                  <a:srgbClr val="0152A3"/>
                </a:solidFill>
                <a:latin typeface="微软雅黑" panose="020B0503020204020204" pitchFamily="34" charset="-122"/>
              </a:rPr>
              <a:t>Summary</a:t>
            </a:r>
          </a:p>
        </p:txBody>
      </p:sp>
      <p:cxnSp>
        <p:nvCxnSpPr>
          <p:cNvPr id="46" name="直接连接符 45">
            <a:extLst>
              <a:ext uri="{FF2B5EF4-FFF2-40B4-BE49-F238E27FC236}">
                <a16:creationId xmlns:a16="http://schemas.microsoft.com/office/drawing/2014/main" id="{5D92D05A-3612-4F02-BD38-9ADE0321565E}"/>
              </a:ext>
            </a:extLst>
          </p:cNvPr>
          <p:cNvCxnSpPr/>
          <p:nvPr/>
        </p:nvCxnSpPr>
        <p:spPr>
          <a:xfrm>
            <a:off x="438671" y="4797152"/>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08500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E0DDE7-F598-4E43-7E41-060654EE3A9E}"/>
              </a:ext>
            </a:extLst>
          </p:cNvPr>
          <p:cNvSpPr>
            <a:spLocks noGrp="1"/>
          </p:cNvSpPr>
          <p:nvPr>
            <p:ph type="title"/>
          </p:nvPr>
        </p:nvSpPr>
        <p:spPr/>
        <p:txBody>
          <a:bodyPr/>
          <a:lstStyle/>
          <a:p>
            <a:r>
              <a:rPr lang="en-US" altLang="zh-CN" sz="2800" b="1" dirty="0">
                <a:solidFill>
                  <a:srgbClr val="3333CC"/>
                </a:solidFill>
                <a:latin typeface="Arial"/>
                <a:cs typeface="Arial"/>
              </a:rPr>
              <a:t>Where</a:t>
            </a:r>
            <a:r>
              <a:rPr lang="en-US" altLang="zh-CN" sz="2800" b="1" spc="-10" dirty="0">
                <a:solidFill>
                  <a:srgbClr val="3333CC"/>
                </a:solidFill>
                <a:latin typeface="Arial"/>
                <a:cs typeface="Arial"/>
              </a:rPr>
              <a:t> </a:t>
            </a:r>
            <a:r>
              <a:rPr lang="en-US" altLang="zh-CN" sz="2800" b="1" dirty="0">
                <a:solidFill>
                  <a:srgbClr val="3333CC"/>
                </a:solidFill>
                <a:latin typeface="Arial"/>
                <a:cs typeface="Arial"/>
              </a:rPr>
              <a:t>can</a:t>
            </a:r>
            <a:r>
              <a:rPr lang="en-US" altLang="zh-CN" sz="2800" b="1" spc="-10" dirty="0">
                <a:solidFill>
                  <a:srgbClr val="3333CC"/>
                </a:solidFill>
                <a:latin typeface="Arial"/>
                <a:cs typeface="Arial"/>
              </a:rPr>
              <a:t> </a:t>
            </a:r>
            <a:r>
              <a:rPr lang="en-US" altLang="zh-CN" sz="2800" b="1" dirty="0">
                <a:solidFill>
                  <a:srgbClr val="3333CC"/>
                </a:solidFill>
                <a:latin typeface="Arial"/>
                <a:cs typeface="Arial"/>
              </a:rPr>
              <a:t>you</a:t>
            </a:r>
            <a:r>
              <a:rPr lang="en-US" altLang="zh-CN" sz="2800" b="1" spc="-15" dirty="0">
                <a:solidFill>
                  <a:srgbClr val="3333CC"/>
                </a:solidFill>
                <a:latin typeface="Arial"/>
                <a:cs typeface="Arial"/>
              </a:rPr>
              <a:t> </a:t>
            </a:r>
            <a:r>
              <a:rPr lang="en-US" altLang="zh-CN" sz="2800" b="1" dirty="0">
                <a:solidFill>
                  <a:srgbClr val="3333CC"/>
                </a:solidFill>
                <a:latin typeface="Arial"/>
                <a:cs typeface="Arial"/>
              </a:rPr>
              <a:t>put</a:t>
            </a:r>
            <a:r>
              <a:rPr lang="en-US" altLang="zh-CN" sz="2800" b="1" spc="-5" dirty="0">
                <a:solidFill>
                  <a:srgbClr val="3333CC"/>
                </a:solidFill>
                <a:latin typeface="Arial"/>
                <a:cs typeface="Arial"/>
              </a:rPr>
              <a:t> </a:t>
            </a:r>
            <a:r>
              <a:rPr lang="en-US" altLang="zh-CN" sz="2800" b="1" spc="-10" dirty="0">
                <a:solidFill>
                  <a:srgbClr val="3333CC"/>
                </a:solidFill>
                <a:latin typeface="Arial"/>
                <a:cs typeface="Arial"/>
              </a:rPr>
              <a:t>variables….?</a:t>
            </a:r>
            <a:endParaRPr lang="zh-CN" altLang="en-US" dirty="0"/>
          </a:p>
        </p:txBody>
      </p:sp>
      <p:sp>
        <p:nvSpPr>
          <p:cNvPr id="3" name="内容占位符 2">
            <a:extLst>
              <a:ext uri="{FF2B5EF4-FFF2-40B4-BE49-F238E27FC236}">
                <a16:creationId xmlns:a16="http://schemas.microsoft.com/office/drawing/2014/main" id="{708C5F16-6CEA-56F7-21F7-08005D1ACD9B}"/>
              </a:ext>
            </a:extLst>
          </p:cNvPr>
          <p:cNvSpPr>
            <a:spLocks noGrp="1"/>
          </p:cNvSpPr>
          <p:nvPr>
            <p:ph idx="1"/>
          </p:nvPr>
        </p:nvSpPr>
        <p:spPr/>
        <p:txBody>
          <a:bodyPr/>
          <a:lstStyle/>
          <a:p>
            <a:r>
              <a:rPr lang="en-US" altLang="zh-CN" dirty="0"/>
              <a:t>Local variable inside a function</a:t>
            </a:r>
          </a:p>
          <a:p>
            <a:pPr lvl="1"/>
            <a:r>
              <a:rPr lang="en-US" altLang="zh-CN" dirty="0"/>
              <a:t>Lasts only while the function is running</a:t>
            </a:r>
          </a:p>
          <a:p>
            <a:r>
              <a:rPr lang="en-US" altLang="zh-CN" dirty="0"/>
              <a:t>Local variable outside a function</a:t>
            </a:r>
          </a:p>
          <a:p>
            <a:pPr lvl="1"/>
            <a:r>
              <a:rPr lang="en-US" altLang="zh-CN" dirty="0"/>
              <a:t>Value persists throughout the life of the program</a:t>
            </a:r>
          </a:p>
          <a:p>
            <a:pPr lvl="1"/>
            <a:r>
              <a:rPr lang="en-US" altLang="zh-CN" dirty="0"/>
              <a:t>persistence</a:t>
            </a:r>
          </a:p>
          <a:p>
            <a:r>
              <a:rPr lang="en-US" altLang="zh-CN" dirty="0"/>
              <a:t>Global variable visible to all functions within a file</a:t>
            </a:r>
          </a:p>
          <a:p>
            <a:r>
              <a:rPr lang="en-US" altLang="zh-CN" dirty="0"/>
              <a:t>Global variable visible in more than one file</a:t>
            </a:r>
          </a:p>
          <a:p>
            <a:r>
              <a:rPr lang="en-US" altLang="zh-CN" dirty="0"/>
              <a:t>Block scope – inside the block (defined by { } )</a:t>
            </a:r>
          </a:p>
          <a:p>
            <a:endParaRPr lang="en-US" altLang="zh-CN" dirty="0"/>
          </a:p>
          <a:p>
            <a:endParaRPr lang="zh-CN" altLang="en-US" dirty="0"/>
          </a:p>
        </p:txBody>
      </p:sp>
    </p:spTree>
    <p:extLst>
      <p:ext uri="{BB962C8B-B14F-4D97-AF65-F5344CB8AC3E}">
        <p14:creationId xmlns:p14="http://schemas.microsoft.com/office/powerpoint/2010/main" val="2571240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9B6CBA-B0D8-9360-2EDF-26C658470326}"/>
              </a:ext>
            </a:extLst>
          </p:cNvPr>
          <p:cNvSpPr>
            <a:spLocks noGrp="1"/>
          </p:cNvSpPr>
          <p:nvPr>
            <p:ph type="title"/>
          </p:nvPr>
        </p:nvSpPr>
        <p:spPr/>
        <p:txBody>
          <a:bodyPr/>
          <a:lstStyle/>
          <a:p>
            <a:r>
              <a:rPr lang="en-US" altLang="zh-CN" sz="2800" b="1" dirty="0">
                <a:solidFill>
                  <a:srgbClr val="3333CC"/>
                </a:solidFill>
                <a:latin typeface="Arial"/>
                <a:cs typeface="Arial"/>
              </a:rPr>
              <a:t>According</a:t>
            </a:r>
            <a:r>
              <a:rPr lang="en-US" altLang="zh-CN" sz="2800" b="1" spc="-10" dirty="0">
                <a:solidFill>
                  <a:srgbClr val="3333CC"/>
                </a:solidFill>
                <a:latin typeface="Arial"/>
                <a:cs typeface="Arial"/>
              </a:rPr>
              <a:t> </a:t>
            </a:r>
            <a:r>
              <a:rPr lang="en-US" altLang="zh-CN" sz="2800" b="1" dirty="0">
                <a:solidFill>
                  <a:srgbClr val="3333CC"/>
                </a:solidFill>
                <a:latin typeface="Arial"/>
                <a:cs typeface="Arial"/>
              </a:rPr>
              <a:t>to</a:t>
            </a:r>
            <a:r>
              <a:rPr lang="en-US" altLang="zh-CN" sz="2800" b="1" spc="-10" dirty="0">
                <a:solidFill>
                  <a:srgbClr val="3333CC"/>
                </a:solidFill>
                <a:latin typeface="Arial"/>
                <a:cs typeface="Arial"/>
              </a:rPr>
              <a:t> </a:t>
            </a:r>
            <a:r>
              <a:rPr lang="en-US" altLang="zh-CN" sz="2800" b="1" dirty="0">
                <a:solidFill>
                  <a:srgbClr val="3333CC"/>
                </a:solidFill>
                <a:latin typeface="Arial"/>
                <a:cs typeface="Arial"/>
              </a:rPr>
              <a:t>the</a:t>
            </a:r>
            <a:r>
              <a:rPr lang="en-US" altLang="zh-CN" sz="2800" b="1" spc="-5" dirty="0">
                <a:solidFill>
                  <a:srgbClr val="3333CC"/>
                </a:solidFill>
                <a:latin typeface="Arial"/>
                <a:cs typeface="Arial"/>
              </a:rPr>
              <a:t> </a:t>
            </a:r>
            <a:r>
              <a:rPr lang="en-US" altLang="zh-CN" sz="2800" b="1" dirty="0">
                <a:solidFill>
                  <a:srgbClr val="3333CC"/>
                </a:solidFill>
                <a:latin typeface="Arial"/>
                <a:cs typeface="Arial"/>
              </a:rPr>
              <a:t>C89</a:t>
            </a:r>
            <a:r>
              <a:rPr lang="en-US" altLang="zh-CN" sz="2800" b="1" spc="-5" dirty="0">
                <a:solidFill>
                  <a:srgbClr val="3333CC"/>
                </a:solidFill>
                <a:latin typeface="Arial"/>
                <a:cs typeface="Arial"/>
              </a:rPr>
              <a:t> </a:t>
            </a:r>
            <a:r>
              <a:rPr lang="en-US" altLang="zh-CN" sz="2800" b="1" spc="-10" dirty="0">
                <a:solidFill>
                  <a:srgbClr val="3333CC"/>
                </a:solidFill>
                <a:latin typeface="Arial"/>
                <a:cs typeface="Arial"/>
              </a:rPr>
              <a:t>Standard...</a:t>
            </a:r>
            <a:endParaRPr lang="zh-CN" altLang="en-US" dirty="0"/>
          </a:p>
        </p:txBody>
      </p:sp>
      <p:sp>
        <p:nvSpPr>
          <p:cNvPr id="3" name="内容占位符 2">
            <a:extLst>
              <a:ext uri="{FF2B5EF4-FFF2-40B4-BE49-F238E27FC236}">
                <a16:creationId xmlns:a16="http://schemas.microsoft.com/office/drawing/2014/main" id="{25DCE03C-1A69-70AC-9F2A-FF188C0562CF}"/>
              </a:ext>
            </a:extLst>
          </p:cNvPr>
          <p:cNvSpPr>
            <a:spLocks noGrp="1"/>
          </p:cNvSpPr>
          <p:nvPr>
            <p:ph idx="1"/>
          </p:nvPr>
        </p:nvSpPr>
        <p:spPr/>
        <p:txBody>
          <a:bodyPr/>
          <a:lstStyle/>
          <a:p>
            <a:r>
              <a:rPr lang="en-US" altLang="zh-CN" dirty="0"/>
              <a:t>There are 4 types of scope</a:t>
            </a:r>
          </a:p>
          <a:p>
            <a:pPr lvl="1"/>
            <a:r>
              <a:rPr lang="en-US" altLang="zh-CN" dirty="0"/>
              <a:t>Prototype Scope</a:t>
            </a:r>
          </a:p>
          <a:p>
            <a:pPr lvl="2"/>
            <a:r>
              <a:rPr lang="en-US" altLang="zh-CN" dirty="0"/>
              <a:t>Just applies to prototypes</a:t>
            </a:r>
          </a:p>
          <a:p>
            <a:pPr lvl="1"/>
            <a:r>
              <a:rPr lang="en-US" altLang="zh-CN" dirty="0"/>
              <a:t>File Scope</a:t>
            </a:r>
          </a:p>
          <a:p>
            <a:pPr lvl="2"/>
            <a:r>
              <a:rPr lang="en-US" altLang="zh-CN" dirty="0"/>
              <a:t>Declared outside any function</a:t>
            </a:r>
          </a:p>
          <a:p>
            <a:pPr lvl="1"/>
            <a:r>
              <a:rPr lang="en-US" altLang="zh-CN" dirty="0"/>
              <a:t>Function Scope</a:t>
            </a:r>
          </a:p>
          <a:p>
            <a:pPr lvl="2"/>
            <a:r>
              <a:rPr lang="en-US" altLang="zh-CN" dirty="0"/>
              <a:t>only applies to labels!!!</a:t>
            </a:r>
          </a:p>
          <a:p>
            <a:pPr lvl="1"/>
            <a:r>
              <a:rPr lang="en-US" altLang="zh-CN" dirty="0"/>
              <a:t>Block Scope</a:t>
            </a:r>
          </a:p>
          <a:p>
            <a:pPr lvl="2"/>
            <a:r>
              <a:rPr lang="en-US" altLang="zh-CN" dirty="0"/>
              <a:t>includes function parameters</a:t>
            </a:r>
          </a:p>
          <a:p>
            <a:endParaRPr lang="zh-CN" altLang="en-US" dirty="0"/>
          </a:p>
        </p:txBody>
      </p:sp>
    </p:spTree>
    <p:extLst>
      <p:ext uri="{BB962C8B-B14F-4D97-AF65-F5344CB8AC3E}">
        <p14:creationId xmlns:p14="http://schemas.microsoft.com/office/powerpoint/2010/main" val="900960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A7A54-1692-560C-3F85-37851E45F99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C103CBE-4026-DE7F-A292-E2A126150B56}"/>
              </a:ext>
            </a:extLst>
          </p:cNvPr>
          <p:cNvSpPr>
            <a:spLocks noGrp="1"/>
          </p:cNvSpPr>
          <p:nvPr>
            <p:ph type="title"/>
          </p:nvPr>
        </p:nvSpPr>
        <p:spPr/>
        <p:txBody>
          <a:bodyPr/>
          <a:lstStyle/>
          <a:p>
            <a:r>
              <a:rPr lang="en-US" altLang="zh-CN" sz="2800" b="1" dirty="0">
                <a:solidFill>
                  <a:srgbClr val="3333CC"/>
                </a:solidFill>
                <a:latin typeface="Arial"/>
                <a:cs typeface="Arial"/>
              </a:rPr>
              <a:t>Scope</a:t>
            </a:r>
            <a:r>
              <a:rPr lang="en-US" altLang="zh-CN" sz="2800" b="1" spc="-15" dirty="0">
                <a:solidFill>
                  <a:srgbClr val="3333CC"/>
                </a:solidFill>
                <a:latin typeface="Arial"/>
                <a:cs typeface="Arial"/>
              </a:rPr>
              <a:t> </a:t>
            </a:r>
            <a:r>
              <a:rPr lang="en-US" altLang="zh-CN" sz="2800" b="1" dirty="0">
                <a:solidFill>
                  <a:srgbClr val="3333CC"/>
                </a:solidFill>
                <a:latin typeface="Arial"/>
                <a:cs typeface="Arial"/>
              </a:rPr>
              <a:t>vs.</a:t>
            </a:r>
            <a:r>
              <a:rPr lang="en-US" altLang="zh-CN" sz="2800" b="1" spc="-15" dirty="0">
                <a:solidFill>
                  <a:srgbClr val="3333CC"/>
                </a:solidFill>
                <a:latin typeface="Arial"/>
                <a:cs typeface="Arial"/>
              </a:rPr>
              <a:t> </a:t>
            </a:r>
            <a:r>
              <a:rPr lang="en-US" altLang="zh-CN" sz="2800" b="1" spc="-10" dirty="0">
                <a:solidFill>
                  <a:srgbClr val="3333CC"/>
                </a:solidFill>
                <a:latin typeface="Arial"/>
                <a:cs typeface="Arial"/>
              </a:rPr>
              <a:t>Lifetime</a:t>
            </a:r>
            <a:endParaRPr lang="zh-CN" altLang="en-US" dirty="0"/>
          </a:p>
        </p:txBody>
      </p:sp>
      <p:sp>
        <p:nvSpPr>
          <p:cNvPr id="3" name="内容占位符 2">
            <a:extLst>
              <a:ext uri="{FF2B5EF4-FFF2-40B4-BE49-F238E27FC236}">
                <a16:creationId xmlns:a16="http://schemas.microsoft.com/office/drawing/2014/main" id="{809586C2-AC67-B6D9-113E-CA7D6640BC4A}"/>
              </a:ext>
            </a:extLst>
          </p:cNvPr>
          <p:cNvSpPr>
            <a:spLocks noGrp="1"/>
          </p:cNvSpPr>
          <p:nvPr>
            <p:ph idx="1"/>
          </p:nvPr>
        </p:nvSpPr>
        <p:spPr/>
        <p:txBody>
          <a:bodyPr/>
          <a:lstStyle/>
          <a:p>
            <a:r>
              <a:rPr lang="en-US" altLang="zh-CN" sz="2400" spc="-10" dirty="0">
                <a:latin typeface="Arial"/>
                <a:cs typeface="Arial"/>
              </a:rPr>
              <a:t>Scope                                       Lifetime</a:t>
            </a:r>
            <a:endParaRPr lang="en-US" altLang="zh-CN" sz="2400" dirty="0">
              <a:latin typeface="Arial"/>
              <a:cs typeface="Arial"/>
            </a:endParaRPr>
          </a:p>
          <a:p>
            <a:pPr marL="0" indent="0">
              <a:buNone/>
            </a:pPr>
            <a:endParaRPr lang="en-US" altLang="zh-CN" sz="1800" b="1" dirty="0">
              <a:latin typeface="Arial"/>
              <a:cs typeface="Arial"/>
            </a:endParaRPr>
          </a:p>
          <a:p>
            <a:pPr marL="0" indent="0">
              <a:buNone/>
            </a:pPr>
            <a:r>
              <a:rPr lang="en-US" altLang="zh-CN" sz="1800" dirty="0">
                <a:latin typeface="Arial"/>
                <a:cs typeface="Arial"/>
              </a:rPr>
              <a:t>  </a:t>
            </a:r>
            <a:r>
              <a:rPr lang="en-US" altLang="zh-CN" sz="1800" b="1" dirty="0">
                <a:latin typeface="Arial"/>
                <a:cs typeface="Arial"/>
              </a:rPr>
              <a:t>      File</a:t>
            </a:r>
            <a:r>
              <a:rPr lang="en-US" altLang="zh-CN" sz="1800" b="1" spc="-45" dirty="0">
                <a:latin typeface="Arial"/>
                <a:cs typeface="Arial"/>
              </a:rPr>
              <a:t> </a:t>
            </a:r>
            <a:r>
              <a:rPr lang="en-US" altLang="zh-CN" sz="1800" b="1" spc="-10" dirty="0">
                <a:latin typeface="Arial"/>
                <a:cs typeface="Arial"/>
              </a:rPr>
              <a:t>Scope                                            </a:t>
            </a:r>
            <a:r>
              <a:rPr lang="en-US" altLang="zh-CN" sz="1800" b="1" dirty="0">
                <a:latin typeface="Arial"/>
                <a:cs typeface="Arial"/>
              </a:rPr>
              <a:t>Life</a:t>
            </a:r>
            <a:r>
              <a:rPr lang="en-US" altLang="zh-CN" sz="1800" b="1" spc="-30" dirty="0">
                <a:latin typeface="Arial"/>
                <a:cs typeface="Arial"/>
              </a:rPr>
              <a:t> </a:t>
            </a:r>
            <a:r>
              <a:rPr lang="en-US" altLang="zh-CN" sz="1800" b="1" dirty="0">
                <a:latin typeface="Arial"/>
                <a:cs typeface="Arial"/>
              </a:rPr>
              <a:t>of</a:t>
            </a:r>
            <a:r>
              <a:rPr lang="en-US" altLang="zh-CN" sz="1800" b="1" spc="-25" dirty="0">
                <a:latin typeface="Arial"/>
                <a:cs typeface="Arial"/>
              </a:rPr>
              <a:t> </a:t>
            </a:r>
            <a:r>
              <a:rPr lang="en-US" altLang="zh-CN" sz="1800" b="1" spc="-10" dirty="0">
                <a:latin typeface="Arial"/>
                <a:cs typeface="Arial"/>
              </a:rPr>
              <a:t>program</a:t>
            </a:r>
          </a:p>
          <a:p>
            <a:pPr marL="0" indent="0">
              <a:buNone/>
            </a:pPr>
            <a:endParaRPr lang="en-US" altLang="zh-CN" sz="1800" dirty="0">
              <a:latin typeface="Arial"/>
              <a:cs typeface="Arial"/>
            </a:endParaRPr>
          </a:p>
          <a:p>
            <a:pPr marL="0" indent="0">
              <a:buNone/>
            </a:pPr>
            <a:r>
              <a:rPr lang="en-US" altLang="zh-CN" sz="1800" b="1" dirty="0">
                <a:latin typeface="Arial"/>
                <a:cs typeface="Arial"/>
              </a:rPr>
              <a:t>      Block</a:t>
            </a:r>
            <a:r>
              <a:rPr lang="en-US" altLang="zh-CN" sz="1800" b="1" spc="-25" dirty="0">
                <a:latin typeface="Arial"/>
                <a:cs typeface="Arial"/>
              </a:rPr>
              <a:t> </a:t>
            </a:r>
            <a:r>
              <a:rPr lang="en-US" altLang="zh-CN" sz="1800" b="1" spc="-10" dirty="0">
                <a:latin typeface="Arial"/>
                <a:cs typeface="Arial"/>
              </a:rPr>
              <a:t>Scope                                           </a:t>
            </a:r>
            <a:r>
              <a:rPr lang="en-US" altLang="zh-CN" sz="1800" b="1" dirty="0">
                <a:latin typeface="Arial"/>
                <a:cs typeface="Arial"/>
              </a:rPr>
              <a:t>Life</a:t>
            </a:r>
            <a:r>
              <a:rPr lang="en-US" altLang="zh-CN" sz="1800" b="1" spc="-30" dirty="0">
                <a:latin typeface="Arial"/>
                <a:cs typeface="Arial"/>
              </a:rPr>
              <a:t> </a:t>
            </a:r>
            <a:r>
              <a:rPr lang="en-US" altLang="zh-CN" sz="1800" b="1" dirty="0">
                <a:latin typeface="Arial"/>
                <a:cs typeface="Arial"/>
              </a:rPr>
              <a:t>of</a:t>
            </a:r>
            <a:r>
              <a:rPr lang="en-US" altLang="zh-CN" sz="1800" b="1" spc="-25" dirty="0">
                <a:latin typeface="Arial"/>
                <a:cs typeface="Arial"/>
              </a:rPr>
              <a:t> </a:t>
            </a:r>
            <a:r>
              <a:rPr lang="en-US" altLang="zh-CN" sz="1800" b="1" spc="-20" dirty="0">
                <a:latin typeface="Arial"/>
                <a:cs typeface="Arial"/>
              </a:rPr>
              <a:t>block</a:t>
            </a:r>
            <a:endParaRPr lang="en-US" altLang="zh-CN" sz="1800" dirty="0">
              <a:latin typeface="Arial"/>
              <a:cs typeface="Arial"/>
            </a:endParaRPr>
          </a:p>
          <a:p>
            <a:endParaRPr lang="en-US" altLang="zh-CN" sz="2400" dirty="0">
              <a:latin typeface="Arial"/>
              <a:cs typeface="Arial"/>
            </a:endParaRPr>
          </a:p>
          <a:p>
            <a:endParaRPr lang="zh-CN" altLang="en-US" dirty="0"/>
          </a:p>
        </p:txBody>
      </p:sp>
      <p:sp>
        <p:nvSpPr>
          <p:cNvPr id="7" name="object 16">
            <a:extLst>
              <a:ext uri="{FF2B5EF4-FFF2-40B4-BE49-F238E27FC236}">
                <a16:creationId xmlns:a16="http://schemas.microsoft.com/office/drawing/2014/main" id="{C82E8ADC-4F87-47F8-3751-A6272AEC6366}"/>
              </a:ext>
            </a:extLst>
          </p:cNvPr>
          <p:cNvSpPr/>
          <p:nvPr/>
        </p:nvSpPr>
        <p:spPr>
          <a:xfrm>
            <a:off x="10044608" y="2708920"/>
            <a:ext cx="1746250" cy="571500"/>
          </a:xfrm>
          <a:custGeom>
            <a:avLst/>
            <a:gdLst/>
            <a:ahLst/>
            <a:cxnLst/>
            <a:rect l="l" t="t" r="r" b="b"/>
            <a:pathLst>
              <a:path w="1746250" h="571500">
                <a:moveTo>
                  <a:pt x="0" y="0"/>
                </a:moveTo>
                <a:lnTo>
                  <a:pt x="1746250" y="0"/>
                </a:lnTo>
                <a:lnTo>
                  <a:pt x="1746250" y="571500"/>
                </a:lnTo>
                <a:lnTo>
                  <a:pt x="0" y="571500"/>
                </a:lnTo>
                <a:lnTo>
                  <a:pt x="0" y="0"/>
                </a:lnTo>
                <a:close/>
              </a:path>
            </a:pathLst>
          </a:custGeom>
          <a:ln w="19050">
            <a:solidFill>
              <a:srgbClr val="CCCCFF"/>
            </a:solidFill>
          </a:ln>
        </p:spPr>
        <p:txBody>
          <a:bodyPr wrap="square" lIns="0" tIns="0" rIns="0" bIns="0" rtlCol="0"/>
          <a:lstStyle/>
          <a:p>
            <a:endParaRPr/>
          </a:p>
        </p:txBody>
      </p:sp>
      <p:sp>
        <p:nvSpPr>
          <p:cNvPr id="23" name="object 17">
            <a:extLst>
              <a:ext uri="{FF2B5EF4-FFF2-40B4-BE49-F238E27FC236}">
                <a16:creationId xmlns:a16="http://schemas.microsoft.com/office/drawing/2014/main" id="{330F6C2A-6C54-0C84-3D43-6169A4F930B8}"/>
              </a:ext>
            </a:extLst>
          </p:cNvPr>
          <p:cNvSpPr txBox="1"/>
          <p:nvPr/>
        </p:nvSpPr>
        <p:spPr>
          <a:xfrm>
            <a:off x="9540552" y="3846307"/>
            <a:ext cx="2371725" cy="193643"/>
          </a:xfrm>
          <a:prstGeom prst="rect">
            <a:avLst/>
          </a:prstGeom>
          <a:solidFill>
            <a:srgbClr val="FFFF00"/>
          </a:solidFill>
          <a:ln w="19050">
            <a:solidFill>
              <a:srgbClr val="CCCCFF"/>
            </a:solidFill>
          </a:ln>
        </p:spPr>
        <p:txBody>
          <a:bodyPr vert="horz" wrap="square" lIns="0" tIns="8890" rIns="0" bIns="0" rtlCol="0">
            <a:spAutoFit/>
          </a:bodyPr>
          <a:lstStyle/>
          <a:p>
            <a:pPr marL="45085">
              <a:lnSpc>
                <a:spcPct val="100000"/>
              </a:lnSpc>
              <a:spcBef>
                <a:spcPts val="70"/>
              </a:spcBef>
            </a:pPr>
            <a:r>
              <a:rPr sz="1200" baseline="0" dirty="0">
                <a:latin typeface="Arial"/>
                <a:cs typeface="Arial"/>
              </a:rPr>
              <a:t>Can</a:t>
            </a:r>
            <a:r>
              <a:rPr sz="1200" spc="-10" baseline="0" dirty="0">
                <a:latin typeface="Arial"/>
                <a:cs typeface="Arial"/>
              </a:rPr>
              <a:t> </a:t>
            </a:r>
            <a:r>
              <a:rPr sz="1200" baseline="0" dirty="0">
                <a:latin typeface="Arial"/>
                <a:cs typeface="Arial"/>
              </a:rPr>
              <a:t>be</a:t>
            </a:r>
            <a:r>
              <a:rPr sz="1200" spc="-10" baseline="0" dirty="0">
                <a:latin typeface="Arial"/>
                <a:cs typeface="Arial"/>
              </a:rPr>
              <a:t> </a:t>
            </a:r>
            <a:r>
              <a:rPr sz="1200" baseline="0" dirty="0">
                <a:latin typeface="Arial"/>
                <a:cs typeface="Arial"/>
              </a:rPr>
              <a:t>overridden</a:t>
            </a:r>
            <a:r>
              <a:rPr sz="1200" spc="-10" baseline="0" dirty="0">
                <a:latin typeface="Arial"/>
                <a:cs typeface="Arial"/>
              </a:rPr>
              <a:t> </a:t>
            </a:r>
            <a:r>
              <a:rPr sz="1200" baseline="0" dirty="0">
                <a:latin typeface="Arial"/>
                <a:cs typeface="Arial"/>
              </a:rPr>
              <a:t>with</a:t>
            </a:r>
            <a:r>
              <a:rPr sz="1200" spc="-10" baseline="0" dirty="0">
                <a:latin typeface="Arial"/>
                <a:cs typeface="Arial"/>
              </a:rPr>
              <a:t> “</a:t>
            </a:r>
            <a:r>
              <a:rPr sz="1200" b="1" spc="-10" baseline="0" dirty="0">
                <a:latin typeface="Courier New"/>
                <a:cs typeface="Courier New"/>
              </a:rPr>
              <a:t>static</a:t>
            </a:r>
            <a:r>
              <a:rPr sz="1200" spc="-10" baseline="0" dirty="0">
                <a:latin typeface="Arial"/>
                <a:cs typeface="Arial"/>
              </a:rPr>
              <a:t>”</a:t>
            </a:r>
            <a:endParaRPr sz="1200" baseline="0" dirty="0">
              <a:latin typeface="Arial"/>
              <a:cs typeface="Arial"/>
            </a:endParaRPr>
          </a:p>
        </p:txBody>
      </p:sp>
      <p:cxnSp>
        <p:nvCxnSpPr>
          <p:cNvPr id="9" name="直接连接符 8">
            <a:extLst>
              <a:ext uri="{FF2B5EF4-FFF2-40B4-BE49-F238E27FC236}">
                <a16:creationId xmlns:a16="http://schemas.microsoft.com/office/drawing/2014/main" id="{D2BFC7F2-E280-44F8-6164-CBC60845A3F6}"/>
              </a:ext>
            </a:extLst>
          </p:cNvPr>
          <p:cNvCxnSpPr/>
          <p:nvPr/>
        </p:nvCxnSpPr>
        <p:spPr bwMode="auto">
          <a:xfrm flipV="1">
            <a:off x="10764688" y="3280420"/>
            <a:ext cx="153045" cy="493879"/>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227966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B775E4-D8E9-D930-9C55-0B1602130B42}"/>
              </a:ext>
            </a:extLst>
          </p:cNvPr>
          <p:cNvSpPr>
            <a:spLocks noGrp="1"/>
          </p:cNvSpPr>
          <p:nvPr>
            <p:ph type="title"/>
          </p:nvPr>
        </p:nvSpPr>
        <p:spPr/>
        <p:txBody>
          <a:bodyPr/>
          <a:lstStyle/>
          <a:p>
            <a:r>
              <a:rPr lang="en-US" altLang="zh-CN" sz="2800" b="1" spc="-10" dirty="0">
                <a:solidFill>
                  <a:srgbClr val="3333CC"/>
                </a:solidFill>
                <a:latin typeface="Arial"/>
                <a:cs typeface="Arial"/>
              </a:rPr>
              <a:t>Memory</a:t>
            </a:r>
            <a:endParaRPr lang="zh-CN" altLang="en-US" dirty="0"/>
          </a:p>
        </p:txBody>
      </p:sp>
      <p:sp>
        <p:nvSpPr>
          <p:cNvPr id="3" name="内容占位符 2">
            <a:extLst>
              <a:ext uri="{FF2B5EF4-FFF2-40B4-BE49-F238E27FC236}">
                <a16:creationId xmlns:a16="http://schemas.microsoft.com/office/drawing/2014/main" id="{CEDEA13F-CA2E-64BA-26EF-C1C34693A669}"/>
              </a:ext>
            </a:extLst>
          </p:cNvPr>
          <p:cNvSpPr>
            <a:spLocks noGrp="1"/>
          </p:cNvSpPr>
          <p:nvPr>
            <p:ph idx="1"/>
          </p:nvPr>
        </p:nvSpPr>
        <p:spPr/>
        <p:txBody>
          <a:bodyPr/>
          <a:lstStyle/>
          <a:p>
            <a:r>
              <a:rPr lang="en-US" altLang="zh-CN" dirty="0"/>
              <a:t>Many languages have fixed mappings between scopes and lifetimes</a:t>
            </a:r>
          </a:p>
          <a:p>
            <a:r>
              <a:rPr lang="en-US" altLang="zh-CN" dirty="0"/>
              <a:t>In C, we have the option to decide...</a:t>
            </a:r>
          </a:p>
          <a:p>
            <a:pPr marL="457200" lvl="1" indent="0">
              <a:buNone/>
            </a:pPr>
            <a:r>
              <a:rPr lang="en-US" altLang="zh-CN" dirty="0"/>
              <a:t>  void foo(void) { int x;</a:t>
            </a:r>
          </a:p>
          <a:p>
            <a:pPr marL="457200" lvl="1" indent="0">
              <a:buNone/>
            </a:pPr>
            <a:r>
              <a:rPr lang="en-US" altLang="zh-CN" dirty="0"/>
              <a:t>                              static int a;</a:t>
            </a:r>
          </a:p>
          <a:p>
            <a:pPr marL="457200" lvl="1" indent="0">
              <a:buNone/>
            </a:pPr>
            <a:r>
              <a:rPr lang="en-US" altLang="zh-CN" dirty="0"/>
              <a:t>                              x = 42;</a:t>
            </a:r>
          </a:p>
          <a:p>
            <a:r>
              <a:rPr lang="en-US" altLang="zh-CN" dirty="0"/>
              <a:t>When the function goes away, x and its value go away since they were auto storage class (</a:t>
            </a:r>
            <a:r>
              <a:rPr lang="en-US" altLang="zh-CN" dirty="0">
                <a:solidFill>
                  <a:schemeClr val="accent1"/>
                </a:solidFill>
              </a:rPr>
              <a:t>and placed on stack</a:t>
            </a:r>
            <a:r>
              <a:rPr lang="en-US" altLang="zh-CN" dirty="0"/>
              <a:t>).</a:t>
            </a:r>
          </a:p>
          <a:p>
            <a:r>
              <a:rPr lang="en-US" altLang="zh-CN" dirty="0"/>
              <a:t>Setting a value into a </a:t>
            </a:r>
            <a:r>
              <a:rPr lang="en-US" altLang="zh-CN" dirty="0">
                <a:solidFill>
                  <a:schemeClr val="accent1"/>
                </a:solidFill>
              </a:rPr>
              <a:t>static variable </a:t>
            </a:r>
            <a:r>
              <a:rPr lang="en-US" altLang="zh-CN" dirty="0"/>
              <a:t>(e.g. a) means that the value is </a:t>
            </a:r>
            <a:r>
              <a:rPr lang="en-US" altLang="zh-CN" dirty="0">
                <a:solidFill>
                  <a:schemeClr val="accent1"/>
                </a:solidFill>
              </a:rPr>
              <a:t>stored in a static area </a:t>
            </a:r>
            <a:r>
              <a:rPr lang="en-US" altLang="zh-CN" dirty="0"/>
              <a:t>and will persist throughout the entire execution of the program</a:t>
            </a:r>
          </a:p>
          <a:p>
            <a:endParaRPr lang="zh-CN" altLang="en-US" dirty="0"/>
          </a:p>
        </p:txBody>
      </p:sp>
    </p:spTree>
    <p:extLst>
      <p:ext uri="{BB962C8B-B14F-4D97-AF65-F5344CB8AC3E}">
        <p14:creationId xmlns:p14="http://schemas.microsoft.com/office/powerpoint/2010/main" val="1115450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D100D3-8348-B926-E57E-D59539B1FB0F}"/>
              </a:ext>
            </a:extLst>
          </p:cNvPr>
          <p:cNvSpPr>
            <a:spLocks noGrp="1"/>
          </p:cNvSpPr>
          <p:nvPr>
            <p:ph type="title"/>
          </p:nvPr>
        </p:nvSpPr>
        <p:spPr/>
        <p:txBody>
          <a:bodyPr/>
          <a:lstStyle/>
          <a:p>
            <a:pPr marL="191135">
              <a:lnSpc>
                <a:spcPts val="1645"/>
              </a:lnSpc>
            </a:pPr>
            <a:r>
              <a:rPr lang="en-US" altLang="zh-CN" sz="2800" b="1" dirty="0">
                <a:solidFill>
                  <a:srgbClr val="3333CC"/>
                </a:solidFill>
                <a:latin typeface="Arial"/>
                <a:cs typeface="Arial"/>
              </a:rPr>
              <a:t>Storage</a:t>
            </a:r>
            <a:r>
              <a:rPr lang="en-US" altLang="zh-CN" sz="2800" b="1" spc="-20" dirty="0">
                <a:solidFill>
                  <a:srgbClr val="3333CC"/>
                </a:solidFill>
                <a:latin typeface="Arial"/>
                <a:cs typeface="Arial"/>
              </a:rPr>
              <a:t> </a:t>
            </a:r>
            <a:r>
              <a:rPr lang="en-US" altLang="zh-CN" sz="2800" b="1" spc="-10" dirty="0">
                <a:solidFill>
                  <a:srgbClr val="3333CC"/>
                </a:solidFill>
                <a:latin typeface="Arial"/>
                <a:cs typeface="Arial"/>
              </a:rPr>
              <a:t>Class: </a:t>
            </a:r>
            <a:r>
              <a:rPr lang="en-US" altLang="zh-CN" sz="2800" b="1" dirty="0">
                <a:solidFill>
                  <a:srgbClr val="3333CC"/>
                </a:solidFill>
                <a:latin typeface="Arial"/>
                <a:cs typeface="Arial"/>
              </a:rPr>
              <a:t>Automatic</a:t>
            </a:r>
            <a:r>
              <a:rPr lang="en-US" altLang="zh-CN" sz="2800" b="1" spc="-25" dirty="0">
                <a:solidFill>
                  <a:srgbClr val="3333CC"/>
                </a:solidFill>
                <a:latin typeface="Arial"/>
                <a:cs typeface="Arial"/>
              </a:rPr>
              <a:t> </a:t>
            </a:r>
            <a:r>
              <a:rPr lang="en-US" altLang="zh-CN" sz="2800" b="1" spc="-10" dirty="0">
                <a:solidFill>
                  <a:srgbClr val="3333CC"/>
                </a:solidFill>
                <a:latin typeface="Arial"/>
                <a:cs typeface="Arial"/>
              </a:rPr>
              <a:t>Variables</a:t>
            </a:r>
            <a:endParaRPr lang="zh-CN" altLang="en-US" dirty="0"/>
          </a:p>
        </p:txBody>
      </p:sp>
      <p:sp>
        <p:nvSpPr>
          <p:cNvPr id="3" name="内容占位符 2">
            <a:extLst>
              <a:ext uri="{FF2B5EF4-FFF2-40B4-BE49-F238E27FC236}">
                <a16:creationId xmlns:a16="http://schemas.microsoft.com/office/drawing/2014/main" id="{6BD8F612-5A8E-C587-B48A-F60D09D28A15}"/>
              </a:ext>
            </a:extLst>
          </p:cNvPr>
          <p:cNvSpPr>
            <a:spLocks noGrp="1"/>
          </p:cNvSpPr>
          <p:nvPr>
            <p:ph idx="1"/>
          </p:nvPr>
        </p:nvSpPr>
        <p:spPr/>
        <p:txBody>
          <a:bodyPr/>
          <a:lstStyle/>
          <a:p>
            <a:r>
              <a:rPr lang="en-US" altLang="zh-CN" dirty="0"/>
              <a:t>Local variable inside a function (lasts only while the function is running)</a:t>
            </a:r>
          </a:p>
          <a:p>
            <a:endParaRPr lang="en-US" altLang="zh-CN" dirty="0"/>
          </a:p>
          <a:p>
            <a:r>
              <a:rPr lang="en-US" altLang="zh-CN" dirty="0"/>
              <a:t>auto keyword (never used!)</a:t>
            </a:r>
          </a:p>
          <a:p>
            <a:endParaRPr lang="en-US" altLang="zh-CN" dirty="0"/>
          </a:p>
          <a:p>
            <a:r>
              <a:rPr lang="en-US" altLang="zh-CN" dirty="0"/>
              <a:t>Located on </a:t>
            </a:r>
            <a:r>
              <a:rPr lang="en-US" altLang="zh-CN" sz="3200" dirty="0">
                <a:solidFill>
                  <a:schemeClr val="accent1"/>
                </a:solidFill>
              </a:rPr>
              <a:t>stack</a:t>
            </a:r>
          </a:p>
          <a:p>
            <a:endParaRPr lang="en-US" altLang="zh-CN" dirty="0"/>
          </a:p>
          <a:p>
            <a:r>
              <a:rPr lang="en-US" altLang="zh-CN" dirty="0"/>
              <a:t>Storage Class: AUTO</a:t>
            </a:r>
          </a:p>
          <a:p>
            <a:endParaRPr lang="zh-CN" altLang="en-US" dirty="0"/>
          </a:p>
        </p:txBody>
      </p:sp>
    </p:spTree>
    <p:extLst>
      <p:ext uri="{BB962C8B-B14F-4D97-AF65-F5344CB8AC3E}">
        <p14:creationId xmlns:p14="http://schemas.microsoft.com/office/powerpoint/2010/main" val="379572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D018A0-E833-8A88-C647-D6A1F5D865A3}"/>
              </a:ext>
            </a:extLst>
          </p:cNvPr>
          <p:cNvSpPr>
            <a:spLocks noGrp="1"/>
          </p:cNvSpPr>
          <p:nvPr>
            <p:ph type="title"/>
          </p:nvPr>
        </p:nvSpPr>
        <p:spPr/>
        <p:txBody>
          <a:bodyPr/>
          <a:lstStyle/>
          <a:p>
            <a:r>
              <a:rPr lang="en-US" altLang="zh-CN" sz="2800" b="1" dirty="0">
                <a:solidFill>
                  <a:srgbClr val="3333CC"/>
                </a:solidFill>
                <a:latin typeface="Arial"/>
                <a:cs typeface="Arial"/>
              </a:rPr>
              <a:t>Static</a:t>
            </a:r>
            <a:r>
              <a:rPr lang="en-US" altLang="zh-CN" sz="2800" b="1" spc="-20" dirty="0">
                <a:solidFill>
                  <a:srgbClr val="3333CC"/>
                </a:solidFill>
                <a:latin typeface="Arial"/>
                <a:cs typeface="Arial"/>
              </a:rPr>
              <a:t> </a:t>
            </a:r>
            <a:r>
              <a:rPr lang="en-US" altLang="zh-CN" sz="2800" b="1" dirty="0">
                <a:solidFill>
                  <a:srgbClr val="3333CC"/>
                </a:solidFill>
                <a:latin typeface="Arial"/>
                <a:cs typeface="Arial"/>
              </a:rPr>
              <a:t>Variables</a:t>
            </a:r>
            <a:r>
              <a:rPr lang="en-US" altLang="zh-CN" sz="2800" b="1" spc="-20" dirty="0">
                <a:solidFill>
                  <a:srgbClr val="3333CC"/>
                </a:solidFill>
                <a:latin typeface="Arial"/>
                <a:cs typeface="Arial"/>
              </a:rPr>
              <a:t> (II)</a:t>
            </a:r>
            <a:endParaRPr lang="zh-CN" altLang="en-US" dirty="0"/>
          </a:p>
        </p:txBody>
      </p:sp>
      <p:sp>
        <p:nvSpPr>
          <p:cNvPr id="3" name="内容占位符 2">
            <a:extLst>
              <a:ext uri="{FF2B5EF4-FFF2-40B4-BE49-F238E27FC236}">
                <a16:creationId xmlns:a16="http://schemas.microsoft.com/office/drawing/2014/main" id="{CD588761-3737-FA54-92E0-BD72A148397A}"/>
              </a:ext>
            </a:extLst>
          </p:cNvPr>
          <p:cNvSpPr>
            <a:spLocks noGrp="1"/>
          </p:cNvSpPr>
          <p:nvPr>
            <p:ph idx="1"/>
          </p:nvPr>
        </p:nvSpPr>
        <p:spPr/>
        <p:txBody>
          <a:bodyPr/>
          <a:lstStyle/>
          <a:p>
            <a:r>
              <a:rPr lang="en-US" altLang="zh-CN" dirty="0"/>
              <a:t>static</a:t>
            </a:r>
          </a:p>
          <a:p>
            <a:pPr lvl="1"/>
            <a:r>
              <a:rPr lang="en-US" altLang="zh-CN" dirty="0"/>
              <a:t>Initialized to zero (like global)</a:t>
            </a:r>
          </a:p>
          <a:p>
            <a:endParaRPr lang="en-US" altLang="zh-CN" dirty="0"/>
          </a:p>
          <a:p>
            <a:r>
              <a:rPr lang="en-US" altLang="zh-CN" dirty="0"/>
              <a:t>Located in </a:t>
            </a:r>
            <a:r>
              <a:rPr lang="en-US" altLang="zh-CN" sz="3200" dirty="0">
                <a:solidFill>
                  <a:schemeClr val="accent1"/>
                </a:solidFill>
              </a:rPr>
              <a:t>static area</a:t>
            </a:r>
            <a:endParaRPr lang="en-US" altLang="zh-CN" dirty="0">
              <a:solidFill>
                <a:schemeClr val="accent1"/>
              </a:solidFill>
            </a:endParaRPr>
          </a:p>
          <a:p>
            <a:r>
              <a:rPr lang="en-US" altLang="zh-CN" dirty="0"/>
              <a:t>Value persists !</a:t>
            </a:r>
          </a:p>
          <a:p>
            <a:pPr lvl="1"/>
            <a:r>
              <a:rPr lang="en-US" altLang="zh-CN" dirty="0"/>
              <a:t>Example: foo2 being called second time</a:t>
            </a:r>
          </a:p>
          <a:p>
            <a:endParaRPr lang="en-US" altLang="zh-CN" dirty="0"/>
          </a:p>
          <a:p>
            <a:r>
              <a:rPr lang="en-US" altLang="zh-CN" dirty="0"/>
              <a:t>Storage Class: STATIC</a:t>
            </a:r>
          </a:p>
          <a:p>
            <a:endParaRPr lang="zh-CN" altLang="en-US" dirty="0"/>
          </a:p>
        </p:txBody>
      </p:sp>
    </p:spTree>
    <p:extLst>
      <p:ext uri="{BB962C8B-B14F-4D97-AF65-F5344CB8AC3E}">
        <p14:creationId xmlns:p14="http://schemas.microsoft.com/office/powerpoint/2010/main" val="375494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A36B5C-E486-648B-BE05-0AA41C4B4DA8}"/>
              </a:ext>
            </a:extLst>
          </p:cNvPr>
          <p:cNvSpPr>
            <a:spLocks noGrp="1"/>
          </p:cNvSpPr>
          <p:nvPr>
            <p:ph type="title"/>
          </p:nvPr>
        </p:nvSpPr>
        <p:spPr/>
        <p:txBody>
          <a:bodyPr/>
          <a:lstStyle/>
          <a:p>
            <a:r>
              <a:rPr lang="en-US" altLang="zh-CN" sz="2800" b="1" dirty="0">
                <a:solidFill>
                  <a:srgbClr val="3333CC"/>
                </a:solidFill>
                <a:latin typeface="Arial"/>
                <a:cs typeface="Arial"/>
              </a:rPr>
              <a:t>Static</a:t>
            </a:r>
            <a:r>
              <a:rPr lang="en-US" altLang="zh-CN" sz="2800" b="1" spc="-20" dirty="0">
                <a:solidFill>
                  <a:srgbClr val="3333CC"/>
                </a:solidFill>
                <a:latin typeface="Arial"/>
                <a:cs typeface="Arial"/>
              </a:rPr>
              <a:t> </a:t>
            </a:r>
            <a:r>
              <a:rPr lang="en-US" altLang="zh-CN" sz="2800" b="1" dirty="0">
                <a:solidFill>
                  <a:srgbClr val="3333CC"/>
                </a:solidFill>
                <a:latin typeface="Arial"/>
                <a:cs typeface="Arial"/>
              </a:rPr>
              <a:t>Variables</a:t>
            </a:r>
            <a:r>
              <a:rPr lang="en-US" altLang="zh-CN" sz="2800" b="1" spc="-20" dirty="0">
                <a:solidFill>
                  <a:srgbClr val="3333CC"/>
                </a:solidFill>
                <a:latin typeface="Arial"/>
                <a:cs typeface="Arial"/>
              </a:rPr>
              <a:t> (III)</a:t>
            </a:r>
            <a:endParaRPr lang="zh-CN" altLang="en-US" dirty="0"/>
          </a:p>
        </p:txBody>
      </p:sp>
      <p:sp>
        <p:nvSpPr>
          <p:cNvPr id="3" name="内容占位符 2">
            <a:extLst>
              <a:ext uri="{FF2B5EF4-FFF2-40B4-BE49-F238E27FC236}">
                <a16:creationId xmlns:a16="http://schemas.microsoft.com/office/drawing/2014/main" id="{923A75FF-C164-9C75-E31E-6B9D77242232}"/>
              </a:ext>
            </a:extLst>
          </p:cNvPr>
          <p:cNvSpPr>
            <a:spLocks noGrp="1"/>
          </p:cNvSpPr>
          <p:nvPr>
            <p:ph idx="1"/>
          </p:nvPr>
        </p:nvSpPr>
        <p:spPr/>
        <p:txBody>
          <a:bodyPr/>
          <a:lstStyle/>
          <a:p>
            <a:r>
              <a:rPr lang="en-US" altLang="zh-CN" dirty="0">
                <a:solidFill>
                  <a:srgbClr val="00B050"/>
                </a:solidFill>
              </a:rPr>
              <a:t>Global variable </a:t>
            </a:r>
            <a:r>
              <a:rPr lang="en-US" altLang="zh-CN" dirty="0"/>
              <a:t>visible in more than one file</a:t>
            </a:r>
          </a:p>
          <a:p>
            <a:r>
              <a:rPr lang="en-US" altLang="zh-CN" dirty="0"/>
              <a:t>Declared outside of any function in one file</a:t>
            </a:r>
          </a:p>
          <a:p>
            <a:r>
              <a:rPr lang="en-US" altLang="zh-CN" dirty="0"/>
              <a:t>Declared </a:t>
            </a:r>
            <a:r>
              <a:rPr lang="en-US" altLang="zh-CN" b="0" dirty="0"/>
              <a:t>extern</a:t>
            </a:r>
            <a:r>
              <a:rPr lang="en-US" altLang="zh-CN" dirty="0"/>
              <a:t> in other files (or functions/blocks)</a:t>
            </a:r>
          </a:p>
          <a:p>
            <a:endParaRPr lang="en-US" altLang="zh-CN" dirty="0"/>
          </a:p>
          <a:p>
            <a:r>
              <a:rPr lang="en-US" altLang="zh-CN" dirty="0"/>
              <a:t>Located in </a:t>
            </a:r>
            <a:r>
              <a:rPr lang="en-US" altLang="zh-CN" dirty="0">
                <a:solidFill>
                  <a:schemeClr val="accent1"/>
                </a:solidFill>
              </a:rPr>
              <a:t>static area</a:t>
            </a:r>
          </a:p>
          <a:p>
            <a:endParaRPr lang="en-US" altLang="zh-CN" dirty="0"/>
          </a:p>
          <a:p>
            <a:r>
              <a:rPr lang="en-US" altLang="zh-CN" dirty="0"/>
              <a:t>Storage Class: STATIC</a:t>
            </a:r>
          </a:p>
          <a:p>
            <a:endParaRPr lang="zh-CN" altLang="en-US" dirty="0"/>
          </a:p>
        </p:txBody>
      </p:sp>
    </p:spTree>
    <p:extLst>
      <p:ext uri="{BB962C8B-B14F-4D97-AF65-F5344CB8AC3E}">
        <p14:creationId xmlns:p14="http://schemas.microsoft.com/office/powerpoint/2010/main" val="1283485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3D599A-BD91-93F7-FE6E-AE927233C26C}"/>
              </a:ext>
            </a:extLst>
          </p:cNvPr>
          <p:cNvSpPr>
            <a:spLocks noGrp="1"/>
          </p:cNvSpPr>
          <p:nvPr>
            <p:ph type="title"/>
          </p:nvPr>
        </p:nvSpPr>
        <p:spPr/>
        <p:txBody>
          <a:bodyPr/>
          <a:lstStyle/>
          <a:p>
            <a:endParaRPr lang="zh-CN" altLang="en-US"/>
          </a:p>
        </p:txBody>
      </p:sp>
      <p:sp>
        <p:nvSpPr>
          <p:cNvPr id="7" name="object 3">
            <a:extLst>
              <a:ext uri="{FF2B5EF4-FFF2-40B4-BE49-F238E27FC236}">
                <a16:creationId xmlns:a16="http://schemas.microsoft.com/office/drawing/2014/main" id="{2E3A522B-1094-22B4-B568-C07541FC2266}"/>
              </a:ext>
            </a:extLst>
          </p:cNvPr>
          <p:cNvSpPr txBox="1"/>
          <p:nvPr/>
        </p:nvSpPr>
        <p:spPr>
          <a:xfrm>
            <a:off x="899592" y="1484784"/>
            <a:ext cx="2053600" cy="1127873"/>
          </a:xfrm>
          <a:prstGeom prst="rect">
            <a:avLst/>
          </a:prstGeom>
        </p:spPr>
        <p:txBody>
          <a:bodyPr vert="horz" wrap="square" lIns="0" tIns="123825" rIns="0" bIns="0" rtlCol="0">
            <a:spAutoFit/>
          </a:bodyPr>
          <a:lstStyle/>
          <a:p>
            <a:pPr>
              <a:lnSpc>
                <a:spcPct val="100000"/>
              </a:lnSpc>
              <a:spcBef>
                <a:spcPts val="975"/>
              </a:spcBef>
            </a:pPr>
            <a:r>
              <a:rPr sz="2800" b="1" spc="-10" dirty="0">
                <a:solidFill>
                  <a:srgbClr val="3333CC"/>
                </a:solidFill>
                <a:latin typeface="Arial"/>
                <a:cs typeface="Arial"/>
              </a:rPr>
              <a:t>Confused?</a:t>
            </a:r>
            <a:endParaRPr sz="2800" dirty="0">
              <a:latin typeface="Arial"/>
              <a:cs typeface="Arial"/>
            </a:endParaRPr>
          </a:p>
          <a:p>
            <a:pPr marL="182245">
              <a:lnSpc>
                <a:spcPct val="100000"/>
              </a:lnSpc>
              <a:spcBef>
                <a:spcPts val="755"/>
              </a:spcBef>
            </a:pPr>
            <a:r>
              <a:rPr sz="2800" dirty="0">
                <a:latin typeface="Courier New"/>
                <a:cs typeface="Courier New"/>
              </a:rPr>
              <a:t>int</a:t>
            </a:r>
            <a:r>
              <a:rPr sz="2800" spc="-40" dirty="0">
                <a:latin typeface="Courier New"/>
                <a:cs typeface="Courier New"/>
              </a:rPr>
              <a:t> </a:t>
            </a:r>
            <a:r>
              <a:rPr sz="2800" spc="-25" dirty="0">
                <a:latin typeface="Courier New"/>
                <a:cs typeface="Courier New"/>
              </a:rPr>
              <a:t>x;</a:t>
            </a:r>
            <a:endParaRPr sz="2800" dirty="0">
              <a:latin typeface="Courier New"/>
              <a:cs typeface="Courier New"/>
            </a:endParaRPr>
          </a:p>
          <a:p>
            <a:pPr marL="182245">
              <a:lnSpc>
                <a:spcPct val="100000"/>
              </a:lnSpc>
              <a:spcBef>
                <a:spcPts val="260"/>
              </a:spcBef>
            </a:pPr>
            <a:r>
              <a:rPr sz="2800" dirty="0">
                <a:latin typeface="Courier New"/>
                <a:cs typeface="Courier New"/>
              </a:rPr>
              <a:t>static</a:t>
            </a:r>
            <a:r>
              <a:rPr sz="2800" spc="-60" dirty="0">
                <a:latin typeface="Courier New"/>
                <a:cs typeface="Courier New"/>
              </a:rPr>
              <a:t> </a:t>
            </a:r>
            <a:r>
              <a:rPr sz="2800" dirty="0">
                <a:latin typeface="Courier New"/>
                <a:cs typeface="Courier New"/>
              </a:rPr>
              <a:t>int</a:t>
            </a:r>
            <a:r>
              <a:rPr sz="2800" spc="-55" dirty="0">
                <a:latin typeface="Courier New"/>
                <a:cs typeface="Courier New"/>
              </a:rPr>
              <a:t> </a:t>
            </a:r>
            <a:r>
              <a:rPr sz="2800" spc="-25" dirty="0">
                <a:latin typeface="Courier New"/>
                <a:cs typeface="Courier New"/>
              </a:rPr>
              <a:t>y;</a:t>
            </a:r>
            <a:endParaRPr sz="2800" dirty="0">
              <a:latin typeface="Courier New"/>
              <a:cs typeface="Courier New"/>
            </a:endParaRPr>
          </a:p>
        </p:txBody>
      </p:sp>
      <p:sp>
        <p:nvSpPr>
          <p:cNvPr id="8" name="object 4">
            <a:extLst>
              <a:ext uri="{FF2B5EF4-FFF2-40B4-BE49-F238E27FC236}">
                <a16:creationId xmlns:a16="http://schemas.microsoft.com/office/drawing/2014/main" id="{937CE34A-03F3-9148-D4C2-D192EEB7F0E6}"/>
              </a:ext>
            </a:extLst>
          </p:cNvPr>
          <p:cNvSpPr txBox="1"/>
          <p:nvPr/>
        </p:nvSpPr>
        <p:spPr>
          <a:xfrm>
            <a:off x="971600" y="2675045"/>
            <a:ext cx="2304256" cy="1921294"/>
          </a:xfrm>
          <a:prstGeom prst="rect">
            <a:avLst/>
          </a:prstGeom>
        </p:spPr>
        <p:txBody>
          <a:bodyPr vert="horz" wrap="square" lIns="0" tIns="58419" rIns="0" bIns="0" rtlCol="0">
            <a:spAutoFit/>
          </a:bodyPr>
          <a:lstStyle/>
          <a:p>
            <a:pPr>
              <a:lnSpc>
                <a:spcPct val="100000"/>
              </a:lnSpc>
              <a:spcBef>
                <a:spcPts val="459"/>
              </a:spcBef>
            </a:pPr>
            <a:r>
              <a:rPr sz="3200" dirty="0">
                <a:latin typeface="Courier New"/>
                <a:cs typeface="Courier New"/>
              </a:rPr>
              <a:t>int</a:t>
            </a:r>
            <a:r>
              <a:rPr sz="3200" spc="-40" dirty="0">
                <a:latin typeface="Courier New"/>
                <a:cs typeface="Courier New"/>
              </a:rPr>
              <a:t> </a:t>
            </a:r>
            <a:r>
              <a:rPr sz="3200" spc="-10" dirty="0">
                <a:latin typeface="Courier New"/>
                <a:cs typeface="Courier New"/>
              </a:rPr>
              <a:t>main()</a:t>
            </a:r>
            <a:endParaRPr sz="3200" dirty="0">
              <a:latin typeface="Courier New"/>
              <a:cs typeface="Courier New"/>
            </a:endParaRPr>
          </a:p>
          <a:p>
            <a:pPr>
              <a:lnSpc>
                <a:spcPct val="100000"/>
              </a:lnSpc>
              <a:spcBef>
                <a:spcPts val="360"/>
              </a:spcBef>
            </a:pPr>
            <a:r>
              <a:rPr sz="3200" spc="-50" dirty="0">
                <a:latin typeface="Courier New"/>
                <a:cs typeface="Courier New"/>
              </a:rPr>
              <a:t>{</a:t>
            </a:r>
            <a:endParaRPr sz="3200" dirty="0">
              <a:latin typeface="Courier New"/>
              <a:cs typeface="Courier New"/>
            </a:endParaRPr>
          </a:p>
          <a:p>
            <a:pPr marL="171450" marR="5080">
              <a:lnSpc>
                <a:spcPct val="118300"/>
              </a:lnSpc>
            </a:pPr>
            <a:r>
              <a:rPr sz="3200" dirty="0">
                <a:latin typeface="Courier New"/>
                <a:cs typeface="Courier New"/>
              </a:rPr>
              <a:t>static</a:t>
            </a:r>
            <a:r>
              <a:rPr sz="3200" spc="-60" dirty="0">
                <a:latin typeface="Courier New"/>
                <a:cs typeface="Courier New"/>
              </a:rPr>
              <a:t> </a:t>
            </a:r>
            <a:r>
              <a:rPr sz="3200" dirty="0">
                <a:latin typeface="Courier New"/>
                <a:cs typeface="Courier New"/>
              </a:rPr>
              <a:t>int</a:t>
            </a:r>
            <a:r>
              <a:rPr sz="3200" spc="-55" dirty="0">
                <a:latin typeface="Courier New"/>
                <a:cs typeface="Courier New"/>
              </a:rPr>
              <a:t> </a:t>
            </a:r>
            <a:r>
              <a:rPr sz="3200" spc="-25" dirty="0">
                <a:latin typeface="Courier New"/>
                <a:cs typeface="Courier New"/>
              </a:rPr>
              <a:t>z; </a:t>
            </a:r>
            <a:r>
              <a:rPr sz="3200" dirty="0">
                <a:latin typeface="Courier New"/>
                <a:cs typeface="Courier New"/>
              </a:rPr>
              <a:t>int</a:t>
            </a:r>
            <a:r>
              <a:rPr sz="3200" spc="-40" dirty="0">
                <a:latin typeface="Courier New"/>
                <a:cs typeface="Courier New"/>
              </a:rPr>
              <a:t> </a:t>
            </a:r>
            <a:r>
              <a:rPr sz="3200" spc="-25" dirty="0">
                <a:latin typeface="Courier New"/>
                <a:cs typeface="Courier New"/>
              </a:rPr>
              <a:t>w;</a:t>
            </a:r>
            <a:endParaRPr sz="3200" dirty="0">
              <a:latin typeface="Courier New"/>
              <a:cs typeface="Courier New"/>
            </a:endParaRPr>
          </a:p>
          <a:p>
            <a:pPr marL="171450">
              <a:lnSpc>
                <a:spcPct val="100000"/>
              </a:lnSpc>
              <a:spcBef>
                <a:spcPts val="360"/>
              </a:spcBef>
            </a:pPr>
            <a:r>
              <a:rPr sz="3200" spc="-25" dirty="0">
                <a:latin typeface="Courier New"/>
                <a:cs typeface="Courier New"/>
              </a:rPr>
              <a:t>...</a:t>
            </a:r>
            <a:endParaRPr sz="3200" dirty="0">
              <a:latin typeface="Courier New"/>
              <a:cs typeface="Courier New"/>
            </a:endParaRPr>
          </a:p>
        </p:txBody>
      </p:sp>
      <p:sp>
        <p:nvSpPr>
          <p:cNvPr id="10" name="object 5">
            <a:extLst>
              <a:ext uri="{FF2B5EF4-FFF2-40B4-BE49-F238E27FC236}">
                <a16:creationId xmlns:a16="http://schemas.microsoft.com/office/drawing/2014/main" id="{37D0DCF6-9410-BF2C-77E3-5C4AA1014FB0}"/>
              </a:ext>
            </a:extLst>
          </p:cNvPr>
          <p:cNvSpPr/>
          <p:nvPr/>
        </p:nvSpPr>
        <p:spPr>
          <a:xfrm>
            <a:off x="3740116" y="3075912"/>
            <a:ext cx="607695" cy="247650"/>
          </a:xfrm>
          <a:custGeom>
            <a:avLst/>
            <a:gdLst/>
            <a:ahLst/>
            <a:cxnLst/>
            <a:rect l="l" t="t" r="r" b="b"/>
            <a:pathLst>
              <a:path w="607695" h="247650">
                <a:moveTo>
                  <a:pt x="0" y="0"/>
                </a:moveTo>
                <a:lnTo>
                  <a:pt x="607219" y="0"/>
                </a:lnTo>
                <a:lnTo>
                  <a:pt x="607219" y="247650"/>
                </a:lnTo>
                <a:lnTo>
                  <a:pt x="0" y="247650"/>
                </a:lnTo>
                <a:lnTo>
                  <a:pt x="0" y="0"/>
                </a:lnTo>
                <a:close/>
              </a:path>
            </a:pathLst>
          </a:custGeom>
          <a:ln w="19050">
            <a:solidFill>
              <a:srgbClr val="000000"/>
            </a:solidFill>
          </a:ln>
        </p:spPr>
        <p:txBody>
          <a:bodyPr wrap="square" lIns="0" tIns="0" rIns="0" bIns="0" rtlCol="0"/>
          <a:lstStyle/>
          <a:p>
            <a:r>
              <a:rPr lang="en-US" altLang="zh-CN" dirty="0"/>
              <a:t>  Static?</a:t>
            </a:r>
            <a:endParaRPr dirty="0"/>
          </a:p>
        </p:txBody>
      </p:sp>
      <p:sp>
        <p:nvSpPr>
          <p:cNvPr id="11" name="object 7">
            <a:extLst>
              <a:ext uri="{FF2B5EF4-FFF2-40B4-BE49-F238E27FC236}">
                <a16:creationId xmlns:a16="http://schemas.microsoft.com/office/drawing/2014/main" id="{09093333-75ED-BC6A-4DDE-3BDE6FA25A4F}"/>
              </a:ext>
            </a:extLst>
          </p:cNvPr>
          <p:cNvSpPr/>
          <p:nvPr/>
        </p:nvSpPr>
        <p:spPr>
          <a:xfrm>
            <a:off x="3092044" y="2547143"/>
            <a:ext cx="634548" cy="1305188"/>
          </a:xfrm>
          <a:custGeom>
            <a:avLst/>
            <a:gdLst/>
            <a:ahLst/>
            <a:cxnLst/>
            <a:rect l="l" t="t" r="r" b="b"/>
            <a:pathLst>
              <a:path w="505460" h="1119505">
                <a:moveTo>
                  <a:pt x="505091" y="536625"/>
                </a:moveTo>
                <a:lnTo>
                  <a:pt x="496874" y="531825"/>
                </a:lnTo>
                <a:lnTo>
                  <a:pt x="503847" y="525310"/>
                </a:lnTo>
                <a:lnTo>
                  <a:pt x="45974" y="35255"/>
                </a:lnTo>
                <a:lnTo>
                  <a:pt x="53416" y="28295"/>
                </a:lnTo>
                <a:lnTo>
                  <a:pt x="59893" y="22250"/>
                </a:lnTo>
                <a:lnTo>
                  <a:pt x="0" y="0"/>
                </a:lnTo>
                <a:lnTo>
                  <a:pt x="18135" y="61264"/>
                </a:lnTo>
                <a:lnTo>
                  <a:pt x="32054" y="48260"/>
                </a:lnTo>
                <a:lnTo>
                  <a:pt x="485076" y="533133"/>
                </a:lnTo>
                <a:lnTo>
                  <a:pt x="173088" y="1065072"/>
                </a:lnTo>
                <a:lnTo>
                  <a:pt x="156654" y="1055433"/>
                </a:lnTo>
                <a:lnTo>
                  <a:pt x="152400" y="1119187"/>
                </a:lnTo>
                <a:lnTo>
                  <a:pt x="205955" y="1084351"/>
                </a:lnTo>
                <a:lnTo>
                  <a:pt x="203530" y="1082929"/>
                </a:lnTo>
                <a:lnTo>
                  <a:pt x="189522" y="1074712"/>
                </a:lnTo>
                <a:lnTo>
                  <a:pt x="505091" y="536625"/>
                </a:lnTo>
                <a:close/>
              </a:path>
            </a:pathLst>
          </a:custGeom>
          <a:solidFill>
            <a:srgbClr val="000000"/>
          </a:solidFill>
        </p:spPr>
        <p:txBody>
          <a:bodyPr wrap="square" lIns="0" tIns="0" rIns="0" bIns="0" rtlCol="0"/>
          <a:lstStyle/>
          <a:p>
            <a:endParaRPr/>
          </a:p>
        </p:txBody>
      </p:sp>
      <p:sp>
        <p:nvSpPr>
          <p:cNvPr id="12" name="object 8">
            <a:extLst>
              <a:ext uri="{FF2B5EF4-FFF2-40B4-BE49-F238E27FC236}">
                <a16:creationId xmlns:a16="http://schemas.microsoft.com/office/drawing/2014/main" id="{5A833CA8-CE96-87BA-C855-493B058A6644}"/>
              </a:ext>
            </a:extLst>
          </p:cNvPr>
          <p:cNvSpPr txBox="1"/>
          <p:nvPr/>
        </p:nvSpPr>
        <p:spPr>
          <a:xfrm>
            <a:off x="4887214" y="3445358"/>
            <a:ext cx="792088" cy="214802"/>
          </a:xfrm>
          <a:prstGeom prst="rect">
            <a:avLst/>
          </a:prstGeom>
          <a:ln w="19050">
            <a:solidFill>
              <a:srgbClr val="FF0000"/>
            </a:solidFill>
          </a:ln>
        </p:spPr>
        <p:txBody>
          <a:bodyPr vert="horz" wrap="square" lIns="0" tIns="9525" rIns="0" bIns="0" rtlCol="0">
            <a:spAutoFit/>
          </a:bodyPr>
          <a:lstStyle/>
          <a:p>
            <a:pPr marL="140970">
              <a:lnSpc>
                <a:spcPct val="100000"/>
              </a:lnSpc>
              <a:spcBef>
                <a:spcPts val="75"/>
              </a:spcBef>
            </a:pPr>
            <a:r>
              <a:rPr lang="en-US" sz="2000" dirty="0">
                <a:latin typeface="Comic Sans MS"/>
                <a:cs typeface="Comic Sans MS"/>
              </a:rPr>
              <a:t>auto?</a:t>
            </a:r>
            <a:endParaRPr sz="2000" dirty="0">
              <a:latin typeface="Comic Sans MS"/>
              <a:cs typeface="Comic Sans MS"/>
            </a:endParaRPr>
          </a:p>
        </p:txBody>
      </p:sp>
      <p:sp>
        <p:nvSpPr>
          <p:cNvPr id="13" name="object 10">
            <a:extLst>
              <a:ext uri="{FF2B5EF4-FFF2-40B4-BE49-F238E27FC236}">
                <a16:creationId xmlns:a16="http://schemas.microsoft.com/office/drawing/2014/main" id="{76F22CC3-C000-9711-7513-083284FD6B53}"/>
              </a:ext>
            </a:extLst>
          </p:cNvPr>
          <p:cNvSpPr/>
          <p:nvPr/>
        </p:nvSpPr>
        <p:spPr>
          <a:xfrm>
            <a:off x="2266344" y="3534439"/>
            <a:ext cx="2620870" cy="657672"/>
          </a:xfrm>
          <a:custGeom>
            <a:avLst/>
            <a:gdLst/>
            <a:ahLst/>
            <a:cxnLst/>
            <a:rect l="l" t="t" r="r" b="b"/>
            <a:pathLst>
              <a:path w="2253615" h="994410">
                <a:moveTo>
                  <a:pt x="56915" y="936705"/>
                </a:moveTo>
                <a:lnTo>
                  <a:pt x="0" y="965744"/>
                </a:lnTo>
                <a:lnTo>
                  <a:pt x="57379" y="993853"/>
                </a:lnTo>
                <a:lnTo>
                  <a:pt x="57225" y="974881"/>
                </a:lnTo>
                <a:lnTo>
                  <a:pt x="47699" y="974881"/>
                </a:lnTo>
                <a:lnTo>
                  <a:pt x="47615" y="964507"/>
                </a:lnTo>
                <a:lnTo>
                  <a:pt x="47544" y="955832"/>
                </a:lnTo>
                <a:lnTo>
                  <a:pt x="57070" y="955832"/>
                </a:lnTo>
                <a:lnTo>
                  <a:pt x="56969" y="943391"/>
                </a:lnTo>
                <a:lnTo>
                  <a:pt x="56915" y="936705"/>
                </a:lnTo>
                <a:close/>
              </a:path>
              <a:path w="2253615" h="994410">
                <a:moveTo>
                  <a:pt x="2252435" y="0"/>
                </a:moveTo>
                <a:lnTo>
                  <a:pt x="2210930" y="2785"/>
                </a:lnTo>
                <a:lnTo>
                  <a:pt x="2169196" y="10974"/>
                </a:lnTo>
                <a:lnTo>
                  <a:pt x="2128225" y="24179"/>
                </a:lnTo>
                <a:lnTo>
                  <a:pt x="2088555" y="41915"/>
                </a:lnTo>
                <a:lnTo>
                  <a:pt x="2050025" y="64001"/>
                </a:lnTo>
                <a:lnTo>
                  <a:pt x="2013192" y="89987"/>
                </a:lnTo>
                <a:lnTo>
                  <a:pt x="1978364" y="119512"/>
                </a:lnTo>
                <a:lnTo>
                  <a:pt x="1945845" y="152219"/>
                </a:lnTo>
                <a:lnTo>
                  <a:pt x="1915947" y="187764"/>
                </a:lnTo>
                <a:lnTo>
                  <a:pt x="1888980" y="225797"/>
                </a:lnTo>
                <a:lnTo>
                  <a:pt x="1865257" y="265976"/>
                </a:lnTo>
                <a:lnTo>
                  <a:pt x="1845101" y="307959"/>
                </a:lnTo>
                <a:lnTo>
                  <a:pt x="1828834" y="351406"/>
                </a:lnTo>
                <a:lnTo>
                  <a:pt x="1816781" y="395975"/>
                </a:lnTo>
                <a:lnTo>
                  <a:pt x="1809241" y="441566"/>
                </a:lnTo>
                <a:lnTo>
                  <a:pt x="1806651" y="487363"/>
                </a:lnTo>
                <a:lnTo>
                  <a:pt x="1806002" y="498275"/>
                </a:lnTo>
                <a:lnTo>
                  <a:pt x="1791520" y="539167"/>
                </a:lnTo>
                <a:lnTo>
                  <a:pt x="1768120" y="570644"/>
                </a:lnTo>
                <a:lnTo>
                  <a:pt x="1720373" y="613135"/>
                </a:lnTo>
                <a:lnTo>
                  <a:pt x="1655187" y="655026"/>
                </a:lnTo>
                <a:lnTo>
                  <a:pt x="1616414" y="675605"/>
                </a:lnTo>
                <a:lnTo>
                  <a:pt x="1573758" y="695848"/>
                </a:lnTo>
                <a:lnTo>
                  <a:pt x="1527398" y="715693"/>
                </a:lnTo>
                <a:lnTo>
                  <a:pt x="1477509" y="735087"/>
                </a:lnTo>
                <a:lnTo>
                  <a:pt x="1424263" y="753977"/>
                </a:lnTo>
                <a:lnTo>
                  <a:pt x="1367831" y="772317"/>
                </a:lnTo>
                <a:lnTo>
                  <a:pt x="1308387" y="790056"/>
                </a:lnTo>
                <a:lnTo>
                  <a:pt x="1246097" y="807149"/>
                </a:lnTo>
                <a:lnTo>
                  <a:pt x="1181134" y="823550"/>
                </a:lnTo>
                <a:lnTo>
                  <a:pt x="1113665" y="839214"/>
                </a:lnTo>
                <a:lnTo>
                  <a:pt x="1043859" y="854096"/>
                </a:lnTo>
                <a:lnTo>
                  <a:pt x="971884" y="868151"/>
                </a:lnTo>
                <a:lnTo>
                  <a:pt x="897907" y="881334"/>
                </a:lnTo>
                <a:lnTo>
                  <a:pt x="822096" y="893601"/>
                </a:lnTo>
                <a:lnTo>
                  <a:pt x="744620" y="904909"/>
                </a:lnTo>
                <a:lnTo>
                  <a:pt x="665643" y="915212"/>
                </a:lnTo>
                <a:lnTo>
                  <a:pt x="585335" y="924467"/>
                </a:lnTo>
                <a:lnTo>
                  <a:pt x="503863" y="932629"/>
                </a:lnTo>
                <a:lnTo>
                  <a:pt x="421392" y="939657"/>
                </a:lnTo>
                <a:lnTo>
                  <a:pt x="338091" y="945504"/>
                </a:lnTo>
                <a:lnTo>
                  <a:pt x="254126" y="950127"/>
                </a:lnTo>
                <a:lnTo>
                  <a:pt x="169665" y="953484"/>
                </a:lnTo>
                <a:lnTo>
                  <a:pt x="84875" y="955528"/>
                </a:lnTo>
                <a:lnTo>
                  <a:pt x="47544" y="955832"/>
                </a:lnTo>
                <a:lnTo>
                  <a:pt x="47615" y="964507"/>
                </a:lnTo>
                <a:lnTo>
                  <a:pt x="47699" y="974881"/>
                </a:lnTo>
                <a:lnTo>
                  <a:pt x="57225" y="974881"/>
                </a:lnTo>
                <a:lnTo>
                  <a:pt x="57141" y="964507"/>
                </a:lnTo>
                <a:lnTo>
                  <a:pt x="57070" y="955832"/>
                </a:lnTo>
                <a:lnTo>
                  <a:pt x="455929" y="955832"/>
                </a:lnTo>
                <a:lnTo>
                  <a:pt x="505762" y="951585"/>
                </a:lnTo>
                <a:lnTo>
                  <a:pt x="587517" y="943391"/>
                </a:lnTo>
                <a:lnTo>
                  <a:pt x="668108" y="934101"/>
                </a:lnTo>
                <a:lnTo>
                  <a:pt x="747370" y="923758"/>
                </a:lnTo>
                <a:lnTo>
                  <a:pt x="825140" y="912407"/>
                </a:lnTo>
                <a:lnTo>
                  <a:pt x="901250" y="900088"/>
                </a:lnTo>
                <a:lnTo>
                  <a:pt x="975535" y="886848"/>
                </a:lnTo>
                <a:lnTo>
                  <a:pt x="1047832" y="872727"/>
                </a:lnTo>
                <a:lnTo>
                  <a:pt x="1117974" y="857771"/>
                </a:lnTo>
                <a:lnTo>
                  <a:pt x="1185799" y="842021"/>
                </a:lnTo>
                <a:lnTo>
                  <a:pt x="1251140" y="825520"/>
                </a:lnTo>
                <a:lnTo>
                  <a:pt x="1313835" y="808310"/>
                </a:lnTo>
                <a:lnTo>
                  <a:pt x="1373720" y="790434"/>
                </a:lnTo>
                <a:lnTo>
                  <a:pt x="1430633" y="771931"/>
                </a:lnTo>
                <a:lnTo>
                  <a:pt x="1484412" y="752842"/>
                </a:lnTo>
                <a:lnTo>
                  <a:pt x="1534897" y="733205"/>
                </a:lnTo>
                <a:lnTo>
                  <a:pt x="1581929" y="713056"/>
                </a:lnTo>
                <a:lnTo>
                  <a:pt x="1625349" y="692430"/>
                </a:lnTo>
                <a:lnTo>
                  <a:pt x="1665003" y="671352"/>
                </a:lnTo>
                <a:lnTo>
                  <a:pt x="1700735" y="649845"/>
                </a:lnTo>
                <a:lnTo>
                  <a:pt x="1732393" y="627915"/>
                </a:lnTo>
                <a:lnTo>
                  <a:pt x="1771699" y="594412"/>
                </a:lnTo>
                <a:lnTo>
                  <a:pt x="1801037" y="559743"/>
                </a:lnTo>
                <a:lnTo>
                  <a:pt x="1819424" y="523888"/>
                </a:lnTo>
                <a:lnTo>
                  <a:pt x="1826296" y="466022"/>
                </a:lnTo>
                <a:lnTo>
                  <a:pt x="1828112" y="444168"/>
                </a:lnTo>
                <a:lnTo>
                  <a:pt x="1835175" y="400931"/>
                </a:lnTo>
                <a:lnTo>
                  <a:pt x="1846679" y="358072"/>
                </a:lnTo>
                <a:lnTo>
                  <a:pt x="1862281" y="316191"/>
                </a:lnTo>
                <a:lnTo>
                  <a:pt x="1881670" y="275649"/>
                </a:lnTo>
                <a:lnTo>
                  <a:pt x="1904527" y="236805"/>
                </a:lnTo>
                <a:lnTo>
                  <a:pt x="1930534" y="200016"/>
                </a:lnTo>
                <a:lnTo>
                  <a:pt x="1959366" y="165641"/>
                </a:lnTo>
                <a:lnTo>
                  <a:pt x="1990694" y="134033"/>
                </a:lnTo>
                <a:lnTo>
                  <a:pt x="2024188" y="105543"/>
                </a:lnTo>
                <a:lnTo>
                  <a:pt x="2059517" y="80519"/>
                </a:lnTo>
                <a:lnTo>
                  <a:pt x="2096343" y="59300"/>
                </a:lnTo>
                <a:lnTo>
                  <a:pt x="2134590" y="42134"/>
                </a:lnTo>
                <a:lnTo>
                  <a:pt x="2173451" y="29542"/>
                </a:lnTo>
                <a:lnTo>
                  <a:pt x="2212832" y="21739"/>
                </a:lnTo>
                <a:lnTo>
                  <a:pt x="2253080" y="19039"/>
                </a:lnTo>
                <a:lnTo>
                  <a:pt x="2252646" y="6228"/>
                </a:lnTo>
                <a:lnTo>
                  <a:pt x="2252529" y="2785"/>
                </a:lnTo>
                <a:lnTo>
                  <a:pt x="2252435" y="0"/>
                </a:lnTo>
                <a:close/>
              </a:path>
              <a:path w="2253615" h="994410">
                <a:moveTo>
                  <a:pt x="455929" y="955832"/>
                </a:moveTo>
                <a:lnTo>
                  <a:pt x="57070" y="955832"/>
                </a:lnTo>
                <a:lnTo>
                  <a:pt x="57141" y="964507"/>
                </a:lnTo>
                <a:lnTo>
                  <a:pt x="57225" y="974881"/>
                </a:lnTo>
                <a:lnTo>
                  <a:pt x="47699" y="974881"/>
                </a:lnTo>
                <a:lnTo>
                  <a:pt x="170422" y="972519"/>
                </a:lnTo>
                <a:lnTo>
                  <a:pt x="255174" y="969149"/>
                </a:lnTo>
                <a:lnTo>
                  <a:pt x="339426" y="964507"/>
                </a:lnTo>
                <a:lnTo>
                  <a:pt x="423010" y="958637"/>
                </a:lnTo>
                <a:lnTo>
                  <a:pt x="455929" y="955832"/>
                </a:lnTo>
                <a:close/>
              </a:path>
            </a:pathLst>
          </a:custGeom>
          <a:solidFill>
            <a:srgbClr val="FF0000"/>
          </a:solidFill>
        </p:spPr>
        <p:txBody>
          <a:bodyPr wrap="square" lIns="0" tIns="0" rIns="0" bIns="0" rtlCol="0"/>
          <a:lstStyle/>
          <a:p>
            <a:endParaRPr/>
          </a:p>
        </p:txBody>
      </p:sp>
      <p:sp>
        <p:nvSpPr>
          <p:cNvPr id="14" name="object 11">
            <a:extLst>
              <a:ext uri="{FF2B5EF4-FFF2-40B4-BE49-F238E27FC236}">
                <a16:creationId xmlns:a16="http://schemas.microsoft.com/office/drawing/2014/main" id="{62EE3A35-A579-65F2-5145-B33ECC596600}"/>
              </a:ext>
            </a:extLst>
          </p:cNvPr>
          <p:cNvSpPr/>
          <p:nvPr/>
        </p:nvSpPr>
        <p:spPr>
          <a:xfrm>
            <a:off x="2195736" y="2204865"/>
            <a:ext cx="2304256" cy="927384"/>
          </a:xfrm>
          <a:custGeom>
            <a:avLst/>
            <a:gdLst/>
            <a:ahLst/>
            <a:cxnLst/>
            <a:rect l="l" t="t" r="r" b="b"/>
            <a:pathLst>
              <a:path w="1860550" h="540385">
                <a:moveTo>
                  <a:pt x="1753433" y="519860"/>
                </a:moveTo>
                <a:lnTo>
                  <a:pt x="1744865" y="521119"/>
                </a:lnTo>
                <a:lnTo>
                  <a:pt x="1747634" y="539965"/>
                </a:lnTo>
                <a:lnTo>
                  <a:pt x="1758266" y="538403"/>
                </a:lnTo>
                <a:lnTo>
                  <a:pt x="1786698" y="520355"/>
                </a:lnTo>
                <a:lnTo>
                  <a:pt x="1752285" y="520355"/>
                </a:lnTo>
                <a:lnTo>
                  <a:pt x="1753433" y="519860"/>
                </a:lnTo>
                <a:close/>
              </a:path>
              <a:path w="1860550" h="540385">
                <a:moveTo>
                  <a:pt x="1754675" y="519677"/>
                </a:moveTo>
                <a:lnTo>
                  <a:pt x="1753433" y="519860"/>
                </a:lnTo>
                <a:lnTo>
                  <a:pt x="1752285" y="520355"/>
                </a:lnTo>
                <a:lnTo>
                  <a:pt x="1754675" y="519677"/>
                </a:lnTo>
                <a:close/>
              </a:path>
              <a:path w="1860550" h="540385">
                <a:moveTo>
                  <a:pt x="1787389" y="519677"/>
                </a:moveTo>
                <a:lnTo>
                  <a:pt x="1754675" y="519677"/>
                </a:lnTo>
                <a:lnTo>
                  <a:pt x="1752285" y="520355"/>
                </a:lnTo>
                <a:lnTo>
                  <a:pt x="1786698" y="520355"/>
                </a:lnTo>
                <a:lnTo>
                  <a:pt x="1787389" y="519677"/>
                </a:lnTo>
                <a:close/>
              </a:path>
              <a:path w="1860550" h="540385">
                <a:moveTo>
                  <a:pt x="1761104" y="516548"/>
                </a:moveTo>
                <a:lnTo>
                  <a:pt x="1753433" y="519860"/>
                </a:lnTo>
                <a:lnTo>
                  <a:pt x="1754675" y="519677"/>
                </a:lnTo>
                <a:lnTo>
                  <a:pt x="1787389" y="519677"/>
                </a:lnTo>
                <a:lnTo>
                  <a:pt x="1789993" y="517123"/>
                </a:lnTo>
                <a:lnTo>
                  <a:pt x="1760292" y="517123"/>
                </a:lnTo>
                <a:lnTo>
                  <a:pt x="1761104" y="516548"/>
                </a:lnTo>
                <a:close/>
              </a:path>
              <a:path w="1860550" h="540385">
                <a:moveTo>
                  <a:pt x="1762018" y="516154"/>
                </a:moveTo>
                <a:lnTo>
                  <a:pt x="1761104" y="516548"/>
                </a:lnTo>
                <a:lnTo>
                  <a:pt x="1760292" y="517123"/>
                </a:lnTo>
                <a:lnTo>
                  <a:pt x="1762018" y="516154"/>
                </a:lnTo>
                <a:close/>
              </a:path>
              <a:path w="1860550" h="540385">
                <a:moveTo>
                  <a:pt x="1790981" y="516154"/>
                </a:moveTo>
                <a:lnTo>
                  <a:pt x="1762018" y="516154"/>
                </a:lnTo>
                <a:lnTo>
                  <a:pt x="1760292" y="517123"/>
                </a:lnTo>
                <a:lnTo>
                  <a:pt x="1789993" y="517123"/>
                </a:lnTo>
                <a:lnTo>
                  <a:pt x="1790981" y="516154"/>
                </a:lnTo>
                <a:close/>
              </a:path>
              <a:path w="1860550" h="540385">
                <a:moveTo>
                  <a:pt x="1795728" y="510346"/>
                </a:moveTo>
                <a:lnTo>
                  <a:pt x="1769872" y="510346"/>
                </a:lnTo>
                <a:lnTo>
                  <a:pt x="1769247" y="510788"/>
                </a:lnTo>
                <a:lnTo>
                  <a:pt x="1768703" y="511322"/>
                </a:lnTo>
                <a:lnTo>
                  <a:pt x="1768493" y="511322"/>
                </a:lnTo>
                <a:lnTo>
                  <a:pt x="1761104" y="516548"/>
                </a:lnTo>
                <a:lnTo>
                  <a:pt x="1762018" y="516154"/>
                </a:lnTo>
                <a:lnTo>
                  <a:pt x="1790981" y="516154"/>
                </a:lnTo>
                <a:lnTo>
                  <a:pt x="1791390" y="515753"/>
                </a:lnTo>
                <a:lnTo>
                  <a:pt x="1794946" y="511322"/>
                </a:lnTo>
                <a:lnTo>
                  <a:pt x="1768703" y="511322"/>
                </a:lnTo>
                <a:lnTo>
                  <a:pt x="1769343" y="510788"/>
                </a:lnTo>
                <a:lnTo>
                  <a:pt x="1795374" y="510788"/>
                </a:lnTo>
                <a:lnTo>
                  <a:pt x="1795728" y="510346"/>
                </a:lnTo>
                <a:close/>
              </a:path>
              <a:path w="1860550" h="540385">
                <a:moveTo>
                  <a:pt x="1860028" y="274515"/>
                </a:moveTo>
                <a:lnTo>
                  <a:pt x="1840887" y="274515"/>
                </a:lnTo>
                <a:lnTo>
                  <a:pt x="1841039" y="275640"/>
                </a:lnTo>
                <a:lnTo>
                  <a:pt x="1841336" y="276509"/>
                </a:lnTo>
                <a:lnTo>
                  <a:pt x="1841156" y="276509"/>
                </a:lnTo>
                <a:lnTo>
                  <a:pt x="1839247" y="324797"/>
                </a:lnTo>
                <a:lnTo>
                  <a:pt x="1832766" y="369312"/>
                </a:lnTo>
                <a:lnTo>
                  <a:pt x="1822623" y="411078"/>
                </a:lnTo>
                <a:lnTo>
                  <a:pt x="1809607" y="448102"/>
                </a:lnTo>
                <a:lnTo>
                  <a:pt x="1786308" y="491650"/>
                </a:lnTo>
                <a:lnTo>
                  <a:pt x="1769247" y="510788"/>
                </a:lnTo>
                <a:lnTo>
                  <a:pt x="1769872" y="510346"/>
                </a:lnTo>
                <a:lnTo>
                  <a:pt x="1795728" y="510346"/>
                </a:lnTo>
                <a:lnTo>
                  <a:pt x="1801220" y="503502"/>
                </a:lnTo>
                <a:lnTo>
                  <a:pt x="1826957" y="455969"/>
                </a:lnTo>
                <a:lnTo>
                  <a:pt x="1840749" y="416939"/>
                </a:lnTo>
                <a:lnTo>
                  <a:pt x="1851275" y="373819"/>
                </a:lnTo>
                <a:lnTo>
                  <a:pt x="1858096" y="327559"/>
                </a:lnTo>
                <a:lnTo>
                  <a:pt x="1860547" y="279562"/>
                </a:lnTo>
                <a:lnTo>
                  <a:pt x="1860233" y="276509"/>
                </a:lnTo>
                <a:lnTo>
                  <a:pt x="1841336" y="276509"/>
                </a:lnTo>
                <a:lnTo>
                  <a:pt x="1841140" y="275640"/>
                </a:lnTo>
                <a:lnTo>
                  <a:pt x="1860144" y="275640"/>
                </a:lnTo>
                <a:lnTo>
                  <a:pt x="1860028" y="274515"/>
                </a:lnTo>
                <a:close/>
              </a:path>
              <a:path w="1860550" h="540385">
                <a:moveTo>
                  <a:pt x="1859457" y="270624"/>
                </a:moveTo>
                <a:lnTo>
                  <a:pt x="1839327" y="270624"/>
                </a:lnTo>
                <a:lnTo>
                  <a:pt x="1839701" y="271458"/>
                </a:lnTo>
                <a:lnTo>
                  <a:pt x="1839730" y="271669"/>
                </a:lnTo>
                <a:lnTo>
                  <a:pt x="1840049" y="272233"/>
                </a:lnTo>
                <a:lnTo>
                  <a:pt x="1839876" y="272233"/>
                </a:lnTo>
                <a:lnTo>
                  <a:pt x="1841039" y="275640"/>
                </a:lnTo>
                <a:lnTo>
                  <a:pt x="1840887" y="274515"/>
                </a:lnTo>
                <a:lnTo>
                  <a:pt x="1860028" y="274515"/>
                </a:lnTo>
                <a:lnTo>
                  <a:pt x="1859793" y="272233"/>
                </a:lnTo>
                <a:lnTo>
                  <a:pt x="1840049" y="272233"/>
                </a:lnTo>
                <a:lnTo>
                  <a:pt x="1839796" y="271669"/>
                </a:lnTo>
                <a:lnTo>
                  <a:pt x="1859735" y="271669"/>
                </a:lnTo>
                <a:lnTo>
                  <a:pt x="1859688" y="271458"/>
                </a:lnTo>
                <a:lnTo>
                  <a:pt x="1859586" y="271001"/>
                </a:lnTo>
                <a:lnTo>
                  <a:pt x="1859457" y="270624"/>
                </a:lnTo>
                <a:close/>
              </a:path>
              <a:path w="1860550" h="540385">
                <a:moveTo>
                  <a:pt x="1857999" y="266354"/>
                </a:moveTo>
                <a:lnTo>
                  <a:pt x="1836727" y="266354"/>
                </a:lnTo>
                <a:lnTo>
                  <a:pt x="1839611" y="271458"/>
                </a:lnTo>
                <a:lnTo>
                  <a:pt x="1839496" y="271001"/>
                </a:lnTo>
                <a:lnTo>
                  <a:pt x="1839327" y="270624"/>
                </a:lnTo>
                <a:lnTo>
                  <a:pt x="1859457" y="270624"/>
                </a:lnTo>
                <a:lnTo>
                  <a:pt x="1857999" y="266354"/>
                </a:lnTo>
                <a:close/>
              </a:path>
              <a:path w="1860550" h="540385">
                <a:moveTo>
                  <a:pt x="57227" y="19049"/>
                </a:moveTo>
                <a:lnTo>
                  <a:pt x="57184" y="24223"/>
                </a:lnTo>
                <a:lnTo>
                  <a:pt x="57068" y="38099"/>
                </a:lnTo>
                <a:lnTo>
                  <a:pt x="173075" y="39062"/>
                </a:lnTo>
                <a:lnTo>
                  <a:pt x="344878" y="43258"/>
                </a:lnTo>
                <a:lnTo>
                  <a:pt x="514008" y="50031"/>
                </a:lnTo>
                <a:lnTo>
                  <a:pt x="597114" y="54324"/>
                </a:lnTo>
                <a:lnTo>
                  <a:pt x="759595" y="64609"/>
                </a:lnTo>
                <a:lnTo>
                  <a:pt x="915969" y="77010"/>
                </a:lnTo>
                <a:lnTo>
                  <a:pt x="1064874" y="91337"/>
                </a:lnTo>
                <a:lnTo>
                  <a:pt x="1204948" y="107406"/>
                </a:lnTo>
                <a:lnTo>
                  <a:pt x="1271245" y="116036"/>
                </a:lnTo>
                <a:lnTo>
                  <a:pt x="1334822" y="125031"/>
                </a:lnTo>
                <a:lnTo>
                  <a:pt x="1395506" y="134368"/>
                </a:lnTo>
                <a:lnTo>
                  <a:pt x="1453126" y="144023"/>
                </a:lnTo>
                <a:lnTo>
                  <a:pt x="1507509" y="153970"/>
                </a:lnTo>
                <a:lnTo>
                  <a:pt x="1558477" y="164186"/>
                </a:lnTo>
                <a:lnTo>
                  <a:pt x="1605857" y="174645"/>
                </a:lnTo>
                <a:lnTo>
                  <a:pt x="1649470" y="185317"/>
                </a:lnTo>
                <a:lnTo>
                  <a:pt x="1689131" y="196173"/>
                </a:lnTo>
                <a:lnTo>
                  <a:pt x="1755964" y="218330"/>
                </a:lnTo>
                <a:lnTo>
                  <a:pt x="1794181" y="235066"/>
                </a:lnTo>
                <a:lnTo>
                  <a:pt x="1827799" y="256689"/>
                </a:lnTo>
                <a:lnTo>
                  <a:pt x="1837084" y="266985"/>
                </a:lnTo>
                <a:lnTo>
                  <a:pt x="1836727" y="266354"/>
                </a:lnTo>
                <a:lnTo>
                  <a:pt x="1857999" y="266354"/>
                </a:lnTo>
                <a:lnTo>
                  <a:pt x="1857165" y="263912"/>
                </a:lnTo>
                <a:lnTo>
                  <a:pt x="1824465" y="230452"/>
                </a:lnTo>
                <a:lnTo>
                  <a:pt x="1790910" y="212341"/>
                </a:lnTo>
                <a:lnTo>
                  <a:pt x="1731050" y="189231"/>
                </a:lnTo>
                <a:lnTo>
                  <a:pt x="1654502" y="166944"/>
                </a:lnTo>
                <a:lnTo>
                  <a:pt x="1610387" y="156141"/>
                </a:lnTo>
                <a:lnTo>
                  <a:pt x="1562585" y="145585"/>
                </a:lnTo>
                <a:lnTo>
                  <a:pt x="1511253" y="135293"/>
                </a:lnTo>
                <a:lnTo>
                  <a:pt x="1456555" y="125284"/>
                </a:lnTo>
                <a:lnTo>
                  <a:pt x="1398654" y="115580"/>
                </a:lnTo>
                <a:lnTo>
                  <a:pt x="1337718" y="106203"/>
                </a:lnTo>
                <a:lnTo>
                  <a:pt x="1273914" y="97174"/>
                </a:lnTo>
                <a:lnTo>
                  <a:pt x="1207406" y="88516"/>
                </a:lnTo>
                <a:lnTo>
                  <a:pt x="1066956" y="72401"/>
                </a:lnTo>
                <a:lnTo>
                  <a:pt x="917713" y="58040"/>
                </a:lnTo>
                <a:lnTo>
                  <a:pt x="761025" y="45614"/>
                </a:lnTo>
                <a:lnTo>
                  <a:pt x="598244" y="35308"/>
                </a:lnTo>
                <a:lnTo>
                  <a:pt x="514991" y="31007"/>
                </a:lnTo>
                <a:lnTo>
                  <a:pt x="345640" y="24223"/>
                </a:lnTo>
                <a:lnTo>
                  <a:pt x="173540" y="20017"/>
                </a:lnTo>
                <a:lnTo>
                  <a:pt x="57227" y="19049"/>
                </a:lnTo>
                <a:close/>
              </a:path>
              <a:path w="1860550" h="540385">
                <a:moveTo>
                  <a:pt x="57386" y="0"/>
                </a:moveTo>
                <a:lnTo>
                  <a:pt x="0" y="28098"/>
                </a:lnTo>
                <a:lnTo>
                  <a:pt x="56909" y="57148"/>
                </a:lnTo>
                <a:lnTo>
                  <a:pt x="57025" y="43258"/>
                </a:lnTo>
                <a:lnTo>
                  <a:pt x="57068" y="38099"/>
                </a:lnTo>
                <a:lnTo>
                  <a:pt x="47543" y="38099"/>
                </a:lnTo>
                <a:lnTo>
                  <a:pt x="47658" y="24223"/>
                </a:lnTo>
                <a:lnTo>
                  <a:pt x="47701" y="19049"/>
                </a:lnTo>
                <a:lnTo>
                  <a:pt x="57227" y="19049"/>
                </a:lnTo>
                <a:lnTo>
                  <a:pt x="57386" y="0"/>
                </a:lnTo>
                <a:close/>
              </a:path>
              <a:path w="1860550" h="540385">
                <a:moveTo>
                  <a:pt x="57227" y="19049"/>
                </a:moveTo>
                <a:lnTo>
                  <a:pt x="47701" y="19049"/>
                </a:lnTo>
                <a:lnTo>
                  <a:pt x="47658" y="24223"/>
                </a:lnTo>
                <a:lnTo>
                  <a:pt x="47543" y="38099"/>
                </a:lnTo>
                <a:lnTo>
                  <a:pt x="57068" y="38099"/>
                </a:lnTo>
                <a:lnTo>
                  <a:pt x="57184" y="24223"/>
                </a:lnTo>
                <a:lnTo>
                  <a:pt x="57227" y="19049"/>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2324023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92B832-CC75-DA73-27DE-C61CFF48B2C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7089C9F-4577-34EB-0669-A2DECAF01A42}"/>
              </a:ext>
            </a:extLst>
          </p:cNvPr>
          <p:cNvSpPr>
            <a:spLocks noGrp="1"/>
          </p:cNvSpPr>
          <p:nvPr>
            <p:ph idx="1"/>
          </p:nvPr>
        </p:nvSpPr>
        <p:spPr>
          <a:xfrm>
            <a:off x="587090" y="954087"/>
            <a:ext cx="5353062" cy="5481638"/>
          </a:xfrm>
        </p:spPr>
        <p:txBody>
          <a:bodyPr/>
          <a:lstStyle/>
          <a:p>
            <a:pPr marL="191135"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20" normalizeH="0" baseline="0" noProof="0" dirty="0">
                <a:ln>
                  <a:noFill/>
                </a:ln>
                <a:solidFill>
                  <a:srgbClr val="3333CC"/>
                </a:solidFill>
                <a:effectLst/>
                <a:uLnTx/>
                <a:uFillTx/>
                <a:latin typeface="Courier New"/>
                <a:cs typeface="Courier New"/>
              </a:rPr>
              <a:t>auto</a:t>
            </a:r>
            <a:endPar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153035" marR="0" lvl="0" indent="0" defTabSz="914400" eaLnBrk="1" fontAlgn="auto" latinLnBrk="0" hangingPunct="1">
              <a:lnSpc>
                <a:spcPct val="100000"/>
              </a:lnSpc>
              <a:spcBef>
                <a:spcPts val="395"/>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latin typeface="Courier New"/>
                <a:cs typeface="Courier New"/>
              </a:rPr>
              <a:t>int</a:t>
            </a:r>
            <a:r>
              <a:rPr kumimoji="0" lang="en-US" altLang="zh-CN" sz="1800" b="0" i="0" u="none" strike="noStrike" kern="0" cap="none" spc="-65" normalizeH="0" baseline="0" noProof="0" dirty="0">
                <a:ln>
                  <a:noFill/>
                </a:ln>
                <a:solidFill>
                  <a:sysClr val="windowText" lastClr="000000"/>
                </a:solidFill>
                <a:effectLst/>
                <a:uLnTx/>
                <a:uFillTx/>
                <a:latin typeface="Courier New"/>
                <a:cs typeface="Courier New"/>
              </a:rPr>
              <a:t> </a:t>
            </a:r>
            <a:r>
              <a:rPr kumimoji="0" lang="en-US" altLang="zh-CN" sz="1800" b="0" i="0" u="none" strike="noStrike" kern="0" cap="none" spc="0" normalizeH="0" baseline="0" noProof="0" dirty="0">
                <a:ln>
                  <a:noFill/>
                </a:ln>
                <a:solidFill>
                  <a:sysClr val="windowText" lastClr="000000"/>
                </a:solidFill>
                <a:effectLst/>
                <a:uLnTx/>
                <a:uFillTx/>
                <a:latin typeface="Courier New"/>
                <a:cs typeface="Courier New"/>
              </a:rPr>
              <a:t>foo(int</a:t>
            </a:r>
            <a:r>
              <a:rPr kumimoji="0" lang="en-US" altLang="zh-CN" sz="1800" b="0" i="0" u="none" strike="noStrike" kern="0" cap="none" spc="-60" normalizeH="0" baseline="0" noProof="0" dirty="0">
                <a:ln>
                  <a:noFill/>
                </a:ln>
                <a:solidFill>
                  <a:sysClr val="windowText" lastClr="000000"/>
                </a:solidFill>
                <a:effectLst/>
                <a:uLnTx/>
                <a:uFillTx/>
                <a:latin typeface="Courier New"/>
                <a:cs typeface="Courier New"/>
              </a:rPr>
              <a:t> </a:t>
            </a:r>
            <a:r>
              <a:rPr kumimoji="0" lang="en-US" altLang="zh-CN" sz="1800" b="0" i="0" u="none" strike="noStrike" kern="0" cap="none" spc="-25" normalizeH="0" baseline="0" noProof="0" dirty="0">
                <a:ln>
                  <a:noFill/>
                </a:ln>
                <a:solidFill>
                  <a:sysClr val="windowText" lastClr="000000"/>
                </a:solidFill>
                <a:effectLst/>
                <a:uLnTx/>
                <a:uFillTx/>
                <a:latin typeface="Courier New"/>
                <a:cs typeface="Courier New"/>
              </a:rPr>
              <a:t>z)</a:t>
            </a:r>
            <a:endParaRPr kumimoji="0" lang="en-US" altLang="zh-CN" sz="1800" b="0" i="0" u="none" strike="noStrike" kern="0" cap="none" spc="0" normalizeH="0" baseline="0" noProof="0" dirty="0">
              <a:ln>
                <a:noFill/>
              </a:ln>
              <a:solidFill>
                <a:sysClr val="windowText" lastClr="000000"/>
              </a:solidFill>
              <a:effectLst/>
              <a:uLnTx/>
              <a:uFillTx/>
              <a:latin typeface="Courier New"/>
              <a:cs typeface="Courier New"/>
            </a:endParaRPr>
          </a:p>
          <a:p>
            <a:pPr marL="153035" marR="0" lvl="0" indent="0" defTabSz="914400" eaLnBrk="1" fontAlgn="auto" latinLnBrk="0" hangingPunct="1">
              <a:lnSpc>
                <a:spcPct val="100000"/>
              </a:lnSpc>
              <a:spcBef>
                <a:spcPts val="260"/>
              </a:spcBef>
              <a:spcAft>
                <a:spcPts val="0"/>
              </a:spcAft>
              <a:buClrTx/>
              <a:buSzTx/>
              <a:buFontTx/>
              <a:buNone/>
              <a:tabLst/>
              <a:defRPr/>
            </a:pPr>
            <a:r>
              <a:rPr kumimoji="0" lang="en-US" altLang="zh-CN" sz="1800" b="0" i="0" u="none" strike="noStrike" kern="0" cap="none" spc="-50" normalizeH="0" baseline="0" noProof="0" dirty="0">
                <a:ln>
                  <a:noFill/>
                </a:ln>
                <a:solidFill>
                  <a:sysClr val="windowText" lastClr="000000"/>
                </a:solidFill>
                <a:effectLst/>
                <a:uLnTx/>
                <a:uFillTx/>
                <a:latin typeface="Courier New"/>
                <a:cs typeface="Courier New"/>
              </a:rPr>
              <a:t>{</a:t>
            </a:r>
            <a:endParaRPr kumimoji="0" lang="en-US" altLang="zh-CN" sz="1800" b="0" i="0" u="none" strike="noStrike" kern="0" cap="none" spc="0" normalizeH="0" baseline="0" noProof="0" dirty="0">
              <a:ln>
                <a:noFill/>
              </a:ln>
              <a:solidFill>
                <a:sysClr val="windowText" lastClr="000000"/>
              </a:solidFill>
              <a:effectLst/>
              <a:uLnTx/>
              <a:uFillTx/>
              <a:latin typeface="Courier New"/>
              <a:cs typeface="Courier New"/>
            </a:endParaRPr>
          </a:p>
          <a:p>
            <a:pPr marL="324485" marR="0" lvl="0" indent="0" defTabSz="914400" eaLnBrk="1" fontAlgn="auto" latinLnBrk="0" hangingPunct="1">
              <a:lnSpc>
                <a:spcPct val="100000"/>
              </a:lnSpc>
              <a:spcBef>
                <a:spcPts val="24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latin typeface="Courier New"/>
                <a:cs typeface="Courier New"/>
              </a:rPr>
              <a:t>int</a:t>
            </a:r>
            <a:r>
              <a:rPr kumimoji="0" lang="en-US" altLang="zh-CN" sz="1800" b="0" i="0" u="none" strike="noStrike" kern="0" cap="none" spc="-40" normalizeH="0" baseline="0" noProof="0" dirty="0">
                <a:ln>
                  <a:noFill/>
                </a:ln>
                <a:solidFill>
                  <a:sysClr val="windowText" lastClr="000000"/>
                </a:solidFill>
                <a:effectLst/>
                <a:uLnTx/>
                <a:uFillTx/>
                <a:latin typeface="Courier New"/>
                <a:cs typeface="Courier New"/>
              </a:rPr>
              <a:t> </a:t>
            </a:r>
            <a:r>
              <a:rPr kumimoji="0" lang="en-US" altLang="zh-CN" sz="1800" b="0" i="0" u="none" strike="noStrike" kern="0" cap="none" spc="-25" normalizeH="0" baseline="0" noProof="0" dirty="0">
                <a:ln>
                  <a:noFill/>
                </a:ln>
                <a:solidFill>
                  <a:sysClr val="windowText" lastClr="000000"/>
                </a:solidFill>
                <a:effectLst/>
                <a:uLnTx/>
                <a:uFillTx/>
                <a:latin typeface="Courier New"/>
                <a:cs typeface="Courier New"/>
              </a:rPr>
              <a:t>x;</a:t>
            </a:r>
            <a:endParaRPr kumimoji="0" lang="en-US" altLang="zh-CN" sz="1800" b="0" i="0" u="none" strike="noStrike" kern="0" cap="none" spc="0" normalizeH="0" baseline="0" noProof="0" dirty="0">
              <a:ln>
                <a:noFill/>
              </a:ln>
              <a:solidFill>
                <a:sysClr val="windowText" lastClr="000000"/>
              </a:solidFill>
              <a:effectLst/>
              <a:uLnTx/>
              <a:uFillTx/>
              <a:latin typeface="Courier New"/>
              <a:cs typeface="Courier New"/>
            </a:endParaRPr>
          </a:p>
          <a:p>
            <a:pPr marL="324485" marR="0" lvl="0" indent="0" defTabSz="914400" eaLnBrk="1" fontAlgn="auto" latinLnBrk="0" hangingPunct="1">
              <a:lnSpc>
                <a:spcPct val="100000"/>
              </a:lnSpc>
              <a:spcBef>
                <a:spcPts val="265"/>
              </a:spcBef>
              <a:spcAft>
                <a:spcPts val="0"/>
              </a:spcAft>
              <a:buClrTx/>
              <a:buSzTx/>
              <a:buFontTx/>
              <a:buNone/>
              <a:tabLst/>
              <a:defRPr/>
            </a:pPr>
            <a:r>
              <a:rPr kumimoji="0" lang="en-US" altLang="zh-CN" sz="1800" b="0" i="0" u="none" strike="noStrike" kern="0" cap="none" spc="-25" normalizeH="0" baseline="0" noProof="0" dirty="0">
                <a:ln>
                  <a:noFill/>
                </a:ln>
                <a:solidFill>
                  <a:sysClr val="windowText" lastClr="000000"/>
                </a:solidFill>
                <a:effectLst/>
                <a:uLnTx/>
                <a:uFillTx/>
                <a:latin typeface="Courier New"/>
                <a:cs typeface="Courier New"/>
              </a:rPr>
              <a:t>...</a:t>
            </a:r>
            <a:endParaRPr kumimoji="0" lang="en-US" altLang="zh-CN" sz="1800" b="0" i="0" u="none" strike="noStrike" kern="0" cap="none" spc="0" normalizeH="0" baseline="0" noProof="0" dirty="0">
              <a:ln>
                <a:noFill/>
              </a:ln>
              <a:solidFill>
                <a:sysClr val="windowText" lastClr="000000"/>
              </a:solidFill>
              <a:effectLst/>
              <a:uLnTx/>
              <a:uFillTx/>
              <a:latin typeface="Courier New"/>
              <a:cs typeface="Courier New"/>
            </a:endParaRPr>
          </a:p>
          <a:p>
            <a:pPr marL="324485" marR="0" lvl="0" indent="0" defTabSz="914400" eaLnBrk="1" fontAlgn="auto" latinLnBrk="0" hangingPunct="1">
              <a:lnSpc>
                <a:spcPct val="100000"/>
              </a:lnSpc>
              <a:spcBef>
                <a:spcPts val="36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latin typeface="Courier New"/>
                <a:cs typeface="Courier New"/>
              </a:rPr>
              <a:t>if(x</a:t>
            </a:r>
            <a:r>
              <a:rPr kumimoji="0" lang="en-US" altLang="zh-CN" sz="1800" b="0" i="0" u="none" strike="noStrike" kern="0" cap="none" spc="-40" normalizeH="0" baseline="0" noProof="0" dirty="0">
                <a:ln>
                  <a:noFill/>
                </a:ln>
                <a:solidFill>
                  <a:sysClr val="windowText" lastClr="000000"/>
                </a:solidFill>
                <a:effectLst/>
                <a:uLnTx/>
                <a:uFillTx/>
                <a:latin typeface="Courier New"/>
                <a:cs typeface="Courier New"/>
              </a:rPr>
              <a:t> </a:t>
            </a:r>
            <a:r>
              <a:rPr kumimoji="0" lang="en-US" altLang="zh-CN" sz="1800" b="0" i="0" u="none" strike="noStrike" kern="0" cap="none" spc="0" normalizeH="0" baseline="0" noProof="0" dirty="0">
                <a:ln>
                  <a:noFill/>
                </a:ln>
                <a:solidFill>
                  <a:sysClr val="windowText" lastClr="000000"/>
                </a:solidFill>
                <a:effectLst/>
                <a:uLnTx/>
                <a:uFillTx/>
                <a:latin typeface="Courier New"/>
                <a:cs typeface="Courier New"/>
              </a:rPr>
              <a:t>==</a:t>
            </a:r>
            <a:r>
              <a:rPr kumimoji="0" lang="en-US" altLang="zh-CN" sz="1800" b="0" i="0" u="none" strike="noStrike" kern="0" cap="none" spc="-35" normalizeH="0" baseline="0" noProof="0" dirty="0">
                <a:ln>
                  <a:noFill/>
                </a:ln>
                <a:solidFill>
                  <a:sysClr val="windowText" lastClr="000000"/>
                </a:solidFill>
                <a:effectLst/>
                <a:uLnTx/>
                <a:uFillTx/>
                <a:latin typeface="Courier New"/>
                <a:cs typeface="Courier New"/>
              </a:rPr>
              <a:t> </a:t>
            </a:r>
            <a:r>
              <a:rPr kumimoji="0" lang="en-US" altLang="zh-CN" sz="1800" b="0" i="0" u="none" strike="noStrike" kern="0" cap="none" spc="-25" normalizeH="0" baseline="0" noProof="0" dirty="0">
                <a:ln>
                  <a:noFill/>
                </a:ln>
                <a:solidFill>
                  <a:sysClr val="windowText" lastClr="000000"/>
                </a:solidFill>
                <a:effectLst/>
                <a:uLnTx/>
                <a:uFillTx/>
                <a:latin typeface="Courier New"/>
                <a:cs typeface="Courier New"/>
              </a:rPr>
              <a:t>z)</a:t>
            </a:r>
            <a:endParaRPr kumimoji="0" lang="en-US" altLang="zh-CN" sz="1800" b="0" i="0" u="none" strike="noStrike" kern="0" cap="none" spc="0" normalizeH="0" baseline="0" noProof="0" dirty="0">
              <a:ln>
                <a:noFill/>
              </a:ln>
              <a:solidFill>
                <a:sysClr val="windowText" lastClr="000000"/>
              </a:solidFill>
              <a:effectLst/>
              <a:uLnTx/>
              <a:uFillTx/>
              <a:latin typeface="Courier New"/>
              <a:cs typeface="Courier New"/>
            </a:endParaRPr>
          </a:p>
          <a:p>
            <a:pPr marL="324485" marR="0" lvl="0" indent="0" defTabSz="914400" eaLnBrk="1" fontAlgn="auto" latinLnBrk="0" hangingPunct="1">
              <a:lnSpc>
                <a:spcPct val="100000"/>
              </a:lnSpc>
              <a:spcBef>
                <a:spcPts val="265"/>
              </a:spcBef>
              <a:spcAft>
                <a:spcPts val="0"/>
              </a:spcAft>
              <a:buClrTx/>
              <a:buSzTx/>
              <a:buFontTx/>
              <a:buNone/>
              <a:tabLst/>
              <a:defRPr/>
            </a:pPr>
            <a:r>
              <a:rPr kumimoji="0" lang="en-US" altLang="zh-CN" sz="1800" b="0" i="0" u="none" strike="noStrike" kern="0" cap="none" spc="-50" normalizeH="0" baseline="0" noProof="0" dirty="0">
                <a:ln>
                  <a:noFill/>
                </a:ln>
                <a:solidFill>
                  <a:sysClr val="windowText" lastClr="000000"/>
                </a:solidFill>
                <a:effectLst/>
                <a:uLnTx/>
                <a:uFillTx/>
                <a:latin typeface="Courier New"/>
                <a:cs typeface="Courier New"/>
              </a:rPr>
              <a:t>{</a:t>
            </a:r>
            <a:endParaRPr kumimoji="0" lang="en-US" altLang="zh-CN" sz="1800" b="0" i="0" u="none" strike="noStrike" kern="0" cap="none" spc="0" normalizeH="0" baseline="0" noProof="0" dirty="0">
              <a:ln>
                <a:noFill/>
              </a:ln>
              <a:solidFill>
                <a:sysClr val="windowText" lastClr="000000"/>
              </a:solidFill>
              <a:effectLst/>
              <a:uLnTx/>
              <a:uFillTx/>
              <a:latin typeface="Courier New"/>
              <a:cs typeface="Courier New"/>
            </a:endParaRPr>
          </a:p>
          <a:p>
            <a:pPr marL="0" marR="0" lvl="0" indent="0" defTabSz="914400" eaLnBrk="1" fontAlgn="auto" latinLnBrk="0" hangingPunct="1">
              <a:lnSpc>
                <a:spcPct val="100000"/>
              </a:lnSpc>
              <a:spcBef>
                <a:spcPts val="44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Courier New"/>
              <a:cs typeface="Courier New"/>
            </a:endParaRPr>
          </a:p>
          <a:p>
            <a:pPr marL="610235" marR="3301365" lvl="0" indent="0" defTabSz="914400" eaLnBrk="1" fontAlgn="auto" latinLnBrk="0" hangingPunct="1">
              <a:lnSpc>
                <a:spcPct val="1183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latin typeface="Courier New"/>
                <a:cs typeface="Courier New"/>
              </a:rPr>
              <a:t>int</a:t>
            </a:r>
            <a:r>
              <a:rPr kumimoji="0" lang="en-US" altLang="zh-CN" sz="1800" b="0" i="0" u="none" strike="noStrike" kern="0" cap="none" spc="-40" normalizeH="0" baseline="0" noProof="0" dirty="0">
                <a:ln>
                  <a:noFill/>
                </a:ln>
                <a:solidFill>
                  <a:sysClr val="windowText" lastClr="000000"/>
                </a:solidFill>
                <a:effectLst/>
                <a:uLnTx/>
                <a:uFillTx/>
                <a:latin typeface="Courier New"/>
                <a:cs typeface="Courier New"/>
              </a:rPr>
              <a:t> </a:t>
            </a:r>
            <a:r>
              <a:rPr kumimoji="0" lang="en-US" altLang="zh-CN" sz="1800" b="0" i="0" u="none" strike="noStrike" kern="0" cap="none" spc="-25" normalizeH="0" baseline="0" noProof="0" dirty="0">
                <a:ln>
                  <a:noFill/>
                </a:ln>
                <a:solidFill>
                  <a:sysClr val="windowText" lastClr="000000"/>
                </a:solidFill>
                <a:effectLst/>
                <a:uLnTx/>
                <a:uFillTx/>
                <a:latin typeface="Courier New"/>
                <a:cs typeface="Courier New"/>
              </a:rPr>
              <a:t>y; </a:t>
            </a:r>
          </a:p>
          <a:p>
            <a:pPr marL="610235" marR="3301365" lvl="0" indent="0" defTabSz="914400" eaLnBrk="1" fontAlgn="auto" latinLnBrk="0" hangingPunct="1">
              <a:lnSpc>
                <a:spcPct val="1183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latin typeface="Courier New"/>
                <a:cs typeface="Courier New"/>
              </a:rPr>
              <a:t>y</a:t>
            </a:r>
            <a:r>
              <a:rPr kumimoji="0" lang="en-US" altLang="zh-CN" sz="1800" b="0" i="0" u="none" strike="noStrike" kern="0" cap="none" spc="-15" normalizeH="0" baseline="0" noProof="0" dirty="0">
                <a:ln>
                  <a:noFill/>
                </a:ln>
                <a:solidFill>
                  <a:sysClr val="windowText" lastClr="000000"/>
                </a:solidFill>
                <a:effectLst/>
                <a:uLnTx/>
                <a:uFillTx/>
                <a:latin typeface="Courier New"/>
                <a:cs typeface="Courier New"/>
              </a:rPr>
              <a:t> </a:t>
            </a:r>
            <a:r>
              <a:rPr kumimoji="0" lang="en-US" altLang="zh-CN" sz="1800" b="0" i="0" u="none" strike="noStrike" kern="0" cap="none" spc="0" normalizeH="0" baseline="0" noProof="0" dirty="0">
                <a:ln>
                  <a:noFill/>
                </a:ln>
                <a:solidFill>
                  <a:sysClr val="windowText" lastClr="000000"/>
                </a:solidFill>
                <a:effectLst/>
                <a:uLnTx/>
                <a:uFillTx/>
                <a:latin typeface="Courier New"/>
                <a:cs typeface="Courier New"/>
              </a:rPr>
              <a:t>=</a:t>
            </a:r>
            <a:r>
              <a:rPr kumimoji="0" lang="en-US" altLang="zh-CN" sz="1800" b="0" i="0" u="none" strike="noStrike" kern="0" cap="none" spc="-10" normalizeH="0" baseline="0" noProof="0" dirty="0">
                <a:ln>
                  <a:noFill/>
                </a:ln>
                <a:solidFill>
                  <a:sysClr val="windowText" lastClr="000000"/>
                </a:solidFill>
                <a:effectLst/>
                <a:uLnTx/>
                <a:uFillTx/>
                <a:latin typeface="Courier New"/>
                <a:cs typeface="Courier New"/>
              </a:rPr>
              <a:t> </a:t>
            </a:r>
            <a:r>
              <a:rPr kumimoji="0" lang="en-US" altLang="zh-CN" sz="1800" b="0" i="0" u="none" strike="noStrike" kern="0" cap="none" spc="-25" normalizeH="0" baseline="0" noProof="0" dirty="0">
                <a:ln>
                  <a:noFill/>
                </a:ln>
                <a:solidFill>
                  <a:sysClr val="windowText" lastClr="000000"/>
                </a:solidFill>
                <a:effectLst/>
                <a:uLnTx/>
                <a:uFillTx/>
                <a:latin typeface="Courier New"/>
                <a:cs typeface="Courier New"/>
              </a:rPr>
              <a:t>...</a:t>
            </a:r>
            <a:endParaRPr kumimoji="0" lang="en-US" altLang="zh-CN" sz="1800" b="0" i="0" u="none" strike="noStrike" kern="0" cap="none" spc="0" normalizeH="0" baseline="0" noProof="0" dirty="0">
              <a:ln>
                <a:noFill/>
              </a:ln>
              <a:solidFill>
                <a:sysClr val="windowText" lastClr="000000"/>
              </a:solidFill>
              <a:effectLst/>
              <a:uLnTx/>
              <a:uFillTx/>
              <a:latin typeface="Courier New"/>
              <a:cs typeface="Courier New"/>
            </a:endParaRPr>
          </a:p>
          <a:p>
            <a:endParaRPr lang="zh-CN" altLang="en-US" dirty="0"/>
          </a:p>
        </p:txBody>
      </p:sp>
      <p:sp>
        <p:nvSpPr>
          <p:cNvPr id="7" name="object 16">
            <a:extLst>
              <a:ext uri="{FF2B5EF4-FFF2-40B4-BE49-F238E27FC236}">
                <a16:creationId xmlns:a16="http://schemas.microsoft.com/office/drawing/2014/main" id="{D6075B6D-407F-8AFB-05FB-6842E8CC1848}"/>
              </a:ext>
            </a:extLst>
          </p:cNvPr>
          <p:cNvSpPr/>
          <p:nvPr/>
        </p:nvSpPr>
        <p:spPr>
          <a:xfrm>
            <a:off x="2195736" y="2204864"/>
            <a:ext cx="1351915" cy="1369819"/>
          </a:xfrm>
          <a:custGeom>
            <a:avLst/>
            <a:gdLst/>
            <a:ahLst/>
            <a:cxnLst/>
            <a:rect l="l" t="t" r="r" b="b"/>
            <a:pathLst>
              <a:path w="1351914" h="1153795">
                <a:moveTo>
                  <a:pt x="1351534" y="429679"/>
                </a:moveTo>
                <a:lnTo>
                  <a:pt x="1346187" y="421805"/>
                </a:lnTo>
                <a:lnTo>
                  <a:pt x="1348981" y="412686"/>
                </a:lnTo>
                <a:lnTo>
                  <a:pt x="57429" y="18224"/>
                </a:lnTo>
                <a:lnTo>
                  <a:pt x="58280" y="15443"/>
                </a:lnTo>
                <a:lnTo>
                  <a:pt x="63004" y="0"/>
                </a:lnTo>
                <a:lnTo>
                  <a:pt x="0" y="10629"/>
                </a:lnTo>
                <a:lnTo>
                  <a:pt x="46304" y="54660"/>
                </a:lnTo>
                <a:lnTo>
                  <a:pt x="51866" y="36436"/>
                </a:lnTo>
                <a:lnTo>
                  <a:pt x="1324356" y="425107"/>
                </a:lnTo>
                <a:lnTo>
                  <a:pt x="308648" y="1113688"/>
                </a:lnTo>
                <a:lnTo>
                  <a:pt x="297967" y="1097915"/>
                </a:lnTo>
                <a:lnTo>
                  <a:pt x="266700" y="1153629"/>
                </a:lnTo>
                <a:lnTo>
                  <a:pt x="330034" y="1145222"/>
                </a:lnTo>
                <a:lnTo>
                  <a:pt x="322961" y="1134795"/>
                </a:lnTo>
                <a:lnTo>
                  <a:pt x="319341" y="1129449"/>
                </a:lnTo>
                <a:lnTo>
                  <a:pt x="1351534" y="429679"/>
                </a:lnTo>
                <a:close/>
              </a:path>
            </a:pathLst>
          </a:custGeom>
          <a:solidFill>
            <a:srgbClr val="000000"/>
          </a:solidFill>
        </p:spPr>
        <p:txBody>
          <a:bodyPr wrap="square" lIns="0" tIns="0" rIns="0" bIns="0" rtlCol="0"/>
          <a:lstStyle/>
          <a:p>
            <a:endParaRPr/>
          </a:p>
        </p:txBody>
      </p:sp>
      <p:sp>
        <p:nvSpPr>
          <p:cNvPr id="9" name="文本框 8">
            <a:extLst>
              <a:ext uri="{FF2B5EF4-FFF2-40B4-BE49-F238E27FC236}">
                <a16:creationId xmlns:a16="http://schemas.microsoft.com/office/drawing/2014/main" id="{15550505-B40B-64FB-0D41-46218D001E95}"/>
              </a:ext>
            </a:extLst>
          </p:cNvPr>
          <p:cNvSpPr txBox="1"/>
          <p:nvPr/>
        </p:nvSpPr>
        <p:spPr>
          <a:xfrm>
            <a:off x="3547651" y="2276872"/>
            <a:ext cx="2104469" cy="695319"/>
          </a:xfrm>
          <a:prstGeom prst="rect">
            <a:avLst/>
          </a:prstGeom>
          <a:noFill/>
        </p:spPr>
        <p:txBody>
          <a:bodyPr wrap="square">
            <a:spAutoFit/>
          </a:bodyPr>
          <a:lstStyle/>
          <a:p>
            <a:pPr marL="45720" marR="80645">
              <a:lnSpc>
                <a:spcPct val="107800"/>
              </a:lnSpc>
              <a:spcBef>
                <a:spcPts val="5"/>
              </a:spcBef>
            </a:pPr>
            <a:r>
              <a:rPr lang="en-US" altLang="zh-CN" sz="2800" b="1" dirty="0">
                <a:latin typeface="Comic Sans MS"/>
                <a:cs typeface="Comic Sans MS"/>
              </a:rPr>
              <a:t>auto</a:t>
            </a:r>
            <a:r>
              <a:rPr lang="en-US" altLang="zh-CN" sz="2800" b="1" spc="-95" dirty="0">
                <a:latin typeface="Comic Sans MS"/>
                <a:cs typeface="Comic Sans MS"/>
              </a:rPr>
              <a:t> </a:t>
            </a:r>
            <a:r>
              <a:rPr lang="en-US" altLang="zh-CN" sz="2800" b="1" spc="-10" dirty="0">
                <a:latin typeface="Comic Sans MS"/>
                <a:cs typeface="Comic Sans MS"/>
              </a:rPr>
              <a:t>variables (implicitly)</a:t>
            </a:r>
            <a:endParaRPr lang="en-US" altLang="zh-CN" sz="2800" dirty="0">
              <a:latin typeface="Comic Sans MS"/>
              <a:cs typeface="Comic Sans MS"/>
            </a:endParaRPr>
          </a:p>
        </p:txBody>
      </p:sp>
    </p:spTree>
    <p:extLst>
      <p:ext uri="{BB962C8B-B14F-4D97-AF65-F5344CB8AC3E}">
        <p14:creationId xmlns:p14="http://schemas.microsoft.com/office/powerpoint/2010/main" val="1605078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55465A-410E-378D-8C5E-30FA50B82C58}"/>
              </a:ext>
            </a:extLst>
          </p:cNvPr>
          <p:cNvSpPr>
            <a:spLocks noGrp="1"/>
          </p:cNvSpPr>
          <p:nvPr>
            <p:ph type="title"/>
          </p:nvPr>
        </p:nvSpPr>
        <p:spPr/>
        <p:txBody>
          <a:bodyPr/>
          <a:lstStyle/>
          <a:p>
            <a:r>
              <a:rPr lang="en-US" altLang="zh-CN" dirty="0"/>
              <a:t>Static Initialization</a:t>
            </a:r>
            <a:endParaRPr lang="zh-CN" altLang="en-US" dirty="0"/>
          </a:p>
        </p:txBody>
      </p:sp>
      <p:sp>
        <p:nvSpPr>
          <p:cNvPr id="3" name="内容占位符 2">
            <a:extLst>
              <a:ext uri="{FF2B5EF4-FFF2-40B4-BE49-F238E27FC236}">
                <a16:creationId xmlns:a16="http://schemas.microsoft.com/office/drawing/2014/main" id="{0739892F-0971-F02F-11DB-4F04C22CED25}"/>
              </a:ext>
            </a:extLst>
          </p:cNvPr>
          <p:cNvSpPr>
            <a:spLocks noGrp="1"/>
          </p:cNvSpPr>
          <p:nvPr>
            <p:ph idx="1"/>
          </p:nvPr>
        </p:nvSpPr>
        <p:spPr/>
        <p:txBody>
          <a:bodyPr/>
          <a:lstStyle/>
          <a:p>
            <a:pPr marL="153035" marR="0" lvl="0" indent="0" defTabSz="914400" eaLnBrk="1" fontAlgn="auto" latinLnBrk="0" hangingPunct="1">
              <a:lnSpc>
                <a:spcPct val="100000"/>
              </a:lnSpc>
              <a:spcBef>
                <a:spcPts val="300"/>
              </a:spcBef>
              <a:spcAft>
                <a:spcPts val="0"/>
              </a:spcAft>
              <a:buClrTx/>
              <a:buSzTx/>
              <a:buFontTx/>
              <a:buNone/>
              <a:tabLst/>
              <a:defRPr/>
            </a:pPr>
            <a:r>
              <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rPr>
              <a:t>void</a:t>
            </a:r>
            <a:r>
              <a:rPr kumimoji="0" lang="es-ES" altLang="zh-CN" sz="2000" b="0" i="0" u="none" strike="noStrike" kern="0" cap="none" spc="-50" normalizeH="0" baseline="0" noProof="0" dirty="0">
                <a:ln>
                  <a:noFill/>
                </a:ln>
                <a:solidFill>
                  <a:sysClr val="windowText" lastClr="000000"/>
                </a:solidFill>
                <a:effectLst/>
                <a:uLnTx/>
                <a:uFillTx/>
                <a:latin typeface="Courier New"/>
                <a:cs typeface="Courier New"/>
              </a:rPr>
              <a:t> </a:t>
            </a:r>
            <a:r>
              <a:rPr kumimoji="0" lang="es-ES" altLang="zh-CN" sz="2000" b="0" i="0" u="none" strike="noStrike" kern="0" cap="none" spc="-10" normalizeH="0" baseline="0" noProof="0" dirty="0">
                <a:ln>
                  <a:noFill/>
                </a:ln>
                <a:solidFill>
                  <a:sysClr val="windowText" lastClr="000000"/>
                </a:solidFill>
                <a:effectLst/>
                <a:uLnTx/>
                <a:uFillTx/>
                <a:latin typeface="Courier New"/>
                <a:cs typeface="Courier New"/>
              </a:rPr>
              <a:t>foo(void)</a:t>
            </a:r>
            <a:endPar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153035" marR="0" lvl="0" indent="0" defTabSz="914400" eaLnBrk="1" fontAlgn="auto" latinLnBrk="0" hangingPunct="1">
              <a:lnSpc>
                <a:spcPct val="100000"/>
              </a:lnSpc>
              <a:spcBef>
                <a:spcPts val="260"/>
              </a:spcBef>
              <a:spcAft>
                <a:spcPts val="0"/>
              </a:spcAft>
              <a:buClrTx/>
              <a:buSzTx/>
              <a:buFontTx/>
              <a:buNone/>
              <a:tabLst/>
              <a:defRPr/>
            </a:pPr>
            <a:r>
              <a:rPr kumimoji="0" lang="es-ES" altLang="zh-CN" sz="2000" b="0" i="0" u="none" strike="noStrike" kern="0" cap="none" spc="-50" normalizeH="0" baseline="0" noProof="0" dirty="0">
                <a:ln>
                  <a:noFill/>
                </a:ln>
                <a:solidFill>
                  <a:sysClr val="windowText" lastClr="000000"/>
                </a:solidFill>
                <a:effectLst/>
                <a:uLnTx/>
                <a:uFillTx/>
                <a:latin typeface="Courier New"/>
                <a:cs typeface="Courier New"/>
              </a:rPr>
              <a:t>{</a:t>
            </a:r>
            <a:endPar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324485" marR="0" lvl="0" indent="0" defTabSz="914400" eaLnBrk="1" fontAlgn="auto" latinLnBrk="0" hangingPunct="1">
              <a:lnSpc>
                <a:spcPct val="100000"/>
              </a:lnSpc>
              <a:spcBef>
                <a:spcPts val="240"/>
              </a:spcBef>
              <a:spcAft>
                <a:spcPts val="0"/>
              </a:spcAft>
              <a:buClrTx/>
              <a:buSzTx/>
              <a:buFontTx/>
              <a:buNone/>
              <a:tabLst/>
              <a:defRPr/>
            </a:pPr>
            <a:r>
              <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rPr>
              <a:t>int</a:t>
            </a:r>
            <a:r>
              <a:rPr kumimoji="0" lang="es-ES" altLang="zh-CN" sz="2000" b="0" i="0" u="none" strike="noStrike" kern="0" cap="none" spc="-25" normalizeH="0" baseline="0" noProof="0" dirty="0">
                <a:ln>
                  <a:noFill/>
                </a:ln>
                <a:solidFill>
                  <a:sysClr val="windowText" lastClr="000000"/>
                </a:solidFill>
                <a:effectLst/>
                <a:uLnTx/>
                <a:uFillTx/>
                <a:latin typeface="Courier New"/>
                <a:cs typeface="Courier New"/>
              </a:rPr>
              <a:t> </a:t>
            </a:r>
            <a:r>
              <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rPr>
              <a:t>x</a:t>
            </a:r>
            <a:r>
              <a:rPr kumimoji="0" lang="es-ES" altLang="zh-CN" sz="2000" b="0" i="0" u="none" strike="noStrike" kern="0" cap="none" spc="-20" normalizeH="0" baseline="0" noProof="0" dirty="0">
                <a:ln>
                  <a:noFill/>
                </a:ln>
                <a:solidFill>
                  <a:sysClr val="windowText" lastClr="000000"/>
                </a:solidFill>
                <a:effectLst/>
                <a:uLnTx/>
                <a:uFillTx/>
                <a:latin typeface="Courier New"/>
                <a:cs typeface="Courier New"/>
              </a:rPr>
              <a:t> </a:t>
            </a:r>
            <a:r>
              <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rPr>
              <a:t>=</a:t>
            </a:r>
            <a:r>
              <a:rPr kumimoji="0" lang="es-ES" altLang="zh-CN" sz="2000" b="0" i="0" u="none" strike="noStrike" kern="0" cap="none" spc="-20" normalizeH="0" baseline="0" noProof="0" dirty="0">
                <a:ln>
                  <a:noFill/>
                </a:ln>
                <a:solidFill>
                  <a:sysClr val="windowText" lastClr="000000"/>
                </a:solidFill>
                <a:effectLst/>
                <a:uLnTx/>
                <a:uFillTx/>
                <a:latin typeface="Courier New"/>
                <a:cs typeface="Courier New"/>
              </a:rPr>
              <a:t> </a:t>
            </a:r>
            <a:r>
              <a:rPr kumimoji="0" lang="es-ES" altLang="zh-CN" sz="2000" b="0" i="0" u="none" strike="noStrike" kern="0" cap="none" spc="-25" normalizeH="0" baseline="0" noProof="0" dirty="0">
                <a:ln>
                  <a:noFill/>
                </a:ln>
                <a:solidFill>
                  <a:sysClr val="windowText" lastClr="000000"/>
                </a:solidFill>
                <a:effectLst/>
                <a:uLnTx/>
                <a:uFillTx/>
                <a:latin typeface="Courier New"/>
                <a:cs typeface="Courier New"/>
              </a:rPr>
              <a:t>10;</a:t>
            </a:r>
            <a:endPar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324485" marR="0" lvl="0" indent="0" defTabSz="914400" eaLnBrk="1" fontAlgn="auto" latinLnBrk="0" hangingPunct="1">
              <a:lnSpc>
                <a:spcPct val="100000"/>
              </a:lnSpc>
              <a:spcBef>
                <a:spcPts val="265"/>
              </a:spcBef>
              <a:spcAft>
                <a:spcPts val="0"/>
              </a:spcAft>
              <a:buClrTx/>
              <a:buSzTx/>
              <a:buFontTx/>
              <a:buNone/>
              <a:tabLst/>
              <a:defRPr/>
            </a:pPr>
            <a:r>
              <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rPr>
              <a:t>static</a:t>
            </a:r>
            <a:r>
              <a:rPr kumimoji="0" lang="es-ES" altLang="zh-CN" sz="2000" b="0" i="0" u="none" strike="noStrike" kern="0" cap="none" spc="-35" normalizeH="0" baseline="0" noProof="0" dirty="0">
                <a:ln>
                  <a:noFill/>
                </a:ln>
                <a:solidFill>
                  <a:sysClr val="windowText" lastClr="000000"/>
                </a:solidFill>
                <a:effectLst/>
                <a:uLnTx/>
                <a:uFillTx/>
                <a:latin typeface="Courier New"/>
                <a:cs typeface="Courier New"/>
              </a:rPr>
              <a:t> </a:t>
            </a:r>
            <a:r>
              <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rPr>
              <a:t>int</a:t>
            </a:r>
            <a:r>
              <a:rPr kumimoji="0" lang="es-ES" altLang="zh-CN" sz="2000" b="0" i="0" u="none" strike="noStrike" kern="0" cap="none" spc="-35" normalizeH="0" baseline="0" noProof="0" dirty="0">
                <a:ln>
                  <a:noFill/>
                </a:ln>
                <a:solidFill>
                  <a:sysClr val="windowText" lastClr="000000"/>
                </a:solidFill>
                <a:effectLst/>
                <a:uLnTx/>
                <a:uFillTx/>
                <a:latin typeface="Courier New"/>
                <a:cs typeface="Courier New"/>
              </a:rPr>
              <a:t> </a:t>
            </a:r>
            <a:r>
              <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rPr>
              <a:t>y</a:t>
            </a:r>
            <a:r>
              <a:rPr kumimoji="0" lang="es-ES" altLang="zh-CN" sz="2000" b="0" i="0" u="none" strike="noStrike" kern="0" cap="none" spc="-35" normalizeH="0" baseline="0" noProof="0" dirty="0">
                <a:ln>
                  <a:noFill/>
                </a:ln>
                <a:solidFill>
                  <a:sysClr val="windowText" lastClr="000000"/>
                </a:solidFill>
                <a:effectLst/>
                <a:uLnTx/>
                <a:uFillTx/>
                <a:latin typeface="Courier New"/>
                <a:cs typeface="Courier New"/>
              </a:rPr>
              <a:t> </a:t>
            </a:r>
            <a:r>
              <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rPr>
              <a:t>=</a:t>
            </a:r>
            <a:r>
              <a:rPr kumimoji="0" lang="es-ES" altLang="zh-CN" sz="2000" b="0" i="0" u="none" strike="noStrike" kern="0" cap="none" spc="-30" normalizeH="0" baseline="0" noProof="0" dirty="0">
                <a:ln>
                  <a:noFill/>
                </a:ln>
                <a:solidFill>
                  <a:sysClr val="windowText" lastClr="000000"/>
                </a:solidFill>
                <a:effectLst/>
                <a:uLnTx/>
                <a:uFillTx/>
                <a:latin typeface="Courier New"/>
                <a:cs typeface="Courier New"/>
              </a:rPr>
              <a:t> </a:t>
            </a:r>
            <a:r>
              <a:rPr kumimoji="0" lang="es-ES" altLang="zh-CN" sz="2000" b="0" i="0" u="none" strike="noStrike" kern="0" cap="none" spc="-25" normalizeH="0" baseline="0" noProof="0" dirty="0">
                <a:ln>
                  <a:noFill/>
                </a:ln>
                <a:solidFill>
                  <a:sysClr val="windowText" lastClr="000000"/>
                </a:solidFill>
                <a:effectLst/>
                <a:uLnTx/>
                <a:uFillTx/>
                <a:latin typeface="Courier New"/>
                <a:cs typeface="Courier New"/>
              </a:rPr>
              <a:t>20;</a:t>
            </a:r>
            <a:endPar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324485" marR="1214120" lvl="0" indent="0" defTabSz="914400" eaLnBrk="1" fontAlgn="auto" latinLnBrk="0" hangingPunct="1">
              <a:lnSpc>
                <a:spcPct val="118300"/>
              </a:lnSpc>
              <a:spcBef>
                <a:spcPts val="95"/>
              </a:spcBef>
              <a:spcAft>
                <a:spcPts val="0"/>
              </a:spcAft>
              <a:buClrTx/>
              <a:buSzTx/>
              <a:buFontTx/>
              <a:buNone/>
              <a:tabLst>
                <a:tab pos="1785620" algn="l"/>
              </a:tabLst>
              <a:defRPr/>
            </a:pPr>
            <a:r>
              <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rPr>
              <a:t>printf(“x</a:t>
            </a:r>
            <a:r>
              <a:rPr kumimoji="0" lang="es-ES" altLang="zh-CN" sz="2000" b="0" i="0" u="none" strike="noStrike" kern="0" cap="none" spc="-65" normalizeH="0" baseline="0" noProof="0" dirty="0">
                <a:ln>
                  <a:noFill/>
                </a:ln>
                <a:solidFill>
                  <a:sysClr val="windowText" lastClr="000000"/>
                </a:solidFill>
                <a:effectLst/>
                <a:uLnTx/>
                <a:uFillTx/>
                <a:latin typeface="Courier New"/>
                <a:cs typeface="Courier New"/>
              </a:rPr>
              <a:t> </a:t>
            </a:r>
            <a:r>
              <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rPr>
              <a:t>=</a:t>
            </a:r>
            <a:r>
              <a:rPr kumimoji="0" lang="es-ES" altLang="zh-CN" sz="2000" b="0" i="0" u="none" strike="noStrike" kern="0" cap="none" spc="-60" normalizeH="0" baseline="0" noProof="0" dirty="0">
                <a:ln>
                  <a:noFill/>
                </a:ln>
                <a:solidFill>
                  <a:sysClr val="windowText" lastClr="000000"/>
                </a:solidFill>
                <a:effectLst/>
                <a:uLnTx/>
                <a:uFillTx/>
                <a:latin typeface="Courier New"/>
                <a:cs typeface="Courier New"/>
              </a:rPr>
              <a:t> </a:t>
            </a:r>
            <a:r>
              <a:rPr kumimoji="0" lang="es-ES" altLang="zh-CN" sz="2000" b="0" i="0" u="none" strike="noStrike" kern="0" cap="none" spc="-25" normalizeH="0" baseline="0" noProof="0" dirty="0">
                <a:ln>
                  <a:noFill/>
                </a:ln>
                <a:solidFill>
                  <a:sysClr val="windowText" lastClr="000000"/>
                </a:solidFill>
                <a:effectLst/>
                <a:uLnTx/>
                <a:uFillTx/>
                <a:latin typeface="Courier New"/>
                <a:cs typeface="Courier New"/>
              </a:rPr>
              <a:t>%d</a:t>
            </a:r>
            <a:r>
              <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rPr>
              <a:t>	y</a:t>
            </a:r>
            <a:r>
              <a:rPr kumimoji="0" lang="es-ES" altLang="zh-CN" sz="2000" b="0" i="0" u="none" strike="noStrike" kern="0" cap="none" spc="-35" normalizeH="0" baseline="0" noProof="0" dirty="0">
                <a:ln>
                  <a:noFill/>
                </a:ln>
                <a:solidFill>
                  <a:sysClr val="windowText" lastClr="000000"/>
                </a:solidFill>
                <a:effectLst/>
                <a:uLnTx/>
                <a:uFillTx/>
                <a:latin typeface="Courier New"/>
                <a:cs typeface="Courier New"/>
              </a:rPr>
              <a:t> </a:t>
            </a:r>
            <a:r>
              <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rPr>
              <a:t>=</a:t>
            </a:r>
            <a:r>
              <a:rPr kumimoji="0" lang="es-ES" altLang="zh-CN" sz="2000" b="0" i="0" u="none" strike="noStrike" kern="0" cap="none" spc="-30" normalizeH="0" baseline="0" noProof="0" dirty="0">
                <a:ln>
                  <a:noFill/>
                </a:ln>
                <a:solidFill>
                  <a:sysClr val="windowText" lastClr="000000"/>
                </a:solidFill>
                <a:effectLst/>
                <a:uLnTx/>
                <a:uFillTx/>
                <a:latin typeface="Courier New"/>
                <a:cs typeface="Courier New"/>
              </a:rPr>
              <a:t> </a:t>
            </a:r>
            <a:r>
              <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rPr>
              <a:t>%d\n”,</a:t>
            </a:r>
            <a:r>
              <a:rPr kumimoji="0" lang="es-ES" altLang="zh-CN" sz="2000" b="0" i="0" u="none" strike="noStrike" kern="0" cap="none" spc="-30" normalizeH="0" baseline="0" noProof="0" dirty="0">
                <a:ln>
                  <a:noFill/>
                </a:ln>
                <a:solidFill>
                  <a:sysClr val="windowText" lastClr="000000"/>
                </a:solidFill>
                <a:effectLst/>
                <a:uLnTx/>
                <a:uFillTx/>
                <a:latin typeface="Courier New"/>
                <a:cs typeface="Courier New"/>
              </a:rPr>
              <a:t> </a:t>
            </a:r>
            <a:r>
              <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rPr>
              <a:t>x,</a:t>
            </a:r>
            <a:r>
              <a:rPr kumimoji="0" lang="es-ES" altLang="zh-CN" sz="2000" b="0" i="0" u="none" strike="noStrike" kern="0" cap="none" spc="-30" normalizeH="0" baseline="0" noProof="0" dirty="0">
                <a:ln>
                  <a:noFill/>
                </a:ln>
                <a:solidFill>
                  <a:sysClr val="windowText" lastClr="000000"/>
                </a:solidFill>
                <a:effectLst/>
                <a:uLnTx/>
                <a:uFillTx/>
                <a:latin typeface="Courier New"/>
                <a:cs typeface="Courier New"/>
              </a:rPr>
              <a:t> </a:t>
            </a:r>
            <a:r>
              <a:rPr kumimoji="0" lang="es-ES" altLang="zh-CN" sz="2000" b="0" i="0" u="none" strike="noStrike" kern="0" cap="none" spc="-25" normalizeH="0" baseline="0" noProof="0" dirty="0">
                <a:ln>
                  <a:noFill/>
                </a:ln>
                <a:solidFill>
                  <a:sysClr val="windowText" lastClr="000000"/>
                </a:solidFill>
                <a:effectLst/>
                <a:uLnTx/>
                <a:uFillTx/>
                <a:latin typeface="Courier New"/>
                <a:cs typeface="Courier New"/>
              </a:rPr>
              <a:t>y); </a:t>
            </a:r>
            <a:r>
              <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rPr>
              <a:t>y</a:t>
            </a:r>
            <a:r>
              <a:rPr kumimoji="0" lang="es-ES" altLang="zh-CN" sz="2000" b="0" i="0" u="none" strike="noStrike" kern="0" cap="none" spc="-20" normalizeH="0" baseline="0" noProof="0" dirty="0">
                <a:ln>
                  <a:noFill/>
                </a:ln>
                <a:solidFill>
                  <a:sysClr val="windowText" lastClr="000000"/>
                </a:solidFill>
                <a:effectLst/>
                <a:uLnTx/>
                <a:uFillTx/>
                <a:latin typeface="Courier New"/>
                <a:cs typeface="Courier New"/>
              </a:rPr>
              <a:t> </a:t>
            </a:r>
            <a:r>
              <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rPr>
              <a:t>+=</a:t>
            </a:r>
            <a:r>
              <a:rPr kumimoji="0" lang="es-ES" altLang="zh-CN" sz="2000" b="0" i="0" u="none" strike="noStrike" kern="0" cap="none" spc="-20" normalizeH="0" baseline="0" noProof="0" dirty="0">
                <a:ln>
                  <a:noFill/>
                </a:ln>
                <a:solidFill>
                  <a:sysClr val="windowText" lastClr="000000"/>
                </a:solidFill>
                <a:effectLst/>
                <a:uLnTx/>
                <a:uFillTx/>
                <a:latin typeface="Courier New"/>
                <a:cs typeface="Courier New"/>
              </a:rPr>
              <a:t> </a:t>
            </a:r>
            <a:r>
              <a:rPr kumimoji="0" lang="es-ES" altLang="zh-CN" sz="2000" b="0" i="0" u="none" strike="noStrike" kern="0" cap="none" spc="-25" normalizeH="0" baseline="0" noProof="0" dirty="0">
                <a:ln>
                  <a:noFill/>
                </a:ln>
                <a:solidFill>
                  <a:sysClr val="windowText" lastClr="000000"/>
                </a:solidFill>
                <a:effectLst/>
                <a:uLnTx/>
                <a:uFillTx/>
                <a:latin typeface="Courier New"/>
                <a:cs typeface="Courier New"/>
              </a:rPr>
              <a:t>30;</a:t>
            </a:r>
            <a:endPar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153035" marR="0" lvl="0" indent="0" defTabSz="914400" eaLnBrk="1" fontAlgn="auto" latinLnBrk="0" hangingPunct="1">
              <a:lnSpc>
                <a:spcPct val="100000"/>
              </a:lnSpc>
              <a:spcBef>
                <a:spcPts val="265"/>
              </a:spcBef>
              <a:spcAft>
                <a:spcPts val="0"/>
              </a:spcAft>
              <a:buClrTx/>
              <a:buSzTx/>
              <a:buFontTx/>
              <a:buNone/>
              <a:tabLst/>
              <a:defRPr/>
            </a:pPr>
            <a:r>
              <a:rPr kumimoji="0" lang="es-ES" altLang="zh-CN" sz="2000" b="0" i="0" u="none" strike="noStrike" kern="0" cap="none" spc="-50" normalizeH="0" baseline="0" noProof="0" dirty="0">
                <a:ln>
                  <a:noFill/>
                </a:ln>
                <a:solidFill>
                  <a:sysClr val="windowText" lastClr="000000"/>
                </a:solidFill>
                <a:effectLst/>
                <a:uLnTx/>
                <a:uFillTx/>
                <a:latin typeface="Courier New"/>
                <a:cs typeface="Courier New"/>
              </a:rPr>
              <a:t>}</a:t>
            </a:r>
            <a:endParaRPr kumimoji="0" lang="es-ES" altLang="zh-CN" sz="2000" b="0" i="0" u="none" strike="noStrike" kern="0" cap="none" spc="0" normalizeH="0" baseline="0" noProof="0" dirty="0">
              <a:ln>
                <a:noFill/>
              </a:ln>
              <a:solidFill>
                <a:sysClr val="windowText" lastClr="000000"/>
              </a:solidFill>
              <a:effectLst/>
              <a:uLnTx/>
              <a:uFillTx/>
              <a:latin typeface="Courier New"/>
              <a:cs typeface="Courier New"/>
            </a:endParaRPr>
          </a:p>
          <a:p>
            <a:endParaRPr lang="en-US" altLang="zh-CN" dirty="0"/>
          </a:p>
          <a:p>
            <a:r>
              <a:rPr lang="en-US" altLang="zh-CN" dirty="0"/>
              <a:t>What prints the first time foo is called?</a:t>
            </a:r>
          </a:p>
          <a:p>
            <a:r>
              <a:rPr lang="en-US" altLang="zh-CN" dirty="0"/>
              <a:t>What prints the second time?</a:t>
            </a:r>
          </a:p>
          <a:p>
            <a:endParaRPr lang="en-US" altLang="zh-CN" dirty="0"/>
          </a:p>
          <a:p>
            <a:endParaRPr lang="zh-CN" altLang="en-US" dirty="0"/>
          </a:p>
        </p:txBody>
      </p:sp>
    </p:spTree>
    <p:extLst>
      <p:ext uri="{BB962C8B-B14F-4D97-AF65-F5344CB8AC3E}">
        <p14:creationId xmlns:p14="http://schemas.microsoft.com/office/powerpoint/2010/main" val="2263027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12700">
              <a:spcBef>
                <a:spcPts val="100"/>
              </a:spcBef>
            </a:pPr>
            <a:r>
              <a:rPr lang="en-US" altLang="zh-CN" sz="3600" dirty="0">
                <a:solidFill>
                  <a:srgbClr val="3333CC"/>
                </a:solidFill>
                <a:latin typeface="Arial"/>
                <a:cs typeface="Arial"/>
              </a:rPr>
              <a:t>Problem</a:t>
            </a:r>
            <a:r>
              <a:rPr lang="en-US" altLang="zh-CN" sz="3600" spc="-50" dirty="0">
                <a:solidFill>
                  <a:srgbClr val="3333CC"/>
                </a:solidFill>
                <a:latin typeface="Arial"/>
                <a:cs typeface="Arial"/>
              </a:rPr>
              <a:t> </a:t>
            </a:r>
            <a:r>
              <a:rPr lang="en-US" altLang="zh-CN" sz="3600" spc="-10" dirty="0">
                <a:solidFill>
                  <a:srgbClr val="3333CC"/>
                </a:solidFill>
                <a:latin typeface="Arial"/>
                <a:cs typeface="Arial"/>
              </a:rPr>
              <a:t>Transformation</a:t>
            </a:r>
            <a:br>
              <a:rPr lang="en-US" altLang="zh-CN" sz="3600" spc="-10" dirty="0">
                <a:solidFill>
                  <a:srgbClr val="3333CC"/>
                </a:solidFill>
                <a:latin typeface="Arial"/>
                <a:cs typeface="Arial"/>
              </a:rPr>
            </a:br>
            <a:r>
              <a:rPr lang="en-US" altLang="zh-CN" sz="3600" spc="-10" dirty="0">
                <a:solidFill>
                  <a:srgbClr val="3333CC"/>
                </a:solidFill>
                <a:latin typeface="Arial"/>
                <a:cs typeface="Arial"/>
              </a:rPr>
              <a:t>     </a:t>
            </a:r>
            <a:r>
              <a:rPr lang="en-US" altLang="zh-CN" sz="3600" dirty="0">
                <a:solidFill>
                  <a:srgbClr val="3333CC"/>
                </a:solidFill>
                <a:latin typeface="Arial"/>
                <a:cs typeface="Arial"/>
              </a:rPr>
              <a:t>-</a:t>
            </a:r>
            <a:r>
              <a:rPr lang="en-US" altLang="zh-CN" sz="3600" spc="-5" dirty="0">
                <a:solidFill>
                  <a:srgbClr val="3333CC"/>
                </a:solidFill>
                <a:latin typeface="Arial"/>
                <a:cs typeface="Arial"/>
              </a:rPr>
              <a:t> </a:t>
            </a:r>
            <a:r>
              <a:rPr lang="en-US" altLang="zh-CN" sz="3600" dirty="0">
                <a:solidFill>
                  <a:srgbClr val="3333CC"/>
                </a:solidFill>
                <a:latin typeface="Arial"/>
                <a:cs typeface="Arial"/>
              </a:rPr>
              <a:t>levels</a:t>
            </a:r>
            <a:r>
              <a:rPr lang="en-US" altLang="zh-CN" sz="3600" spc="-5" dirty="0">
                <a:solidFill>
                  <a:srgbClr val="3333CC"/>
                </a:solidFill>
                <a:latin typeface="Arial"/>
                <a:cs typeface="Arial"/>
              </a:rPr>
              <a:t> </a:t>
            </a:r>
            <a:r>
              <a:rPr lang="en-US" altLang="zh-CN" sz="3600" dirty="0">
                <a:solidFill>
                  <a:srgbClr val="3333CC"/>
                </a:solidFill>
                <a:latin typeface="Arial"/>
                <a:cs typeface="Arial"/>
              </a:rPr>
              <a:t>of </a:t>
            </a:r>
            <a:r>
              <a:rPr lang="en-US" altLang="zh-CN" sz="3600" spc="-10" dirty="0">
                <a:solidFill>
                  <a:srgbClr val="3333CC"/>
                </a:solidFill>
                <a:latin typeface="Arial"/>
                <a:cs typeface="Arial"/>
              </a:rPr>
              <a:t>abstraction</a:t>
            </a:r>
            <a:endParaRPr lang="zh-CN" altLang="en-US" sz="3600" dirty="0"/>
          </a:p>
        </p:txBody>
      </p:sp>
      <p:sp>
        <p:nvSpPr>
          <p:cNvPr id="4" name="内容占位符 3">
            <a:extLst>
              <a:ext uri="{FF2B5EF4-FFF2-40B4-BE49-F238E27FC236}">
                <a16:creationId xmlns:a16="http://schemas.microsoft.com/office/drawing/2014/main" id="{38DEBBA1-80C4-EF97-DC70-5EAB63CB7EA4}"/>
              </a:ext>
            </a:extLst>
          </p:cNvPr>
          <p:cNvSpPr>
            <a:spLocks noGrp="1"/>
          </p:cNvSpPr>
          <p:nvPr>
            <p:ph idx="1"/>
          </p:nvPr>
        </p:nvSpPr>
        <p:spPr/>
        <p:txBody>
          <a:bodyPr/>
          <a:lstStyle/>
          <a:p>
            <a:pPr marL="88265" marR="612775"/>
            <a:r>
              <a:rPr lang="en-US" altLang="zh-CN" sz="2800" b="1" baseline="0" dirty="0">
                <a:latin typeface="Arial"/>
                <a:cs typeface="Arial"/>
              </a:rPr>
              <a:t>How</a:t>
            </a:r>
            <a:r>
              <a:rPr lang="en-US" altLang="zh-CN" sz="2800" b="1" spc="-25" baseline="0" dirty="0">
                <a:latin typeface="Arial"/>
                <a:cs typeface="Arial"/>
              </a:rPr>
              <a:t> </a:t>
            </a:r>
            <a:r>
              <a:rPr lang="en-US" altLang="zh-CN" sz="2800" b="1" baseline="0" dirty="0">
                <a:latin typeface="Arial"/>
                <a:cs typeface="Arial"/>
              </a:rPr>
              <a:t>do</a:t>
            </a:r>
            <a:r>
              <a:rPr lang="en-US" altLang="zh-CN" sz="2800" b="1" spc="-15" baseline="0" dirty="0">
                <a:latin typeface="Arial"/>
                <a:cs typeface="Arial"/>
              </a:rPr>
              <a:t> </a:t>
            </a:r>
            <a:r>
              <a:rPr lang="en-US" altLang="zh-CN" sz="2800" b="1" baseline="0" dirty="0">
                <a:latin typeface="Arial"/>
                <a:cs typeface="Arial"/>
              </a:rPr>
              <a:t>user</a:t>
            </a:r>
            <a:r>
              <a:rPr lang="en-US" altLang="zh-CN" sz="2800" b="1" spc="-15" baseline="0" dirty="0">
                <a:latin typeface="Arial"/>
                <a:cs typeface="Arial"/>
              </a:rPr>
              <a:t> </a:t>
            </a:r>
            <a:r>
              <a:rPr lang="en-US" altLang="zh-CN" sz="2800" b="1" spc="-10" baseline="0" dirty="0">
                <a:latin typeface="Arial"/>
                <a:cs typeface="Arial"/>
              </a:rPr>
              <a:t>programs </a:t>
            </a:r>
            <a:r>
              <a:rPr lang="en-US" altLang="zh-CN" sz="2800" b="1" baseline="0" dirty="0">
                <a:latin typeface="Arial"/>
                <a:cs typeface="Arial"/>
              </a:rPr>
              <a:t>get</a:t>
            </a:r>
            <a:r>
              <a:rPr lang="en-US" altLang="zh-CN" sz="2800" b="1" spc="-15" baseline="0" dirty="0">
                <a:latin typeface="Arial"/>
                <a:cs typeface="Arial"/>
              </a:rPr>
              <a:t> </a:t>
            </a:r>
            <a:r>
              <a:rPr lang="en-US" altLang="zh-CN" sz="2800" b="1" spc="-10" baseline="0" dirty="0">
                <a:latin typeface="Arial"/>
                <a:cs typeface="Arial"/>
              </a:rPr>
              <a:t>executed?</a:t>
            </a:r>
            <a:endParaRPr lang="en-US" altLang="zh-CN" sz="2800" baseline="0" dirty="0">
              <a:latin typeface="Arial"/>
              <a:cs typeface="Arial"/>
            </a:endParaRPr>
          </a:p>
          <a:p>
            <a:pPr marL="93980" marR="713740">
              <a:spcBef>
                <a:spcPts val="910"/>
              </a:spcBef>
            </a:pPr>
            <a:r>
              <a:rPr lang="en-US" altLang="zh-CN" sz="2800" b="1" spc="-10" baseline="0" dirty="0">
                <a:latin typeface="Arial"/>
                <a:cs typeface="Arial"/>
              </a:rPr>
              <a:t>Translation</a:t>
            </a:r>
            <a:r>
              <a:rPr lang="en-US" altLang="zh-CN" sz="2800" b="1" spc="-5" baseline="0" dirty="0">
                <a:latin typeface="Arial"/>
                <a:cs typeface="Arial"/>
              </a:rPr>
              <a:t> </a:t>
            </a:r>
            <a:r>
              <a:rPr lang="en-US" altLang="zh-CN" sz="2800" b="1" baseline="0" dirty="0">
                <a:latin typeface="Arial"/>
                <a:cs typeface="Arial"/>
              </a:rPr>
              <a:t>from</a:t>
            </a:r>
            <a:r>
              <a:rPr lang="en-US" altLang="zh-CN" sz="2800" b="1" spc="-5" baseline="0" dirty="0">
                <a:latin typeface="Arial"/>
                <a:cs typeface="Arial"/>
              </a:rPr>
              <a:t> </a:t>
            </a:r>
            <a:r>
              <a:rPr lang="en-US" altLang="zh-CN" sz="2800" b="1" baseline="0" dirty="0">
                <a:latin typeface="Arial"/>
                <a:cs typeface="Arial"/>
              </a:rPr>
              <a:t>C </a:t>
            </a:r>
            <a:r>
              <a:rPr lang="en-US" altLang="zh-CN" sz="2800" b="1" spc="-25" baseline="0" dirty="0">
                <a:latin typeface="Arial"/>
                <a:cs typeface="Arial"/>
              </a:rPr>
              <a:t>to </a:t>
            </a:r>
            <a:r>
              <a:rPr lang="en-US" altLang="zh-CN" sz="2800" b="1" spc="-10" baseline="0" dirty="0">
                <a:latin typeface="Arial"/>
                <a:cs typeface="Arial"/>
              </a:rPr>
              <a:t>Assembly</a:t>
            </a:r>
            <a:endParaRPr lang="en-US" altLang="zh-CN" sz="2800" baseline="0" dirty="0">
              <a:latin typeface="Arial"/>
              <a:cs typeface="Arial"/>
            </a:endParaRPr>
          </a:p>
          <a:p>
            <a:pPr marL="722630" marR="687070" lvl="1" indent="-342900">
              <a:buFont typeface="Wingdings" pitchFamily="2" charset="2"/>
              <a:buChar char="Ø"/>
            </a:pPr>
            <a:r>
              <a:rPr lang="en-US" altLang="zh-CN" sz="2400" b="1" baseline="0" dirty="0">
                <a:latin typeface="Arial"/>
                <a:cs typeface="Arial"/>
              </a:rPr>
              <a:t>Scope</a:t>
            </a:r>
            <a:r>
              <a:rPr lang="en-US" altLang="zh-CN" sz="2400" b="1" spc="-15" baseline="0" dirty="0">
                <a:latin typeface="Arial"/>
                <a:cs typeface="Arial"/>
              </a:rPr>
              <a:t> </a:t>
            </a:r>
            <a:r>
              <a:rPr lang="en-US" altLang="zh-CN" sz="2400" b="1" baseline="0" dirty="0">
                <a:latin typeface="Arial"/>
                <a:cs typeface="Arial"/>
              </a:rPr>
              <a:t>of</a:t>
            </a:r>
            <a:r>
              <a:rPr lang="en-US" altLang="zh-CN" sz="2400" b="1" spc="-15" baseline="0" dirty="0">
                <a:latin typeface="Arial"/>
                <a:cs typeface="Arial"/>
              </a:rPr>
              <a:t> </a:t>
            </a:r>
            <a:r>
              <a:rPr lang="en-US" altLang="zh-CN" sz="2400" b="1" spc="-10" baseline="0" dirty="0">
                <a:latin typeface="Arial"/>
                <a:cs typeface="Arial"/>
              </a:rPr>
              <a:t>variables</a:t>
            </a:r>
          </a:p>
          <a:p>
            <a:pPr marL="722630" marR="687070" lvl="1" indent="-342900">
              <a:buFont typeface="Wingdings" pitchFamily="2" charset="2"/>
              <a:buChar char="Ø"/>
            </a:pPr>
            <a:r>
              <a:rPr lang="en-US" altLang="zh-CN" sz="2400" b="1" baseline="0" dirty="0">
                <a:latin typeface="Arial"/>
                <a:cs typeface="Arial"/>
              </a:rPr>
              <a:t>Function</a:t>
            </a:r>
            <a:r>
              <a:rPr lang="en-US" altLang="zh-CN" sz="2400" b="1" spc="-35" baseline="0" dirty="0">
                <a:latin typeface="Arial"/>
                <a:cs typeface="Arial"/>
              </a:rPr>
              <a:t> </a:t>
            </a:r>
            <a:r>
              <a:rPr lang="en-US" altLang="zh-CN" sz="2400" b="1" spc="-10" baseline="0" dirty="0">
                <a:latin typeface="Arial"/>
                <a:cs typeface="Arial"/>
              </a:rPr>
              <a:t>calls </a:t>
            </a:r>
          </a:p>
          <a:p>
            <a:pPr marL="722630" marR="687070" lvl="1" indent="-342900">
              <a:buFont typeface="Wingdings" pitchFamily="2" charset="2"/>
              <a:buChar char="Ø"/>
            </a:pPr>
            <a:r>
              <a:rPr lang="en-US" altLang="zh-CN" sz="2400" b="1" spc="-10" baseline="0" dirty="0">
                <a:latin typeface="Arial"/>
                <a:cs typeface="Arial"/>
              </a:rPr>
              <a:t>Recursion</a:t>
            </a:r>
            <a:r>
              <a:rPr lang="en-US" altLang="zh-CN" sz="2400" b="1" spc="500" baseline="0" dirty="0">
                <a:latin typeface="Arial"/>
                <a:cs typeface="Arial"/>
              </a:rPr>
              <a:t> </a:t>
            </a:r>
          </a:p>
          <a:p>
            <a:pPr marL="722630" marR="687070" lvl="1" indent="-342900">
              <a:buFont typeface="Wingdings" pitchFamily="2" charset="2"/>
              <a:buChar char="Ø"/>
            </a:pPr>
            <a:r>
              <a:rPr lang="en-US" altLang="zh-CN" sz="2400" b="1" baseline="0" dirty="0">
                <a:latin typeface="Arial"/>
                <a:cs typeface="Arial"/>
              </a:rPr>
              <a:t>Pointers</a:t>
            </a:r>
            <a:r>
              <a:rPr lang="en-US" altLang="zh-CN" sz="2400" b="1" spc="-20" baseline="0" dirty="0">
                <a:latin typeface="Arial"/>
                <a:cs typeface="Arial"/>
              </a:rPr>
              <a:t> </a:t>
            </a:r>
            <a:r>
              <a:rPr lang="en-US" altLang="zh-CN" sz="2400" b="1" baseline="0" dirty="0">
                <a:latin typeface="Arial"/>
                <a:cs typeface="Arial"/>
              </a:rPr>
              <a:t>&amp;</a:t>
            </a:r>
            <a:r>
              <a:rPr lang="en-US" altLang="zh-CN" sz="2400" b="1" spc="-55" baseline="0" dirty="0">
                <a:latin typeface="Arial"/>
                <a:cs typeface="Arial"/>
              </a:rPr>
              <a:t> </a:t>
            </a:r>
            <a:r>
              <a:rPr lang="en-US" altLang="zh-CN" sz="2400" b="1" spc="-10" baseline="0" dirty="0">
                <a:latin typeface="Arial"/>
                <a:cs typeface="Arial"/>
              </a:rPr>
              <a:t>Arrays </a:t>
            </a:r>
          </a:p>
          <a:p>
            <a:pPr marL="722630" marR="687070" lvl="1" indent="-342900">
              <a:buFont typeface="Wingdings" pitchFamily="2" charset="2"/>
              <a:buChar char="Ø"/>
            </a:pPr>
            <a:r>
              <a:rPr lang="en-US" altLang="zh-CN" sz="2400" b="1" baseline="0" dirty="0">
                <a:latin typeface="Arial"/>
                <a:cs typeface="Arial"/>
              </a:rPr>
              <a:t>Data</a:t>
            </a:r>
            <a:r>
              <a:rPr lang="en-US" altLang="zh-CN" sz="2400" b="1" spc="-20" baseline="0" dirty="0">
                <a:latin typeface="Arial"/>
                <a:cs typeface="Arial"/>
              </a:rPr>
              <a:t> </a:t>
            </a:r>
            <a:r>
              <a:rPr lang="en-US" altLang="zh-CN" sz="2400" b="1" spc="-10" baseline="0" dirty="0">
                <a:latin typeface="Arial"/>
                <a:cs typeface="Arial"/>
              </a:rPr>
              <a:t>Structures</a:t>
            </a:r>
          </a:p>
          <a:p>
            <a:pPr marL="722630" marR="687070" lvl="1" indent="-342900">
              <a:buFont typeface="Wingdings" pitchFamily="2" charset="2"/>
              <a:buChar char="Ø"/>
            </a:pPr>
            <a:r>
              <a:rPr lang="en-US" altLang="zh-CN" sz="2400" b="1" baseline="0" dirty="0">
                <a:latin typeface="Arial"/>
                <a:cs typeface="Arial"/>
              </a:rPr>
              <a:t>Memory</a:t>
            </a:r>
            <a:r>
              <a:rPr lang="en-US" altLang="zh-CN" sz="2400" b="1" spc="-65" baseline="0" dirty="0">
                <a:latin typeface="Arial"/>
                <a:cs typeface="Arial"/>
              </a:rPr>
              <a:t> </a:t>
            </a:r>
            <a:r>
              <a:rPr lang="en-US" altLang="zh-CN" sz="2400" b="1" spc="-10" baseline="0" dirty="0">
                <a:latin typeface="Arial"/>
                <a:cs typeface="Arial"/>
              </a:rPr>
              <a:t>Allocation</a:t>
            </a:r>
            <a:endParaRPr lang="en-US" altLang="zh-CN" sz="2400" baseline="0" dirty="0">
              <a:latin typeface="Arial"/>
              <a:cs typeface="Arial"/>
            </a:endParaRPr>
          </a:p>
          <a:p>
            <a:endParaRPr lang="zh-CN" altLang="en-US" sz="2800" dirty="0"/>
          </a:p>
        </p:txBody>
      </p:sp>
      <p:graphicFrame>
        <p:nvGraphicFramePr>
          <p:cNvPr id="7" name="object 5">
            <a:extLst>
              <a:ext uri="{FF2B5EF4-FFF2-40B4-BE49-F238E27FC236}">
                <a16:creationId xmlns:a16="http://schemas.microsoft.com/office/drawing/2014/main" id="{1F17A4FF-978F-F4FA-0E7E-90A7BD2F7AB8}"/>
              </a:ext>
            </a:extLst>
          </p:cNvPr>
          <p:cNvGraphicFramePr>
            <a:graphicFrameLocks noGrp="1"/>
          </p:cNvGraphicFramePr>
          <p:nvPr>
            <p:extLst>
              <p:ext uri="{D42A27DB-BD31-4B8C-83A1-F6EECF244321}">
                <p14:modId xmlns:p14="http://schemas.microsoft.com/office/powerpoint/2010/main" val="403079070"/>
              </p:ext>
            </p:extLst>
          </p:nvPr>
        </p:nvGraphicFramePr>
        <p:xfrm>
          <a:off x="4788024" y="2060849"/>
          <a:ext cx="2952328" cy="4032447"/>
        </p:xfrm>
        <a:graphic>
          <a:graphicData uri="http://schemas.openxmlformats.org/drawingml/2006/table">
            <a:tbl>
              <a:tblPr firstRow="1" bandRow="1">
                <a:tableStyleId>{2D5ABB26-0587-4C30-8999-92F81FD0307C}</a:tableStyleId>
              </a:tblPr>
              <a:tblGrid>
                <a:gridCol w="2952328">
                  <a:extLst>
                    <a:ext uri="{9D8B030D-6E8A-4147-A177-3AD203B41FA5}">
                      <a16:colId xmlns:a16="http://schemas.microsoft.com/office/drawing/2014/main" val="20000"/>
                    </a:ext>
                  </a:extLst>
                </a:gridCol>
              </a:tblGrid>
              <a:tr h="576572">
                <a:tc>
                  <a:txBody>
                    <a:bodyPr/>
                    <a:lstStyle/>
                    <a:p>
                      <a:pPr algn="ctr">
                        <a:lnSpc>
                          <a:spcPct val="100000"/>
                        </a:lnSpc>
                        <a:spcBef>
                          <a:spcPts val="605"/>
                        </a:spcBef>
                      </a:pPr>
                      <a:r>
                        <a:rPr sz="2400" dirty="0">
                          <a:latin typeface="Arial"/>
                          <a:cs typeface="Arial"/>
                        </a:rPr>
                        <a:t>Natural</a:t>
                      </a:r>
                      <a:r>
                        <a:rPr sz="2400" spc="-25" dirty="0">
                          <a:latin typeface="Arial"/>
                          <a:cs typeface="Arial"/>
                        </a:rPr>
                        <a:t> </a:t>
                      </a:r>
                      <a:r>
                        <a:rPr sz="2400" spc="-10" dirty="0">
                          <a:latin typeface="Arial"/>
                          <a:cs typeface="Arial"/>
                        </a:rPr>
                        <a:t>Language</a:t>
                      </a:r>
                      <a:endParaRPr sz="2400" dirty="0">
                        <a:latin typeface="Arial"/>
                        <a:cs typeface="Arial"/>
                      </a:endParaRPr>
                    </a:p>
                  </a:txBody>
                  <a:tcPr marL="0" marR="0" marT="76835" marB="0">
                    <a:lnL w="9525">
                      <a:solidFill>
                        <a:srgbClr val="000000"/>
                      </a:solidFill>
                      <a:prstDash val="solid"/>
                    </a:lnL>
                    <a:lnR w="9525">
                      <a:solidFill>
                        <a:srgbClr val="000000"/>
                      </a:solidFill>
                      <a:prstDash val="solid"/>
                    </a:lnR>
                    <a:lnT w="9525">
                      <a:solidFill>
                        <a:srgbClr val="000000"/>
                      </a:solidFill>
                      <a:prstDash val="solid"/>
                    </a:lnT>
                    <a:lnB w="12700">
                      <a:solidFill>
                        <a:srgbClr val="000000"/>
                      </a:solidFill>
                      <a:prstDash val="solid"/>
                    </a:lnB>
                    <a:solidFill>
                      <a:srgbClr val="A5A5E9"/>
                    </a:solidFill>
                  </a:tcPr>
                </a:tc>
                <a:extLst>
                  <a:ext uri="{0D108BD9-81ED-4DB2-BD59-A6C34878D82A}">
                    <a16:rowId xmlns:a16="http://schemas.microsoft.com/office/drawing/2014/main" val="10000"/>
                  </a:ext>
                </a:extLst>
              </a:tr>
              <a:tr h="578945">
                <a:tc>
                  <a:txBody>
                    <a:bodyPr/>
                    <a:lstStyle/>
                    <a:p>
                      <a:pPr algn="ctr">
                        <a:lnSpc>
                          <a:spcPct val="100000"/>
                        </a:lnSpc>
                        <a:spcBef>
                          <a:spcPts val="620"/>
                        </a:spcBef>
                      </a:pPr>
                      <a:r>
                        <a:rPr sz="2400" spc="-10" dirty="0">
                          <a:latin typeface="Arial"/>
                          <a:cs typeface="Arial"/>
                        </a:rPr>
                        <a:t>Algorithm</a:t>
                      </a:r>
                      <a:endParaRPr sz="2400" dirty="0">
                        <a:latin typeface="Arial"/>
                        <a:cs typeface="Arial"/>
                      </a:endParaRPr>
                    </a:p>
                  </a:txBody>
                  <a:tcPr marL="0" marR="0" marT="7874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A5A5E9"/>
                    </a:solidFill>
                  </a:tcPr>
                </a:tc>
                <a:extLst>
                  <a:ext uri="{0D108BD9-81ED-4DB2-BD59-A6C34878D82A}">
                    <a16:rowId xmlns:a16="http://schemas.microsoft.com/office/drawing/2014/main" val="10001"/>
                  </a:ext>
                </a:extLst>
              </a:tr>
              <a:tr h="578945">
                <a:tc>
                  <a:txBody>
                    <a:bodyPr/>
                    <a:lstStyle/>
                    <a:p>
                      <a:pPr algn="ctr">
                        <a:lnSpc>
                          <a:spcPct val="100000"/>
                        </a:lnSpc>
                        <a:spcBef>
                          <a:spcPts val="625"/>
                        </a:spcBef>
                      </a:pPr>
                      <a:r>
                        <a:rPr sz="2400" spc="-10" dirty="0">
                          <a:latin typeface="Arial"/>
                          <a:cs typeface="Arial"/>
                        </a:rPr>
                        <a:t>Program</a:t>
                      </a:r>
                      <a:endParaRPr sz="2400" dirty="0">
                        <a:latin typeface="Arial"/>
                        <a:cs typeface="Arial"/>
                      </a:endParaRPr>
                    </a:p>
                  </a:txBody>
                  <a:tcPr marL="0" marR="0" marT="7937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A5A5E9"/>
                    </a:solidFill>
                  </a:tcPr>
                </a:tc>
                <a:extLst>
                  <a:ext uri="{0D108BD9-81ED-4DB2-BD59-A6C34878D82A}">
                    <a16:rowId xmlns:a16="http://schemas.microsoft.com/office/drawing/2014/main" val="10002"/>
                  </a:ext>
                </a:extLst>
              </a:tr>
              <a:tr h="575386">
                <a:tc>
                  <a:txBody>
                    <a:bodyPr/>
                    <a:lstStyle/>
                    <a:p>
                      <a:pPr algn="ctr">
                        <a:lnSpc>
                          <a:spcPct val="100000"/>
                        </a:lnSpc>
                        <a:spcBef>
                          <a:spcPts val="630"/>
                        </a:spcBef>
                      </a:pPr>
                      <a:r>
                        <a:rPr sz="2400" dirty="0">
                          <a:latin typeface="Arial"/>
                          <a:cs typeface="Arial"/>
                        </a:rPr>
                        <a:t>Machine</a:t>
                      </a:r>
                      <a:r>
                        <a:rPr sz="2400" spc="-70" dirty="0">
                          <a:latin typeface="Arial"/>
                          <a:cs typeface="Arial"/>
                        </a:rPr>
                        <a:t> </a:t>
                      </a:r>
                      <a:r>
                        <a:rPr sz="2400" spc="-10" dirty="0">
                          <a:latin typeface="Arial"/>
                          <a:cs typeface="Arial"/>
                        </a:rPr>
                        <a:t>Architecture</a:t>
                      </a:r>
                      <a:endParaRPr sz="2400" dirty="0">
                        <a:latin typeface="Arial"/>
                        <a:cs typeface="Arial"/>
                      </a:endParaRPr>
                    </a:p>
                  </a:txBody>
                  <a:tcPr marL="0" marR="0" marT="8001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A5A5E9"/>
                    </a:solidFill>
                  </a:tcPr>
                </a:tc>
                <a:extLst>
                  <a:ext uri="{0D108BD9-81ED-4DB2-BD59-A6C34878D82A}">
                    <a16:rowId xmlns:a16="http://schemas.microsoft.com/office/drawing/2014/main" val="10003"/>
                  </a:ext>
                </a:extLst>
              </a:tr>
              <a:tr h="575386">
                <a:tc>
                  <a:txBody>
                    <a:bodyPr/>
                    <a:lstStyle/>
                    <a:p>
                      <a:pPr algn="ctr">
                        <a:lnSpc>
                          <a:spcPct val="100000"/>
                        </a:lnSpc>
                        <a:spcBef>
                          <a:spcPts val="605"/>
                        </a:spcBef>
                      </a:pPr>
                      <a:r>
                        <a:rPr sz="2400" spc="-10" dirty="0">
                          <a:latin typeface="Arial"/>
                          <a:cs typeface="Arial"/>
                        </a:rPr>
                        <a:t>Micro-architecture</a:t>
                      </a:r>
                      <a:endParaRPr sz="2400" dirty="0">
                        <a:latin typeface="Arial"/>
                        <a:cs typeface="Arial"/>
                      </a:endParaRPr>
                    </a:p>
                  </a:txBody>
                  <a:tcPr marL="0" marR="0" marT="7683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A5A5E9"/>
                    </a:solidFill>
                  </a:tcPr>
                </a:tc>
                <a:extLst>
                  <a:ext uri="{0D108BD9-81ED-4DB2-BD59-A6C34878D82A}">
                    <a16:rowId xmlns:a16="http://schemas.microsoft.com/office/drawing/2014/main" val="10004"/>
                  </a:ext>
                </a:extLst>
              </a:tr>
              <a:tr h="574200">
                <a:tc>
                  <a:txBody>
                    <a:bodyPr/>
                    <a:lstStyle/>
                    <a:p>
                      <a:pPr algn="ctr">
                        <a:lnSpc>
                          <a:spcPct val="100000"/>
                        </a:lnSpc>
                        <a:spcBef>
                          <a:spcPts val="630"/>
                        </a:spcBef>
                      </a:pPr>
                      <a:r>
                        <a:rPr sz="2400" dirty="0">
                          <a:latin typeface="Arial"/>
                          <a:cs typeface="Arial"/>
                        </a:rPr>
                        <a:t>Logic</a:t>
                      </a:r>
                      <a:r>
                        <a:rPr sz="2400" spc="5" dirty="0">
                          <a:latin typeface="Arial"/>
                          <a:cs typeface="Arial"/>
                        </a:rPr>
                        <a:t> </a:t>
                      </a:r>
                      <a:r>
                        <a:rPr sz="2400" spc="-10" dirty="0">
                          <a:latin typeface="Arial"/>
                          <a:cs typeface="Arial"/>
                        </a:rPr>
                        <a:t>Circuits</a:t>
                      </a:r>
                      <a:endParaRPr sz="2400" dirty="0">
                        <a:latin typeface="Arial"/>
                        <a:cs typeface="Arial"/>
                      </a:endParaRPr>
                    </a:p>
                  </a:txBody>
                  <a:tcPr marL="0" marR="0" marT="80010" marB="0">
                    <a:lnL w="9525">
                      <a:solidFill>
                        <a:srgbClr val="000000"/>
                      </a:solidFill>
                      <a:prstDash val="solid"/>
                    </a:lnL>
                    <a:lnR w="9525">
                      <a:solidFill>
                        <a:srgbClr val="000000"/>
                      </a:solidFill>
                      <a:prstDash val="solid"/>
                    </a:lnR>
                    <a:lnT w="12700">
                      <a:solidFill>
                        <a:srgbClr val="000000"/>
                      </a:solidFill>
                      <a:prstDash val="solid"/>
                    </a:lnT>
                    <a:lnB w="19050">
                      <a:solidFill>
                        <a:srgbClr val="000000"/>
                      </a:solidFill>
                      <a:prstDash val="solid"/>
                    </a:lnB>
                    <a:solidFill>
                      <a:srgbClr val="A5A5E9"/>
                    </a:solidFill>
                  </a:tcPr>
                </a:tc>
                <a:extLst>
                  <a:ext uri="{0D108BD9-81ED-4DB2-BD59-A6C34878D82A}">
                    <a16:rowId xmlns:a16="http://schemas.microsoft.com/office/drawing/2014/main" val="10005"/>
                  </a:ext>
                </a:extLst>
              </a:tr>
              <a:tr h="573013">
                <a:tc>
                  <a:txBody>
                    <a:bodyPr/>
                    <a:lstStyle/>
                    <a:p>
                      <a:pPr algn="ctr">
                        <a:lnSpc>
                          <a:spcPct val="100000"/>
                        </a:lnSpc>
                        <a:spcBef>
                          <a:spcPts val="610"/>
                        </a:spcBef>
                      </a:pPr>
                      <a:r>
                        <a:rPr sz="2400" spc="-10" dirty="0">
                          <a:latin typeface="Arial"/>
                          <a:cs typeface="Arial"/>
                        </a:rPr>
                        <a:t>Devices</a:t>
                      </a:r>
                      <a:endParaRPr sz="2400" dirty="0">
                        <a:latin typeface="Arial"/>
                        <a:cs typeface="Arial"/>
                      </a:endParaRPr>
                    </a:p>
                  </a:txBody>
                  <a:tcPr marL="0" marR="0" marT="7747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A5A5E9"/>
                    </a:solidFill>
                  </a:tcPr>
                </a:tc>
                <a:extLst>
                  <a:ext uri="{0D108BD9-81ED-4DB2-BD59-A6C34878D82A}">
                    <a16:rowId xmlns:a16="http://schemas.microsoft.com/office/drawing/2014/main" val="10006"/>
                  </a:ext>
                </a:extLst>
              </a:tr>
            </a:tbl>
          </a:graphicData>
        </a:graphic>
      </p:graphicFrame>
      <p:sp>
        <p:nvSpPr>
          <p:cNvPr id="9" name="object 7">
            <a:extLst>
              <a:ext uri="{FF2B5EF4-FFF2-40B4-BE49-F238E27FC236}">
                <a16:creationId xmlns:a16="http://schemas.microsoft.com/office/drawing/2014/main" id="{E70F4489-E3D9-F70B-9E6A-6BC7D179F8B2}"/>
              </a:ext>
            </a:extLst>
          </p:cNvPr>
          <p:cNvSpPr/>
          <p:nvPr/>
        </p:nvSpPr>
        <p:spPr>
          <a:xfrm>
            <a:off x="5464088" y="3284985"/>
            <a:ext cx="1600200" cy="525145"/>
          </a:xfrm>
          <a:custGeom>
            <a:avLst/>
            <a:gdLst/>
            <a:ahLst/>
            <a:cxnLst/>
            <a:rect l="l" t="t" r="r" b="b"/>
            <a:pathLst>
              <a:path w="1600200" h="525145">
                <a:moveTo>
                  <a:pt x="0" y="262334"/>
                </a:moveTo>
                <a:lnTo>
                  <a:pt x="11587" y="217598"/>
                </a:lnTo>
                <a:lnTo>
                  <a:pt x="45068" y="175316"/>
                </a:lnTo>
                <a:lnTo>
                  <a:pt x="98521" y="136118"/>
                </a:lnTo>
                <a:lnTo>
                  <a:pt x="132137" y="117872"/>
                </a:lnTo>
                <a:lnTo>
                  <a:pt x="170025" y="100633"/>
                </a:lnTo>
                <a:lnTo>
                  <a:pt x="211946" y="84480"/>
                </a:lnTo>
                <a:lnTo>
                  <a:pt x="257659" y="69492"/>
                </a:lnTo>
                <a:lnTo>
                  <a:pt x="306924" y="55747"/>
                </a:lnTo>
                <a:lnTo>
                  <a:pt x="359501" y="43324"/>
                </a:lnTo>
                <a:lnTo>
                  <a:pt x="415150" y="32302"/>
                </a:lnTo>
                <a:lnTo>
                  <a:pt x="473630" y="22760"/>
                </a:lnTo>
                <a:lnTo>
                  <a:pt x="534702" y="14776"/>
                </a:lnTo>
                <a:lnTo>
                  <a:pt x="598125" y="8430"/>
                </a:lnTo>
                <a:lnTo>
                  <a:pt x="663659" y="3799"/>
                </a:lnTo>
                <a:lnTo>
                  <a:pt x="731064" y="962"/>
                </a:lnTo>
                <a:lnTo>
                  <a:pt x="800100" y="0"/>
                </a:lnTo>
                <a:lnTo>
                  <a:pt x="869135" y="962"/>
                </a:lnTo>
                <a:lnTo>
                  <a:pt x="936540" y="3799"/>
                </a:lnTo>
                <a:lnTo>
                  <a:pt x="1002074" y="8430"/>
                </a:lnTo>
                <a:lnTo>
                  <a:pt x="1065497" y="14776"/>
                </a:lnTo>
                <a:lnTo>
                  <a:pt x="1126569" y="22760"/>
                </a:lnTo>
                <a:lnTo>
                  <a:pt x="1185049" y="32302"/>
                </a:lnTo>
                <a:lnTo>
                  <a:pt x="1240698" y="43324"/>
                </a:lnTo>
                <a:lnTo>
                  <a:pt x="1293275" y="55747"/>
                </a:lnTo>
                <a:lnTo>
                  <a:pt x="1342540" y="69492"/>
                </a:lnTo>
                <a:lnTo>
                  <a:pt x="1388253" y="84480"/>
                </a:lnTo>
                <a:lnTo>
                  <a:pt x="1430174" y="100633"/>
                </a:lnTo>
                <a:lnTo>
                  <a:pt x="1468062" y="117872"/>
                </a:lnTo>
                <a:lnTo>
                  <a:pt x="1501678" y="136118"/>
                </a:lnTo>
                <a:lnTo>
                  <a:pt x="1555131" y="175316"/>
                </a:lnTo>
                <a:lnTo>
                  <a:pt x="1588612" y="217598"/>
                </a:lnTo>
                <a:lnTo>
                  <a:pt x="1600200" y="262334"/>
                </a:lnTo>
                <a:lnTo>
                  <a:pt x="1597263" y="284969"/>
                </a:lnTo>
                <a:lnTo>
                  <a:pt x="1574488" y="328557"/>
                </a:lnTo>
                <a:lnTo>
                  <a:pt x="1530781" y="369376"/>
                </a:lnTo>
                <a:lnTo>
                  <a:pt x="1468062" y="406796"/>
                </a:lnTo>
                <a:lnTo>
                  <a:pt x="1430174" y="424035"/>
                </a:lnTo>
                <a:lnTo>
                  <a:pt x="1388253" y="440187"/>
                </a:lnTo>
                <a:lnTo>
                  <a:pt x="1342540" y="455176"/>
                </a:lnTo>
                <a:lnTo>
                  <a:pt x="1293275" y="468921"/>
                </a:lnTo>
                <a:lnTo>
                  <a:pt x="1240698" y="481343"/>
                </a:lnTo>
                <a:lnTo>
                  <a:pt x="1185049" y="492365"/>
                </a:lnTo>
                <a:lnTo>
                  <a:pt x="1126569" y="501907"/>
                </a:lnTo>
                <a:lnTo>
                  <a:pt x="1065497" y="509891"/>
                </a:lnTo>
                <a:lnTo>
                  <a:pt x="1002074" y="516238"/>
                </a:lnTo>
                <a:lnTo>
                  <a:pt x="936540" y="520869"/>
                </a:lnTo>
                <a:lnTo>
                  <a:pt x="869135" y="523705"/>
                </a:lnTo>
                <a:lnTo>
                  <a:pt x="800100" y="524668"/>
                </a:lnTo>
                <a:lnTo>
                  <a:pt x="731064" y="523705"/>
                </a:lnTo>
                <a:lnTo>
                  <a:pt x="663659" y="520869"/>
                </a:lnTo>
                <a:lnTo>
                  <a:pt x="598125" y="516238"/>
                </a:lnTo>
                <a:lnTo>
                  <a:pt x="534702" y="509891"/>
                </a:lnTo>
                <a:lnTo>
                  <a:pt x="473630" y="501907"/>
                </a:lnTo>
                <a:lnTo>
                  <a:pt x="415150" y="492365"/>
                </a:lnTo>
                <a:lnTo>
                  <a:pt x="359501" y="481343"/>
                </a:lnTo>
                <a:lnTo>
                  <a:pt x="306924" y="468921"/>
                </a:lnTo>
                <a:lnTo>
                  <a:pt x="257659" y="455176"/>
                </a:lnTo>
                <a:lnTo>
                  <a:pt x="211946" y="440187"/>
                </a:lnTo>
                <a:lnTo>
                  <a:pt x="170025" y="424035"/>
                </a:lnTo>
                <a:lnTo>
                  <a:pt x="132137" y="406796"/>
                </a:lnTo>
                <a:lnTo>
                  <a:pt x="98521" y="388550"/>
                </a:lnTo>
                <a:lnTo>
                  <a:pt x="45068" y="349351"/>
                </a:lnTo>
                <a:lnTo>
                  <a:pt x="11587" y="307069"/>
                </a:lnTo>
                <a:lnTo>
                  <a:pt x="0" y="262334"/>
                </a:lnTo>
                <a:close/>
              </a:path>
            </a:pathLst>
          </a:custGeom>
          <a:ln w="14287">
            <a:solidFill>
              <a:srgbClr val="C00000"/>
            </a:solidFill>
          </a:ln>
        </p:spPr>
        <p:txBody>
          <a:bodyPr wrap="square" lIns="0" tIns="0" rIns="0" bIns="0" rtlCol="0"/>
          <a:lstStyle/>
          <a:p>
            <a:endParaRPr/>
          </a:p>
        </p:txBody>
      </p:sp>
    </p:spTree>
    <p:extLst>
      <p:ext uri="{BB962C8B-B14F-4D97-AF65-F5344CB8AC3E}">
        <p14:creationId xmlns:p14="http://schemas.microsoft.com/office/powerpoint/2010/main" val="1836716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9515A4-D3AB-09B7-1CB2-031405E9497E}"/>
              </a:ext>
            </a:extLst>
          </p:cNvPr>
          <p:cNvSpPr>
            <a:spLocks noGrp="1"/>
          </p:cNvSpPr>
          <p:nvPr>
            <p:ph type="title"/>
          </p:nvPr>
        </p:nvSpPr>
        <p:spPr/>
        <p:txBody>
          <a:bodyPr/>
          <a:lstStyle/>
          <a:p>
            <a:r>
              <a:rPr lang="en-US" altLang="zh-CN" sz="2800" b="1" dirty="0">
                <a:solidFill>
                  <a:srgbClr val="3333CC"/>
                </a:solidFill>
                <a:latin typeface="Arial"/>
                <a:cs typeface="Arial"/>
              </a:rPr>
              <a:t>Scope</a:t>
            </a:r>
            <a:r>
              <a:rPr lang="en-US" altLang="zh-CN" sz="2800" b="1" spc="-10" dirty="0">
                <a:solidFill>
                  <a:srgbClr val="3333CC"/>
                </a:solidFill>
                <a:latin typeface="Arial"/>
                <a:cs typeface="Arial"/>
              </a:rPr>
              <a:t> </a:t>
            </a:r>
            <a:r>
              <a:rPr lang="en-US" altLang="zh-CN" sz="2800" b="1" dirty="0">
                <a:solidFill>
                  <a:srgbClr val="3333CC"/>
                </a:solidFill>
                <a:latin typeface="Arial"/>
                <a:cs typeface="Arial"/>
              </a:rPr>
              <a:t>can</a:t>
            </a:r>
            <a:r>
              <a:rPr lang="en-US" altLang="zh-CN" sz="2800" b="1" spc="-10" dirty="0">
                <a:solidFill>
                  <a:srgbClr val="3333CC"/>
                </a:solidFill>
                <a:latin typeface="Arial"/>
                <a:cs typeface="Arial"/>
              </a:rPr>
              <a:t> </a:t>
            </a:r>
            <a:r>
              <a:rPr lang="en-US" altLang="zh-CN" sz="2800" b="1" dirty="0">
                <a:solidFill>
                  <a:srgbClr val="3333CC"/>
                </a:solidFill>
                <a:latin typeface="Arial"/>
                <a:cs typeface="Arial"/>
              </a:rPr>
              <a:t>be</a:t>
            </a:r>
            <a:r>
              <a:rPr lang="en-US" altLang="zh-CN" sz="2800" b="1" spc="-10" dirty="0">
                <a:solidFill>
                  <a:srgbClr val="3333CC"/>
                </a:solidFill>
                <a:latin typeface="Arial"/>
                <a:cs typeface="Arial"/>
              </a:rPr>
              <a:t> </a:t>
            </a:r>
            <a:r>
              <a:rPr lang="en-US" altLang="zh-CN" sz="2800" b="1" dirty="0">
                <a:solidFill>
                  <a:srgbClr val="3333CC"/>
                </a:solidFill>
                <a:latin typeface="Arial"/>
                <a:cs typeface="Arial"/>
              </a:rPr>
              <a:t>global</a:t>
            </a:r>
            <a:r>
              <a:rPr lang="en-US" altLang="zh-CN" sz="2800" b="1" spc="-10" dirty="0">
                <a:solidFill>
                  <a:srgbClr val="3333CC"/>
                </a:solidFill>
                <a:latin typeface="Arial"/>
                <a:cs typeface="Arial"/>
              </a:rPr>
              <a:t> </a:t>
            </a:r>
            <a:r>
              <a:rPr lang="en-US" altLang="zh-CN" sz="2800" b="1" dirty="0">
                <a:solidFill>
                  <a:srgbClr val="3333CC"/>
                </a:solidFill>
                <a:latin typeface="Arial"/>
                <a:cs typeface="Arial"/>
              </a:rPr>
              <a:t>within</a:t>
            </a:r>
            <a:r>
              <a:rPr lang="en-US" altLang="zh-CN" sz="2800" b="1" spc="-15" dirty="0">
                <a:solidFill>
                  <a:srgbClr val="3333CC"/>
                </a:solidFill>
                <a:latin typeface="Arial"/>
                <a:cs typeface="Arial"/>
              </a:rPr>
              <a:t> </a:t>
            </a:r>
            <a:r>
              <a:rPr lang="en-US" altLang="zh-CN" sz="2800" b="1" dirty="0">
                <a:solidFill>
                  <a:srgbClr val="3333CC"/>
                </a:solidFill>
                <a:latin typeface="Arial"/>
                <a:cs typeface="Arial"/>
              </a:rPr>
              <a:t>a</a:t>
            </a:r>
            <a:r>
              <a:rPr lang="en-US" altLang="zh-CN" sz="2800" b="1" spc="-5" dirty="0">
                <a:solidFill>
                  <a:srgbClr val="3333CC"/>
                </a:solidFill>
                <a:latin typeface="Arial"/>
                <a:cs typeface="Arial"/>
              </a:rPr>
              <a:t> </a:t>
            </a:r>
            <a:r>
              <a:rPr lang="en-US" altLang="zh-CN" sz="2800" b="1" spc="-20" dirty="0">
                <a:solidFill>
                  <a:srgbClr val="3333CC"/>
                </a:solidFill>
                <a:latin typeface="Arial"/>
                <a:cs typeface="Arial"/>
              </a:rPr>
              <a:t>file</a:t>
            </a:r>
            <a:endParaRPr lang="zh-CN" altLang="en-US" dirty="0"/>
          </a:p>
        </p:txBody>
      </p:sp>
      <p:sp>
        <p:nvSpPr>
          <p:cNvPr id="9" name="object 7">
            <a:extLst>
              <a:ext uri="{FF2B5EF4-FFF2-40B4-BE49-F238E27FC236}">
                <a16:creationId xmlns:a16="http://schemas.microsoft.com/office/drawing/2014/main" id="{7AD412DC-05A7-C1A6-144F-EC09DC486822}"/>
              </a:ext>
            </a:extLst>
          </p:cNvPr>
          <p:cNvSpPr txBox="1"/>
          <p:nvPr/>
        </p:nvSpPr>
        <p:spPr>
          <a:xfrm>
            <a:off x="1147291" y="4382445"/>
            <a:ext cx="1519709" cy="1102225"/>
          </a:xfrm>
          <a:prstGeom prst="rect">
            <a:avLst/>
          </a:prstGeom>
        </p:spPr>
        <p:txBody>
          <a:bodyPr vert="horz" wrap="square" lIns="0" tIns="40005" rIns="0" bIns="0" rtlCol="0">
            <a:spAutoFit/>
          </a:bodyPr>
          <a:lstStyle/>
          <a:p>
            <a:pPr>
              <a:lnSpc>
                <a:spcPct val="100000"/>
              </a:lnSpc>
              <a:spcBef>
                <a:spcPts val="315"/>
              </a:spcBef>
            </a:pPr>
            <a:r>
              <a:rPr sz="2400" dirty="0">
                <a:latin typeface="Courier New"/>
                <a:cs typeface="Courier New"/>
              </a:rPr>
              <a:t>int</a:t>
            </a:r>
            <a:r>
              <a:rPr sz="2400" spc="-30" dirty="0">
                <a:latin typeface="Courier New"/>
                <a:cs typeface="Courier New"/>
              </a:rPr>
              <a:t> </a:t>
            </a:r>
            <a:r>
              <a:rPr sz="2400" spc="-10" dirty="0">
                <a:latin typeface="Courier New"/>
                <a:cs typeface="Courier New"/>
              </a:rPr>
              <a:t>bar(...)</a:t>
            </a:r>
            <a:endParaRPr sz="2400" dirty="0">
              <a:latin typeface="Courier New"/>
              <a:cs typeface="Courier New"/>
            </a:endParaRPr>
          </a:p>
          <a:p>
            <a:pPr>
              <a:lnSpc>
                <a:spcPct val="100000"/>
              </a:lnSpc>
              <a:spcBef>
                <a:spcPts val="215"/>
              </a:spcBef>
            </a:pPr>
            <a:r>
              <a:rPr sz="2400" spc="-50" dirty="0">
                <a:latin typeface="Courier New"/>
                <a:cs typeface="Courier New"/>
              </a:rPr>
              <a:t>{</a:t>
            </a:r>
            <a:endParaRPr sz="2400" dirty="0">
              <a:latin typeface="Courier New"/>
              <a:cs typeface="Courier New"/>
            </a:endParaRPr>
          </a:p>
          <a:p>
            <a:pPr marL="171450">
              <a:lnSpc>
                <a:spcPct val="100000"/>
              </a:lnSpc>
              <a:spcBef>
                <a:spcPts val="215"/>
              </a:spcBef>
            </a:pPr>
            <a:r>
              <a:rPr sz="2400" spc="-25" dirty="0">
                <a:latin typeface="Courier New"/>
                <a:cs typeface="Courier New"/>
              </a:rPr>
              <a:t>...</a:t>
            </a:r>
            <a:endParaRPr sz="2400" dirty="0">
              <a:latin typeface="Courier New"/>
              <a:cs typeface="Courier New"/>
            </a:endParaRPr>
          </a:p>
          <a:p>
            <a:pPr>
              <a:lnSpc>
                <a:spcPct val="100000"/>
              </a:lnSpc>
              <a:spcBef>
                <a:spcPts val="219"/>
              </a:spcBef>
            </a:pPr>
            <a:r>
              <a:rPr sz="2400" spc="-50" dirty="0">
                <a:latin typeface="Courier New"/>
                <a:cs typeface="Courier New"/>
              </a:rPr>
              <a:t>}</a:t>
            </a:r>
            <a:endParaRPr sz="2400" dirty="0">
              <a:latin typeface="Courier New"/>
              <a:cs typeface="Courier New"/>
            </a:endParaRPr>
          </a:p>
        </p:txBody>
      </p:sp>
      <p:sp>
        <p:nvSpPr>
          <p:cNvPr id="11" name="文本框 10">
            <a:extLst>
              <a:ext uri="{FF2B5EF4-FFF2-40B4-BE49-F238E27FC236}">
                <a16:creationId xmlns:a16="http://schemas.microsoft.com/office/drawing/2014/main" id="{1DDC4C0A-3755-13E7-094F-8ADEF94FF2EA}"/>
              </a:ext>
            </a:extLst>
          </p:cNvPr>
          <p:cNvSpPr txBox="1"/>
          <p:nvPr/>
        </p:nvSpPr>
        <p:spPr>
          <a:xfrm>
            <a:off x="1036558" y="3224445"/>
            <a:ext cx="4572000" cy="1154162"/>
          </a:xfrm>
          <a:prstGeom prst="rect">
            <a:avLst/>
          </a:prstGeom>
          <a:noFill/>
        </p:spPr>
        <p:txBody>
          <a:bodyPr wrap="square">
            <a:spAutoFit/>
          </a:bodyPr>
          <a:lstStyle/>
          <a:p>
            <a:pPr marL="0" marR="0" lvl="0" indent="0" defTabSz="914400" eaLnBrk="1" fontAlgn="auto" latinLnBrk="0" hangingPunct="1">
              <a:lnSpc>
                <a:spcPct val="100000"/>
              </a:lnSpc>
              <a:spcBef>
                <a:spcPts val="315"/>
              </a:spcBef>
              <a:spcAft>
                <a:spcPts val="0"/>
              </a:spcAft>
              <a:buClrTx/>
              <a:buSzTx/>
              <a:buFontTx/>
              <a:buNone/>
              <a:tabLst/>
              <a:defRPr/>
            </a:pPr>
            <a:r>
              <a:rPr kumimoji="0" lang="en-US" altLang="zh-CN" sz="1600" b="0" i="0" u="none" strike="noStrike" kern="0" cap="none" spc="0" normalizeH="0" baseline="0" noProof="0" dirty="0">
                <a:ln>
                  <a:noFill/>
                </a:ln>
                <a:solidFill>
                  <a:sysClr val="windowText" lastClr="000000"/>
                </a:solidFill>
                <a:effectLst/>
                <a:uLnTx/>
                <a:uFillTx/>
                <a:latin typeface="Courier New"/>
                <a:cs typeface="Courier New"/>
              </a:rPr>
              <a:t>int</a:t>
            </a:r>
            <a:r>
              <a:rPr kumimoji="0" lang="en-US" altLang="zh-CN" sz="1600" b="0" i="0" u="none" strike="noStrike" kern="0" cap="none" spc="-30" normalizeH="0" baseline="0" noProof="0" dirty="0">
                <a:ln>
                  <a:noFill/>
                </a:ln>
                <a:solidFill>
                  <a:sysClr val="windowText" lastClr="000000"/>
                </a:solidFill>
                <a:effectLst/>
                <a:uLnTx/>
                <a:uFillTx/>
                <a:latin typeface="Courier New"/>
                <a:cs typeface="Courier New"/>
              </a:rPr>
              <a:t> </a:t>
            </a:r>
            <a:r>
              <a:rPr kumimoji="0" lang="en-US" altLang="zh-CN" sz="1600" b="0" i="0" u="none" strike="noStrike" kern="0" cap="none" spc="-10" normalizeH="0" baseline="0" noProof="0" dirty="0">
                <a:ln>
                  <a:noFill/>
                </a:ln>
                <a:solidFill>
                  <a:sysClr val="windowText" lastClr="000000"/>
                </a:solidFill>
                <a:effectLst/>
                <a:uLnTx/>
                <a:uFillTx/>
                <a:latin typeface="Courier New"/>
                <a:cs typeface="Courier New"/>
              </a:rPr>
              <a:t>foo(...)</a:t>
            </a:r>
            <a:endParaRPr kumimoji="0" lang="en-US" altLang="zh-CN" sz="1600" b="0" i="0" u="none" strike="noStrike" kern="0" cap="none" spc="0" normalizeH="0" baseline="0" noProof="0" dirty="0">
              <a:ln>
                <a:noFill/>
              </a:ln>
              <a:solidFill>
                <a:sysClr val="windowText" lastClr="000000"/>
              </a:solidFill>
              <a:effectLst/>
              <a:uLnTx/>
              <a:uFillTx/>
              <a:latin typeface="Courier New"/>
              <a:cs typeface="Courier New"/>
            </a:endParaRPr>
          </a:p>
          <a:p>
            <a:pPr marL="0" marR="0" lvl="0" indent="0" defTabSz="914400" eaLnBrk="1" fontAlgn="auto" latinLnBrk="0" hangingPunct="1">
              <a:lnSpc>
                <a:spcPct val="100000"/>
              </a:lnSpc>
              <a:spcBef>
                <a:spcPts val="215"/>
              </a:spcBef>
              <a:spcAft>
                <a:spcPts val="0"/>
              </a:spcAft>
              <a:buClrTx/>
              <a:buSzTx/>
              <a:buFontTx/>
              <a:buNone/>
              <a:tabLst/>
              <a:defRPr/>
            </a:pPr>
            <a:r>
              <a:rPr kumimoji="0" lang="en-US" altLang="zh-CN" sz="1600" b="0" i="0" u="none" strike="noStrike" kern="0" cap="none" spc="-50" normalizeH="0" baseline="0" noProof="0" dirty="0">
                <a:ln>
                  <a:noFill/>
                </a:ln>
                <a:solidFill>
                  <a:sysClr val="windowText" lastClr="000000"/>
                </a:solidFill>
                <a:effectLst/>
                <a:uLnTx/>
                <a:uFillTx/>
                <a:latin typeface="Courier New"/>
                <a:cs typeface="Courier New"/>
              </a:rPr>
              <a:t>{</a:t>
            </a:r>
            <a:endParaRPr kumimoji="0" lang="en-US" altLang="zh-CN" sz="1600" b="0" i="0" u="none" strike="noStrike" kern="0" cap="none" spc="0" normalizeH="0" baseline="0" noProof="0" dirty="0">
              <a:ln>
                <a:noFill/>
              </a:ln>
              <a:solidFill>
                <a:sysClr val="windowText" lastClr="000000"/>
              </a:solidFill>
              <a:effectLst/>
              <a:uLnTx/>
              <a:uFillTx/>
              <a:latin typeface="Courier New"/>
              <a:cs typeface="Courier New"/>
            </a:endParaRPr>
          </a:p>
          <a:p>
            <a:pPr marL="136525" marR="0" lvl="0" indent="0" defTabSz="914400" eaLnBrk="1" fontAlgn="auto" latinLnBrk="0" hangingPunct="1">
              <a:lnSpc>
                <a:spcPct val="100000"/>
              </a:lnSpc>
              <a:spcBef>
                <a:spcPts val="215"/>
              </a:spcBef>
              <a:spcAft>
                <a:spcPts val="0"/>
              </a:spcAft>
              <a:buClrTx/>
              <a:buSzTx/>
              <a:buFontTx/>
              <a:buNone/>
              <a:tabLst/>
              <a:defRPr/>
            </a:pPr>
            <a:r>
              <a:rPr kumimoji="0" lang="en-US" altLang="zh-CN" sz="1600" b="0" i="0" u="none" strike="noStrike" kern="0" cap="none" spc="-25" normalizeH="0" baseline="0" noProof="0" dirty="0">
                <a:ln>
                  <a:noFill/>
                </a:ln>
                <a:solidFill>
                  <a:sysClr val="windowText" lastClr="000000"/>
                </a:solidFill>
                <a:effectLst/>
                <a:uLnTx/>
                <a:uFillTx/>
                <a:latin typeface="Courier New"/>
                <a:cs typeface="Courier New"/>
              </a:rPr>
              <a:t>...</a:t>
            </a:r>
            <a:endParaRPr kumimoji="0" lang="en-US" altLang="zh-CN" sz="1600" b="0" i="0" u="none" strike="noStrike" kern="0" cap="none" spc="0" normalizeH="0" baseline="0" noProof="0" dirty="0">
              <a:ln>
                <a:noFill/>
              </a:ln>
              <a:solidFill>
                <a:sysClr val="windowText" lastClr="000000"/>
              </a:solidFill>
              <a:effectLst/>
              <a:uLnTx/>
              <a:uFillTx/>
              <a:latin typeface="Courier New"/>
              <a:cs typeface="Courier New"/>
            </a:endParaRPr>
          </a:p>
          <a:p>
            <a:pPr marL="0" marR="0" lvl="0" indent="0" defTabSz="914400" eaLnBrk="1" fontAlgn="auto" latinLnBrk="0" hangingPunct="1">
              <a:lnSpc>
                <a:spcPct val="100000"/>
              </a:lnSpc>
              <a:spcBef>
                <a:spcPts val="240"/>
              </a:spcBef>
              <a:spcAft>
                <a:spcPts val="0"/>
              </a:spcAft>
              <a:buClrTx/>
              <a:buSzTx/>
              <a:buFontTx/>
              <a:buNone/>
              <a:tabLst/>
              <a:defRPr/>
            </a:pPr>
            <a:r>
              <a:rPr kumimoji="0" lang="en-US" altLang="zh-CN" sz="1600" b="0" i="0" u="none" strike="noStrike" kern="0" cap="none" spc="-50" normalizeH="0" baseline="0" noProof="0" dirty="0">
                <a:ln>
                  <a:noFill/>
                </a:ln>
                <a:solidFill>
                  <a:sysClr val="windowText" lastClr="000000"/>
                </a:solidFill>
                <a:effectLst/>
                <a:uLnTx/>
                <a:uFillTx/>
                <a:latin typeface="Courier New"/>
                <a:cs typeface="Courier New"/>
              </a:rPr>
              <a:t>}</a:t>
            </a:r>
            <a:endParaRPr kumimoji="0" lang="en-US" altLang="zh-CN" sz="1600" b="0" i="0" u="none" strike="noStrike" kern="0" cap="none" spc="0" normalizeH="0" baseline="0" noProof="0" dirty="0">
              <a:ln>
                <a:noFill/>
              </a:ln>
              <a:solidFill>
                <a:sysClr val="windowText" lastClr="000000"/>
              </a:solidFill>
              <a:effectLst/>
              <a:uLnTx/>
              <a:uFillTx/>
              <a:latin typeface="Courier New"/>
              <a:cs typeface="Courier New"/>
            </a:endParaRPr>
          </a:p>
        </p:txBody>
      </p:sp>
      <p:sp>
        <p:nvSpPr>
          <p:cNvPr id="13" name="文本框 12">
            <a:extLst>
              <a:ext uri="{FF2B5EF4-FFF2-40B4-BE49-F238E27FC236}">
                <a16:creationId xmlns:a16="http://schemas.microsoft.com/office/drawing/2014/main" id="{2B3F7EAC-4129-B0BD-4CCB-EE68DB17961C}"/>
              </a:ext>
            </a:extLst>
          </p:cNvPr>
          <p:cNvSpPr txBox="1"/>
          <p:nvPr/>
        </p:nvSpPr>
        <p:spPr>
          <a:xfrm>
            <a:off x="1036558" y="2684314"/>
            <a:ext cx="5335641" cy="666849"/>
          </a:xfrm>
          <a:prstGeom prst="rect">
            <a:avLst/>
          </a:prstGeom>
          <a:noFill/>
        </p:spPr>
        <p:txBody>
          <a:bodyPr wrap="square">
            <a:spAutoFit/>
          </a:bodyPr>
          <a:lstStyle/>
          <a:p>
            <a:r>
              <a:rPr lang="en-US" altLang="zh-CN" sz="2800" dirty="0">
                <a:latin typeface="Courier New"/>
                <a:cs typeface="Courier New"/>
              </a:rPr>
              <a:t>static</a:t>
            </a:r>
            <a:r>
              <a:rPr lang="en-US" altLang="zh-CN" sz="2800" spc="-30" dirty="0">
                <a:latin typeface="Courier New"/>
                <a:cs typeface="Courier New"/>
              </a:rPr>
              <a:t> </a:t>
            </a:r>
            <a:r>
              <a:rPr lang="en-US" altLang="zh-CN" sz="2800" dirty="0">
                <a:latin typeface="Courier New"/>
                <a:cs typeface="Courier New"/>
              </a:rPr>
              <a:t>int</a:t>
            </a:r>
            <a:r>
              <a:rPr lang="en-US" altLang="zh-CN" sz="2800" spc="-25" dirty="0">
                <a:latin typeface="Courier New"/>
                <a:cs typeface="Courier New"/>
              </a:rPr>
              <a:t> </a:t>
            </a:r>
            <a:r>
              <a:rPr lang="en-US" altLang="zh-CN" sz="2800" spc="-35" dirty="0" err="1">
                <a:latin typeface="Courier New"/>
                <a:cs typeface="Courier New"/>
              </a:rPr>
              <a:t>i</a:t>
            </a:r>
            <a:r>
              <a:rPr lang="en-US" altLang="zh-CN" sz="2800" spc="-35" dirty="0">
                <a:latin typeface="Courier New"/>
                <a:cs typeface="Courier New"/>
              </a:rPr>
              <a:t>;       </a:t>
            </a:r>
            <a:r>
              <a:rPr lang="en-US" altLang="zh-CN" sz="2800" dirty="0">
                <a:latin typeface="Courier New"/>
                <a:cs typeface="Courier New"/>
              </a:rPr>
              <a:t>static</a:t>
            </a:r>
            <a:r>
              <a:rPr lang="en-US" altLang="zh-CN" sz="2800" spc="-30" dirty="0">
                <a:latin typeface="Courier New"/>
                <a:cs typeface="Courier New"/>
              </a:rPr>
              <a:t> </a:t>
            </a:r>
            <a:r>
              <a:rPr lang="en-US" altLang="zh-CN" sz="2800" dirty="0">
                <a:latin typeface="Courier New"/>
                <a:cs typeface="Courier New"/>
              </a:rPr>
              <a:t>int</a:t>
            </a:r>
            <a:r>
              <a:rPr lang="en-US" altLang="zh-CN" sz="2800" spc="-25" dirty="0">
                <a:latin typeface="Courier New"/>
                <a:cs typeface="Courier New"/>
              </a:rPr>
              <a:t> </a:t>
            </a:r>
            <a:r>
              <a:rPr lang="en-US" altLang="zh-CN" sz="2800" spc="-35" dirty="0" err="1">
                <a:latin typeface="Courier New"/>
                <a:cs typeface="Courier New"/>
              </a:rPr>
              <a:t>i</a:t>
            </a:r>
            <a:r>
              <a:rPr lang="en-US" altLang="zh-CN" sz="2800" spc="-35" dirty="0">
                <a:latin typeface="Courier New"/>
                <a:cs typeface="Courier New"/>
              </a:rPr>
              <a:t>;</a:t>
            </a:r>
            <a:endParaRPr lang="zh-CN" altLang="en-US" sz="2800" dirty="0"/>
          </a:p>
          <a:p>
            <a:endParaRPr lang="zh-CN" altLang="en-US" sz="2800" dirty="0"/>
          </a:p>
        </p:txBody>
      </p:sp>
      <p:sp>
        <p:nvSpPr>
          <p:cNvPr id="15" name="object 10">
            <a:extLst>
              <a:ext uri="{FF2B5EF4-FFF2-40B4-BE49-F238E27FC236}">
                <a16:creationId xmlns:a16="http://schemas.microsoft.com/office/drawing/2014/main" id="{4EB26A35-6A62-1D65-B932-5AA098F58905}"/>
              </a:ext>
            </a:extLst>
          </p:cNvPr>
          <p:cNvSpPr txBox="1"/>
          <p:nvPr/>
        </p:nvSpPr>
        <p:spPr>
          <a:xfrm>
            <a:off x="3935524" y="3151939"/>
            <a:ext cx="2016224" cy="1102225"/>
          </a:xfrm>
          <a:prstGeom prst="rect">
            <a:avLst/>
          </a:prstGeom>
        </p:spPr>
        <p:txBody>
          <a:bodyPr vert="horz" wrap="square" lIns="0" tIns="40005" rIns="0" bIns="0" rtlCol="0">
            <a:spAutoFit/>
          </a:bodyPr>
          <a:lstStyle/>
          <a:p>
            <a:pPr eaLnBrk="1" fontAlgn="auto" hangingPunct="1">
              <a:spcBef>
                <a:spcPts val="315"/>
              </a:spcBef>
              <a:spcAft>
                <a:spcPts val="0"/>
              </a:spcAft>
            </a:pPr>
            <a:r>
              <a:rPr sz="1600" kern="0" baseline="0" dirty="0">
                <a:solidFill>
                  <a:sysClr val="windowText" lastClr="000000"/>
                </a:solidFill>
                <a:latin typeface="Courier New"/>
                <a:cs typeface="Courier New"/>
              </a:rPr>
              <a:t>int</a:t>
            </a:r>
            <a:r>
              <a:rPr sz="1600" kern="0" spc="-30" baseline="0" dirty="0">
                <a:solidFill>
                  <a:sysClr val="windowText" lastClr="000000"/>
                </a:solidFill>
                <a:latin typeface="Courier New"/>
                <a:cs typeface="Courier New"/>
              </a:rPr>
              <a:t> </a:t>
            </a:r>
            <a:r>
              <a:rPr sz="1600" kern="0" spc="-10" baseline="0" dirty="0">
                <a:solidFill>
                  <a:sysClr val="windowText" lastClr="000000"/>
                </a:solidFill>
                <a:latin typeface="Courier New"/>
                <a:cs typeface="Courier New"/>
              </a:rPr>
              <a:t>main()</a:t>
            </a:r>
            <a:endParaRPr sz="1600" kern="0" baseline="0" dirty="0">
              <a:solidFill>
                <a:sysClr val="windowText" lastClr="000000"/>
              </a:solidFill>
              <a:latin typeface="Courier New"/>
              <a:cs typeface="Courier New"/>
            </a:endParaRPr>
          </a:p>
          <a:p>
            <a:pPr eaLnBrk="1" fontAlgn="auto" hangingPunct="1">
              <a:spcBef>
                <a:spcPts val="215"/>
              </a:spcBef>
              <a:spcAft>
                <a:spcPts val="0"/>
              </a:spcAft>
            </a:pPr>
            <a:r>
              <a:rPr sz="1600" kern="0" spc="-50" baseline="0" dirty="0">
                <a:solidFill>
                  <a:sysClr val="windowText" lastClr="000000"/>
                </a:solidFill>
                <a:latin typeface="Courier New"/>
                <a:cs typeface="Courier New"/>
              </a:rPr>
              <a:t>{</a:t>
            </a:r>
            <a:endParaRPr sz="1600" kern="0" baseline="0" dirty="0">
              <a:solidFill>
                <a:sysClr val="windowText" lastClr="000000"/>
              </a:solidFill>
              <a:latin typeface="Courier New"/>
              <a:cs typeface="Courier New"/>
            </a:endParaRPr>
          </a:p>
          <a:p>
            <a:pPr marL="171450" eaLnBrk="1" fontAlgn="auto" hangingPunct="1">
              <a:spcBef>
                <a:spcPts val="215"/>
              </a:spcBef>
              <a:spcAft>
                <a:spcPts val="0"/>
              </a:spcAft>
            </a:pPr>
            <a:r>
              <a:rPr sz="1600" kern="0" spc="-25" baseline="0" dirty="0">
                <a:solidFill>
                  <a:sysClr val="windowText" lastClr="000000"/>
                </a:solidFill>
                <a:latin typeface="Courier New"/>
                <a:cs typeface="Courier New"/>
              </a:rPr>
              <a:t>...</a:t>
            </a:r>
            <a:endParaRPr sz="1600" kern="0" baseline="0" dirty="0">
              <a:solidFill>
                <a:sysClr val="windowText" lastClr="000000"/>
              </a:solidFill>
              <a:latin typeface="Courier New"/>
              <a:cs typeface="Courier New"/>
            </a:endParaRPr>
          </a:p>
          <a:p>
            <a:pPr eaLnBrk="1" fontAlgn="auto" hangingPunct="1">
              <a:spcBef>
                <a:spcPts val="240"/>
              </a:spcBef>
              <a:spcAft>
                <a:spcPts val="0"/>
              </a:spcAft>
            </a:pPr>
            <a:r>
              <a:rPr sz="1600" kern="0" spc="-50" baseline="0" dirty="0">
                <a:solidFill>
                  <a:sysClr val="windowText" lastClr="000000"/>
                </a:solidFill>
                <a:latin typeface="Courier New"/>
                <a:cs typeface="Courier New"/>
              </a:rPr>
              <a:t>}</a:t>
            </a:r>
            <a:endParaRPr sz="1600" kern="0" baseline="0" dirty="0">
              <a:solidFill>
                <a:sysClr val="windowText" lastClr="000000"/>
              </a:solidFill>
              <a:latin typeface="Courier New"/>
              <a:cs typeface="Courier New"/>
            </a:endParaRPr>
          </a:p>
        </p:txBody>
      </p:sp>
      <p:sp>
        <p:nvSpPr>
          <p:cNvPr id="17" name="object 11">
            <a:extLst>
              <a:ext uri="{FF2B5EF4-FFF2-40B4-BE49-F238E27FC236}">
                <a16:creationId xmlns:a16="http://schemas.microsoft.com/office/drawing/2014/main" id="{E2D324B2-778C-B3C1-A64C-232A75D16110}"/>
              </a:ext>
            </a:extLst>
          </p:cNvPr>
          <p:cNvSpPr txBox="1"/>
          <p:nvPr/>
        </p:nvSpPr>
        <p:spPr>
          <a:xfrm>
            <a:off x="3935524" y="4437112"/>
            <a:ext cx="1572579" cy="1102225"/>
          </a:xfrm>
          <a:prstGeom prst="rect">
            <a:avLst/>
          </a:prstGeom>
        </p:spPr>
        <p:txBody>
          <a:bodyPr vert="horz" wrap="square" lIns="0" tIns="40005" rIns="0" bIns="0" rtlCol="0">
            <a:spAutoFit/>
          </a:bodyPr>
          <a:lstStyle/>
          <a:p>
            <a:pPr eaLnBrk="1" fontAlgn="auto" hangingPunct="1">
              <a:spcBef>
                <a:spcPts val="315"/>
              </a:spcBef>
              <a:spcAft>
                <a:spcPts val="0"/>
              </a:spcAft>
            </a:pPr>
            <a:r>
              <a:rPr sz="1600" kern="0" baseline="0" dirty="0">
                <a:solidFill>
                  <a:sysClr val="windowText" lastClr="000000"/>
                </a:solidFill>
                <a:latin typeface="Courier New"/>
                <a:cs typeface="Courier New"/>
              </a:rPr>
              <a:t>int</a:t>
            </a:r>
            <a:r>
              <a:rPr sz="1600" kern="0" spc="-30" baseline="0" dirty="0">
                <a:solidFill>
                  <a:sysClr val="windowText" lastClr="000000"/>
                </a:solidFill>
                <a:latin typeface="Courier New"/>
                <a:cs typeface="Courier New"/>
              </a:rPr>
              <a:t> </a:t>
            </a:r>
            <a:r>
              <a:rPr sz="1600" kern="0" spc="-10" baseline="0" dirty="0">
                <a:solidFill>
                  <a:sysClr val="windowText" lastClr="000000"/>
                </a:solidFill>
                <a:latin typeface="Courier New"/>
                <a:cs typeface="Courier New"/>
              </a:rPr>
              <a:t>baz(...)</a:t>
            </a:r>
            <a:endParaRPr sz="1600" kern="0" baseline="0" dirty="0">
              <a:solidFill>
                <a:sysClr val="windowText" lastClr="000000"/>
              </a:solidFill>
              <a:latin typeface="Courier New"/>
              <a:cs typeface="Courier New"/>
            </a:endParaRPr>
          </a:p>
          <a:p>
            <a:pPr eaLnBrk="1" fontAlgn="auto" hangingPunct="1">
              <a:spcBef>
                <a:spcPts val="215"/>
              </a:spcBef>
              <a:spcAft>
                <a:spcPts val="0"/>
              </a:spcAft>
            </a:pPr>
            <a:r>
              <a:rPr sz="1600" kern="0" spc="-50" baseline="0" dirty="0">
                <a:solidFill>
                  <a:sysClr val="windowText" lastClr="000000"/>
                </a:solidFill>
                <a:latin typeface="Courier New"/>
                <a:cs typeface="Courier New"/>
              </a:rPr>
              <a:t>{</a:t>
            </a:r>
            <a:endParaRPr sz="1600" kern="0" baseline="0" dirty="0">
              <a:solidFill>
                <a:sysClr val="windowText" lastClr="000000"/>
              </a:solidFill>
              <a:latin typeface="Courier New"/>
              <a:cs typeface="Courier New"/>
            </a:endParaRPr>
          </a:p>
          <a:p>
            <a:pPr marL="171450" eaLnBrk="1" fontAlgn="auto" hangingPunct="1">
              <a:spcBef>
                <a:spcPts val="215"/>
              </a:spcBef>
              <a:spcAft>
                <a:spcPts val="0"/>
              </a:spcAft>
            </a:pPr>
            <a:r>
              <a:rPr sz="1600" kern="0" spc="-25" baseline="0" dirty="0">
                <a:solidFill>
                  <a:sysClr val="windowText" lastClr="000000"/>
                </a:solidFill>
                <a:latin typeface="Courier New"/>
                <a:cs typeface="Courier New"/>
              </a:rPr>
              <a:t>...</a:t>
            </a:r>
            <a:endParaRPr sz="1600" kern="0" baseline="0" dirty="0">
              <a:solidFill>
                <a:sysClr val="windowText" lastClr="000000"/>
              </a:solidFill>
              <a:latin typeface="Courier New"/>
              <a:cs typeface="Courier New"/>
            </a:endParaRPr>
          </a:p>
          <a:p>
            <a:pPr eaLnBrk="1" fontAlgn="auto" hangingPunct="1">
              <a:spcBef>
                <a:spcPts val="219"/>
              </a:spcBef>
              <a:spcAft>
                <a:spcPts val="0"/>
              </a:spcAft>
            </a:pPr>
            <a:r>
              <a:rPr sz="1600" kern="0" spc="-50" baseline="0" dirty="0">
                <a:solidFill>
                  <a:sysClr val="windowText" lastClr="000000"/>
                </a:solidFill>
                <a:latin typeface="Courier New"/>
                <a:cs typeface="Courier New"/>
              </a:rPr>
              <a:t>}</a:t>
            </a:r>
            <a:endParaRPr sz="1600" kern="0" baseline="0" dirty="0">
              <a:solidFill>
                <a:sysClr val="windowText" lastClr="000000"/>
              </a:solidFill>
              <a:latin typeface="Courier New"/>
              <a:cs typeface="Courier New"/>
            </a:endParaRPr>
          </a:p>
        </p:txBody>
      </p:sp>
      <p:sp>
        <p:nvSpPr>
          <p:cNvPr id="29" name="object 17">
            <a:extLst>
              <a:ext uri="{FF2B5EF4-FFF2-40B4-BE49-F238E27FC236}">
                <a16:creationId xmlns:a16="http://schemas.microsoft.com/office/drawing/2014/main" id="{0BD27556-EBD0-287C-CC02-461D4BFD5EAE}"/>
              </a:ext>
            </a:extLst>
          </p:cNvPr>
          <p:cNvSpPr txBox="1"/>
          <p:nvPr/>
        </p:nvSpPr>
        <p:spPr>
          <a:xfrm>
            <a:off x="1524000" y="1701338"/>
            <a:ext cx="5255712" cy="584134"/>
          </a:xfrm>
          <a:prstGeom prst="rect">
            <a:avLst/>
          </a:prstGeom>
        </p:spPr>
        <p:txBody>
          <a:bodyPr vert="horz" wrap="square" lIns="0" tIns="29845" rIns="0" bIns="0" rtlCol="0">
            <a:spAutoFit/>
          </a:bodyPr>
          <a:lstStyle/>
          <a:p>
            <a:pPr marL="45085" marR="78740" eaLnBrk="1" fontAlgn="auto" hangingPunct="1">
              <a:spcBef>
                <a:spcPts val="235"/>
              </a:spcBef>
              <a:spcAft>
                <a:spcPts val="0"/>
              </a:spcAft>
            </a:pPr>
            <a:r>
              <a:rPr kern="0" baseline="0" dirty="0">
                <a:solidFill>
                  <a:sysClr val="windowText" lastClr="000000"/>
                </a:solidFill>
                <a:latin typeface="Times New Roman"/>
                <a:cs typeface="Times New Roman"/>
              </a:rPr>
              <a:t>These</a:t>
            </a:r>
            <a:r>
              <a:rPr kern="0" spc="-35" baseline="0" dirty="0">
                <a:solidFill>
                  <a:sysClr val="windowText" lastClr="000000"/>
                </a:solidFill>
                <a:latin typeface="Times New Roman"/>
                <a:cs typeface="Times New Roman"/>
              </a:rPr>
              <a:t> </a:t>
            </a:r>
            <a:r>
              <a:rPr kern="0" baseline="0" dirty="0">
                <a:solidFill>
                  <a:sysClr val="windowText" lastClr="000000"/>
                </a:solidFill>
                <a:latin typeface="Times New Roman"/>
                <a:cs typeface="Times New Roman"/>
              </a:rPr>
              <a:t>are</a:t>
            </a:r>
            <a:r>
              <a:rPr kern="0" spc="-30" baseline="0" dirty="0">
                <a:solidFill>
                  <a:sysClr val="windowText" lastClr="000000"/>
                </a:solidFill>
                <a:latin typeface="Times New Roman"/>
                <a:cs typeface="Times New Roman"/>
              </a:rPr>
              <a:t> </a:t>
            </a:r>
            <a:r>
              <a:rPr kern="0" spc="-10" baseline="0" dirty="0">
                <a:solidFill>
                  <a:sysClr val="windowText" lastClr="000000"/>
                </a:solidFill>
                <a:latin typeface="Times New Roman"/>
                <a:cs typeface="Times New Roman"/>
              </a:rPr>
              <a:t>different</a:t>
            </a:r>
            <a:r>
              <a:rPr kern="0" spc="-35" baseline="0" dirty="0">
                <a:solidFill>
                  <a:sysClr val="windowText" lastClr="000000"/>
                </a:solidFill>
                <a:latin typeface="Times New Roman"/>
                <a:cs typeface="Times New Roman"/>
              </a:rPr>
              <a:t> </a:t>
            </a:r>
            <a:r>
              <a:rPr kern="0" baseline="0" dirty="0">
                <a:solidFill>
                  <a:sysClr val="windowText" lastClr="000000"/>
                </a:solidFill>
                <a:latin typeface="Times New Roman"/>
                <a:cs typeface="Times New Roman"/>
              </a:rPr>
              <a:t>variables</a:t>
            </a:r>
            <a:r>
              <a:rPr kern="0" spc="-25" baseline="0" dirty="0">
                <a:solidFill>
                  <a:sysClr val="windowText" lastClr="000000"/>
                </a:solidFill>
                <a:latin typeface="Times New Roman"/>
                <a:cs typeface="Times New Roman"/>
              </a:rPr>
              <a:t> </a:t>
            </a:r>
            <a:r>
              <a:rPr kern="0" baseline="0" dirty="0">
                <a:solidFill>
                  <a:sysClr val="windowText" lastClr="000000"/>
                </a:solidFill>
                <a:latin typeface="Times New Roman"/>
                <a:cs typeface="Times New Roman"/>
              </a:rPr>
              <a:t>with</a:t>
            </a:r>
            <a:r>
              <a:rPr kern="0" spc="-30" baseline="0" dirty="0">
                <a:solidFill>
                  <a:sysClr val="windowText" lastClr="000000"/>
                </a:solidFill>
                <a:latin typeface="Times New Roman"/>
                <a:cs typeface="Times New Roman"/>
              </a:rPr>
              <a:t> </a:t>
            </a:r>
            <a:r>
              <a:rPr kern="0" spc="-10" baseline="0" dirty="0">
                <a:solidFill>
                  <a:sysClr val="windowText" lastClr="000000"/>
                </a:solidFill>
                <a:latin typeface="Times New Roman"/>
                <a:cs typeface="Times New Roman"/>
              </a:rPr>
              <a:t>Global </a:t>
            </a:r>
            <a:r>
              <a:rPr kern="0" baseline="0" dirty="0">
                <a:solidFill>
                  <a:sysClr val="windowText" lastClr="000000"/>
                </a:solidFill>
                <a:latin typeface="Times New Roman"/>
                <a:cs typeface="Times New Roman"/>
              </a:rPr>
              <a:t>scope</a:t>
            </a:r>
            <a:r>
              <a:rPr kern="0" spc="-30" baseline="0" dirty="0">
                <a:solidFill>
                  <a:sysClr val="windowText" lastClr="000000"/>
                </a:solidFill>
                <a:latin typeface="Times New Roman"/>
                <a:cs typeface="Times New Roman"/>
              </a:rPr>
              <a:t> </a:t>
            </a:r>
            <a:r>
              <a:rPr kern="0" baseline="0" dirty="0">
                <a:solidFill>
                  <a:sysClr val="windowText" lastClr="000000"/>
                </a:solidFill>
                <a:latin typeface="Times New Roman"/>
                <a:cs typeface="Times New Roman"/>
              </a:rPr>
              <a:t>within</a:t>
            </a:r>
            <a:r>
              <a:rPr kern="0" spc="-20" baseline="0" dirty="0">
                <a:solidFill>
                  <a:sysClr val="windowText" lastClr="000000"/>
                </a:solidFill>
                <a:latin typeface="Times New Roman"/>
                <a:cs typeface="Times New Roman"/>
              </a:rPr>
              <a:t> </a:t>
            </a:r>
            <a:r>
              <a:rPr kern="0" baseline="0" dirty="0">
                <a:solidFill>
                  <a:sysClr val="windowText" lastClr="000000"/>
                </a:solidFill>
                <a:latin typeface="Times New Roman"/>
                <a:cs typeface="Times New Roman"/>
              </a:rPr>
              <a:t>their</a:t>
            </a:r>
            <a:r>
              <a:rPr kern="0" spc="-20" baseline="0" dirty="0">
                <a:solidFill>
                  <a:sysClr val="windowText" lastClr="000000"/>
                </a:solidFill>
                <a:latin typeface="Times New Roman"/>
                <a:cs typeface="Times New Roman"/>
              </a:rPr>
              <a:t> </a:t>
            </a:r>
            <a:r>
              <a:rPr kern="0" spc="-10" baseline="0" dirty="0">
                <a:solidFill>
                  <a:sysClr val="windowText" lastClr="000000"/>
                </a:solidFill>
                <a:latin typeface="Times New Roman"/>
                <a:cs typeface="Times New Roman"/>
              </a:rPr>
              <a:t>respective</a:t>
            </a:r>
            <a:r>
              <a:rPr kern="0" spc="-30" baseline="0" dirty="0">
                <a:solidFill>
                  <a:sysClr val="windowText" lastClr="000000"/>
                </a:solidFill>
                <a:latin typeface="Times New Roman"/>
                <a:cs typeface="Times New Roman"/>
              </a:rPr>
              <a:t> </a:t>
            </a:r>
            <a:r>
              <a:rPr kern="0" spc="-20" baseline="0" dirty="0">
                <a:solidFill>
                  <a:sysClr val="windowText" lastClr="000000"/>
                </a:solidFill>
                <a:latin typeface="Times New Roman"/>
                <a:cs typeface="Times New Roman"/>
              </a:rPr>
              <a:t>files</a:t>
            </a:r>
            <a:endParaRPr kern="0" baseline="0" dirty="0">
              <a:solidFill>
                <a:sysClr val="windowText" lastClr="000000"/>
              </a:solidFill>
              <a:latin typeface="Times New Roman"/>
              <a:cs typeface="Times New Roman"/>
            </a:endParaRPr>
          </a:p>
        </p:txBody>
      </p:sp>
      <p:cxnSp>
        <p:nvCxnSpPr>
          <p:cNvPr id="33" name="直接箭头连接符 32">
            <a:extLst>
              <a:ext uri="{FF2B5EF4-FFF2-40B4-BE49-F238E27FC236}">
                <a16:creationId xmlns:a16="http://schemas.microsoft.com/office/drawing/2014/main" id="{7A030658-3E15-4D10-4C58-3080CE47A6F8}"/>
              </a:ext>
            </a:extLst>
          </p:cNvPr>
          <p:cNvCxnSpPr/>
          <p:nvPr/>
        </p:nvCxnSpPr>
        <p:spPr bwMode="auto">
          <a:xfrm flipH="1">
            <a:off x="2483768" y="2348880"/>
            <a:ext cx="648072" cy="36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5" name="直接箭头连接符 34">
            <a:extLst>
              <a:ext uri="{FF2B5EF4-FFF2-40B4-BE49-F238E27FC236}">
                <a16:creationId xmlns:a16="http://schemas.microsoft.com/office/drawing/2014/main" id="{79E6C528-C981-7233-AB3D-211FBD7E1C6E}"/>
              </a:ext>
            </a:extLst>
          </p:cNvPr>
          <p:cNvCxnSpPr/>
          <p:nvPr/>
        </p:nvCxnSpPr>
        <p:spPr bwMode="auto">
          <a:xfrm>
            <a:off x="4139952" y="2343977"/>
            <a:ext cx="581861" cy="46762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624563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DB0F60-7806-0D43-7F89-AEC237A2BFB3}"/>
              </a:ext>
            </a:extLst>
          </p:cNvPr>
          <p:cNvSpPr>
            <a:spLocks noGrp="1"/>
          </p:cNvSpPr>
          <p:nvPr>
            <p:ph type="title"/>
          </p:nvPr>
        </p:nvSpPr>
        <p:spPr/>
        <p:txBody>
          <a:bodyPr/>
          <a:lstStyle/>
          <a:p>
            <a:r>
              <a:rPr lang="en-US" altLang="zh-CN" sz="2800" b="1" dirty="0">
                <a:solidFill>
                  <a:srgbClr val="3333CC"/>
                </a:solidFill>
                <a:latin typeface="Arial"/>
                <a:cs typeface="Arial"/>
              </a:rPr>
              <a:t>Scope</a:t>
            </a:r>
            <a:r>
              <a:rPr lang="en-US" altLang="zh-CN" sz="2800" b="1" spc="-30" dirty="0">
                <a:solidFill>
                  <a:srgbClr val="3333CC"/>
                </a:solidFill>
                <a:latin typeface="Arial"/>
                <a:cs typeface="Arial"/>
              </a:rPr>
              <a:t> </a:t>
            </a:r>
            <a:r>
              <a:rPr lang="en-US" altLang="zh-CN" sz="2800" b="1" dirty="0">
                <a:solidFill>
                  <a:srgbClr val="3333CC"/>
                </a:solidFill>
                <a:latin typeface="Arial"/>
                <a:cs typeface="Arial"/>
              </a:rPr>
              <a:t>can</a:t>
            </a:r>
            <a:r>
              <a:rPr lang="en-US" altLang="zh-CN" sz="2800" b="1" spc="-30" dirty="0">
                <a:solidFill>
                  <a:srgbClr val="3333CC"/>
                </a:solidFill>
                <a:latin typeface="Arial"/>
                <a:cs typeface="Arial"/>
              </a:rPr>
              <a:t> </a:t>
            </a:r>
            <a:r>
              <a:rPr lang="en-US" altLang="zh-CN" sz="2800" b="1" dirty="0">
                <a:solidFill>
                  <a:srgbClr val="3333CC"/>
                </a:solidFill>
                <a:latin typeface="Arial"/>
                <a:cs typeface="Arial"/>
              </a:rPr>
              <a:t>be</a:t>
            </a:r>
            <a:r>
              <a:rPr lang="en-US" altLang="zh-CN" sz="2800" b="1" spc="-25" dirty="0">
                <a:solidFill>
                  <a:srgbClr val="3333CC"/>
                </a:solidFill>
                <a:latin typeface="Arial"/>
                <a:cs typeface="Arial"/>
              </a:rPr>
              <a:t> </a:t>
            </a:r>
            <a:r>
              <a:rPr lang="en-US" altLang="zh-CN" sz="2800" b="1" dirty="0">
                <a:solidFill>
                  <a:srgbClr val="3333CC"/>
                </a:solidFill>
                <a:latin typeface="Arial"/>
                <a:cs typeface="Arial"/>
              </a:rPr>
              <a:t>global</a:t>
            </a:r>
            <a:r>
              <a:rPr lang="en-US" altLang="zh-CN" sz="2800" b="1" spc="-35" dirty="0">
                <a:solidFill>
                  <a:srgbClr val="3333CC"/>
                </a:solidFill>
                <a:latin typeface="Arial"/>
                <a:cs typeface="Arial"/>
              </a:rPr>
              <a:t> </a:t>
            </a:r>
            <a:r>
              <a:rPr lang="en-US" altLang="zh-CN" sz="2800" b="1" dirty="0">
                <a:solidFill>
                  <a:srgbClr val="3333CC"/>
                </a:solidFill>
                <a:latin typeface="Arial"/>
                <a:cs typeface="Arial"/>
              </a:rPr>
              <a:t>across</a:t>
            </a:r>
            <a:r>
              <a:rPr lang="en-US" altLang="zh-CN" sz="2800" b="1" spc="-25" dirty="0">
                <a:solidFill>
                  <a:srgbClr val="3333CC"/>
                </a:solidFill>
                <a:latin typeface="Arial"/>
                <a:cs typeface="Arial"/>
              </a:rPr>
              <a:t> </a:t>
            </a:r>
            <a:r>
              <a:rPr lang="en-US" altLang="zh-CN" sz="2800" b="1" dirty="0">
                <a:solidFill>
                  <a:srgbClr val="3333CC"/>
                </a:solidFill>
                <a:latin typeface="Arial"/>
                <a:cs typeface="Arial"/>
              </a:rPr>
              <a:t>all</a:t>
            </a:r>
            <a:r>
              <a:rPr lang="en-US" altLang="zh-CN" sz="2800" b="1" spc="-35" dirty="0">
                <a:solidFill>
                  <a:srgbClr val="3333CC"/>
                </a:solidFill>
                <a:latin typeface="Arial"/>
                <a:cs typeface="Arial"/>
              </a:rPr>
              <a:t> </a:t>
            </a:r>
            <a:r>
              <a:rPr lang="en-US" altLang="zh-CN" sz="2800" b="1" spc="-20" dirty="0">
                <a:solidFill>
                  <a:srgbClr val="3333CC"/>
                </a:solidFill>
                <a:latin typeface="Arial"/>
                <a:cs typeface="Arial"/>
              </a:rPr>
              <a:t>files</a:t>
            </a:r>
            <a:endParaRPr lang="zh-CN" altLang="en-US" dirty="0"/>
          </a:p>
        </p:txBody>
      </p:sp>
      <p:sp>
        <p:nvSpPr>
          <p:cNvPr id="9" name="object 3">
            <a:extLst>
              <a:ext uri="{FF2B5EF4-FFF2-40B4-BE49-F238E27FC236}">
                <a16:creationId xmlns:a16="http://schemas.microsoft.com/office/drawing/2014/main" id="{47508DCB-8C71-AF33-1C8F-F8CB3ECE89FF}"/>
              </a:ext>
            </a:extLst>
          </p:cNvPr>
          <p:cNvSpPr/>
          <p:nvPr/>
        </p:nvSpPr>
        <p:spPr>
          <a:xfrm>
            <a:off x="1943100" y="2090737"/>
            <a:ext cx="1116732" cy="2379980"/>
          </a:xfrm>
          <a:custGeom>
            <a:avLst/>
            <a:gdLst/>
            <a:ahLst/>
            <a:cxnLst/>
            <a:rect l="l" t="t" r="r" b="b"/>
            <a:pathLst>
              <a:path w="762000" h="2379979">
                <a:moveTo>
                  <a:pt x="0" y="0"/>
                </a:moveTo>
                <a:lnTo>
                  <a:pt x="762000" y="0"/>
                </a:lnTo>
                <a:lnTo>
                  <a:pt x="762000" y="2379662"/>
                </a:lnTo>
                <a:lnTo>
                  <a:pt x="0" y="2379662"/>
                </a:lnTo>
                <a:lnTo>
                  <a:pt x="0" y="0"/>
                </a:lnTo>
                <a:close/>
              </a:path>
            </a:pathLst>
          </a:custGeom>
          <a:ln w="476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 name="object 4">
            <a:extLst>
              <a:ext uri="{FF2B5EF4-FFF2-40B4-BE49-F238E27FC236}">
                <a16:creationId xmlns:a16="http://schemas.microsoft.com/office/drawing/2014/main" id="{D2082A0C-8EA1-938B-C6B4-C8EB62866034}"/>
              </a:ext>
            </a:extLst>
          </p:cNvPr>
          <p:cNvSpPr txBox="1"/>
          <p:nvPr/>
        </p:nvSpPr>
        <p:spPr>
          <a:xfrm>
            <a:off x="1988820" y="2089404"/>
            <a:ext cx="804387" cy="259045"/>
          </a:xfrm>
          <a:prstGeom prst="rect">
            <a:avLst/>
          </a:prstGeom>
        </p:spPr>
        <p:txBody>
          <a:bodyPr vert="horz" wrap="square" lIns="0" tIns="12700" rIns="0" bIns="0" rtlCol="0">
            <a:spAutoFit/>
          </a:bodyPr>
          <a:lstStyle/>
          <a:p>
            <a:pPr eaLnBrk="1" fontAlgn="auto" hangingPunct="1">
              <a:spcBef>
                <a:spcPts val="100"/>
              </a:spcBef>
              <a:spcAft>
                <a:spcPts val="0"/>
              </a:spcAft>
            </a:pPr>
            <a:r>
              <a:rPr sz="1600" b="1" kern="0" baseline="0" dirty="0">
                <a:solidFill>
                  <a:sysClr val="windowText" lastClr="000000"/>
                </a:solidFill>
                <a:latin typeface="Courier New"/>
                <a:cs typeface="Courier New"/>
              </a:rPr>
              <a:t>int</a:t>
            </a:r>
            <a:r>
              <a:rPr sz="1600" b="1" kern="0" spc="-40" baseline="0" dirty="0">
                <a:solidFill>
                  <a:sysClr val="windowText" lastClr="000000"/>
                </a:solidFill>
                <a:latin typeface="Courier New"/>
                <a:cs typeface="Courier New"/>
              </a:rPr>
              <a:t> </a:t>
            </a:r>
            <a:r>
              <a:rPr sz="1600" b="1" kern="0" spc="-25" baseline="0" dirty="0">
                <a:solidFill>
                  <a:sysClr val="windowText" lastClr="000000"/>
                </a:solidFill>
                <a:latin typeface="Courier New"/>
                <a:cs typeface="Courier New"/>
              </a:rPr>
              <a:t>i;</a:t>
            </a:r>
            <a:endParaRPr sz="1600" kern="0" baseline="0" dirty="0">
              <a:solidFill>
                <a:sysClr val="windowText" lastClr="000000"/>
              </a:solidFill>
              <a:latin typeface="Courier New"/>
              <a:cs typeface="Courier New"/>
            </a:endParaRPr>
          </a:p>
        </p:txBody>
      </p:sp>
      <p:sp>
        <p:nvSpPr>
          <p:cNvPr id="11" name="object 5">
            <a:extLst>
              <a:ext uri="{FF2B5EF4-FFF2-40B4-BE49-F238E27FC236}">
                <a16:creationId xmlns:a16="http://schemas.microsoft.com/office/drawing/2014/main" id="{6EE3BAD3-CBC4-C20A-2A08-C7D443F2E3E9}"/>
              </a:ext>
            </a:extLst>
          </p:cNvPr>
          <p:cNvSpPr/>
          <p:nvPr/>
        </p:nvSpPr>
        <p:spPr>
          <a:xfrm>
            <a:off x="3463086" y="2090737"/>
            <a:ext cx="1802706" cy="2379980"/>
          </a:xfrm>
          <a:custGeom>
            <a:avLst/>
            <a:gdLst/>
            <a:ahLst/>
            <a:cxnLst/>
            <a:rect l="l" t="t" r="r" b="b"/>
            <a:pathLst>
              <a:path w="1409700" h="2379979">
                <a:moveTo>
                  <a:pt x="0" y="0"/>
                </a:moveTo>
                <a:lnTo>
                  <a:pt x="1409700" y="0"/>
                </a:lnTo>
                <a:lnTo>
                  <a:pt x="1409700" y="2379662"/>
                </a:lnTo>
                <a:lnTo>
                  <a:pt x="0" y="2379662"/>
                </a:lnTo>
                <a:lnTo>
                  <a:pt x="0" y="0"/>
                </a:lnTo>
                <a:close/>
              </a:path>
            </a:pathLst>
          </a:custGeom>
          <a:ln w="476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6">
            <a:extLst>
              <a:ext uri="{FF2B5EF4-FFF2-40B4-BE49-F238E27FC236}">
                <a16:creationId xmlns:a16="http://schemas.microsoft.com/office/drawing/2014/main" id="{B141D385-8E24-A5AE-0B0E-01854028D566}"/>
              </a:ext>
            </a:extLst>
          </p:cNvPr>
          <p:cNvSpPr txBox="1"/>
          <p:nvPr/>
        </p:nvSpPr>
        <p:spPr>
          <a:xfrm>
            <a:off x="3622207" y="2160321"/>
            <a:ext cx="1668780" cy="259045"/>
          </a:xfrm>
          <a:prstGeom prst="rect">
            <a:avLst/>
          </a:prstGeom>
        </p:spPr>
        <p:txBody>
          <a:bodyPr vert="horz" wrap="square" lIns="0" tIns="12700" rIns="0" bIns="0" rtlCol="0">
            <a:spAutoFit/>
          </a:bodyPr>
          <a:lstStyle/>
          <a:p>
            <a:pPr eaLnBrk="1" fontAlgn="auto" hangingPunct="1">
              <a:spcBef>
                <a:spcPts val="100"/>
              </a:spcBef>
              <a:spcAft>
                <a:spcPts val="0"/>
              </a:spcAft>
            </a:pPr>
            <a:r>
              <a:rPr sz="1600" b="1" kern="0" baseline="0" dirty="0">
                <a:solidFill>
                  <a:sysClr val="windowText" lastClr="000000"/>
                </a:solidFill>
                <a:latin typeface="Courier New"/>
                <a:cs typeface="Courier New"/>
              </a:rPr>
              <a:t>extern</a:t>
            </a:r>
            <a:r>
              <a:rPr sz="1600" b="1" kern="0" spc="-60" baseline="0" dirty="0">
                <a:solidFill>
                  <a:sysClr val="windowText" lastClr="000000"/>
                </a:solidFill>
                <a:latin typeface="Courier New"/>
                <a:cs typeface="Courier New"/>
              </a:rPr>
              <a:t> </a:t>
            </a:r>
            <a:r>
              <a:rPr sz="1600" b="1" kern="0" baseline="0" dirty="0">
                <a:solidFill>
                  <a:sysClr val="windowText" lastClr="000000"/>
                </a:solidFill>
                <a:latin typeface="Courier New"/>
                <a:cs typeface="Courier New"/>
              </a:rPr>
              <a:t>int</a:t>
            </a:r>
            <a:r>
              <a:rPr sz="1600" b="1" kern="0" spc="-55" baseline="0" dirty="0">
                <a:solidFill>
                  <a:sysClr val="windowText" lastClr="000000"/>
                </a:solidFill>
                <a:latin typeface="Courier New"/>
                <a:cs typeface="Courier New"/>
              </a:rPr>
              <a:t> </a:t>
            </a:r>
            <a:r>
              <a:rPr sz="1600" b="1" kern="0" spc="-25" baseline="0" dirty="0">
                <a:solidFill>
                  <a:sysClr val="windowText" lastClr="000000"/>
                </a:solidFill>
                <a:latin typeface="Courier New"/>
                <a:cs typeface="Courier New"/>
              </a:rPr>
              <a:t>i;</a:t>
            </a:r>
            <a:endParaRPr sz="1600" kern="0" baseline="0" dirty="0">
              <a:solidFill>
                <a:sysClr val="windowText" lastClr="000000"/>
              </a:solidFill>
              <a:latin typeface="Courier New"/>
              <a:cs typeface="Courier New"/>
            </a:endParaRPr>
          </a:p>
        </p:txBody>
      </p:sp>
      <p:sp>
        <p:nvSpPr>
          <p:cNvPr id="13" name="object 7">
            <a:extLst>
              <a:ext uri="{FF2B5EF4-FFF2-40B4-BE49-F238E27FC236}">
                <a16:creationId xmlns:a16="http://schemas.microsoft.com/office/drawing/2014/main" id="{9CDCE9E5-193A-0A48-8048-74AE32B1B130}"/>
              </a:ext>
            </a:extLst>
          </p:cNvPr>
          <p:cNvSpPr/>
          <p:nvPr/>
        </p:nvSpPr>
        <p:spPr>
          <a:xfrm>
            <a:off x="5643344" y="2090736"/>
            <a:ext cx="2024999" cy="3354487"/>
          </a:xfrm>
          <a:custGeom>
            <a:avLst/>
            <a:gdLst/>
            <a:ahLst/>
            <a:cxnLst/>
            <a:rect l="l" t="t" r="r" b="b"/>
            <a:pathLst>
              <a:path w="1511300" h="2379979">
                <a:moveTo>
                  <a:pt x="0" y="0"/>
                </a:moveTo>
                <a:lnTo>
                  <a:pt x="1511300" y="0"/>
                </a:lnTo>
                <a:lnTo>
                  <a:pt x="1511300" y="2379662"/>
                </a:lnTo>
                <a:lnTo>
                  <a:pt x="0" y="2379662"/>
                </a:lnTo>
                <a:lnTo>
                  <a:pt x="0" y="0"/>
                </a:lnTo>
                <a:close/>
              </a:path>
            </a:pathLst>
          </a:custGeom>
          <a:ln w="476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8">
            <a:extLst>
              <a:ext uri="{FF2B5EF4-FFF2-40B4-BE49-F238E27FC236}">
                <a16:creationId xmlns:a16="http://schemas.microsoft.com/office/drawing/2014/main" id="{0517B8E0-0A1C-2D58-B2F3-E990D0CD116B}"/>
              </a:ext>
            </a:extLst>
          </p:cNvPr>
          <p:cNvSpPr txBox="1"/>
          <p:nvPr/>
        </p:nvSpPr>
        <p:spPr>
          <a:xfrm>
            <a:off x="5807809" y="3051238"/>
            <a:ext cx="1775707" cy="938077"/>
          </a:xfrm>
          <a:prstGeom prst="rect">
            <a:avLst/>
          </a:prstGeom>
        </p:spPr>
        <p:txBody>
          <a:bodyPr vert="horz" wrap="square" lIns="0" tIns="23495" rIns="0" bIns="0" rtlCol="0">
            <a:spAutoFit/>
          </a:bodyPr>
          <a:lstStyle/>
          <a:p>
            <a:pPr marL="182245" marR="5080" indent="-182880" eaLnBrk="1" fontAlgn="auto" hangingPunct="1">
              <a:lnSpc>
                <a:spcPts val="1390"/>
              </a:lnSpc>
              <a:spcBef>
                <a:spcPts val="185"/>
              </a:spcBef>
              <a:spcAft>
                <a:spcPts val="0"/>
              </a:spcAft>
            </a:pPr>
            <a:r>
              <a:rPr sz="1600" b="1" kern="0" baseline="0" dirty="0">
                <a:solidFill>
                  <a:sysClr val="windowText" lastClr="000000"/>
                </a:solidFill>
                <a:latin typeface="Courier New"/>
                <a:cs typeface="Courier New"/>
              </a:rPr>
              <a:t>void</a:t>
            </a:r>
            <a:r>
              <a:rPr sz="1600" b="1" kern="0" spc="-45" baseline="0" dirty="0">
                <a:solidFill>
                  <a:sysClr val="windowText" lastClr="000000"/>
                </a:solidFill>
                <a:latin typeface="Courier New"/>
                <a:cs typeface="Courier New"/>
              </a:rPr>
              <a:t> </a:t>
            </a:r>
            <a:r>
              <a:rPr sz="1600" b="1" kern="0" baseline="0" dirty="0">
                <a:solidFill>
                  <a:sysClr val="windowText" lastClr="000000"/>
                </a:solidFill>
                <a:latin typeface="Courier New"/>
                <a:cs typeface="Courier New"/>
              </a:rPr>
              <a:t>f()</a:t>
            </a:r>
            <a:r>
              <a:rPr sz="1600" b="1" kern="0" spc="-45" baseline="0" dirty="0">
                <a:solidFill>
                  <a:sysClr val="windowText" lastClr="000000"/>
                </a:solidFill>
                <a:latin typeface="Courier New"/>
                <a:cs typeface="Courier New"/>
              </a:rPr>
              <a:t> </a:t>
            </a:r>
            <a:r>
              <a:rPr sz="1600" b="1" kern="0" spc="-50" baseline="0" dirty="0">
                <a:solidFill>
                  <a:sysClr val="windowText" lastClr="000000"/>
                </a:solidFill>
                <a:latin typeface="Courier New"/>
                <a:cs typeface="Courier New"/>
              </a:rPr>
              <a:t>{ </a:t>
            </a:r>
            <a:r>
              <a:rPr sz="1600" b="1" kern="0" baseline="0" dirty="0">
                <a:solidFill>
                  <a:sysClr val="windowText" lastClr="000000"/>
                </a:solidFill>
                <a:latin typeface="Courier New"/>
                <a:cs typeface="Courier New"/>
              </a:rPr>
              <a:t>extern</a:t>
            </a:r>
            <a:r>
              <a:rPr sz="1600" b="1" kern="0" spc="-60" baseline="0" dirty="0">
                <a:solidFill>
                  <a:sysClr val="windowText" lastClr="000000"/>
                </a:solidFill>
                <a:latin typeface="Courier New"/>
                <a:cs typeface="Courier New"/>
              </a:rPr>
              <a:t> </a:t>
            </a:r>
            <a:r>
              <a:rPr sz="1600" b="1" kern="0" baseline="0" dirty="0">
                <a:solidFill>
                  <a:sysClr val="windowText" lastClr="000000"/>
                </a:solidFill>
                <a:latin typeface="Courier New"/>
                <a:cs typeface="Courier New"/>
              </a:rPr>
              <a:t>int</a:t>
            </a:r>
            <a:r>
              <a:rPr sz="1600" b="1" kern="0" spc="-55" baseline="0" dirty="0">
                <a:solidFill>
                  <a:sysClr val="windowText" lastClr="000000"/>
                </a:solidFill>
                <a:latin typeface="Courier New"/>
                <a:cs typeface="Courier New"/>
              </a:rPr>
              <a:t> </a:t>
            </a:r>
            <a:r>
              <a:rPr sz="1600" b="1" kern="0" spc="-25" baseline="0" dirty="0">
                <a:solidFill>
                  <a:sysClr val="windowText" lastClr="000000"/>
                </a:solidFill>
                <a:latin typeface="Courier New"/>
                <a:cs typeface="Courier New"/>
              </a:rPr>
              <a:t>i;</a:t>
            </a:r>
            <a:endParaRPr sz="1600" kern="0" baseline="0" dirty="0">
              <a:solidFill>
                <a:sysClr val="windowText" lastClr="000000"/>
              </a:solidFill>
              <a:latin typeface="Courier New"/>
              <a:cs typeface="Courier New"/>
            </a:endParaRPr>
          </a:p>
          <a:p>
            <a:pPr marL="182245" eaLnBrk="1" fontAlgn="auto" hangingPunct="1">
              <a:lnSpc>
                <a:spcPts val="1415"/>
              </a:lnSpc>
              <a:spcBef>
                <a:spcPts val="40"/>
              </a:spcBef>
              <a:spcAft>
                <a:spcPts val="0"/>
              </a:spcAft>
            </a:pPr>
            <a:r>
              <a:rPr sz="1600" b="1" kern="0" spc="-25" baseline="0" dirty="0">
                <a:solidFill>
                  <a:sysClr val="windowText" lastClr="000000"/>
                </a:solidFill>
                <a:latin typeface="Courier New"/>
                <a:cs typeface="Courier New"/>
              </a:rPr>
              <a:t>...</a:t>
            </a:r>
            <a:endParaRPr sz="1600" kern="0" baseline="0" dirty="0">
              <a:solidFill>
                <a:sysClr val="windowText" lastClr="000000"/>
              </a:solidFill>
              <a:latin typeface="Courier New"/>
              <a:cs typeface="Courier New"/>
            </a:endParaRPr>
          </a:p>
          <a:p>
            <a:pPr marL="182245" eaLnBrk="1" fontAlgn="auto" hangingPunct="1">
              <a:lnSpc>
                <a:spcPts val="1390"/>
              </a:lnSpc>
              <a:spcBef>
                <a:spcPts val="0"/>
              </a:spcBef>
              <a:spcAft>
                <a:spcPts val="0"/>
              </a:spcAft>
            </a:pPr>
            <a:r>
              <a:rPr sz="1600" b="1" kern="0" spc="-25" baseline="0" dirty="0">
                <a:solidFill>
                  <a:sysClr val="windowText" lastClr="000000"/>
                </a:solidFill>
                <a:latin typeface="Courier New"/>
                <a:cs typeface="Courier New"/>
              </a:rPr>
              <a:t>...</a:t>
            </a:r>
            <a:endParaRPr sz="1600" kern="0" baseline="0" dirty="0">
              <a:solidFill>
                <a:sysClr val="windowText" lastClr="000000"/>
              </a:solidFill>
              <a:latin typeface="Courier New"/>
              <a:cs typeface="Courier New"/>
            </a:endParaRPr>
          </a:p>
          <a:p>
            <a:pPr eaLnBrk="1" fontAlgn="auto" hangingPunct="1">
              <a:lnSpc>
                <a:spcPts val="1415"/>
              </a:lnSpc>
              <a:spcBef>
                <a:spcPts val="0"/>
              </a:spcBef>
              <a:spcAft>
                <a:spcPts val="0"/>
              </a:spcAft>
            </a:pPr>
            <a:r>
              <a:rPr sz="1600" b="1" kern="0" spc="-50" baseline="0" dirty="0">
                <a:solidFill>
                  <a:sysClr val="windowText" lastClr="000000"/>
                </a:solidFill>
                <a:latin typeface="Courier New"/>
                <a:cs typeface="Courier New"/>
              </a:rPr>
              <a:t>}</a:t>
            </a:r>
            <a:endParaRPr sz="1600" kern="0" baseline="0" dirty="0">
              <a:solidFill>
                <a:sysClr val="windowText" lastClr="000000"/>
              </a:solidFill>
              <a:latin typeface="Courier New"/>
              <a:cs typeface="Courier New"/>
            </a:endParaRPr>
          </a:p>
        </p:txBody>
      </p:sp>
      <p:sp>
        <p:nvSpPr>
          <p:cNvPr id="15" name="object 9">
            <a:extLst>
              <a:ext uri="{FF2B5EF4-FFF2-40B4-BE49-F238E27FC236}">
                <a16:creationId xmlns:a16="http://schemas.microsoft.com/office/drawing/2014/main" id="{D72E0D14-5EA6-EA5C-35D6-338A7963C3B0}"/>
              </a:ext>
            </a:extLst>
          </p:cNvPr>
          <p:cNvSpPr txBox="1"/>
          <p:nvPr/>
        </p:nvSpPr>
        <p:spPr>
          <a:xfrm>
            <a:off x="2237677" y="4005064"/>
            <a:ext cx="5070627" cy="173124"/>
          </a:xfrm>
          <a:prstGeom prst="rect">
            <a:avLst/>
          </a:prstGeom>
          <a:solidFill>
            <a:srgbClr val="B2B2B2"/>
          </a:solidFill>
        </p:spPr>
        <p:txBody>
          <a:bodyPr vert="horz" wrap="square" lIns="0" tIns="0" rIns="0" bIns="0" rtlCol="0">
            <a:spAutoFit/>
          </a:bodyPr>
          <a:lstStyle/>
          <a:p>
            <a:pPr marL="6985" eaLnBrk="1" fontAlgn="auto" hangingPunct="1">
              <a:lnSpc>
                <a:spcPts val="1325"/>
              </a:lnSpc>
              <a:spcBef>
                <a:spcPts val="0"/>
              </a:spcBef>
              <a:spcAft>
                <a:spcPts val="0"/>
              </a:spcAft>
            </a:pPr>
            <a:r>
              <a:rPr sz="1600" kern="0" baseline="0" dirty="0">
                <a:solidFill>
                  <a:sysClr val="windowText" lastClr="000000"/>
                </a:solidFill>
                <a:latin typeface="Times New Roman"/>
                <a:cs typeface="Times New Roman"/>
              </a:rPr>
              <a:t>These</a:t>
            </a:r>
            <a:r>
              <a:rPr sz="1600" kern="0" spc="-35" baseline="0" dirty="0">
                <a:solidFill>
                  <a:sysClr val="windowText" lastClr="000000"/>
                </a:solidFill>
                <a:latin typeface="Times New Roman"/>
                <a:cs typeface="Times New Roman"/>
              </a:rPr>
              <a:t> </a:t>
            </a:r>
            <a:r>
              <a:rPr sz="1600" kern="0" baseline="0" dirty="0">
                <a:solidFill>
                  <a:sysClr val="windowText" lastClr="000000"/>
                </a:solidFill>
                <a:latin typeface="Times New Roman"/>
                <a:cs typeface="Times New Roman"/>
              </a:rPr>
              <a:t>are</a:t>
            </a:r>
            <a:r>
              <a:rPr sz="1600" kern="0" spc="-30" baseline="0" dirty="0">
                <a:solidFill>
                  <a:sysClr val="windowText" lastClr="000000"/>
                </a:solidFill>
                <a:latin typeface="Times New Roman"/>
                <a:cs typeface="Times New Roman"/>
              </a:rPr>
              <a:t> </a:t>
            </a:r>
            <a:r>
              <a:rPr sz="1600" kern="0" baseline="0" dirty="0">
                <a:solidFill>
                  <a:sysClr val="windowText" lastClr="000000"/>
                </a:solidFill>
                <a:latin typeface="Times New Roman"/>
                <a:cs typeface="Times New Roman"/>
              </a:rPr>
              <a:t>the</a:t>
            </a:r>
            <a:r>
              <a:rPr sz="1600" kern="0" spc="-35" baseline="0" dirty="0">
                <a:solidFill>
                  <a:sysClr val="windowText" lastClr="000000"/>
                </a:solidFill>
                <a:latin typeface="Times New Roman"/>
                <a:cs typeface="Times New Roman"/>
              </a:rPr>
              <a:t> </a:t>
            </a:r>
            <a:r>
              <a:rPr sz="1600" kern="0" baseline="0" dirty="0">
                <a:solidFill>
                  <a:sysClr val="windowText" lastClr="000000"/>
                </a:solidFill>
                <a:latin typeface="Times New Roman"/>
                <a:cs typeface="Times New Roman"/>
              </a:rPr>
              <a:t>same</a:t>
            </a:r>
            <a:r>
              <a:rPr sz="1600" kern="0" spc="-30" baseline="0" dirty="0">
                <a:solidFill>
                  <a:sysClr val="windowText" lastClr="000000"/>
                </a:solidFill>
                <a:latin typeface="Times New Roman"/>
                <a:cs typeface="Times New Roman"/>
              </a:rPr>
              <a:t> </a:t>
            </a:r>
            <a:r>
              <a:rPr sz="1600" kern="0" spc="-10" baseline="0" dirty="0">
                <a:solidFill>
                  <a:sysClr val="windowText" lastClr="000000"/>
                </a:solidFill>
                <a:latin typeface="Times New Roman"/>
                <a:cs typeface="Times New Roman"/>
              </a:rPr>
              <a:t>variable!</a:t>
            </a:r>
            <a:endParaRPr sz="1600" kern="0" baseline="0" dirty="0">
              <a:solidFill>
                <a:sysClr val="windowText" lastClr="000000"/>
              </a:solidFill>
              <a:latin typeface="Times New Roman"/>
              <a:cs typeface="Times New Roman"/>
            </a:endParaRPr>
          </a:p>
        </p:txBody>
      </p:sp>
      <p:sp>
        <p:nvSpPr>
          <p:cNvPr id="16" name="object 11">
            <a:extLst>
              <a:ext uri="{FF2B5EF4-FFF2-40B4-BE49-F238E27FC236}">
                <a16:creationId xmlns:a16="http://schemas.microsoft.com/office/drawing/2014/main" id="{464846B8-C05C-C63A-C4F0-672A13B6EEA5}"/>
              </a:ext>
            </a:extLst>
          </p:cNvPr>
          <p:cNvSpPr/>
          <p:nvPr/>
        </p:nvSpPr>
        <p:spPr>
          <a:xfrm>
            <a:off x="2542042" y="2488950"/>
            <a:ext cx="3265767" cy="1462254"/>
          </a:xfrm>
          <a:custGeom>
            <a:avLst/>
            <a:gdLst/>
            <a:ahLst/>
            <a:cxnLst/>
            <a:rect l="l" t="t" r="r" b="b"/>
            <a:pathLst>
              <a:path w="2218690" h="1014095">
                <a:moveTo>
                  <a:pt x="2218525" y="651675"/>
                </a:moveTo>
                <a:lnTo>
                  <a:pt x="2177097" y="641756"/>
                </a:lnTo>
                <a:lnTo>
                  <a:pt x="2180882" y="657987"/>
                </a:lnTo>
                <a:lnTo>
                  <a:pt x="679767" y="1007249"/>
                </a:lnTo>
                <a:lnTo>
                  <a:pt x="1538732" y="30187"/>
                </a:lnTo>
                <a:lnTo>
                  <a:pt x="1551241" y="41198"/>
                </a:lnTo>
                <a:lnTo>
                  <a:pt x="1556232" y="22275"/>
                </a:lnTo>
                <a:lnTo>
                  <a:pt x="1562100" y="0"/>
                </a:lnTo>
                <a:lnTo>
                  <a:pt x="1522628" y="16040"/>
                </a:lnTo>
                <a:lnTo>
                  <a:pt x="1535150" y="27051"/>
                </a:lnTo>
                <a:lnTo>
                  <a:pt x="673354" y="1007351"/>
                </a:lnTo>
                <a:lnTo>
                  <a:pt x="23088" y="30403"/>
                </a:lnTo>
                <a:lnTo>
                  <a:pt x="31026" y="25120"/>
                </a:lnTo>
                <a:lnTo>
                  <a:pt x="36969" y="21170"/>
                </a:lnTo>
                <a:lnTo>
                  <a:pt x="0" y="0"/>
                </a:lnTo>
                <a:lnTo>
                  <a:pt x="5245" y="42278"/>
                </a:lnTo>
                <a:lnTo>
                  <a:pt x="19126" y="33045"/>
                </a:lnTo>
                <a:lnTo>
                  <a:pt x="671106" y="1012558"/>
                </a:lnTo>
                <a:lnTo>
                  <a:pt x="673087" y="1011250"/>
                </a:lnTo>
                <a:lnTo>
                  <a:pt x="673633" y="1013561"/>
                </a:lnTo>
                <a:lnTo>
                  <a:pt x="2181961" y="662622"/>
                </a:lnTo>
                <a:lnTo>
                  <a:pt x="2185733" y="678865"/>
                </a:lnTo>
                <a:lnTo>
                  <a:pt x="2212644" y="656551"/>
                </a:lnTo>
                <a:lnTo>
                  <a:pt x="2218525" y="65167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68225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125C5C-178F-0F42-F16A-60AECD1AB8A0}"/>
              </a:ext>
            </a:extLst>
          </p:cNvPr>
          <p:cNvSpPr>
            <a:spLocks noGrp="1"/>
          </p:cNvSpPr>
          <p:nvPr>
            <p:ph type="title"/>
          </p:nvPr>
        </p:nvSpPr>
        <p:spPr/>
        <p:txBody>
          <a:bodyPr/>
          <a:lstStyle/>
          <a:p>
            <a:r>
              <a:rPr lang="en-US" altLang="zh-CN" sz="2800" b="1" dirty="0">
                <a:solidFill>
                  <a:srgbClr val="3333CC"/>
                </a:solidFill>
                <a:latin typeface="Arial"/>
                <a:cs typeface="Arial"/>
              </a:rPr>
              <a:t>Other</a:t>
            </a:r>
            <a:r>
              <a:rPr lang="en-US" altLang="zh-CN" sz="2800" b="1" spc="-20" dirty="0">
                <a:solidFill>
                  <a:srgbClr val="3333CC"/>
                </a:solidFill>
                <a:latin typeface="Arial"/>
                <a:cs typeface="Arial"/>
              </a:rPr>
              <a:t> </a:t>
            </a:r>
            <a:r>
              <a:rPr lang="en-US" altLang="zh-CN" sz="2800" b="1" spc="-10" dirty="0">
                <a:solidFill>
                  <a:srgbClr val="3333CC"/>
                </a:solidFill>
                <a:latin typeface="Arial"/>
                <a:cs typeface="Arial"/>
              </a:rPr>
              <a:t>goodies</a:t>
            </a:r>
            <a:endParaRPr lang="zh-CN" altLang="en-US" dirty="0"/>
          </a:p>
        </p:txBody>
      </p:sp>
      <p:sp>
        <p:nvSpPr>
          <p:cNvPr id="3" name="内容占位符 2">
            <a:extLst>
              <a:ext uri="{FF2B5EF4-FFF2-40B4-BE49-F238E27FC236}">
                <a16:creationId xmlns:a16="http://schemas.microsoft.com/office/drawing/2014/main" id="{FD3E5763-4907-C2FA-3511-ED68C31790D6}"/>
              </a:ext>
            </a:extLst>
          </p:cNvPr>
          <p:cNvSpPr>
            <a:spLocks noGrp="1"/>
          </p:cNvSpPr>
          <p:nvPr>
            <p:ph idx="1"/>
          </p:nvPr>
        </p:nvSpPr>
        <p:spPr/>
        <p:txBody>
          <a:bodyPr/>
          <a:lstStyle/>
          <a:p>
            <a:r>
              <a:rPr lang="en-US" altLang="zh-CN" dirty="0"/>
              <a:t>register</a:t>
            </a:r>
          </a:p>
          <a:p>
            <a:pPr lvl="1"/>
            <a:r>
              <a:rPr lang="en-US" altLang="zh-CN" dirty="0"/>
              <a:t>Suggests to compiler that this variable should be kept in a</a:t>
            </a:r>
            <a:r>
              <a:rPr lang="zh-CN" altLang="en-US" dirty="0"/>
              <a:t>  </a:t>
            </a:r>
            <a:r>
              <a:rPr lang="en-US" altLang="zh-CN" dirty="0"/>
              <a:t>register</a:t>
            </a:r>
          </a:p>
          <a:p>
            <a:pPr lvl="1"/>
            <a:r>
              <a:rPr lang="en-US" altLang="zh-CN" dirty="0"/>
              <a:t>Cannot get address of variable declared register</a:t>
            </a:r>
          </a:p>
          <a:p>
            <a:pPr lvl="1"/>
            <a:r>
              <a:rPr lang="en-US" altLang="zh-CN" dirty="0"/>
              <a:t>Not as important as it once was with modern compilers</a:t>
            </a:r>
          </a:p>
          <a:p>
            <a:r>
              <a:rPr lang="en-US" altLang="zh-CN" dirty="0"/>
              <a:t>volatile</a:t>
            </a:r>
          </a:p>
          <a:p>
            <a:pPr lvl="1"/>
            <a:r>
              <a:rPr lang="en-US" altLang="zh-CN" dirty="0"/>
              <a:t>Type qualifier</a:t>
            </a:r>
          </a:p>
          <a:p>
            <a:pPr lvl="1"/>
            <a:r>
              <a:rPr lang="en-US" altLang="zh-CN" dirty="0"/>
              <a:t>Tells compiler that value in this variable may change on its own!</a:t>
            </a:r>
          </a:p>
          <a:p>
            <a:pPr lvl="1"/>
            <a:r>
              <a:rPr lang="en-US" altLang="zh-CN" dirty="0"/>
              <a:t>Used in</a:t>
            </a:r>
          </a:p>
          <a:p>
            <a:pPr lvl="2"/>
            <a:r>
              <a:rPr lang="en-US" altLang="zh-CN" sz="2000" dirty="0"/>
              <a:t>shared memory applications</a:t>
            </a:r>
          </a:p>
          <a:p>
            <a:pPr lvl="2"/>
            <a:r>
              <a:rPr lang="en-US" altLang="zh-CN" sz="2000" dirty="0"/>
              <a:t>Memory mapped I/O</a:t>
            </a:r>
          </a:p>
          <a:p>
            <a:r>
              <a:rPr lang="en-US" altLang="zh-CN" dirty="0"/>
              <a:t>…</a:t>
            </a:r>
            <a:endParaRPr lang="zh-CN" altLang="en-US" dirty="0"/>
          </a:p>
        </p:txBody>
      </p:sp>
    </p:spTree>
    <p:extLst>
      <p:ext uri="{BB962C8B-B14F-4D97-AF65-F5344CB8AC3E}">
        <p14:creationId xmlns:p14="http://schemas.microsoft.com/office/powerpoint/2010/main" val="1279118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EAD60E-A6EA-483D-BE03-FB1A9EB41000}"/>
              </a:ext>
            </a:extLst>
          </p:cNvPr>
          <p:cNvSpPr>
            <a:spLocks noGrp="1"/>
          </p:cNvSpPr>
          <p:nvPr>
            <p:ph type="title"/>
          </p:nvPr>
        </p:nvSpPr>
        <p:spPr/>
        <p:txBody>
          <a:bodyPr/>
          <a:lstStyle/>
          <a:p>
            <a:endParaRPr lang="zh-CN" altLang="en-US"/>
          </a:p>
        </p:txBody>
      </p:sp>
      <p:sp>
        <p:nvSpPr>
          <p:cNvPr id="7" name="object 2">
            <a:extLst>
              <a:ext uri="{FF2B5EF4-FFF2-40B4-BE49-F238E27FC236}">
                <a16:creationId xmlns:a16="http://schemas.microsoft.com/office/drawing/2014/main" id="{84B9CB58-FB84-36D2-8F9A-52A2EFD3336A}"/>
              </a:ext>
            </a:extLst>
          </p:cNvPr>
          <p:cNvSpPr txBox="1"/>
          <p:nvPr/>
        </p:nvSpPr>
        <p:spPr>
          <a:xfrm>
            <a:off x="5991845" y="4447032"/>
            <a:ext cx="140335" cy="162560"/>
          </a:xfrm>
          <a:prstGeom prst="rect">
            <a:avLst/>
          </a:prstGeom>
        </p:spPr>
        <p:txBody>
          <a:bodyPr vert="horz" wrap="square" lIns="0" tIns="12700" rIns="0" bIns="0" rtlCol="0">
            <a:spAutoFit/>
          </a:bodyPr>
          <a:lstStyle/>
          <a:p>
            <a:pPr eaLnBrk="1" fontAlgn="auto" hangingPunct="1">
              <a:spcBef>
                <a:spcPts val="100"/>
              </a:spcBef>
              <a:spcAft>
                <a:spcPts val="0"/>
              </a:spcAft>
            </a:pPr>
            <a:r>
              <a:rPr sz="900" b="1" kern="0" spc="-25" baseline="0" dirty="0">
                <a:solidFill>
                  <a:sysClr val="windowText" lastClr="000000"/>
                </a:solidFill>
                <a:latin typeface="Arial"/>
                <a:cs typeface="Arial"/>
              </a:rPr>
              <a:t>33</a:t>
            </a:r>
            <a:endParaRPr sz="900" kern="0" baseline="0">
              <a:solidFill>
                <a:sysClr val="windowText" lastClr="000000"/>
              </a:solidFill>
              <a:latin typeface="Arial"/>
              <a:cs typeface="Arial"/>
            </a:endParaRPr>
          </a:p>
        </p:txBody>
      </p:sp>
      <p:sp>
        <p:nvSpPr>
          <p:cNvPr id="8" name="object 3">
            <a:extLst>
              <a:ext uri="{FF2B5EF4-FFF2-40B4-BE49-F238E27FC236}">
                <a16:creationId xmlns:a16="http://schemas.microsoft.com/office/drawing/2014/main" id="{CF615D81-716C-4658-85EA-5F29D82E46D6}"/>
              </a:ext>
            </a:extLst>
          </p:cNvPr>
          <p:cNvSpPr/>
          <p:nvPr/>
        </p:nvSpPr>
        <p:spPr>
          <a:xfrm>
            <a:off x="4585493" y="2919414"/>
            <a:ext cx="1510507" cy="1019648"/>
          </a:xfrm>
          <a:custGeom>
            <a:avLst/>
            <a:gdLst/>
            <a:ahLst/>
            <a:cxnLst/>
            <a:rect l="l" t="t" r="r" b="b"/>
            <a:pathLst>
              <a:path w="1123314" h="880745">
                <a:moveTo>
                  <a:pt x="1123156" y="0"/>
                </a:moveTo>
                <a:lnTo>
                  <a:pt x="0" y="0"/>
                </a:lnTo>
                <a:lnTo>
                  <a:pt x="0" y="880268"/>
                </a:lnTo>
                <a:lnTo>
                  <a:pt x="1123156" y="880268"/>
                </a:lnTo>
                <a:lnTo>
                  <a:pt x="1123156" y="0"/>
                </a:lnTo>
                <a:close/>
              </a:path>
            </a:pathLst>
          </a:custGeom>
          <a:solidFill>
            <a:srgbClr val="00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4">
            <a:extLst>
              <a:ext uri="{FF2B5EF4-FFF2-40B4-BE49-F238E27FC236}">
                <a16:creationId xmlns:a16="http://schemas.microsoft.com/office/drawing/2014/main" id="{6A90C22E-798D-E75C-D4CD-DD93641F63EF}"/>
              </a:ext>
            </a:extLst>
          </p:cNvPr>
          <p:cNvSpPr txBox="1"/>
          <p:nvPr/>
        </p:nvSpPr>
        <p:spPr>
          <a:xfrm>
            <a:off x="4800202" y="3056635"/>
            <a:ext cx="694055" cy="360680"/>
          </a:xfrm>
          <a:prstGeom prst="rect">
            <a:avLst/>
          </a:prstGeom>
        </p:spPr>
        <p:txBody>
          <a:bodyPr vert="horz" wrap="square" lIns="0" tIns="12700" rIns="0" bIns="0" rtlCol="0">
            <a:spAutoFit/>
          </a:bodyPr>
          <a:lstStyle/>
          <a:p>
            <a:pPr marL="12700" eaLnBrk="1" fontAlgn="auto" hangingPunct="1">
              <a:spcBef>
                <a:spcPts val="100"/>
              </a:spcBef>
              <a:spcAft>
                <a:spcPts val="0"/>
              </a:spcAft>
            </a:pPr>
            <a:r>
              <a:rPr sz="2200" kern="0" spc="-10" baseline="0" dirty="0">
                <a:solidFill>
                  <a:sysClr val="windowText" lastClr="000000"/>
                </a:solidFill>
                <a:latin typeface="Arial"/>
                <a:cs typeface="Arial"/>
              </a:rPr>
              <a:t>const</a:t>
            </a:r>
            <a:endParaRPr sz="2200" kern="0" baseline="0">
              <a:solidFill>
                <a:sysClr val="windowText" lastClr="000000"/>
              </a:solidFill>
              <a:latin typeface="Arial"/>
              <a:cs typeface="Arial"/>
            </a:endParaRPr>
          </a:p>
        </p:txBody>
      </p:sp>
      <p:sp>
        <p:nvSpPr>
          <p:cNvPr id="10" name="object 5">
            <a:extLst>
              <a:ext uri="{FF2B5EF4-FFF2-40B4-BE49-F238E27FC236}">
                <a16:creationId xmlns:a16="http://schemas.microsoft.com/office/drawing/2014/main" id="{67329C4C-A84C-B67F-CEE1-2AC2E0014C54}"/>
              </a:ext>
            </a:extLst>
          </p:cNvPr>
          <p:cNvSpPr/>
          <p:nvPr/>
        </p:nvSpPr>
        <p:spPr>
          <a:xfrm>
            <a:off x="2994025" y="3938586"/>
            <a:ext cx="3101975" cy="624013"/>
          </a:xfrm>
          <a:custGeom>
            <a:avLst/>
            <a:gdLst/>
            <a:ahLst/>
            <a:cxnLst/>
            <a:rect l="l" t="t" r="r" b="b"/>
            <a:pathLst>
              <a:path w="2714625" h="411479">
                <a:moveTo>
                  <a:pt x="2714625" y="0"/>
                </a:moveTo>
                <a:lnTo>
                  <a:pt x="0" y="0"/>
                </a:lnTo>
                <a:lnTo>
                  <a:pt x="0" y="411162"/>
                </a:lnTo>
                <a:lnTo>
                  <a:pt x="2714625" y="411162"/>
                </a:lnTo>
                <a:lnTo>
                  <a:pt x="2714625" y="0"/>
                </a:lnTo>
                <a:close/>
              </a:path>
            </a:pathLst>
          </a:custGeom>
          <a:solidFill>
            <a:srgbClr val="00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6">
            <a:extLst>
              <a:ext uri="{FF2B5EF4-FFF2-40B4-BE49-F238E27FC236}">
                <a16:creationId xmlns:a16="http://schemas.microsoft.com/office/drawing/2014/main" id="{3170AE4C-150A-105E-3AAC-22351EC8BC60}"/>
              </a:ext>
            </a:extLst>
          </p:cNvPr>
          <p:cNvSpPr txBox="1"/>
          <p:nvPr/>
        </p:nvSpPr>
        <p:spPr>
          <a:xfrm>
            <a:off x="3333828" y="3334427"/>
            <a:ext cx="2261235" cy="993775"/>
          </a:xfrm>
          <a:prstGeom prst="rect">
            <a:avLst/>
          </a:prstGeom>
        </p:spPr>
        <p:txBody>
          <a:bodyPr vert="horz" wrap="square" lIns="0" tIns="140335" rIns="0" bIns="0" rtlCol="0">
            <a:spAutoFit/>
          </a:bodyPr>
          <a:lstStyle/>
          <a:p>
            <a:pPr marL="1377950" eaLnBrk="1" fontAlgn="auto" hangingPunct="1">
              <a:spcBef>
                <a:spcPts val="1105"/>
              </a:spcBef>
              <a:spcAft>
                <a:spcPts val="0"/>
              </a:spcAft>
            </a:pPr>
            <a:r>
              <a:rPr sz="2200" kern="0" spc="-10" baseline="0" dirty="0">
                <a:solidFill>
                  <a:sysClr val="windowText" lastClr="000000"/>
                </a:solidFill>
                <a:latin typeface="Arial"/>
                <a:cs typeface="Arial"/>
              </a:rPr>
              <a:t>volatile</a:t>
            </a:r>
            <a:endParaRPr sz="2200" kern="0" baseline="0" dirty="0">
              <a:solidFill>
                <a:sysClr val="windowText" lastClr="000000"/>
              </a:solidFill>
              <a:latin typeface="Arial"/>
              <a:cs typeface="Arial"/>
            </a:endParaRPr>
          </a:p>
          <a:p>
            <a:pPr eaLnBrk="1" fontAlgn="auto" hangingPunct="1">
              <a:spcBef>
                <a:spcPts val="1095"/>
              </a:spcBef>
              <a:spcAft>
                <a:spcPts val="0"/>
              </a:spcAft>
            </a:pPr>
            <a:r>
              <a:rPr sz="2400" kern="0" spc="-10" baseline="0" dirty="0">
                <a:solidFill>
                  <a:sysClr val="windowText" lastClr="000000"/>
                </a:solidFill>
                <a:latin typeface="Arial"/>
                <a:cs typeface="Arial"/>
              </a:rPr>
              <a:t>Type</a:t>
            </a:r>
            <a:r>
              <a:rPr sz="2400" kern="0" spc="-135" baseline="0" dirty="0">
                <a:solidFill>
                  <a:sysClr val="windowText" lastClr="000000"/>
                </a:solidFill>
                <a:latin typeface="Arial"/>
                <a:cs typeface="Arial"/>
              </a:rPr>
              <a:t> </a:t>
            </a:r>
            <a:r>
              <a:rPr sz="2400" kern="0" spc="-10" baseline="0" dirty="0">
                <a:solidFill>
                  <a:sysClr val="windowText" lastClr="000000"/>
                </a:solidFill>
                <a:latin typeface="Arial"/>
                <a:cs typeface="Arial"/>
              </a:rPr>
              <a:t>Qualifiers</a:t>
            </a:r>
            <a:endParaRPr sz="2400" kern="0" baseline="0" dirty="0">
              <a:solidFill>
                <a:sysClr val="windowText" lastClr="000000"/>
              </a:solidFill>
              <a:latin typeface="Arial"/>
              <a:cs typeface="Arial"/>
            </a:endParaRPr>
          </a:p>
        </p:txBody>
      </p:sp>
      <p:sp>
        <p:nvSpPr>
          <p:cNvPr id="12" name="object 7">
            <a:extLst>
              <a:ext uri="{FF2B5EF4-FFF2-40B4-BE49-F238E27FC236}">
                <a16:creationId xmlns:a16="http://schemas.microsoft.com/office/drawing/2014/main" id="{CCB32C81-23DF-140C-BB2B-3D0D495493A7}"/>
              </a:ext>
            </a:extLst>
          </p:cNvPr>
          <p:cNvSpPr/>
          <p:nvPr/>
        </p:nvSpPr>
        <p:spPr>
          <a:xfrm>
            <a:off x="1943100" y="1422400"/>
            <a:ext cx="4152900" cy="572578"/>
          </a:xfrm>
          <a:custGeom>
            <a:avLst/>
            <a:gdLst/>
            <a:ahLst/>
            <a:cxnLst/>
            <a:rect l="l" t="t" r="r" b="b"/>
            <a:pathLst>
              <a:path w="3886200" h="488950">
                <a:moveTo>
                  <a:pt x="3886200" y="0"/>
                </a:moveTo>
                <a:lnTo>
                  <a:pt x="0" y="0"/>
                </a:lnTo>
                <a:lnTo>
                  <a:pt x="0" y="488528"/>
                </a:lnTo>
                <a:lnTo>
                  <a:pt x="3886200" y="488528"/>
                </a:lnTo>
                <a:lnTo>
                  <a:pt x="3886200" y="0"/>
                </a:lnTo>
                <a:close/>
              </a:path>
            </a:pathLst>
          </a:custGeom>
          <a:solidFill>
            <a:srgbClr val="FFFF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8">
            <a:extLst>
              <a:ext uri="{FF2B5EF4-FFF2-40B4-BE49-F238E27FC236}">
                <a16:creationId xmlns:a16="http://schemas.microsoft.com/office/drawing/2014/main" id="{AED43950-025F-6D69-95BE-FCF0A70CCF2C}"/>
              </a:ext>
            </a:extLst>
          </p:cNvPr>
          <p:cNvSpPr txBox="1"/>
          <p:nvPr/>
        </p:nvSpPr>
        <p:spPr>
          <a:xfrm>
            <a:off x="2721768" y="1517875"/>
            <a:ext cx="3650432" cy="322524"/>
          </a:xfrm>
          <a:prstGeom prst="rect">
            <a:avLst/>
          </a:prstGeom>
        </p:spPr>
        <p:txBody>
          <a:bodyPr vert="horz" wrap="square" lIns="0" tIns="14605" rIns="0" bIns="0" rtlCol="0">
            <a:spAutoFit/>
          </a:bodyPr>
          <a:lstStyle/>
          <a:p>
            <a:pPr marL="12700" eaLnBrk="1" fontAlgn="auto" hangingPunct="1">
              <a:spcBef>
                <a:spcPts val="115"/>
              </a:spcBef>
              <a:spcAft>
                <a:spcPts val="0"/>
              </a:spcAft>
            </a:pPr>
            <a:r>
              <a:rPr sz="2000" b="1" u="sng" kern="0" baseline="0" dirty="0">
                <a:solidFill>
                  <a:srgbClr val="88182D"/>
                </a:solidFill>
                <a:uFill>
                  <a:solidFill>
                    <a:srgbClr val="88182D"/>
                  </a:solidFill>
                </a:uFill>
                <a:latin typeface="Impact"/>
                <a:cs typeface="Impact"/>
              </a:rPr>
              <a:t>Storage</a:t>
            </a:r>
            <a:r>
              <a:rPr sz="2000" b="1" u="sng" kern="0" spc="90" baseline="0" dirty="0">
                <a:solidFill>
                  <a:srgbClr val="88182D"/>
                </a:solidFill>
                <a:uFill>
                  <a:solidFill>
                    <a:srgbClr val="88182D"/>
                  </a:solidFill>
                </a:uFill>
                <a:latin typeface="Impact"/>
                <a:cs typeface="Impact"/>
              </a:rPr>
              <a:t> </a:t>
            </a:r>
            <a:r>
              <a:rPr sz="2000" b="1" u="sng" kern="0" baseline="0" dirty="0">
                <a:solidFill>
                  <a:srgbClr val="88182D"/>
                </a:solidFill>
                <a:uFill>
                  <a:solidFill>
                    <a:srgbClr val="88182D"/>
                  </a:solidFill>
                </a:uFill>
                <a:latin typeface="Impact"/>
                <a:cs typeface="Impact"/>
              </a:rPr>
              <a:t>Class</a:t>
            </a:r>
            <a:r>
              <a:rPr sz="2000" b="1" u="sng" kern="0" spc="95" baseline="0" dirty="0">
                <a:solidFill>
                  <a:srgbClr val="88182D"/>
                </a:solidFill>
                <a:uFill>
                  <a:solidFill>
                    <a:srgbClr val="88182D"/>
                  </a:solidFill>
                </a:uFill>
                <a:latin typeface="Impact"/>
                <a:cs typeface="Impact"/>
              </a:rPr>
              <a:t> </a:t>
            </a:r>
            <a:r>
              <a:rPr sz="2000" b="1" u="sng" kern="0" spc="-10" baseline="0" dirty="0">
                <a:solidFill>
                  <a:srgbClr val="88182D"/>
                </a:solidFill>
                <a:uFill>
                  <a:solidFill>
                    <a:srgbClr val="88182D"/>
                  </a:solidFill>
                </a:uFill>
                <a:latin typeface="Impact"/>
                <a:cs typeface="Impact"/>
              </a:rPr>
              <a:t>Specifiers</a:t>
            </a:r>
            <a:endParaRPr sz="2000" kern="0" baseline="0" dirty="0">
              <a:solidFill>
                <a:sysClr val="windowText" lastClr="000000"/>
              </a:solidFill>
              <a:latin typeface="Impact"/>
              <a:cs typeface="Impact"/>
            </a:endParaRPr>
          </a:p>
        </p:txBody>
      </p:sp>
      <p:sp>
        <p:nvSpPr>
          <p:cNvPr id="14" name="object 9">
            <a:extLst>
              <a:ext uri="{FF2B5EF4-FFF2-40B4-BE49-F238E27FC236}">
                <a16:creationId xmlns:a16="http://schemas.microsoft.com/office/drawing/2014/main" id="{C0202CA9-C422-B131-539A-1A9EC8E50E2C}"/>
              </a:ext>
            </a:extLst>
          </p:cNvPr>
          <p:cNvSpPr/>
          <p:nvPr/>
        </p:nvSpPr>
        <p:spPr>
          <a:xfrm>
            <a:off x="1943100" y="1910928"/>
            <a:ext cx="1908820" cy="2027658"/>
          </a:xfrm>
          <a:custGeom>
            <a:avLst/>
            <a:gdLst/>
            <a:ahLst/>
            <a:cxnLst/>
            <a:rect l="l" t="t" r="r" b="b"/>
            <a:pathLst>
              <a:path w="1772920" h="1950085">
                <a:moveTo>
                  <a:pt x="1772443" y="0"/>
                </a:moveTo>
                <a:lnTo>
                  <a:pt x="0" y="0"/>
                </a:lnTo>
                <a:lnTo>
                  <a:pt x="0" y="1949871"/>
                </a:lnTo>
                <a:lnTo>
                  <a:pt x="1772443" y="1949871"/>
                </a:lnTo>
                <a:lnTo>
                  <a:pt x="1772443" y="0"/>
                </a:lnTo>
                <a:close/>
              </a:path>
            </a:pathLst>
          </a:custGeom>
          <a:solidFill>
            <a:srgbClr val="FFFF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0">
            <a:extLst>
              <a:ext uri="{FF2B5EF4-FFF2-40B4-BE49-F238E27FC236}">
                <a16:creationId xmlns:a16="http://schemas.microsoft.com/office/drawing/2014/main" id="{3F5F4B1F-0BF2-8035-D2EA-9CDB8208B76A}"/>
              </a:ext>
            </a:extLst>
          </p:cNvPr>
          <p:cNvSpPr txBox="1">
            <a:spLocks/>
          </p:cNvSpPr>
          <p:nvPr/>
        </p:nvSpPr>
        <p:spPr>
          <a:xfrm>
            <a:off x="2299493" y="1833372"/>
            <a:ext cx="1144904" cy="1342389"/>
          </a:xfrm>
          <a:prstGeom prst="rect">
            <a:avLst/>
          </a:prstGeom>
        </p:spPr>
        <p:txBody>
          <a:bodyPr vert="horz" wrap="square" lIns="0" tIns="17145" rIns="0" bIns="0" rtlCol="0">
            <a:spAutoFit/>
          </a:bodyPr>
          <a:lstStyle>
            <a:lvl1pPr>
              <a:defRPr sz="2400" b="1" i="0">
                <a:solidFill>
                  <a:schemeClr val="tx1"/>
                </a:solidFill>
                <a:latin typeface="Arial"/>
                <a:ea typeface="+mj-ea"/>
                <a:cs typeface="Arial"/>
              </a:defRPr>
            </a:lvl1pPr>
          </a:lstStyle>
          <a:p>
            <a:pPr marL="12700" marR="5080" lvl="0" indent="0" algn="ctr" defTabSz="914400" eaLnBrk="1" fontAlgn="auto" latinLnBrk="0" hangingPunct="1">
              <a:lnSpc>
                <a:spcPct val="119600"/>
              </a:lnSpc>
              <a:spcBef>
                <a:spcPts val="135"/>
              </a:spcBef>
              <a:spcAft>
                <a:spcPts val="0"/>
              </a:spcAft>
              <a:buClrTx/>
              <a:buSzTx/>
              <a:buFontTx/>
              <a:buNone/>
              <a:tabLst/>
              <a:defRPr/>
            </a:pPr>
            <a:r>
              <a:rPr kumimoji="0" lang="en-US" sz="2400" b="1" i="0" u="none" strike="noStrike" kern="0" cap="none" spc="-10" normalizeH="0" baseline="0" noProof="0" dirty="0">
                <a:ln>
                  <a:noFill/>
                </a:ln>
                <a:solidFill>
                  <a:sysClr val="windowText" lastClr="000000"/>
                </a:solidFill>
                <a:effectLst/>
                <a:uLnTx/>
                <a:uFillTx/>
                <a:latin typeface="Arial"/>
                <a:ea typeface="+mj-ea"/>
                <a:cs typeface="Arial"/>
              </a:rPr>
              <a:t>register </a:t>
            </a:r>
            <a:r>
              <a:rPr kumimoji="0" lang="en-US" sz="2400" b="1" i="0" u="none" strike="noStrike" kern="0" cap="none" spc="-20" normalizeH="0" baseline="0" noProof="0" dirty="0">
                <a:ln>
                  <a:noFill/>
                </a:ln>
                <a:solidFill>
                  <a:sysClr val="windowText" lastClr="000000"/>
                </a:solidFill>
                <a:effectLst/>
                <a:uLnTx/>
                <a:uFillTx/>
                <a:latin typeface="Arial"/>
                <a:ea typeface="+mj-ea"/>
                <a:cs typeface="Arial"/>
              </a:rPr>
              <a:t>auto </a:t>
            </a:r>
            <a:r>
              <a:rPr kumimoji="0" lang="en-US" sz="2400" b="1" i="0" u="none" strike="noStrike" kern="0" cap="none" spc="-10" normalizeH="0" baseline="0" noProof="0" dirty="0">
                <a:ln>
                  <a:noFill/>
                </a:ln>
                <a:solidFill>
                  <a:sysClr val="windowText" lastClr="000000"/>
                </a:solidFill>
                <a:effectLst/>
                <a:uLnTx/>
                <a:uFillTx/>
                <a:latin typeface="Arial"/>
                <a:ea typeface="+mj-ea"/>
                <a:cs typeface="Arial"/>
              </a:rPr>
              <a:t>static</a:t>
            </a:r>
          </a:p>
        </p:txBody>
      </p:sp>
      <p:sp>
        <p:nvSpPr>
          <p:cNvPr id="16" name="object 11">
            <a:extLst>
              <a:ext uri="{FF2B5EF4-FFF2-40B4-BE49-F238E27FC236}">
                <a16:creationId xmlns:a16="http://schemas.microsoft.com/office/drawing/2014/main" id="{29D1410A-37DD-69BD-96D9-2F5821580122}"/>
              </a:ext>
            </a:extLst>
          </p:cNvPr>
          <p:cNvSpPr txBox="1"/>
          <p:nvPr/>
        </p:nvSpPr>
        <p:spPr>
          <a:xfrm>
            <a:off x="2413793" y="3229356"/>
            <a:ext cx="929005" cy="391160"/>
          </a:xfrm>
          <a:prstGeom prst="rect">
            <a:avLst/>
          </a:prstGeom>
        </p:spPr>
        <p:txBody>
          <a:bodyPr vert="horz" wrap="square" lIns="0" tIns="12700" rIns="0" bIns="0" rtlCol="0">
            <a:spAutoFit/>
          </a:bodyPr>
          <a:lstStyle/>
          <a:p>
            <a:pPr eaLnBrk="1" fontAlgn="auto" hangingPunct="1">
              <a:spcBef>
                <a:spcPts val="100"/>
              </a:spcBef>
              <a:spcAft>
                <a:spcPts val="0"/>
              </a:spcAft>
            </a:pPr>
            <a:r>
              <a:rPr sz="2400" b="1" kern="0" spc="-10" baseline="0" dirty="0">
                <a:solidFill>
                  <a:sysClr val="windowText" lastClr="000000"/>
                </a:solidFill>
                <a:latin typeface="Arial"/>
                <a:cs typeface="Arial"/>
              </a:rPr>
              <a:t>extern</a:t>
            </a:r>
            <a:endParaRPr sz="2400" kern="0" baseline="0" dirty="0">
              <a:solidFill>
                <a:sysClr val="windowText" lastClr="000000"/>
              </a:solidFill>
              <a:latin typeface="Arial"/>
              <a:cs typeface="Arial"/>
            </a:endParaRPr>
          </a:p>
        </p:txBody>
      </p:sp>
    </p:spTree>
    <p:extLst>
      <p:ext uri="{BB962C8B-B14F-4D97-AF65-F5344CB8AC3E}">
        <p14:creationId xmlns:p14="http://schemas.microsoft.com/office/powerpoint/2010/main" val="986600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A9E5BF-E489-DE5E-F9D4-42F8C5B9FD39}"/>
              </a:ext>
            </a:extLst>
          </p:cNvPr>
          <p:cNvSpPr>
            <a:spLocks noGrp="1"/>
          </p:cNvSpPr>
          <p:nvPr>
            <p:ph type="title"/>
          </p:nvPr>
        </p:nvSpPr>
        <p:spPr/>
        <p:txBody>
          <a:bodyPr/>
          <a:lstStyle/>
          <a:p>
            <a:r>
              <a:rPr lang="en-US" altLang="zh-CN" sz="2800" b="1" dirty="0">
                <a:solidFill>
                  <a:srgbClr val="3333CC"/>
                </a:solidFill>
                <a:latin typeface="Arial"/>
                <a:cs typeface="Arial"/>
              </a:rPr>
              <a:t>Allocation</a:t>
            </a:r>
            <a:r>
              <a:rPr lang="en-US" altLang="zh-CN" sz="2800" b="1" spc="-20" dirty="0">
                <a:solidFill>
                  <a:srgbClr val="3333CC"/>
                </a:solidFill>
                <a:latin typeface="Arial"/>
                <a:cs typeface="Arial"/>
              </a:rPr>
              <a:t> </a:t>
            </a:r>
            <a:r>
              <a:rPr lang="en-US" altLang="zh-CN" sz="2800" b="1" dirty="0">
                <a:solidFill>
                  <a:srgbClr val="3333CC"/>
                </a:solidFill>
                <a:latin typeface="Arial"/>
                <a:cs typeface="Arial"/>
              </a:rPr>
              <a:t>of</a:t>
            </a:r>
            <a:r>
              <a:rPr lang="en-US" altLang="zh-CN" sz="2800" b="1" spc="-15" dirty="0">
                <a:solidFill>
                  <a:srgbClr val="3333CC"/>
                </a:solidFill>
                <a:latin typeface="Arial"/>
                <a:cs typeface="Arial"/>
              </a:rPr>
              <a:t> </a:t>
            </a:r>
            <a:r>
              <a:rPr lang="en-US" altLang="zh-CN" sz="2800" b="1" dirty="0">
                <a:solidFill>
                  <a:srgbClr val="3333CC"/>
                </a:solidFill>
                <a:latin typeface="Arial"/>
                <a:cs typeface="Arial"/>
              </a:rPr>
              <a:t>Variables</a:t>
            </a:r>
            <a:r>
              <a:rPr lang="en-US" altLang="zh-CN" sz="2800" b="1" spc="-15" dirty="0">
                <a:solidFill>
                  <a:srgbClr val="3333CC"/>
                </a:solidFill>
                <a:latin typeface="Arial"/>
                <a:cs typeface="Arial"/>
              </a:rPr>
              <a:t> </a:t>
            </a:r>
            <a:r>
              <a:rPr lang="en-US" altLang="zh-CN" sz="2800" b="1" dirty="0">
                <a:solidFill>
                  <a:srgbClr val="3333CC"/>
                </a:solidFill>
                <a:latin typeface="Arial"/>
                <a:cs typeface="Arial"/>
              </a:rPr>
              <a:t>in</a:t>
            </a:r>
            <a:r>
              <a:rPr lang="en-US" altLang="zh-CN" sz="2800" b="1" spc="-20" dirty="0">
                <a:solidFill>
                  <a:srgbClr val="3333CC"/>
                </a:solidFill>
                <a:latin typeface="Arial"/>
                <a:cs typeface="Arial"/>
              </a:rPr>
              <a:t> </a:t>
            </a:r>
            <a:r>
              <a:rPr lang="en-US" altLang="zh-CN" sz="2800" b="1" dirty="0">
                <a:solidFill>
                  <a:srgbClr val="3333CC"/>
                </a:solidFill>
                <a:latin typeface="Arial"/>
                <a:cs typeface="Arial"/>
              </a:rPr>
              <a:t>Memory</a:t>
            </a:r>
            <a:r>
              <a:rPr lang="en-US" altLang="zh-CN" sz="2800" b="1" spc="-10" dirty="0">
                <a:solidFill>
                  <a:srgbClr val="3333CC"/>
                </a:solidFill>
                <a:latin typeface="Arial"/>
                <a:cs typeface="Arial"/>
              </a:rPr>
              <a:t> </a:t>
            </a:r>
            <a:r>
              <a:rPr lang="en-US" altLang="zh-CN" sz="2800" b="1" dirty="0">
                <a:solidFill>
                  <a:srgbClr val="3333CC"/>
                </a:solidFill>
                <a:latin typeface="Arial"/>
                <a:cs typeface="Arial"/>
              </a:rPr>
              <a:t>and</a:t>
            </a:r>
            <a:r>
              <a:rPr lang="en-US" altLang="zh-CN" sz="2800" b="1" spc="-20" dirty="0">
                <a:solidFill>
                  <a:srgbClr val="3333CC"/>
                </a:solidFill>
                <a:latin typeface="Arial"/>
                <a:cs typeface="Arial"/>
              </a:rPr>
              <a:t> </a:t>
            </a:r>
            <a:r>
              <a:rPr lang="en-US" altLang="zh-CN" sz="2800" b="1" spc="-10" dirty="0">
                <a:solidFill>
                  <a:srgbClr val="3333CC"/>
                </a:solidFill>
                <a:latin typeface="Arial"/>
                <a:cs typeface="Arial"/>
              </a:rPr>
              <a:t>enforcing </a:t>
            </a:r>
            <a:r>
              <a:rPr lang="en-US" altLang="zh-CN" sz="2800" b="1" dirty="0">
                <a:solidFill>
                  <a:srgbClr val="3333CC"/>
                </a:solidFill>
                <a:latin typeface="Arial"/>
                <a:cs typeface="Arial"/>
              </a:rPr>
              <a:t>Scoping</a:t>
            </a:r>
            <a:r>
              <a:rPr lang="en-US" altLang="zh-CN" sz="2800" b="1" spc="-35" dirty="0">
                <a:solidFill>
                  <a:srgbClr val="3333CC"/>
                </a:solidFill>
                <a:latin typeface="Arial"/>
                <a:cs typeface="Arial"/>
              </a:rPr>
              <a:t> </a:t>
            </a:r>
            <a:r>
              <a:rPr lang="en-US" altLang="zh-CN" sz="2800" b="1" spc="-10" dirty="0">
                <a:solidFill>
                  <a:srgbClr val="3333CC"/>
                </a:solidFill>
                <a:latin typeface="Arial"/>
                <a:cs typeface="Arial"/>
              </a:rPr>
              <a:t>rules</a:t>
            </a:r>
            <a:endParaRPr lang="zh-CN" altLang="en-US" dirty="0"/>
          </a:p>
        </p:txBody>
      </p:sp>
      <p:sp>
        <p:nvSpPr>
          <p:cNvPr id="3" name="内容占位符 2">
            <a:extLst>
              <a:ext uri="{FF2B5EF4-FFF2-40B4-BE49-F238E27FC236}">
                <a16:creationId xmlns:a16="http://schemas.microsoft.com/office/drawing/2014/main" id="{DD7F0078-D071-A37A-5BCF-EADF0C9D28AC}"/>
              </a:ext>
            </a:extLst>
          </p:cNvPr>
          <p:cNvSpPr>
            <a:spLocks noGrp="1"/>
          </p:cNvSpPr>
          <p:nvPr>
            <p:ph idx="1"/>
          </p:nvPr>
        </p:nvSpPr>
        <p:spPr/>
        <p:txBody>
          <a:bodyPr/>
          <a:lstStyle/>
          <a:p>
            <a:r>
              <a:rPr lang="en-US" altLang="zh-CN" dirty="0"/>
              <a:t>Simply assigning a memory location for each variable may not be enough to enforce scope</a:t>
            </a:r>
          </a:p>
          <a:p>
            <a:endParaRPr lang="en-US" altLang="zh-CN" dirty="0"/>
          </a:p>
          <a:p>
            <a:r>
              <a:rPr lang="en-US" altLang="zh-CN" dirty="0"/>
              <a:t>Need to look at a better scheme to allocate high level program variables to memory in the processor</a:t>
            </a:r>
          </a:p>
          <a:p>
            <a:pPr lvl="1"/>
            <a:r>
              <a:rPr lang="en-US" altLang="zh-CN" dirty="0">
                <a:solidFill>
                  <a:schemeClr val="accent1"/>
                </a:solidFill>
              </a:rPr>
              <a:t>Scope</a:t>
            </a:r>
          </a:p>
          <a:p>
            <a:pPr lvl="1"/>
            <a:r>
              <a:rPr lang="en-US" altLang="zh-CN" dirty="0">
                <a:solidFill>
                  <a:schemeClr val="accent1"/>
                </a:solidFill>
              </a:rPr>
              <a:t>Storage class</a:t>
            </a:r>
          </a:p>
          <a:p>
            <a:pPr lvl="1"/>
            <a:r>
              <a:rPr lang="en-US" altLang="zh-CN" dirty="0">
                <a:solidFill>
                  <a:schemeClr val="accent1"/>
                </a:solidFill>
              </a:rPr>
              <a:t>Allocate space to a variable</a:t>
            </a:r>
          </a:p>
          <a:p>
            <a:endParaRPr lang="zh-CN" altLang="en-US" dirty="0"/>
          </a:p>
        </p:txBody>
      </p:sp>
    </p:spTree>
    <p:extLst>
      <p:ext uri="{BB962C8B-B14F-4D97-AF65-F5344CB8AC3E}">
        <p14:creationId xmlns:p14="http://schemas.microsoft.com/office/powerpoint/2010/main" val="2131584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B35954-61D4-37E4-5F1A-EA1DCA6C889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FF52D50F-9884-B9BD-FE9C-312664E17879}"/>
              </a:ext>
            </a:extLst>
          </p:cNvPr>
          <p:cNvSpPr>
            <a:spLocks noGrp="1"/>
          </p:cNvSpPr>
          <p:nvPr>
            <p:ph idx="1"/>
          </p:nvPr>
        </p:nvSpPr>
        <p:spPr>
          <a:xfrm>
            <a:off x="179388" y="981075"/>
            <a:ext cx="5916612" cy="5481638"/>
          </a:xfrm>
        </p:spPr>
        <p:txBody>
          <a:bodyPr/>
          <a:lstStyle/>
          <a:p>
            <a:pPr marL="191135" marR="161925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3333CC"/>
                </a:solidFill>
                <a:effectLst/>
                <a:uLnTx/>
                <a:uFillTx/>
                <a:latin typeface="Arial"/>
                <a:ea typeface="宋体" panose="02010600030101010101" pitchFamily="2" charset="-122"/>
                <a:cs typeface="Arial"/>
              </a:rPr>
              <a:t>Mapping</a:t>
            </a:r>
            <a:r>
              <a:rPr kumimoji="0" lang="en-US" altLang="zh-CN" sz="2000" b="1" i="0" u="none" strike="noStrike" kern="0" cap="none" spc="-15" normalizeH="0" baseline="0" noProof="0" dirty="0">
                <a:ln>
                  <a:noFill/>
                </a:ln>
                <a:solidFill>
                  <a:srgbClr val="3333CC"/>
                </a:solidFill>
                <a:effectLst/>
                <a:uLnTx/>
                <a:uFillTx/>
                <a:latin typeface="Arial"/>
                <a:ea typeface="宋体" panose="02010600030101010101" pitchFamily="2" charset="-122"/>
                <a:cs typeface="Arial"/>
              </a:rPr>
              <a:t> </a:t>
            </a:r>
            <a:r>
              <a:rPr kumimoji="0" lang="en-US" altLang="zh-CN" sz="2000" b="1" i="0" u="none" strike="noStrike" kern="0" cap="none" spc="0" normalizeH="0" baseline="0" noProof="0" dirty="0">
                <a:ln>
                  <a:noFill/>
                </a:ln>
                <a:solidFill>
                  <a:srgbClr val="3333CC"/>
                </a:solidFill>
                <a:effectLst/>
                <a:uLnTx/>
                <a:uFillTx/>
                <a:latin typeface="Arial"/>
                <a:ea typeface="宋体" panose="02010600030101010101" pitchFamily="2" charset="-122"/>
                <a:cs typeface="Arial"/>
              </a:rPr>
              <a:t>C</a:t>
            </a:r>
            <a:r>
              <a:rPr kumimoji="0" lang="en-US" altLang="zh-CN" sz="2000" b="1" i="0" u="none" strike="noStrike" kern="0" cap="none" spc="-10" normalizeH="0" baseline="0" noProof="0" dirty="0">
                <a:ln>
                  <a:noFill/>
                </a:ln>
                <a:solidFill>
                  <a:srgbClr val="3333CC"/>
                </a:solidFill>
                <a:effectLst/>
                <a:uLnTx/>
                <a:uFillTx/>
                <a:latin typeface="Arial"/>
                <a:ea typeface="宋体" panose="02010600030101010101" pitchFamily="2" charset="-122"/>
                <a:cs typeface="Arial"/>
              </a:rPr>
              <a:t> </a:t>
            </a:r>
            <a:r>
              <a:rPr kumimoji="0" lang="en-US" altLang="zh-CN" sz="2000" b="1" i="0" u="none" strike="noStrike" kern="0" cap="none" spc="0" normalizeH="0" baseline="0" noProof="0" dirty="0">
                <a:ln>
                  <a:noFill/>
                </a:ln>
                <a:solidFill>
                  <a:srgbClr val="3333CC"/>
                </a:solidFill>
                <a:effectLst/>
                <a:uLnTx/>
                <a:uFillTx/>
                <a:latin typeface="Arial"/>
                <a:ea typeface="宋体" panose="02010600030101010101" pitchFamily="2" charset="-122"/>
                <a:cs typeface="Arial"/>
              </a:rPr>
              <a:t>variables</a:t>
            </a:r>
            <a:r>
              <a:rPr kumimoji="0" lang="en-US" altLang="zh-CN" sz="2000" b="1" i="0" u="none" strike="noStrike" kern="0" cap="none" spc="-10" normalizeH="0" baseline="0" noProof="0" dirty="0">
                <a:ln>
                  <a:noFill/>
                </a:ln>
                <a:solidFill>
                  <a:srgbClr val="3333CC"/>
                </a:solidFill>
                <a:effectLst/>
                <a:uLnTx/>
                <a:uFillTx/>
                <a:latin typeface="Arial"/>
                <a:ea typeface="宋体" panose="02010600030101010101" pitchFamily="2" charset="-122"/>
                <a:cs typeface="Arial"/>
              </a:rPr>
              <a:t> </a:t>
            </a:r>
            <a:r>
              <a:rPr kumimoji="0" lang="en-US" altLang="zh-CN" sz="2000" b="1" i="0" u="none" strike="noStrike" kern="0" cap="none" spc="0" normalizeH="0" baseline="0" noProof="0" dirty="0">
                <a:ln>
                  <a:noFill/>
                </a:ln>
                <a:solidFill>
                  <a:srgbClr val="3333CC"/>
                </a:solidFill>
                <a:effectLst/>
                <a:uLnTx/>
                <a:uFillTx/>
                <a:latin typeface="Arial"/>
                <a:ea typeface="宋体" panose="02010600030101010101" pitchFamily="2" charset="-122"/>
                <a:cs typeface="Arial"/>
              </a:rPr>
              <a:t>to</a:t>
            </a:r>
            <a:r>
              <a:rPr kumimoji="0" lang="en-US" altLang="zh-CN" sz="2000" b="1" i="0" u="none" strike="noStrike" kern="0" cap="none" spc="-15" normalizeH="0" baseline="0" noProof="0" dirty="0">
                <a:ln>
                  <a:noFill/>
                </a:ln>
                <a:solidFill>
                  <a:srgbClr val="3333CC"/>
                </a:solidFill>
                <a:effectLst/>
                <a:uLnTx/>
                <a:uFillTx/>
                <a:latin typeface="Arial"/>
                <a:ea typeface="宋体" panose="02010600030101010101" pitchFamily="2" charset="-122"/>
                <a:cs typeface="Arial"/>
              </a:rPr>
              <a:t> </a:t>
            </a:r>
            <a:r>
              <a:rPr kumimoji="0" lang="en-US" altLang="zh-CN" sz="2000" b="1" i="0" u="none" strike="noStrike" kern="0" cap="none" spc="-10" normalizeH="0" baseline="0" noProof="0" dirty="0">
                <a:ln>
                  <a:noFill/>
                </a:ln>
                <a:solidFill>
                  <a:srgbClr val="3333CC"/>
                </a:solidFill>
                <a:effectLst/>
                <a:uLnTx/>
                <a:uFillTx/>
                <a:latin typeface="Arial"/>
                <a:ea typeface="宋体" panose="02010600030101010101" pitchFamily="2" charset="-122"/>
                <a:cs typeface="Arial"/>
              </a:rPr>
              <a:t>Memory:</a:t>
            </a:r>
          </a:p>
          <a:p>
            <a:pPr marL="191135" marR="161925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10" normalizeH="0" baseline="0" noProof="0" dirty="0">
                <a:ln>
                  <a:noFill/>
                </a:ln>
                <a:solidFill>
                  <a:srgbClr val="3333CC"/>
                </a:solidFill>
                <a:effectLst/>
                <a:uLnTx/>
                <a:uFillTx/>
                <a:latin typeface="Arial"/>
                <a:ea typeface="宋体" panose="02010600030101010101" pitchFamily="2" charset="-122"/>
                <a:cs typeface="Arial"/>
              </a:rPr>
              <a:t> </a:t>
            </a:r>
            <a:r>
              <a:rPr kumimoji="0" lang="en-US" altLang="zh-CN" sz="2000" b="1" i="0" u="none" strike="noStrike" kern="0" cap="none" spc="0" normalizeH="0" baseline="0" noProof="0" dirty="0">
                <a:ln>
                  <a:noFill/>
                </a:ln>
                <a:solidFill>
                  <a:srgbClr val="3333CC"/>
                </a:solidFill>
                <a:effectLst/>
                <a:uLnTx/>
                <a:uFillTx/>
                <a:latin typeface="Arial"/>
                <a:ea typeface="宋体" panose="02010600030101010101" pitchFamily="2" charset="-122"/>
                <a:cs typeface="Arial"/>
              </a:rPr>
              <a:t>Allocating</a:t>
            </a:r>
            <a:r>
              <a:rPr kumimoji="0" lang="en-US" altLang="zh-CN" sz="2000" b="1" i="0" u="none" strike="noStrike" kern="0" cap="none" spc="-20" normalizeH="0" baseline="0" noProof="0" dirty="0">
                <a:ln>
                  <a:noFill/>
                </a:ln>
                <a:solidFill>
                  <a:srgbClr val="3333CC"/>
                </a:solidFill>
                <a:effectLst/>
                <a:uLnTx/>
                <a:uFillTx/>
                <a:latin typeface="Arial"/>
                <a:ea typeface="宋体" panose="02010600030101010101" pitchFamily="2" charset="-122"/>
                <a:cs typeface="Arial"/>
              </a:rPr>
              <a:t> </a:t>
            </a:r>
            <a:r>
              <a:rPr kumimoji="0" lang="en-US" altLang="zh-CN" sz="2000" b="1" i="0" u="none" strike="noStrike" kern="0" cap="none" spc="0" normalizeH="0" baseline="0" noProof="0" dirty="0">
                <a:ln>
                  <a:noFill/>
                </a:ln>
                <a:solidFill>
                  <a:srgbClr val="3333CC"/>
                </a:solidFill>
                <a:effectLst/>
                <a:uLnTx/>
                <a:uFillTx/>
                <a:latin typeface="Arial"/>
                <a:ea typeface="宋体" panose="02010600030101010101" pitchFamily="2" charset="-122"/>
                <a:cs typeface="Arial"/>
              </a:rPr>
              <a:t>variables</a:t>
            </a:r>
            <a:r>
              <a:rPr kumimoji="0" lang="en-US" altLang="zh-CN" sz="2000" b="1" i="0" u="none" strike="noStrike" kern="0" cap="none" spc="-15" normalizeH="0" baseline="0" noProof="0" dirty="0">
                <a:ln>
                  <a:noFill/>
                </a:ln>
                <a:solidFill>
                  <a:srgbClr val="3333CC"/>
                </a:solidFill>
                <a:effectLst/>
                <a:uLnTx/>
                <a:uFillTx/>
                <a:latin typeface="Arial"/>
                <a:ea typeface="宋体" panose="02010600030101010101" pitchFamily="2" charset="-122"/>
                <a:cs typeface="Arial"/>
              </a:rPr>
              <a:t> </a:t>
            </a:r>
            <a:r>
              <a:rPr kumimoji="0" lang="en-US" altLang="zh-CN" sz="2000" b="1" i="0" u="none" strike="noStrike" kern="0" cap="none" spc="0" normalizeH="0" baseline="0" noProof="0" dirty="0">
                <a:ln>
                  <a:noFill/>
                </a:ln>
                <a:solidFill>
                  <a:srgbClr val="3333CC"/>
                </a:solidFill>
                <a:effectLst/>
                <a:uLnTx/>
                <a:uFillTx/>
                <a:latin typeface="Arial"/>
                <a:ea typeface="宋体" panose="02010600030101010101" pitchFamily="2" charset="-122"/>
                <a:cs typeface="Arial"/>
              </a:rPr>
              <a:t>in</a:t>
            </a:r>
            <a:r>
              <a:rPr kumimoji="0" lang="en-US" altLang="zh-CN" sz="2000" b="1" i="0" u="none" strike="noStrike" kern="0" cap="none" spc="-20" normalizeH="0" baseline="0" noProof="0" dirty="0">
                <a:ln>
                  <a:noFill/>
                </a:ln>
                <a:solidFill>
                  <a:srgbClr val="3333CC"/>
                </a:solidFill>
                <a:effectLst/>
                <a:uLnTx/>
                <a:uFillTx/>
                <a:latin typeface="Arial"/>
                <a:ea typeface="宋体" panose="02010600030101010101" pitchFamily="2" charset="-122"/>
                <a:cs typeface="Arial"/>
              </a:rPr>
              <a:t> </a:t>
            </a:r>
            <a:r>
              <a:rPr kumimoji="0" lang="en-US" altLang="zh-CN" sz="2000" b="1" i="0" u="none" strike="noStrike" kern="0" cap="none" spc="-10" normalizeH="0" baseline="0" noProof="0" dirty="0">
                <a:ln>
                  <a:noFill/>
                </a:ln>
                <a:solidFill>
                  <a:srgbClr val="3333CC"/>
                </a:solidFill>
                <a:effectLst/>
                <a:uLnTx/>
                <a:uFillTx/>
                <a:latin typeface="Arial"/>
                <a:ea typeface="宋体" panose="02010600030101010101" pitchFamily="2" charset="-122"/>
                <a:cs typeface="Arial"/>
              </a:rPr>
              <a:t>Memory</a:t>
            </a:r>
            <a:endParaRPr kumimoji="0" lang="en-US" altLang="zh-CN" sz="2000" b="0" i="0" u="none" strike="noStrike" kern="0" cap="none" spc="0" normalizeH="0" baseline="0" noProof="0" dirty="0">
              <a:ln>
                <a:noFill/>
              </a:ln>
              <a:solidFill>
                <a:sysClr val="windowText" lastClr="000000"/>
              </a:solidFill>
              <a:effectLst/>
              <a:uLnTx/>
              <a:uFillTx/>
              <a:latin typeface="Arial"/>
              <a:ea typeface="宋体" panose="02010600030101010101" pitchFamily="2" charset="-122"/>
              <a:cs typeface="Arial"/>
            </a:endParaRPr>
          </a:p>
          <a:p>
            <a:pPr marL="429259" marR="0" lvl="0" indent="-62230" algn="l" defTabSz="914400" rtl="0" eaLnBrk="1" fontAlgn="auto" latinLnBrk="0" hangingPunct="1">
              <a:lnSpc>
                <a:spcPct val="100000"/>
              </a:lnSpc>
              <a:spcBef>
                <a:spcPts val="85"/>
              </a:spcBef>
              <a:spcAft>
                <a:spcPts val="0"/>
              </a:spcAft>
              <a:buClrTx/>
              <a:buSzPct val="91666"/>
              <a:buFontTx/>
              <a:buChar char="•"/>
              <a:tabLst>
                <a:tab pos="429259" algn="l"/>
                <a:tab pos="2543810" algn="l"/>
              </a:tabLst>
              <a:defRPr/>
            </a:pPr>
            <a:r>
              <a:rPr kumimoji="0" lang="en-US" altLang="zh-CN" sz="2400" b="0" i="0" u="none" strike="noStrike" kern="0" cap="none" spc="0" normalizeH="0" baseline="0" noProof="0" dirty="0">
                <a:ln>
                  <a:noFill/>
                </a:ln>
                <a:solidFill>
                  <a:sysClr val="windowText" lastClr="000000"/>
                </a:solidFill>
                <a:effectLst/>
                <a:uLnTx/>
                <a:uFillTx/>
                <a:latin typeface="Arial"/>
                <a:ea typeface="宋体" panose="02010600030101010101" pitchFamily="2" charset="-122"/>
                <a:cs typeface="Arial"/>
              </a:rPr>
              <a:t>How</a:t>
            </a:r>
            <a:r>
              <a:rPr kumimoji="0" lang="en-US" altLang="zh-CN" sz="2400" b="0" i="0" u="none" strike="noStrike" kern="0" cap="none" spc="-10" normalizeH="0" baseline="0" noProof="0" dirty="0">
                <a:ln>
                  <a:noFill/>
                </a:ln>
                <a:solidFill>
                  <a:sysClr val="windowText" lastClr="000000"/>
                </a:solidFill>
                <a:effectLst/>
                <a:uLnTx/>
                <a:uFillTx/>
                <a:latin typeface="Arial"/>
                <a:ea typeface="宋体" panose="02010600030101010101" pitchFamily="2" charset="-122"/>
                <a:cs typeface="Arial"/>
              </a:rPr>
              <a:t> </a:t>
            </a:r>
            <a:r>
              <a:rPr kumimoji="0" lang="en-US" altLang="zh-CN" sz="2400" b="0" i="0" u="none" strike="noStrike" kern="0" cap="none" spc="0" normalizeH="0" baseline="0" noProof="0" dirty="0">
                <a:ln>
                  <a:noFill/>
                </a:ln>
                <a:solidFill>
                  <a:sysClr val="windowText" lastClr="000000"/>
                </a:solidFill>
                <a:effectLst/>
                <a:uLnTx/>
                <a:uFillTx/>
                <a:latin typeface="Arial"/>
                <a:ea typeface="宋体" panose="02010600030101010101" pitchFamily="2" charset="-122"/>
                <a:cs typeface="Arial"/>
              </a:rPr>
              <a:t>to</a:t>
            </a:r>
            <a:r>
              <a:rPr kumimoji="0" lang="en-US" altLang="zh-CN" sz="2400" b="0" i="0" u="none" strike="noStrike" kern="0" cap="none" spc="-15" normalizeH="0" baseline="0" noProof="0" dirty="0">
                <a:ln>
                  <a:noFill/>
                </a:ln>
                <a:solidFill>
                  <a:sysClr val="windowText" lastClr="000000"/>
                </a:solidFill>
                <a:effectLst/>
                <a:uLnTx/>
                <a:uFillTx/>
                <a:latin typeface="Arial"/>
                <a:ea typeface="宋体" panose="02010600030101010101" pitchFamily="2" charset="-122"/>
                <a:cs typeface="Arial"/>
              </a:rPr>
              <a:t> </a:t>
            </a:r>
            <a:r>
              <a:rPr kumimoji="0" lang="en-US" altLang="zh-CN" sz="2400" b="0" i="0" u="none" strike="noStrike" kern="0" cap="none" spc="0" normalizeH="0" baseline="0" noProof="0" dirty="0">
                <a:ln>
                  <a:noFill/>
                </a:ln>
                <a:solidFill>
                  <a:sysClr val="windowText" lastClr="000000"/>
                </a:solidFill>
                <a:effectLst/>
                <a:uLnTx/>
                <a:uFillTx/>
                <a:latin typeface="Arial"/>
                <a:ea typeface="宋体" panose="02010600030101010101" pitchFamily="2" charset="-122"/>
                <a:cs typeface="Arial"/>
              </a:rPr>
              <a:t>allocate</a:t>
            </a:r>
            <a:r>
              <a:rPr kumimoji="0" lang="en-US" altLang="zh-CN" sz="2400" b="0" i="0" u="none" strike="noStrike" kern="0" cap="none" spc="-10" normalizeH="0" baseline="0" noProof="0" dirty="0">
                <a:ln>
                  <a:noFill/>
                </a:ln>
                <a:solidFill>
                  <a:sysClr val="windowText" lastClr="000000"/>
                </a:solidFill>
                <a:effectLst/>
                <a:uLnTx/>
                <a:uFillTx/>
                <a:latin typeface="Arial"/>
                <a:ea typeface="宋体" panose="02010600030101010101" pitchFamily="2" charset="-122"/>
                <a:cs typeface="Arial"/>
              </a:rPr>
              <a:t> memory</a:t>
            </a:r>
            <a:r>
              <a:rPr kumimoji="0" lang="en-US" altLang="zh-CN" sz="2400" b="0" i="0" u="none" strike="noStrike" kern="0" cap="none" spc="0" normalizeH="0" baseline="0" noProof="0" dirty="0">
                <a:ln>
                  <a:noFill/>
                </a:ln>
                <a:solidFill>
                  <a:sysClr val="windowText" lastClr="000000"/>
                </a:solidFill>
                <a:effectLst/>
                <a:uLnTx/>
                <a:uFillTx/>
                <a:latin typeface="Arial"/>
                <a:ea typeface="宋体" panose="02010600030101010101" pitchFamily="2" charset="-122"/>
                <a:cs typeface="Arial"/>
              </a:rPr>
              <a:t>	</a:t>
            </a:r>
            <a:endParaRPr kumimoji="0" lang="en-US" altLang="zh-CN" sz="1200" b="0" i="0" u="none" strike="noStrike" kern="0" cap="none" spc="-20" normalizeH="0" baseline="0" noProof="0" dirty="0">
              <a:ln>
                <a:noFill/>
              </a:ln>
              <a:solidFill>
                <a:sysClr val="windowText" lastClr="000000"/>
              </a:solidFill>
              <a:effectLst/>
              <a:uLnTx/>
              <a:uFillTx/>
              <a:latin typeface="Arial"/>
              <a:ea typeface="宋体" panose="02010600030101010101" pitchFamily="2" charset="-122"/>
              <a:cs typeface="Arial"/>
            </a:endParaRPr>
          </a:p>
          <a:p>
            <a:pPr marL="367029" marR="0" lvl="0" indent="0" algn="l" defTabSz="914400" rtl="0" eaLnBrk="1" fontAlgn="auto" latinLnBrk="0" hangingPunct="1">
              <a:lnSpc>
                <a:spcPct val="100000"/>
              </a:lnSpc>
              <a:spcBef>
                <a:spcPts val="85"/>
              </a:spcBef>
              <a:spcAft>
                <a:spcPts val="0"/>
              </a:spcAft>
              <a:buClrTx/>
              <a:buSzPct val="91666"/>
              <a:buFontTx/>
              <a:buNone/>
              <a:tabLst>
                <a:tab pos="429259" algn="l"/>
                <a:tab pos="2543810" algn="l"/>
              </a:tabLst>
              <a:defRPr/>
            </a:pPr>
            <a:endParaRPr kumimoji="0" lang="en-US" altLang="zh-CN" sz="1200" b="0" i="0" u="none" strike="noStrike" kern="0" cap="none" spc="0" normalizeH="0" baseline="0" noProof="0" dirty="0">
              <a:ln>
                <a:noFill/>
              </a:ln>
              <a:solidFill>
                <a:sysClr val="windowText" lastClr="000000"/>
              </a:solidFill>
              <a:effectLst/>
              <a:uLnTx/>
              <a:uFillTx/>
              <a:latin typeface="Arial"/>
              <a:ea typeface="宋体" panose="02010600030101010101" pitchFamily="2" charset="-122"/>
              <a:cs typeface="Arial"/>
            </a:endParaRPr>
          </a:p>
          <a:p>
            <a:pPr marL="429259"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latin typeface="Arial"/>
                <a:ea typeface="宋体" panose="02010600030101010101" pitchFamily="2" charset="-122"/>
                <a:cs typeface="Arial"/>
              </a:rPr>
              <a:t>locations</a:t>
            </a:r>
            <a:r>
              <a:rPr kumimoji="0" lang="en-US" altLang="zh-CN" sz="2400" b="0" i="0" u="none" strike="noStrike" kern="0" cap="none" spc="-20" normalizeH="0" baseline="0" noProof="0" dirty="0">
                <a:ln>
                  <a:noFill/>
                </a:ln>
                <a:solidFill>
                  <a:sysClr val="windowText" lastClr="000000"/>
                </a:solidFill>
                <a:effectLst/>
                <a:uLnTx/>
                <a:uFillTx/>
                <a:latin typeface="Arial"/>
                <a:ea typeface="宋体" panose="02010600030101010101" pitchFamily="2" charset="-122"/>
                <a:cs typeface="Arial"/>
              </a:rPr>
              <a:t> </a:t>
            </a:r>
            <a:r>
              <a:rPr kumimoji="0" lang="en-US" altLang="zh-CN" sz="2400" b="0" i="0" u="none" strike="noStrike" kern="0" cap="none" spc="0" normalizeH="0" baseline="0" noProof="0" dirty="0">
                <a:ln>
                  <a:noFill/>
                </a:ln>
                <a:solidFill>
                  <a:sysClr val="windowText" lastClr="000000"/>
                </a:solidFill>
                <a:effectLst/>
                <a:uLnTx/>
                <a:uFillTx/>
                <a:latin typeface="Arial"/>
                <a:ea typeface="宋体" panose="02010600030101010101" pitchFamily="2" charset="-122"/>
                <a:cs typeface="Arial"/>
              </a:rPr>
              <a:t>to</a:t>
            </a:r>
            <a:r>
              <a:rPr kumimoji="0" lang="en-US" altLang="zh-CN" sz="2400" b="0" i="0" u="none" strike="noStrike" kern="0" cap="none" spc="-15" normalizeH="0" baseline="0" noProof="0" dirty="0">
                <a:ln>
                  <a:noFill/>
                </a:ln>
                <a:solidFill>
                  <a:sysClr val="windowText" lastClr="000000"/>
                </a:solidFill>
                <a:effectLst/>
                <a:uLnTx/>
                <a:uFillTx/>
                <a:latin typeface="Arial"/>
                <a:ea typeface="宋体" panose="02010600030101010101" pitchFamily="2" charset="-122"/>
                <a:cs typeface="Arial"/>
              </a:rPr>
              <a:t> </a:t>
            </a:r>
            <a:r>
              <a:rPr kumimoji="0" lang="en-US" altLang="zh-CN" sz="2400" b="0" i="0" u="none" strike="noStrike" kern="0" cap="none" spc="-10" normalizeH="0" baseline="0" noProof="0" dirty="0">
                <a:ln>
                  <a:noFill/>
                </a:ln>
                <a:solidFill>
                  <a:sysClr val="windowText" lastClr="000000"/>
                </a:solidFill>
                <a:effectLst/>
                <a:uLnTx/>
                <a:uFillTx/>
                <a:latin typeface="Arial"/>
                <a:ea typeface="宋体" panose="02010600030101010101" pitchFamily="2" charset="-122"/>
                <a:cs typeface="Arial"/>
              </a:rPr>
              <a:t>variables</a:t>
            </a:r>
            <a:endParaRPr kumimoji="0" lang="en-US" altLang="zh-CN" sz="2400" b="0" i="0" u="none" strike="noStrike" kern="0" cap="none" spc="0" normalizeH="0" baseline="0" noProof="0" dirty="0">
              <a:ln>
                <a:noFill/>
              </a:ln>
              <a:solidFill>
                <a:sysClr val="windowText" lastClr="000000"/>
              </a:solidFill>
              <a:effectLst/>
              <a:uLnTx/>
              <a:uFillTx/>
              <a:latin typeface="Arial"/>
              <a:ea typeface="宋体" panose="02010600030101010101" pitchFamily="2" charset="-122"/>
              <a:cs typeface="Arial"/>
            </a:endParaRPr>
          </a:p>
          <a:p>
            <a:pPr marL="692785" marR="0" lvl="1" indent="-116205" algn="l" defTabSz="914400" rtl="0" eaLnBrk="1" fontAlgn="auto" latinLnBrk="0" hangingPunct="1">
              <a:lnSpc>
                <a:spcPct val="100000"/>
              </a:lnSpc>
              <a:spcBef>
                <a:spcPts val="245"/>
              </a:spcBef>
              <a:spcAft>
                <a:spcPts val="0"/>
              </a:spcAft>
              <a:buClrTx/>
              <a:buSzTx/>
              <a:buFont typeface="Arial"/>
              <a:buChar char="•"/>
              <a:tabLst>
                <a:tab pos="692785" algn="l"/>
              </a:tabLst>
              <a:defRPr/>
            </a:pPr>
            <a:r>
              <a:rPr kumimoji="0" lang="en-US" altLang="zh-CN" sz="1600" b="0" i="1" u="none" strike="noStrike" kern="0" cap="none" spc="0" normalizeH="0" baseline="0" noProof="0" dirty="0">
                <a:ln>
                  <a:noFill/>
                </a:ln>
                <a:solidFill>
                  <a:srgbClr val="C00000"/>
                </a:solidFill>
                <a:effectLst/>
                <a:uLnTx/>
                <a:uFillTx/>
                <a:latin typeface="Arial"/>
                <a:ea typeface="宋体" panose="02010600030101010101" pitchFamily="2" charset="-122"/>
                <a:cs typeface="Arial"/>
              </a:rPr>
              <a:t>Enforce</a:t>
            </a:r>
            <a:r>
              <a:rPr kumimoji="0" lang="en-US" altLang="zh-CN" sz="1600" b="0" i="1" u="none" strike="noStrike" kern="0" cap="none" spc="-15" normalizeH="0" baseline="0" noProof="0" dirty="0">
                <a:ln>
                  <a:noFill/>
                </a:ln>
                <a:solidFill>
                  <a:srgbClr val="C00000"/>
                </a:solidFill>
                <a:effectLst/>
                <a:uLnTx/>
                <a:uFillTx/>
                <a:latin typeface="Arial"/>
                <a:ea typeface="宋体" panose="02010600030101010101" pitchFamily="2" charset="-122"/>
                <a:cs typeface="Arial"/>
              </a:rPr>
              <a:t> </a:t>
            </a:r>
            <a:r>
              <a:rPr kumimoji="0" lang="en-US" altLang="zh-CN" sz="1600" b="0" i="1" u="none" strike="noStrike" kern="0" cap="none" spc="-10" normalizeH="0" baseline="0" noProof="0" dirty="0">
                <a:ln>
                  <a:noFill/>
                </a:ln>
                <a:solidFill>
                  <a:srgbClr val="C00000"/>
                </a:solidFill>
                <a:effectLst/>
                <a:uLnTx/>
                <a:uFillTx/>
                <a:latin typeface="Arial"/>
                <a:ea typeface="宋体" panose="02010600030101010101" pitchFamily="2" charset="-122"/>
                <a:cs typeface="Arial"/>
              </a:rPr>
              <a:t>scope</a:t>
            </a:r>
            <a:endParaRPr kumimoji="0" lang="en-US" altLang="zh-CN" sz="1600" b="0" i="0" u="none" strike="noStrike" kern="0" cap="none" spc="0" normalizeH="0" baseline="0" noProof="0" dirty="0">
              <a:ln>
                <a:noFill/>
              </a:ln>
              <a:solidFill>
                <a:sysClr val="windowText" lastClr="000000"/>
              </a:solidFill>
              <a:effectLst/>
              <a:uLnTx/>
              <a:uFillTx/>
              <a:latin typeface="Arial"/>
              <a:ea typeface="宋体" panose="02010600030101010101" pitchFamily="2" charset="-122"/>
              <a:cs typeface="Arial"/>
            </a:endParaRPr>
          </a:p>
          <a:p>
            <a:endParaRPr lang="zh-CN" altLang="en-US" dirty="0"/>
          </a:p>
        </p:txBody>
      </p:sp>
      <p:sp>
        <p:nvSpPr>
          <p:cNvPr id="6" name="object 2">
            <a:extLst>
              <a:ext uri="{FF2B5EF4-FFF2-40B4-BE49-F238E27FC236}">
                <a16:creationId xmlns:a16="http://schemas.microsoft.com/office/drawing/2014/main" id="{777BD574-5AB2-0370-4A53-1379A8226117}"/>
              </a:ext>
            </a:extLst>
          </p:cNvPr>
          <p:cNvSpPr txBox="1"/>
          <p:nvPr/>
        </p:nvSpPr>
        <p:spPr>
          <a:xfrm>
            <a:off x="4355976" y="2060848"/>
            <a:ext cx="2176512" cy="3766416"/>
          </a:xfrm>
          <a:prstGeom prst="rect">
            <a:avLst/>
          </a:prstGeom>
          <a:ln w="19050">
            <a:solidFill>
              <a:srgbClr val="000000"/>
            </a:solidFill>
          </a:ln>
        </p:spPr>
        <p:txBody>
          <a:bodyPr vert="horz" wrap="square" lIns="0" tIns="11430" rIns="0" bIns="0" rtlCol="0">
            <a:spAutoFit/>
          </a:bodyPr>
          <a:lstStyle/>
          <a:p>
            <a:pPr marL="45720" eaLnBrk="1" fontAlgn="auto" hangingPunct="1">
              <a:spcBef>
                <a:spcPts val="90"/>
              </a:spcBef>
              <a:spcAft>
                <a:spcPts val="0"/>
              </a:spcAft>
            </a:pPr>
            <a:r>
              <a:rPr kern="0" baseline="0" dirty="0">
                <a:solidFill>
                  <a:sysClr val="windowText" lastClr="000000"/>
                </a:solidFill>
                <a:latin typeface="Comic Sans MS"/>
                <a:cs typeface="Comic Sans MS"/>
              </a:rPr>
              <a:t>Low</a:t>
            </a:r>
            <a:r>
              <a:rPr kern="0" spc="-20" baseline="0" dirty="0">
                <a:solidFill>
                  <a:sysClr val="windowText" lastClr="000000"/>
                </a:solidFill>
                <a:latin typeface="Comic Sans MS"/>
                <a:cs typeface="Comic Sans MS"/>
              </a:rPr>
              <a:t> </a:t>
            </a:r>
            <a:r>
              <a:rPr kern="0" spc="-10" baseline="0" dirty="0">
                <a:solidFill>
                  <a:sysClr val="windowText" lastClr="000000"/>
                </a:solidFill>
                <a:latin typeface="Comic Sans MS"/>
                <a:cs typeface="Comic Sans MS"/>
              </a:rPr>
              <a:t>Memory</a:t>
            </a:r>
            <a:endParaRPr kern="0" baseline="0" dirty="0">
              <a:solidFill>
                <a:sysClr val="windowText" lastClr="000000"/>
              </a:solidFill>
              <a:latin typeface="Comic Sans MS"/>
              <a:cs typeface="Comic Sans MS"/>
            </a:endParaRPr>
          </a:p>
          <a:p>
            <a:pPr eaLnBrk="1" fontAlgn="auto" hangingPunct="1">
              <a:spcBef>
                <a:spcPts val="0"/>
              </a:spcBef>
              <a:spcAft>
                <a:spcPts val="0"/>
              </a:spcAft>
            </a:pPr>
            <a:endParaRPr sz="1200" kern="0" baseline="0" dirty="0">
              <a:solidFill>
                <a:sysClr val="windowText" lastClr="000000"/>
              </a:solidFill>
              <a:latin typeface="Comic Sans MS"/>
              <a:cs typeface="Comic Sans MS"/>
            </a:endParaRPr>
          </a:p>
          <a:p>
            <a:pPr eaLnBrk="1" fontAlgn="auto" hangingPunct="1">
              <a:spcBef>
                <a:spcPts val="0"/>
              </a:spcBef>
              <a:spcAft>
                <a:spcPts val="0"/>
              </a:spcAft>
            </a:pPr>
            <a:endParaRPr sz="1200" kern="0" baseline="0" dirty="0">
              <a:solidFill>
                <a:sysClr val="windowText" lastClr="000000"/>
              </a:solidFill>
              <a:latin typeface="Comic Sans MS"/>
              <a:cs typeface="Comic Sans MS"/>
            </a:endParaRPr>
          </a:p>
          <a:p>
            <a:pPr eaLnBrk="1" fontAlgn="auto" hangingPunct="1">
              <a:spcBef>
                <a:spcPts val="0"/>
              </a:spcBef>
              <a:spcAft>
                <a:spcPts val="0"/>
              </a:spcAft>
            </a:pPr>
            <a:endParaRPr sz="1200" kern="0" baseline="0" dirty="0">
              <a:solidFill>
                <a:sysClr val="windowText" lastClr="000000"/>
              </a:solidFill>
              <a:latin typeface="Comic Sans MS"/>
              <a:cs typeface="Comic Sans MS"/>
            </a:endParaRPr>
          </a:p>
          <a:p>
            <a:pPr eaLnBrk="1" fontAlgn="auto" hangingPunct="1">
              <a:spcBef>
                <a:spcPts val="0"/>
              </a:spcBef>
              <a:spcAft>
                <a:spcPts val="0"/>
              </a:spcAft>
            </a:pPr>
            <a:endParaRPr sz="1200" kern="0" baseline="0" dirty="0">
              <a:solidFill>
                <a:sysClr val="windowText" lastClr="000000"/>
              </a:solidFill>
              <a:latin typeface="Comic Sans MS"/>
              <a:cs typeface="Comic Sans MS"/>
            </a:endParaRPr>
          </a:p>
          <a:p>
            <a:pPr eaLnBrk="1" fontAlgn="auto" hangingPunct="1">
              <a:spcBef>
                <a:spcPts val="0"/>
              </a:spcBef>
              <a:spcAft>
                <a:spcPts val="0"/>
              </a:spcAft>
            </a:pPr>
            <a:endParaRPr sz="1200" kern="0" baseline="0" dirty="0">
              <a:solidFill>
                <a:sysClr val="windowText" lastClr="000000"/>
              </a:solidFill>
              <a:latin typeface="Comic Sans MS"/>
              <a:cs typeface="Comic Sans MS"/>
            </a:endParaRPr>
          </a:p>
          <a:p>
            <a:pPr eaLnBrk="1" fontAlgn="auto" hangingPunct="1">
              <a:spcBef>
                <a:spcPts val="0"/>
              </a:spcBef>
              <a:spcAft>
                <a:spcPts val="0"/>
              </a:spcAft>
            </a:pPr>
            <a:endParaRPr sz="1200" kern="0" baseline="0" dirty="0">
              <a:solidFill>
                <a:sysClr val="windowText" lastClr="000000"/>
              </a:solidFill>
              <a:latin typeface="Comic Sans MS"/>
              <a:cs typeface="Comic Sans MS"/>
            </a:endParaRPr>
          </a:p>
          <a:p>
            <a:pPr eaLnBrk="1" fontAlgn="auto" hangingPunct="1">
              <a:spcBef>
                <a:spcPts val="0"/>
              </a:spcBef>
              <a:spcAft>
                <a:spcPts val="0"/>
              </a:spcAft>
            </a:pPr>
            <a:endParaRPr sz="1200" kern="0" baseline="0" dirty="0">
              <a:solidFill>
                <a:sysClr val="windowText" lastClr="000000"/>
              </a:solidFill>
              <a:latin typeface="Comic Sans MS"/>
              <a:cs typeface="Comic Sans MS"/>
            </a:endParaRPr>
          </a:p>
          <a:p>
            <a:pPr eaLnBrk="1" fontAlgn="auto" hangingPunct="1">
              <a:spcBef>
                <a:spcPts val="0"/>
              </a:spcBef>
              <a:spcAft>
                <a:spcPts val="0"/>
              </a:spcAft>
            </a:pPr>
            <a:endParaRPr sz="1200" kern="0" baseline="0" dirty="0">
              <a:solidFill>
                <a:sysClr val="windowText" lastClr="000000"/>
              </a:solidFill>
              <a:latin typeface="Comic Sans MS"/>
              <a:cs typeface="Comic Sans MS"/>
            </a:endParaRPr>
          </a:p>
          <a:p>
            <a:pPr eaLnBrk="1" fontAlgn="auto" hangingPunct="1">
              <a:spcBef>
                <a:spcPts val="785"/>
              </a:spcBef>
              <a:spcAft>
                <a:spcPts val="0"/>
              </a:spcAft>
            </a:pPr>
            <a:endParaRPr lang="en-US" sz="1200" kern="0" baseline="0" dirty="0">
              <a:solidFill>
                <a:sysClr val="windowText" lastClr="000000"/>
              </a:solidFill>
              <a:latin typeface="Comic Sans MS"/>
              <a:cs typeface="Comic Sans MS"/>
            </a:endParaRPr>
          </a:p>
          <a:p>
            <a:pPr eaLnBrk="1" fontAlgn="auto" hangingPunct="1">
              <a:spcBef>
                <a:spcPts val="785"/>
              </a:spcBef>
              <a:spcAft>
                <a:spcPts val="0"/>
              </a:spcAft>
            </a:pPr>
            <a:endParaRPr lang="en-US" sz="1200" kern="0" baseline="0" dirty="0">
              <a:solidFill>
                <a:sysClr val="windowText" lastClr="000000"/>
              </a:solidFill>
              <a:latin typeface="Comic Sans MS"/>
              <a:cs typeface="Comic Sans MS"/>
            </a:endParaRPr>
          </a:p>
          <a:p>
            <a:pPr eaLnBrk="1" fontAlgn="auto" hangingPunct="1">
              <a:spcBef>
                <a:spcPts val="785"/>
              </a:spcBef>
              <a:spcAft>
                <a:spcPts val="0"/>
              </a:spcAft>
            </a:pPr>
            <a:endParaRPr lang="en-US" sz="1200" kern="0" baseline="0" dirty="0">
              <a:solidFill>
                <a:sysClr val="windowText" lastClr="000000"/>
              </a:solidFill>
              <a:latin typeface="Comic Sans MS"/>
              <a:cs typeface="Comic Sans MS"/>
            </a:endParaRPr>
          </a:p>
          <a:p>
            <a:pPr eaLnBrk="1" fontAlgn="auto" hangingPunct="1">
              <a:spcBef>
                <a:spcPts val="785"/>
              </a:spcBef>
              <a:spcAft>
                <a:spcPts val="0"/>
              </a:spcAft>
            </a:pPr>
            <a:endParaRPr lang="en-US" sz="1200" kern="0" baseline="0" dirty="0">
              <a:solidFill>
                <a:sysClr val="windowText" lastClr="000000"/>
              </a:solidFill>
              <a:latin typeface="Comic Sans MS"/>
              <a:cs typeface="Comic Sans MS"/>
            </a:endParaRPr>
          </a:p>
          <a:p>
            <a:pPr eaLnBrk="1" fontAlgn="auto" hangingPunct="1">
              <a:spcBef>
                <a:spcPts val="785"/>
              </a:spcBef>
              <a:spcAft>
                <a:spcPts val="0"/>
              </a:spcAft>
            </a:pPr>
            <a:endParaRPr lang="en-US" sz="1200" kern="0" baseline="0" dirty="0">
              <a:solidFill>
                <a:sysClr val="windowText" lastClr="000000"/>
              </a:solidFill>
              <a:latin typeface="Comic Sans MS"/>
              <a:cs typeface="Comic Sans MS"/>
            </a:endParaRPr>
          </a:p>
          <a:p>
            <a:pPr eaLnBrk="1" fontAlgn="auto" hangingPunct="1">
              <a:spcBef>
                <a:spcPts val="785"/>
              </a:spcBef>
              <a:spcAft>
                <a:spcPts val="0"/>
              </a:spcAft>
            </a:pPr>
            <a:endParaRPr sz="1200" kern="0" baseline="0" dirty="0">
              <a:solidFill>
                <a:sysClr val="windowText" lastClr="000000"/>
              </a:solidFill>
              <a:latin typeface="Comic Sans MS"/>
              <a:cs typeface="Comic Sans MS"/>
            </a:endParaRPr>
          </a:p>
          <a:p>
            <a:pPr marL="45720" eaLnBrk="1" fontAlgn="auto" hangingPunct="1">
              <a:spcBef>
                <a:spcPts val="0"/>
              </a:spcBef>
              <a:spcAft>
                <a:spcPts val="0"/>
              </a:spcAft>
            </a:pPr>
            <a:r>
              <a:rPr kern="0" baseline="0" dirty="0">
                <a:solidFill>
                  <a:sysClr val="windowText" lastClr="000000"/>
                </a:solidFill>
                <a:latin typeface="Comic Sans MS"/>
                <a:cs typeface="Comic Sans MS"/>
              </a:rPr>
              <a:t>High</a:t>
            </a:r>
            <a:r>
              <a:rPr kern="0" spc="-30" baseline="0" dirty="0">
                <a:solidFill>
                  <a:sysClr val="windowText" lastClr="000000"/>
                </a:solidFill>
                <a:latin typeface="Comic Sans MS"/>
                <a:cs typeface="Comic Sans MS"/>
              </a:rPr>
              <a:t> </a:t>
            </a:r>
            <a:r>
              <a:rPr kern="0" spc="-10" baseline="0" dirty="0">
                <a:solidFill>
                  <a:sysClr val="windowText" lastClr="000000"/>
                </a:solidFill>
                <a:latin typeface="Comic Sans MS"/>
                <a:cs typeface="Comic Sans MS"/>
              </a:rPr>
              <a:t>Memory</a:t>
            </a:r>
            <a:endParaRPr kern="0" baseline="0" dirty="0">
              <a:solidFill>
                <a:sysClr val="windowText" lastClr="000000"/>
              </a:solidFill>
              <a:latin typeface="Comic Sans MS"/>
              <a:cs typeface="Comic Sans MS"/>
            </a:endParaRPr>
          </a:p>
        </p:txBody>
      </p:sp>
      <p:sp>
        <p:nvSpPr>
          <p:cNvPr id="8" name="文本框 7">
            <a:extLst>
              <a:ext uri="{FF2B5EF4-FFF2-40B4-BE49-F238E27FC236}">
                <a16:creationId xmlns:a16="http://schemas.microsoft.com/office/drawing/2014/main" id="{9786782F-104D-8161-DFEC-11A69BEE6EA1}"/>
              </a:ext>
            </a:extLst>
          </p:cNvPr>
          <p:cNvSpPr txBox="1"/>
          <p:nvPr/>
        </p:nvSpPr>
        <p:spPr>
          <a:xfrm>
            <a:off x="6552588" y="2060848"/>
            <a:ext cx="1259772" cy="369332"/>
          </a:xfrm>
          <a:prstGeom prst="rect">
            <a:avLst/>
          </a:prstGeom>
          <a:noFill/>
        </p:spPr>
        <p:txBody>
          <a:bodyPr wrap="square">
            <a:spAutoFit/>
          </a:bodyPr>
          <a:lstStyle/>
          <a:p>
            <a:r>
              <a:rPr kumimoji="0" lang="en-US" altLang="zh-CN" sz="1800" b="0" i="0" u="none" strike="noStrike" kern="0" cap="none" spc="-20" normalizeH="0" baseline="0" noProof="0" dirty="0">
                <a:ln>
                  <a:noFill/>
                </a:ln>
                <a:solidFill>
                  <a:sysClr val="windowText" lastClr="000000"/>
                </a:solidFill>
                <a:effectLst/>
                <a:uLnTx/>
                <a:uFillTx/>
                <a:latin typeface="Arial"/>
                <a:ea typeface="宋体" panose="02010600030101010101" pitchFamily="2" charset="-122"/>
                <a:cs typeface="Arial"/>
              </a:rPr>
              <a:t>x0000</a:t>
            </a:r>
            <a:endParaRPr lang="zh-CN" altLang="en-US" dirty="0"/>
          </a:p>
        </p:txBody>
      </p:sp>
      <p:sp>
        <p:nvSpPr>
          <p:cNvPr id="9" name="文本框 8">
            <a:extLst>
              <a:ext uri="{FF2B5EF4-FFF2-40B4-BE49-F238E27FC236}">
                <a16:creationId xmlns:a16="http://schemas.microsoft.com/office/drawing/2014/main" id="{290F6900-6BA9-1B45-7AAF-68A3C6FD19C8}"/>
              </a:ext>
            </a:extLst>
          </p:cNvPr>
          <p:cNvSpPr txBox="1"/>
          <p:nvPr/>
        </p:nvSpPr>
        <p:spPr>
          <a:xfrm>
            <a:off x="6588224" y="5530228"/>
            <a:ext cx="1259772" cy="369332"/>
          </a:xfrm>
          <a:prstGeom prst="rect">
            <a:avLst/>
          </a:prstGeom>
          <a:noFill/>
        </p:spPr>
        <p:txBody>
          <a:bodyPr wrap="square">
            <a:spAutoFit/>
          </a:bodyPr>
          <a:lstStyle/>
          <a:p>
            <a:r>
              <a:rPr kumimoji="0" lang="en-US" altLang="zh-CN" sz="1800" b="0" i="0" u="none" strike="noStrike" kern="0" cap="none" spc="-20" normalizeH="0" baseline="0" noProof="0" dirty="0" err="1">
                <a:ln>
                  <a:noFill/>
                </a:ln>
                <a:solidFill>
                  <a:sysClr val="windowText" lastClr="000000"/>
                </a:solidFill>
                <a:effectLst/>
                <a:uLnTx/>
                <a:uFillTx/>
                <a:latin typeface="Arial"/>
                <a:ea typeface="宋体" panose="02010600030101010101" pitchFamily="2" charset="-122"/>
                <a:cs typeface="Arial"/>
              </a:rPr>
              <a:t>xFFFF</a:t>
            </a:r>
            <a:endParaRPr lang="zh-CN" altLang="en-US" dirty="0"/>
          </a:p>
        </p:txBody>
      </p:sp>
    </p:spTree>
    <p:extLst>
      <p:ext uri="{BB962C8B-B14F-4D97-AF65-F5344CB8AC3E}">
        <p14:creationId xmlns:p14="http://schemas.microsoft.com/office/powerpoint/2010/main" val="4032003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53D855-69AF-4E59-6BDB-91CD9F8D01ED}"/>
              </a:ext>
            </a:extLst>
          </p:cNvPr>
          <p:cNvSpPr>
            <a:spLocks noGrp="1"/>
          </p:cNvSpPr>
          <p:nvPr>
            <p:ph type="title"/>
          </p:nvPr>
        </p:nvSpPr>
        <p:spPr/>
        <p:txBody>
          <a:bodyPr/>
          <a:lstStyle/>
          <a:p>
            <a:r>
              <a:rPr lang="en-US" altLang="zh-CN" sz="2800" b="1" dirty="0">
                <a:solidFill>
                  <a:srgbClr val="3333CC"/>
                </a:solidFill>
                <a:latin typeface="Arial"/>
                <a:cs typeface="Arial"/>
              </a:rPr>
              <a:t>Compiling</a:t>
            </a:r>
            <a:r>
              <a:rPr lang="en-US" altLang="zh-CN" sz="2800" b="1" spc="-25" dirty="0">
                <a:solidFill>
                  <a:srgbClr val="3333CC"/>
                </a:solidFill>
                <a:latin typeface="Arial"/>
                <a:cs typeface="Arial"/>
              </a:rPr>
              <a:t> </a:t>
            </a:r>
            <a:r>
              <a:rPr lang="en-US" altLang="zh-CN" sz="2800" b="1" dirty="0">
                <a:solidFill>
                  <a:srgbClr val="3333CC"/>
                </a:solidFill>
                <a:latin typeface="Arial"/>
                <a:cs typeface="Arial"/>
              </a:rPr>
              <a:t>&amp;</a:t>
            </a:r>
            <a:r>
              <a:rPr lang="en-US" altLang="zh-CN" sz="2800" b="1" spc="-20" dirty="0">
                <a:solidFill>
                  <a:srgbClr val="3333CC"/>
                </a:solidFill>
                <a:latin typeface="Arial"/>
                <a:cs typeface="Arial"/>
              </a:rPr>
              <a:t> </a:t>
            </a:r>
            <a:r>
              <a:rPr lang="en-US" altLang="zh-CN" sz="2800" b="1" dirty="0">
                <a:solidFill>
                  <a:srgbClr val="3333CC"/>
                </a:solidFill>
                <a:latin typeface="Arial"/>
                <a:cs typeface="Arial"/>
              </a:rPr>
              <a:t>Executing</a:t>
            </a:r>
            <a:r>
              <a:rPr lang="en-US" altLang="zh-CN" sz="2800" b="1" spc="-20" dirty="0">
                <a:solidFill>
                  <a:srgbClr val="3333CC"/>
                </a:solidFill>
                <a:latin typeface="Arial"/>
                <a:cs typeface="Arial"/>
              </a:rPr>
              <a:t> </a:t>
            </a:r>
            <a:r>
              <a:rPr lang="en-US" altLang="zh-CN" sz="2800" b="1" dirty="0">
                <a:solidFill>
                  <a:srgbClr val="3333CC"/>
                </a:solidFill>
                <a:latin typeface="Arial"/>
                <a:cs typeface="Arial"/>
              </a:rPr>
              <a:t>C</a:t>
            </a:r>
            <a:r>
              <a:rPr lang="en-US" altLang="zh-CN" sz="2800" b="1" spc="-20" dirty="0">
                <a:solidFill>
                  <a:srgbClr val="3333CC"/>
                </a:solidFill>
                <a:latin typeface="Arial"/>
                <a:cs typeface="Arial"/>
              </a:rPr>
              <a:t> </a:t>
            </a:r>
            <a:r>
              <a:rPr lang="en-US" altLang="zh-CN" sz="2800" b="1" spc="-10" dirty="0">
                <a:solidFill>
                  <a:srgbClr val="3333CC"/>
                </a:solidFill>
                <a:latin typeface="Arial"/>
                <a:cs typeface="Arial"/>
              </a:rPr>
              <a:t>programs: </a:t>
            </a:r>
            <a:r>
              <a:rPr lang="en-US" altLang="zh-CN" sz="2800" b="1" dirty="0">
                <a:solidFill>
                  <a:srgbClr val="3333CC"/>
                </a:solidFill>
                <a:latin typeface="Arial"/>
                <a:cs typeface="Arial"/>
              </a:rPr>
              <a:t>The </a:t>
            </a:r>
            <a:r>
              <a:rPr lang="en-US" altLang="zh-CN" sz="2800" b="1" spc="-10" dirty="0">
                <a:solidFill>
                  <a:srgbClr val="3333CC"/>
                </a:solidFill>
                <a:latin typeface="Arial"/>
                <a:cs typeface="Arial"/>
              </a:rPr>
              <a:t>Run-</a:t>
            </a:r>
            <a:r>
              <a:rPr lang="en-US" altLang="zh-CN" sz="2800" b="1" dirty="0">
                <a:solidFill>
                  <a:srgbClr val="3333CC"/>
                </a:solidFill>
                <a:latin typeface="Arial"/>
                <a:cs typeface="Arial"/>
              </a:rPr>
              <a:t>time</a:t>
            </a:r>
            <a:r>
              <a:rPr lang="en-US" altLang="zh-CN" sz="2800" b="1" spc="5" dirty="0">
                <a:solidFill>
                  <a:srgbClr val="3333CC"/>
                </a:solidFill>
                <a:latin typeface="Arial"/>
                <a:cs typeface="Arial"/>
              </a:rPr>
              <a:t> </a:t>
            </a:r>
            <a:r>
              <a:rPr lang="en-US" altLang="zh-CN" sz="2800" b="1" spc="-20" dirty="0">
                <a:solidFill>
                  <a:srgbClr val="3333CC"/>
                </a:solidFill>
                <a:latin typeface="Arial"/>
                <a:cs typeface="Arial"/>
              </a:rPr>
              <a:t>Stack</a:t>
            </a:r>
            <a:endParaRPr lang="zh-CN" altLang="en-US" dirty="0"/>
          </a:p>
        </p:txBody>
      </p:sp>
      <p:sp>
        <p:nvSpPr>
          <p:cNvPr id="3" name="内容占位符 2">
            <a:extLst>
              <a:ext uri="{FF2B5EF4-FFF2-40B4-BE49-F238E27FC236}">
                <a16:creationId xmlns:a16="http://schemas.microsoft.com/office/drawing/2014/main" id="{7020CD1C-DD33-B8AE-82A1-E7FFED2DE8B2}"/>
              </a:ext>
            </a:extLst>
          </p:cNvPr>
          <p:cNvSpPr>
            <a:spLocks noGrp="1"/>
          </p:cNvSpPr>
          <p:nvPr>
            <p:ph idx="1"/>
          </p:nvPr>
        </p:nvSpPr>
        <p:spPr/>
        <p:txBody>
          <a:bodyPr/>
          <a:lstStyle/>
          <a:p>
            <a:r>
              <a:rPr lang="en-US" altLang="zh-CN" dirty="0"/>
              <a:t>THIS is the key….</a:t>
            </a:r>
          </a:p>
          <a:p>
            <a:endParaRPr lang="zh-CN" altLang="en-US" dirty="0"/>
          </a:p>
        </p:txBody>
      </p:sp>
    </p:spTree>
    <p:extLst>
      <p:ext uri="{BB962C8B-B14F-4D97-AF65-F5344CB8AC3E}">
        <p14:creationId xmlns:p14="http://schemas.microsoft.com/office/powerpoint/2010/main" val="3178275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474A06-104D-BA54-9E16-D2B45994D96A}"/>
              </a:ext>
            </a:extLst>
          </p:cNvPr>
          <p:cNvSpPr>
            <a:spLocks noGrp="1"/>
          </p:cNvSpPr>
          <p:nvPr>
            <p:ph type="title"/>
          </p:nvPr>
        </p:nvSpPr>
        <p:spPr/>
        <p:txBody>
          <a:bodyPr/>
          <a:lstStyle/>
          <a:p>
            <a:r>
              <a:rPr lang="en-US" altLang="zh-CN" sz="2800" b="1" kern="0" baseline="0" dirty="0">
                <a:solidFill>
                  <a:srgbClr val="3333CC"/>
                </a:solidFill>
                <a:latin typeface="Arial"/>
                <a:cs typeface="Arial"/>
              </a:rPr>
              <a:t>Memory</a:t>
            </a:r>
            <a:r>
              <a:rPr lang="en-US" altLang="zh-CN" sz="2800" b="1" kern="0" spc="-20" baseline="0" dirty="0">
                <a:solidFill>
                  <a:srgbClr val="3333CC"/>
                </a:solidFill>
                <a:latin typeface="Arial"/>
                <a:cs typeface="Arial"/>
              </a:rPr>
              <a:t> </a:t>
            </a:r>
            <a:r>
              <a:rPr lang="en-US" altLang="zh-CN" sz="2800" b="1" kern="0" spc="-10" baseline="0" dirty="0">
                <a:solidFill>
                  <a:srgbClr val="3333CC"/>
                </a:solidFill>
                <a:latin typeface="Arial"/>
                <a:cs typeface="Arial"/>
              </a:rPr>
              <a:t>Representation</a:t>
            </a:r>
            <a:endParaRPr lang="zh-CN" altLang="en-US" dirty="0"/>
          </a:p>
        </p:txBody>
      </p:sp>
      <p:sp>
        <p:nvSpPr>
          <p:cNvPr id="9" name="object 3">
            <a:extLst>
              <a:ext uri="{FF2B5EF4-FFF2-40B4-BE49-F238E27FC236}">
                <a16:creationId xmlns:a16="http://schemas.microsoft.com/office/drawing/2014/main" id="{263157BB-1B63-DA84-9495-B215E555CF7B}"/>
              </a:ext>
            </a:extLst>
          </p:cNvPr>
          <p:cNvSpPr txBox="1"/>
          <p:nvPr/>
        </p:nvSpPr>
        <p:spPr>
          <a:xfrm>
            <a:off x="5436096" y="1978024"/>
            <a:ext cx="2232248" cy="4197303"/>
          </a:xfrm>
          <a:prstGeom prst="rect">
            <a:avLst/>
          </a:prstGeom>
          <a:ln w="19050">
            <a:solidFill>
              <a:srgbClr val="000000"/>
            </a:solidFill>
          </a:ln>
        </p:spPr>
        <p:txBody>
          <a:bodyPr vert="horz" wrap="square" lIns="0" tIns="11430" rIns="0" bIns="0" rtlCol="0">
            <a:spAutoFit/>
          </a:bodyPr>
          <a:lstStyle/>
          <a:p>
            <a:pPr marL="45720">
              <a:lnSpc>
                <a:spcPct val="100000"/>
              </a:lnSpc>
              <a:spcBef>
                <a:spcPts val="90"/>
              </a:spcBef>
            </a:pPr>
            <a:r>
              <a:rPr sz="2800" dirty="0">
                <a:latin typeface="Comic Sans MS"/>
                <a:cs typeface="Comic Sans MS"/>
              </a:rPr>
              <a:t>Low</a:t>
            </a:r>
            <a:r>
              <a:rPr sz="2800" spc="-20" dirty="0">
                <a:latin typeface="Comic Sans MS"/>
                <a:cs typeface="Comic Sans MS"/>
              </a:rPr>
              <a:t> </a:t>
            </a:r>
            <a:r>
              <a:rPr sz="2800" spc="-10" dirty="0">
                <a:latin typeface="Comic Sans MS"/>
                <a:cs typeface="Comic Sans MS"/>
              </a:rPr>
              <a:t>Memory</a:t>
            </a:r>
            <a:endParaRPr sz="2800" dirty="0">
              <a:latin typeface="Comic Sans MS"/>
              <a:cs typeface="Comic Sans MS"/>
            </a:endParaRPr>
          </a:p>
          <a:p>
            <a:pPr>
              <a:lnSpc>
                <a:spcPct val="100000"/>
              </a:lnSpc>
            </a:pPr>
            <a:endParaRPr dirty="0">
              <a:latin typeface="Comic Sans MS"/>
              <a:cs typeface="Comic Sans MS"/>
            </a:endParaRPr>
          </a:p>
          <a:p>
            <a:pPr>
              <a:lnSpc>
                <a:spcPct val="100000"/>
              </a:lnSpc>
            </a:pPr>
            <a:endParaRPr lang="en-US" dirty="0">
              <a:latin typeface="Comic Sans MS"/>
              <a:cs typeface="Comic Sans MS"/>
            </a:endParaRPr>
          </a:p>
          <a:p>
            <a:pPr>
              <a:lnSpc>
                <a:spcPct val="100000"/>
              </a:lnSpc>
            </a:pPr>
            <a:endParaRPr lang="en-US" dirty="0">
              <a:latin typeface="Comic Sans MS"/>
              <a:cs typeface="Comic Sans MS"/>
            </a:endParaRPr>
          </a:p>
          <a:p>
            <a:pPr>
              <a:lnSpc>
                <a:spcPct val="100000"/>
              </a:lnSpc>
            </a:pPr>
            <a:endParaRPr lang="en-US" dirty="0">
              <a:latin typeface="Comic Sans MS"/>
              <a:cs typeface="Comic Sans MS"/>
            </a:endParaRPr>
          </a:p>
          <a:p>
            <a:pPr>
              <a:lnSpc>
                <a:spcPct val="100000"/>
              </a:lnSpc>
            </a:pPr>
            <a:endParaRPr lang="en-US" dirty="0">
              <a:latin typeface="Comic Sans MS"/>
              <a:cs typeface="Comic Sans MS"/>
            </a:endParaRPr>
          </a:p>
          <a:p>
            <a:pPr>
              <a:lnSpc>
                <a:spcPct val="100000"/>
              </a:lnSpc>
            </a:pPr>
            <a:endParaRPr lang="en-US" dirty="0">
              <a:latin typeface="Comic Sans MS"/>
              <a:cs typeface="Comic Sans MS"/>
            </a:endParaRPr>
          </a:p>
          <a:p>
            <a:pPr>
              <a:lnSpc>
                <a:spcPct val="100000"/>
              </a:lnSpc>
            </a:pPr>
            <a:endParaRPr lang="en-US" dirty="0">
              <a:latin typeface="Comic Sans MS"/>
              <a:cs typeface="Comic Sans MS"/>
            </a:endParaRPr>
          </a:p>
          <a:p>
            <a:pPr>
              <a:lnSpc>
                <a:spcPct val="100000"/>
              </a:lnSpc>
            </a:pPr>
            <a:endParaRPr lang="en-US" dirty="0">
              <a:latin typeface="Comic Sans MS"/>
              <a:cs typeface="Comic Sans MS"/>
            </a:endParaRPr>
          </a:p>
          <a:p>
            <a:pPr>
              <a:lnSpc>
                <a:spcPct val="100000"/>
              </a:lnSpc>
            </a:pPr>
            <a:endParaRPr lang="en-US" dirty="0">
              <a:latin typeface="Comic Sans MS"/>
              <a:cs typeface="Comic Sans MS"/>
            </a:endParaRPr>
          </a:p>
          <a:p>
            <a:pPr>
              <a:lnSpc>
                <a:spcPct val="100000"/>
              </a:lnSpc>
            </a:pPr>
            <a:endParaRPr lang="en-US" dirty="0">
              <a:latin typeface="Comic Sans MS"/>
              <a:cs typeface="Comic Sans MS"/>
            </a:endParaRPr>
          </a:p>
          <a:p>
            <a:pPr>
              <a:lnSpc>
                <a:spcPct val="100000"/>
              </a:lnSpc>
            </a:pPr>
            <a:endParaRPr dirty="0">
              <a:latin typeface="Comic Sans MS"/>
              <a:cs typeface="Comic Sans MS"/>
            </a:endParaRPr>
          </a:p>
          <a:p>
            <a:pPr>
              <a:lnSpc>
                <a:spcPct val="100000"/>
              </a:lnSpc>
            </a:pPr>
            <a:endParaRPr dirty="0">
              <a:latin typeface="Comic Sans MS"/>
              <a:cs typeface="Comic Sans MS"/>
            </a:endParaRPr>
          </a:p>
          <a:p>
            <a:pPr>
              <a:lnSpc>
                <a:spcPct val="100000"/>
              </a:lnSpc>
            </a:pPr>
            <a:endParaRPr dirty="0">
              <a:latin typeface="Comic Sans MS"/>
              <a:cs typeface="Comic Sans MS"/>
            </a:endParaRPr>
          </a:p>
          <a:p>
            <a:pPr>
              <a:lnSpc>
                <a:spcPct val="100000"/>
              </a:lnSpc>
            </a:pPr>
            <a:endParaRPr dirty="0">
              <a:latin typeface="Comic Sans MS"/>
              <a:cs typeface="Comic Sans MS"/>
            </a:endParaRPr>
          </a:p>
          <a:p>
            <a:pPr>
              <a:lnSpc>
                <a:spcPct val="100000"/>
              </a:lnSpc>
            </a:pPr>
            <a:endParaRPr dirty="0">
              <a:latin typeface="Comic Sans MS"/>
              <a:cs typeface="Comic Sans MS"/>
            </a:endParaRPr>
          </a:p>
          <a:p>
            <a:pPr>
              <a:lnSpc>
                <a:spcPct val="100000"/>
              </a:lnSpc>
            </a:pPr>
            <a:endParaRPr dirty="0">
              <a:latin typeface="Comic Sans MS"/>
              <a:cs typeface="Comic Sans MS"/>
            </a:endParaRPr>
          </a:p>
          <a:p>
            <a:pPr>
              <a:lnSpc>
                <a:spcPct val="100000"/>
              </a:lnSpc>
            </a:pPr>
            <a:endParaRPr dirty="0">
              <a:latin typeface="Comic Sans MS"/>
              <a:cs typeface="Comic Sans MS"/>
            </a:endParaRPr>
          </a:p>
          <a:p>
            <a:pPr>
              <a:lnSpc>
                <a:spcPct val="100000"/>
              </a:lnSpc>
              <a:spcBef>
                <a:spcPts val="785"/>
              </a:spcBef>
            </a:pPr>
            <a:endParaRPr dirty="0">
              <a:latin typeface="Comic Sans MS"/>
              <a:cs typeface="Comic Sans MS"/>
            </a:endParaRPr>
          </a:p>
          <a:p>
            <a:pPr marL="45720">
              <a:lnSpc>
                <a:spcPct val="100000"/>
              </a:lnSpc>
            </a:pPr>
            <a:r>
              <a:rPr sz="2800" dirty="0">
                <a:latin typeface="Comic Sans MS"/>
                <a:cs typeface="Comic Sans MS"/>
              </a:rPr>
              <a:t>High</a:t>
            </a:r>
            <a:r>
              <a:rPr sz="2800" spc="-30" dirty="0">
                <a:latin typeface="Comic Sans MS"/>
                <a:cs typeface="Comic Sans MS"/>
              </a:rPr>
              <a:t> </a:t>
            </a:r>
            <a:r>
              <a:rPr sz="2800" spc="-10" dirty="0">
                <a:latin typeface="Comic Sans MS"/>
                <a:cs typeface="Comic Sans MS"/>
              </a:rPr>
              <a:t>Memory</a:t>
            </a:r>
            <a:endParaRPr lang="en-US" sz="2800" spc="-10" dirty="0">
              <a:latin typeface="Comic Sans MS"/>
              <a:cs typeface="Comic Sans MS"/>
            </a:endParaRPr>
          </a:p>
          <a:p>
            <a:pPr marL="45720">
              <a:lnSpc>
                <a:spcPct val="100000"/>
              </a:lnSpc>
            </a:pPr>
            <a:endParaRPr dirty="0">
              <a:latin typeface="Comic Sans MS"/>
              <a:cs typeface="Comic Sans MS"/>
            </a:endParaRPr>
          </a:p>
        </p:txBody>
      </p:sp>
      <p:sp>
        <p:nvSpPr>
          <p:cNvPr id="10" name="object 4">
            <a:extLst>
              <a:ext uri="{FF2B5EF4-FFF2-40B4-BE49-F238E27FC236}">
                <a16:creationId xmlns:a16="http://schemas.microsoft.com/office/drawing/2014/main" id="{588C6CED-D924-68C2-197B-C6224684DC2B}"/>
              </a:ext>
            </a:extLst>
          </p:cNvPr>
          <p:cNvSpPr txBox="1"/>
          <p:nvPr/>
        </p:nvSpPr>
        <p:spPr>
          <a:xfrm>
            <a:off x="7812039" y="1827983"/>
            <a:ext cx="813812" cy="300082"/>
          </a:xfrm>
          <a:prstGeom prst="rect">
            <a:avLst/>
          </a:prstGeom>
        </p:spPr>
        <p:txBody>
          <a:bodyPr vert="horz" wrap="square" lIns="0" tIns="12700" rIns="0" bIns="0" rtlCol="0">
            <a:spAutoFit/>
          </a:bodyPr>
          <a:lstStyle/>
          <a:p>
            <a:pPr>
              <a:lnSpc>
                <a:spcPct val="100000"/>
              </a:lnSpc>
              <a:spcBef>
                <a:spcPts val="100"/>
              </a:spcBef>
            </a:pPr>
            <a:r>
              <a:rPr sz="2800" spc="-10" dirty="0">
                <a:latin typeface="Arial"/>
                <a:cs typeface="Arial"/>
              </a:rPr>
              <a:t>x0000</a:t>
            </a:r>
            <a:endParaRPr sz="2800" dirty="0">
              <a:latin typeface="Arial"/>
              <a:cs typeface="Arial"/>
            </a:endParaRPr>
          </a:p>
        </p:txBody>
      </p:sp>
      <p:sp>
        <p:nvSpPr>
          <p:cNvPr id="11" name="object 4">
            <a:extLst>
              <a:ext uri="{FF2B5EF4-FFF2-40B4-BE49-F238E27FC236}">
                <a16:creationId xmlns:a16="http://schemas.microsoft.com/office/drawing/2014/main" id="{34B8B979-A1E1-AAAB-294D-0D3DE7E9D8CD}"/>
              </a:ext>
            </a:extLst>
          </p:cNvPr>
          <p:cNvSpPr txBox="1"/>
          <p:nvPr/>
        </p:nvSpPr>
        <p:spPr>
          <a:xfrm>
            <a:off x="7812360" y="5733256"/>
            <a:ext cx="813812" cy="300082"/>
          </a:xfrm>
          <a:prstGeom prst="rect">
            <a:avLst/>
          </a:prstGeom>
        </p:spPr>
        <p:txBody>
          <a:bodyPr vert="horz" wrap="square" lIns="0" tIns="12700" rIns="0" bIns="0" rtlCol="0">
            <a:spAutoFit/>
          </a:bodyPr>
          <a:lstStyle/>
          <a:p>
            <a:pPr>
              <a:lnSpc>
                <a:spcPct val="100000"/>
              </a:lnSpc>
              <a:spcBef>
                <a:spcPts val="100"/>
              </a:spcBef>
            </a:pPr>
            <a:r>
              <a:rPr sz="2800" spc="-10" dirty="0" err="1">
                <a:latin typeface="Arial"/>
                <a:cs typeface="Arial"/>
              </a:rPr>
              <a:t>x</a:t>
            </a:r>
            <a:r>
              <a:rPr lang="en-US" sz="2800" spc="-10" dirty="0" err="1">
                <a:latin typeface="Arial"/>
                <a:cs typeface="Arial"/>
              </a:rPr>
              <a:t>FFFF</a:t>
            </a:r>
            <a:endParaRPr sz="2800" dirty="0">
              <a:latin typeface="Arial"/>
              <a:cs typeface="Arial"/>
            </a:endParaRPr>
          </a:p>
        </p:txBody>
      </p:sp>
      <p:sp>
        <p:nvSpPr>
          <p:cNvPr id="12" name="object 2">
            <a:extLst>
              <a:ext uri="{FF2B5EF4-FFF2-40B4-BE49-F238E27FC236}">
                <a16:creationId xmlns:a16="http://schemas.microsoft.com/office/drawing/2014/main" id="{FF8C84DD-964E-F159-C3CA-CF057155228E}"/>
              </a:ext>
            </a:extLst>
          </p:cNvPr>
          <p:cNvSpPr txBox="1"/>
          <p:nvPr/>
        </p:nvSpPr>
        <p:spPr>
          <a:xfrm>
            <a:off x="862896" y="1340768"/>
            <a:ext cx="4285168" cy="1885131"/>
          </a:xfrm>
          <a:prstGeom prst="rect">
            <a:avLst/>
          </a:prstGeom>
        </p:spPr>
        <p:txBody>
          <a:bodyPr vert="horz" wrap="square" lIns="0" tIns="12700" rIns="0" bIns="0" rtlCol="0">
            <a:spAutoFit/>
          </a:bodyPr>
          <a:lstStyle/>
          <a:p>
            <a:pPr marL="351790" marR="52705" indent="-169545" eaLnBrk="1" fontAlgn="auto" hangingPunct="1">
              <a:spcBef>
                <a:spcPts val="855"/>
              </a:spcBef>
              <a:spcAft>
                <a:spcPts val="0"/>
              </a:spcAft>
              <a:buFontTx/>
              <a:buChar char="•"/>
              <a:tabLst>
                <a:tab pos="353695" algn="l"/>
              </a:tabLst>
            </a:pPr>
            <a:r>
              <a:rPr sz="2400" kern="0" baseline="0" dirty="0">
                <a:solidFill>
                  <a:sysClr val="windowText" lastClr="000000"/>
                </a:solidFill>
                <a:latin typeface="Arial"/>
                <a:cs typeface="Arial"/>
              </a:rPr>
              <a:t>Our</a:t>
            </a:r>
            <a:r>
              <a:rPr sz="2400" kern="0" spc="-10" baseline="0" dirty="0">
                <a:solidFill>
                  <a:sysClr val="windowText" lastClr="000000"/>
                </a:solidFill>
                <a:latin typeface="Arial"/>
                <a:cs typeface="Arial"/>
              </a:rPr>
              <a:t> </a:t>
            </a:r>
            <a:r>
              <a:rPr sz="2400" kern="0" baseline="0" dirty="0">
                <a:solidFill>
                  <a:sysClr val="windowText" lastClr="000000"/>
                </a:solidFill>
                <a:latin typeface="Arial"/>
                <a:cs typeface="Arial"/>
              </a:rPr>
              <a:t>convention</a:t>
            </a:r>
            <a:r>
              <a:rPr sz="2400" kern="0" spc="-10" baseline="0" dirty="0">
                <a:solidFill>
                  <a:sysClr val="windowText" lastClr="000000"/>
                </a:solidFill>
                <a:latin typeface="Arial"/>
                <a:cs typeface="Arial"/>
              </a:rPr>
              <a:t> </a:t>
            </a:r>
            <a:r>
              <a:rPr sz="2400" kern="0" baseline="0" dirty="0">
                <a:solidFill>
                  <a:sysClr val="windowText" lastClr="000000"/>
                </a:solidFill>
                <a:latin typeface="Arial"/>
                <a:cs typeface="Arial"/>
              </a:rPr>
              <a:t>will be</a:t>
            </a:r>
            <a:r>
              <a:rPr sz="2400" kern="0" spc="-10" baseline="0" dirty="0">
                <a:solidFill>
                  <a:sysClr val="windowText" lastClr="000000"/>
                </a:solidFill>
                <a:latin typeface="Arial"/>
                <a:cs typeface="Arial"/>
              </a:rPr>
              <a:t> </a:t>
            </a:r>
            <a:r>
              <a:rPr sz="2400" kern="0" spc="-20" baseline="0" dirty="0">
                <a:solidFill>
                  <a:sysClr val="windowText" lastClr="000000"/>
                </a:solidFill>
                <a:latin typeface="Arial"/>
                <a:cs typeface="Arial"/>
              </a:rPr>
              <a:t>that </a:t>
            </a:r>
            <a:r>
              <a:rPr lang="en-US" sz="2400" kern="0" spc="-20" baseline="0" dirty="0">
                <a:solidFill>
                  <a:sysClr val="windowText" lastClr="000000"/>
                </a:solidFill>
                <a:latin typeface="Arial"/>
                <a:cs typeface="Arial"/>
              </a:rPr>
              <a:t> </a:t>
            </a:r>
            <a:r>
              <a:rPr sz="2400" kern="0" baseline="0" dirty="0">
                <a:solidFill>
                  <a:sysClr val="windowText" lastClr="000000"/>
                </a:solidFill>
                <a:latin typeface="Arial"/>
                <a:cs typeface="Arial"/>
              </a:rPr>
              <a:t>"high-memory"</a:t>
            </a:r>
            <a:r>
              <a:rPr sz="2400" kern="0" spc="-15" baseline="0" dirty="0">
                <a:solidFill>
                  <a:sysClr val="windowText" lastClr="000000"/>
                </a:solidFill>
                <a:latin typeface="Arial"/>
                <a:cs typeface="Arial"/>
              </a:rPr>
              <a:t> </a:t>
            </a:r>
            <a:r>
              <a:rPr sz="2400" kern="0" baseline="0" dirty="0">
                <a:solidFill>
                  <a:sysClr val="windowText" lastClr="000000"/>
                </a:solidFill>
                <a:latin typeface="Arial"/>
                <a:cs typeface="Arial"/>
              </a:rPr>
              <a:t>will</a:t>
            </a:r>
            <a:r>
              <a:rPr sz="2400" kern="0" spc="-5" baseline="0" dirty="0">
                <a:solidFill>
                  <a:sysClr val="windowText" lastClr="000000"/>
                </a:solidFill>
                <a:latin typeface="Arial"/>
                <a:cs typeface="Arial"/>
              </a:rPr>
              <a:t> </a:t>
            </a:r>
            <a:r>
              <a:rPr sz="2400" kern="0" baseline="0" dirty="0">
                <a:solidFill>
                  <a:sysClr val="windowText" lastClr="000000"/>
                </a:solidFill>
                <a:latin typeface="Arial"/>
                <a:cs typeface="Arial"/>
              </a:rPr>
              <a:t>be</a:t>
            </a:r>
            <a:r>
              <a:rPr sz="2400" kern="0" spc="-10" baseline="0" dirty="0">
                <a:solidFill>
                  <a:sysClr val="windowText" lastClr="000000"/>
                </a:solidFill>
                <a:latin typeface="Arial"/>
                <a:cs typeface="Arial"/>
              </a:rPr>
              <a:t> </a:t>
            </a:r>
            <a:r>
              <a:rPr sz="2400" kern="0" baseline="0" dirty="0">
                <a:solidFill>
                  <a:sysClr val="windowText" lastClr="000000"/>
                </a:solidFill>
                <a:latin typeface="Arial"/>
                <a:cs typeface="Arial"/>
              </a:rPr>
              <a:t>on</a:t>
            </a:r>
            <a:r>
              <a:rPr sz="2400" kern="0" spc="-10" baseline="0" dirty="0">
                <a:solidFill>
                  <a:sysClr val="windowText" lastClr="000000"/>
                </a:solidFill>
                <a:latin typeface="Arial"/>
                <a:cs typeface="Arial"/>
              </a:rPr>
              <a:t> </a:t>
            </a:r>
            <a:r>
              <a:rPr sz="2400" kern="0" spc="-25" baseline="0" dirty="0">
                <a:solidFill>
                  <a:sysClr val="windowText" lastClr="000000"/>
                </a:solidFill>
                <a:latin typeface="Arial"/>
                <a:cs typeface="Arial"/>
              </a:rPr>
              <a:t>the	</a:t>
            </a:r>
            <a:r>
              <a:rPr sz="2400" kern="0" baseline="0" dirty="0">
                <a:solidFill>
                  <a:sysClr val="windowText" lastClr="000000"/>
                </a:solidFill>
                <a:latin typeface="Arial"/>
                <a:cs typeface="Arial"/>
              </a:rPr>
              <a:t>bottom</a:t>
            </a:r>
            <a:r>
              <a:rPr sz="2400" kern="0" spc="5" baseline="0" dirty="0">
                <a:solidFill>
                  <a:sysClr val="windowText" lastClr="000000"/>
                </a:solidFill>
                <a:latin typeface="Arial"/>
                <a:cs typeface="Arial"/>
              </a:rPr>
              <a:t> </a:t>
            </a:r>
            <a:r>
              <a:rPr sz="2400" kern="0" baseline="0" dirty="0">
                <a:solidFill>
                  <a:sysClr val="windowText" lastClr="000000"/>
                </a:solidFill>
                <a:latin typeface="Arial"/>
                <a:cs typeface="Arial"/>
              </a:rPr>
              <a:t>and</a:t>
            </a:r>
            <a:r>
              <a:rPr sz="2400" kern="0" spc="5" baseline="0" dirty="0">
                <a:solidFill>
                  <a:sysClr val="windowText" lastClr="000000"/>
                </a:solidFill>
                <a:latin typeface="Arial"/>
                <a:cs typeface="Arial"/>
              </a:rPr>
              <a:t> </a:t>
            </a:r>
            <a:r>
              <a:rPr sz="2400" kern="0" spc="-10" baseline="0" dirty="0">
                <a:solidFill>
                  <a:sysClr val="windowText" lastClr="000000"/>
                </a:solidFill>
                <a:latin typeface="Arial"/>
                <a:cs typeface="Arial"/>
              </a:rPr>
              <a:t>"low-</a:t>
            </a:r>
            <a:r>
              <a:rPr sz="2400" kern="0" baseline="0" dirty="0">
                <a:solidFill>
                  <a:sysClr val="windowText" lastClr="000000"/>
                </a:solidFill>
                <a:latin typeface="Arial"/>
                <a:cs typeface="Arial"/>
              </a:rPr>
              <a:t>memory"</a:t>
            </a:r>
            <a:r>
              <a:rPr sz="2400" kern="0" spc="5" baseline="0" dirty="0">
                <a:solidFill>
                  <a:sysClr val="windowText" lastClr="000000"/>
                </a:solidFill>
                <a:latin typeface="Arial"/>
                <a:cs typeface="Arial"/>
              </a:rPr>
              <a:t> </a:t>
            </a:r>
            <a:r>
              <a:rPr sz="2400" kern="0" spc="-25" baseline="0" dirty="0">
                <a:solidFill>
                  <a:sysClr val="windowText" lastClr="000000"/>
                </a:solidFill>
                <a:latin typeface="Arial"/>
                <a:cs typeface="Arial"/>
              </a:rPr>
              <a:t>on 	</a:t>
            </a:r>
            <a:r>
              <a:rPr sz="2400" kern="0" spc="-20" baseline="0" dirty="0">
                <a:solidFill>
                  <a:sysClr val="windowText" lastClr="000000"/>
                </a:solidFill>
                <a:latin typeface="Arial"/>
                <a:cs typeface="Arial"/>
              </a:rPr>
              <a:t>top.</a:t>
            </a:r>
            <a:endParaRPr sz="2400" kern="0" baseline="0" dirty="0">
              <a:solidFill>
                <a:sysClr val="windowText" lastClr="000000"/>
              </a:solidFill>
              <a:latin typeface="Arial"/>
              <a:cs typeface="Arial"/>
            </a:endParaRPr>
          </a:p>
          <a:p>
            <a:pPr marL="617855" lvl="1" indent="-170815" eaLnBrk="1" fontAlgn="auto" hangingPunct="1">
              <a:spcBef>
                <a:spcPts val="200"/>
              </a:spcBef>
              <a:spcAft>
                <a:spcPts val="0"/>
              </a:spcAft>
              <a:buFontTx/>
              <a:buChar char="•"/>
              <a:tabLst>
                <a:tab pos="617855" algn="l"/>
              </a:tabLst>
            </a:pPr>
            <a:r>
              <a:rPr sz="2400" kern="0" spc="-10" baseline="0" dirty="0">
                <a:solidFill>
                  <a:sysClr val="windowText" lastClr="000000"/>
                </a:solidFill>
                <a:latin typeface="Arial"/>
                <a:cs typeface="Arial"/>
              </a:rPr>
              <a:t>drawings</a:t>
            </a:r>
            <a:r>
              <a:rPr sz="2400" kern="0" spc="-15" baseline="0" dirty="0">
                <a:solidFill>
                  <a:sysClr val="windowText" lastClr="000000"/>
                </a:solidFill>
                <a:latin typeface="Arial"/>
                <a:cs typeface="Arial"/>
              </a:rPr>
              <a:t> </a:t>
            </a:r>
            <a:r>
              <a:rPr sz="2400" kern="0" baseline="0" dirty="0">
                <a:solidFill>
                  <a:sysClr val="windowText" lastClr="000000"/>
                </a:solidFill>
                <a:latin typeface="Arial"/>
                <a:cs typeface="Arial"/>
              </a:rPr>
              <a:t>are</a:t>
            </a:r>
            <a:r>
              <a:rPr sz="2400" kern="0" spc="-10" baseline="0" dirty="0">
                <a:solidFill>
                  <a:sysClr val="windowText" lastClr="000000"/>
                </a:solidFill>
                <a:latin typeface="Arial"/>
                <a:cs typeface="Arial"/>
              </a:rPr>
              <a:t> </a:t>
            </a:r>
            <a:r>
              <a:rPr sz="2400" kern="0" baseline="0" dirty="0">
                <a:solidFill>
                  <a:sysClr val="windowText" lastClr="000000"/>
                </a:solidFill>
                <a:latin typeface="Arial"/>
                <a:cs typeface="Arial"/>
              </a:rPr>
              <a:t>not</a:t>
            </a:r>
            <a:r>
              <a:rPr sz="2400" kern="0" spc="-10" baseline="0" dirty="0">
                <a:solidFill>
                  <a:sysClr val="windowText" lastClr="000000"/>
                </a:solidFill>
                <a:latin typeface="Arial"/>
                <a:cs typeface="Arial"/>
              </a:rPr>
              <a:t> </a:t>
            </a:r>
            <a:r>
              <a:rPr sz="2400" kern="0" baseline="0" dirty="0">
                <a:solidFill>
                  <a:sysClr val="windowText" lastClr="000000"/>
                </a:solidFill>
                <a:latin typeface="Arial"/>
                <a:cs typeface="Arial"/>
              </a:rPr>
              <a:t>to</a:t>
            </a:r>
            <a:r>
              <a:rPr sz="2400" kern="0" spc="-10" baseline="0" dirty="0">
                <a:solidFill>
                  <a:sysClr val="windowText" lastClr="000000"/>
                </a:solidFill>
                <a:latin typeface="Arial"/>
                <a:cs typeface="Arial"/>
              </a:rPr>
              <a:t> </a:t>
            </a:r>
            <a:r>
              <a:rPr sz="2400" kern="0" spc="-20" baseline="0" dirty="0">
                <a:solidFill>
                  <a:sysClr val="windowText" lastClr="000000"/>
                </a:solidFill>
                <a:latin typeface="Arial"/>
                <a:cs typeface="Arial"/>
              </a:rPr>
              <a:t>scale</a:t>
            </a:r>
            <a:endParaRPr sz="1600" kern="0" baseline="0" dirty="0">
              <a:solidFill>
                <a:sysClr val="windowText" lastClr="000000"/>
              </a:solidFill>
              <a:latin typeface="Arial"/>
              <a:cs typeface="Arial"/>
            </a:endParaRPr>
          </a:p>
        </p:txBody>
      </p:sp>
    </p:spTree>
    <p:extLst>
      <p:ext uri="{BB962C8B-B14F-4D97-AF65-F5344CB8AC3E}">
        <p14:creationId xmlns:p14="http://schemas.microsoft.com/office/powerpoint/2010/main" val="3734528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C97228-FD1E-76C3-6C6C-5CD80D3F35F9}"/>
              </a:ext>
            </a:extLst>
          </p:cNvPr>
          <p:cNvSpPr>
            <a:spLocks noGrp="1"/>
          </p:cNvSpPr>
          <p:nvPr>
            <p:ph type="title"/>
          </p:nvPr>
        </p:nvSpPr>
        <p:spPr/>
        <p:txBody>
          <a:bodyPr/>
          <a:lstStyle/>
          <a:p>
            <a:r>
              <a:rPr lang="en-US" altLang="zh-CN" sz="2800" b="1" kern="0" baseline="0" dirty="0">
                <a:solidFill>
                  <a:srgbClr val="3333CC"/>
                </a:solidFill>
                <a:latin typeface="Arial"/>
                <a:cs typeface="Arial"/>
              </a:rPr>
              <a:t>Typical</a:t>
            </a:r>
            <a:r>
              <a:rPr lang="en-US" altLang="zh-CN" sz="2800" b="1" kern="0" spc="-10" baseline="0" dirty="0">
                <a:solidFill>
                  <a:srgbClr val="3333CC"/>
                </a:solidFill>
                <a:latin typeface="Arial"/>
                <a:cs typeface="Arial"/>
              </a:rPr>
              <a:t> Arrangement</a:t>
            </a:r>
            <a:endParaRPr lang="zh-CN" altLang="en-US" dirty="0"/>
          </a:p>
        </p:txBody>
      </p:sp>
      <p:sp>
        <p:nvSpPr>
          <p:cNvPr id="7" name="object 8">
            <a:extLst>
              <a:ext uri="{FF2B5EF4-FFF2-40B4-BE49-F238E27FC236}">
                <a16:creationId xmlns:a16="http://schemas.microsoft.com/office/drawing/2014/main" id="{E4E580C8-5CB8-3FB2-526E-C05BE8BD91D1}"/>
              </a:ext>
            </a:extLst>
          </p:cNvPr>
          <p:cNvSpPr txBox="1"/>
          <p:nvPr/>
        </p:nvSpPr>
        <p:spPr>
          <a:xfrm>
            <a:off x="539552" y="2094521"/>
            <a:ext cx="3600400" cy="2987356"/>
          </a:xfrm>
          <a:prstGeom prst="rect">
            <a:avLst/>
          </a:prstGeom>
        </p:spPr>
        <p:txBody>
          <a:bodyPr vert="horz" wrap="square" lIns="0" tIns="12700" rIns="0" bIns="0" rtlCol="0">
            <a:spAutoFit/>
          </a:bodyPr>
          <a:lstStyle/>
          <a:p>
            <a:pPr marL="353695" marR="5080" indent="-171450" eaLnBrk="1" fontAlgn="auto" hangingPunct="1">
              <a:lnSpc>
                <a:spcPct val="98700"/>
              </a:lnSpc>
              <a:spcBef>
                <a:spcPts val="890"/>
              </a:spcBef>
              <a:spcAft>
                <a:spcPts val="0"/>
              </a:spcAft>
              <a:buFontTx/>
              <a:buChar char="•"/>
              <a:tabLst>
                <a:tab pos="353695" algn="l"/>
              </a:tabLst>
            </a:pPr>
            <a:r>
              <a:rPr sz="2400" kern="0" baseline="0" dirty="0">
                <a:solidFill>
                  <a:sysClr val="windowText" lastClr="000000"/>
                </a:solidFill>
                <a:latin typeface="Arial"/>
                <a:cs typeface="Arial"/>
              </a:rPr>
              <a:t>Normally</a:t>
            </a:r>
            <a:r>
              <a:rPr sz="2400" kern="0" spc="-20" baseline="0" dirty="0">
                <a:solidFill>
                  <a:sysClr val="windowText" lastClr="000000"/>
                </a:solidFill>
                <a:latin typeface="Arial"/>
                <a:cs typeface="Arial"/>
              </a:rPr>
              <a:t> </a:t>
            </a:r>
            <a:r>
              <a:rPr sz="2400" kern="0" baseline="0" dirty="0">
                <a:solidFill>
                  <a:sysClr val="windowText" lastClr="000000"/>
                </a:solidFill>
                <a:latin typeface="Arial"/>
                <a:cs typeface="Arial"/>
              </a:rPr>
              <a:t>the</a:t>
            </a:r>
            <a:r>
              <a:rPr sz="2400" kern="0" spc="-15" baseline="0" dirty="0">
                <a:solidFill>
                  <a:sysClr val="windowText" lastClr="000000"/>
                </a:solidFill>
                <a:latin typeface="Arial"/>
                <a:cs typeface="Arial"/>
              </a:rPr>
              <a:t> </a:t>
            </a:r>
            <a:r>
              <a:rPr sz="2400" kern="0" spc="-10" baseline="0" dirty="0">
                <a:solidFill>
                  <a:sysClr val="windowText" lastClr="000000"/>
                </a:solidFill>
                <a:latin typeface="Arial"/>
                <a:cs typeface="Arial"/>
              </a:rPr>
              <a:t>actual </a:t>
            </a:r>
            <a:r>
              <a:rPr sz="2400" kern="0" baseline="0" dirty="0">
                <a:solidFill>
                  <a:sysClr val="windowText" lastClr="000000"/>
                </a:solidFill>
                <a:latin typeface="Arial"/>
                <a:cs typeface="Arial"/>
              </a:rPr>
              <a:t>program</a:t>
            </a:r>
            <a:r>
              <a:rPr sz="2400" kern="0" spc="-25" baseline="0" dirty="0">
                <a:solidFill>
                  <a:sysClr val="windowText" lastClr="000000"/>
                </a:solidFill>
                <a:latin typeface="Arial"/>
                <a:cs typeface="Arial"/>
              </a:rPr>
              <a:t> </a:t>
            </a:r>
            <a:r>
              <a:rPr sz="2400" kern="0" spc="-20" baseline="0" dirty="0">
                <a:solidFill>
                  <a:sysClr val="windowText" lastClr="000000"/>
                </a:solidFill>
                <a:latin typeface="Arial"/>
                <a:cs typeface="Arial"/>
              </a:rPr>
              <a:t>code </a:t>
            </a:r>
            <a:r>
              <a:rPr sz="2400" kern="0" spc="-10" baseline="0" dirty="0">
                <a:solidFill>
                  <a:sysClr val="windowText" lastClr="000000"/>
                </a:solidFill>
                <a:latin typeface="Arial"/>
                <a:cs typeface="Arial"/>
              </a:rPr>
              <a:t>(executable </a:t>
            </a:r>
            <a:r>
              <a:rPr sz="2400" kern="0" baseline="0" dirty="0">
                <a:solidFill>
                  <a:sysClr val="windowText" lastClr="000000"/>
                </a:solidFill>
                <a:latin typeface="Arial"/>
                <a:cs typeface="Arial"/>
              </a:rPr>
              <a:t>instructions)</a:t>
            </a:r>
            <a:r>
              <a:rPr sz="2400" kern="0" spc="-25" baseline="0" dirty="0">
                <a:solidFill>
                  <a:sysClr val="windowText" lastClr="000000"/>
                </a:solidFill>
                <a:latin typeface="Arial"/>
                <a:cs typeface="Arial"/>
              </a:rPr>
              <a:t> </a:t>
            </a:r>
            <a:r>
              <a:rPr sz="2400" kern="0" baseline="0" dirty="0">
                <a:solidFill>
                  <a:sysClr val="windowText" lastClr="000000"/>
                </a:solidFill>
                <a:latin typeface="Arial"/>
                <a:cs typeface="Arial"/>
              </a:rPr>
              <a:t>is</a:t>
            </a:r>
            <a:r>
              <a:rPr sz="2400" kern="0" spc="-20" baseline="0" dirty="0">
                <a:solidFill>
                  <a:sysClr val="windowText" lastClr="000000"/>
                </a:solidFill>
                <a:latin typeface="Arial"/>
                <a:cs typeface="Arial"/>
              </a:rPr>
              <a:t> </a:t>
            </a:r>
            <a:r>
              <a:rPr sz="2400" kern="0" spc="-10" baseline="0" dirty="0">
                <a:solidFill>
                  <a:sysClr val="windowText" lastClr="000000"/>
                </a:solidFill>
                <a:latin typeface="Arial"/>
                <a:cs typeface="Arial"/>
              </a:rPr>
              <a:t>placed </a:t>
            </a:r>
            <a:r>
              <a:rPr sz="2400" kern="0" baseline="0" dirty="0">
                <a:solidFill>
                  <a:sysClr val="windowText" lastClr="000000"/>
                </a:solidFill>
                <a:latin typeface="Arial"/>
                <a:cs typeface="Arial"/>
              </a:rPr>
              <a:t>in</a:t>
            </a:r>
            <a:r>
              <a:rPr sz="2400" kern="0" spc="-5" baseline="0" dirty="0">
                <a:solidFill>
                  <a:sysClr val="windowText" lastClr="000000"/>
                </a:solidFill>
                <a:latin typeface="Arial"/>
                <a:cs typeface="Arial"/>
              </a:rPr>
              <a:t> </a:t>
            </a:r>
            <a:r>
              <a:rPr sz="2400" kern="0" baseline="0" dirty="0">
                <a:solidFill>
                  <a:sysClr val="windowText" lastClr="000000"/>
                </a:solidFill>
                <a:latin typeface="Arial"/>
                <a:cs typeface="Arial"/>
              </a:rPr>
              <a:t>low </a:t>
            </a:r>
            <a:r>
              <a:rPr sz="2400" kern="0" spc="-10" baseline="0" dirty="0">
                <a:solidFill>
                  <a:sysClr val="windowText" lastClr="000000"/>
                </a:solidFill>
                <a:latin typeface="Arial"/>
                <a:cs typeface="Arial"/>
              </a:rPr>
              <a:t>memory</a:t>
            </a:r>
            <a:endParaRPr sz="2400" kern="0" baseline="0" dirty="0">
              <a:solidFill>
                <a:sysClr val="windowText" lastClr="000000"/>
              </a:solidFill>
              <a:latin typeface="Arial"/>
              <a:cs typeface="Arial"/>
            </a:endParaRPr>
          </a:p>
          <a:p>
            <a:pPr marL="551180" marR="10160" lvl="1" indent="-169545" eaLnBrk="1" fontAlgn="auto" hangingPunct="1">
              <a:spcBef>
                <a:spcPts val="270"/>
              </a:spcBef>
              <a:spcAft>
                <a:spcPts val="0"/>
              </a:spcAft>
              <a:buFontTx/>
              <a:buChar char="•"/>
              <a:tabLst>
                <a:tab pos="553085" algn="l"/>
              </a:tabLst>
            </a:pPr>
            <a:r>
              <a:rPr sz="2400" kern="0" baseline="0" dirty="0">
                <a:solidFill>
                  <a:sysClr val="windowText" lastClr="000000"/>
                </a:solidFill>
                <a:latin typeface="Arial"/>
                <a:cs typeface="Arial"/>
              </a:rPr>
              <a:t>Operating</a:t>
            </a:r>
            <a:r>
              <a:rPr sz="2400" kern="0" spc="-10" baseline="0" dirty="0">
                <a:solidFill>
                  <a:sysClr val="windowText" lastClr="000000"/>
                </a:solidFill>
                <a:latin typeface="Arial"/>
                <a:cs typeface="Arial"/>
              </a:rPr>
              <a:t> </a:t>
            </a:r>
            <a:r>
              <a:rPr sz="2400" kern="0" baseline="0" dirty="0">
                <a:solidFill>
                  <a:sysClr val="windowText" lastClr="000000"/>
                </a:solidFill>
                <a:latin typeface="Arial"/>
                <a:cs typeface="Arial"/>
              </a:rPr>
              <a:t>System</a:t>
            </a:r>
            <a:r>
              <a:rPr sz="2400" kern="0" spc="-5" baseline="0" dirty="0">
                <a:solidFill>
                  <a:sysClr val="windowText" lastClr="000000"/>
                </a:solidFill>
                <a:latin typeface="Arial"/>
                <a:cs typeface="Arial"/>
              </a:rPr>
              <a:t> </a:t>
            </a:r>
            <a:r>
              <a:rPr sz="2400" kern="0" spc="-25" baseline="0" dirty="0">
                <a:solidFill>
                  <a:sysClr val="windowText" lastClr="000000"/>
                </a:solidFill>
                <a:latin typeface="Arial"/>
                <a:cs typeface="Arial"/>
              </a:rPr>
              <a:t>and </a:t>
            </a:r>
            <a:r>
              <a:rPr sz="2400" kern="0" baseline="0" dirty="0">
                <a:solidFill>
                  <a:sysClr val="windowText" lastClr="000000"/>
                </a:solidFill>
                <a:latin typeface="Arial"/>
                <a:cs typeface="Arial"/>
              </a:rPr>
              <a:t>boot</a:t>
            </a:r>
            <a:r>
              <a:rPr sz="2400" kern="0" spc="-5" baseline="0" dirty="0">
                <a:solidFill>
                  <a:sysClr val="windowText" lastClr="000000"/>
                </a:solidFill>
                <a:latin typeface="Arial"/>
                <a:cs typeface="Arial"/>
              </a:rPr>
              <a:t> </a:t>
            </a:r>
            <a:r>
              <a:rPr sz="2400" kern="0" baseline="0" dirty="0">
                <a:solidFill>
                  <a:sysClr val="windowText" lastClr="000000"/>
                </a:solidFill>
                <a:latin typeface="Arial"/>
                <a:cs typeface="Arial"/>
              </a:rPr>
              <a:t>code usually</a:t>
            </a:r>
            <a:r>
              <a:rPr sz="2400" kern="0" spc="5" baseline="0" dirty="0">
                <a:solidFill>
                  <a:sysClr val="windowText" lastClr="000000"/>
                </a:solidFill>
                <a:latin typeface="Arial"/>
                <a:cs typeface="Arial"/>
              </a:rPr>
              <a:t> </a:t>
            </a:r>
            <a:r>
              <a:rPr sz="2400" kern="0" spc="-25" baseline="0" dirty="0">
                <a:solidFill>
                  <a:sysClr val="windowText" lastClr="000000"/>
                </a:solidFill>
                <a:latin typeface="Arial"/>
                <a:cs typeface="Arial"/>
              </a:rPr>
              <a:t>in</a:t>
            </a:r>
            <a:r>
              <a:rPr lang="zh-CN" altLang="en-US" sz="2400" kern="0" spc="-25" baseline="0" dirty="0">
                <a:solidFill>
                  <a:sysClr val="windowText" lastClr="000000"/>
                </a:solidFill>
                <a:latin typeface="Arial"/>
                <a:cs typeface="Arial"/>
              </a:rPr>
              <a:t> 	</a:t>
            </a:r>
            <a:r>
              <a:rPr sz="2400" kern="0" baseline="0" dirty="0">
                <a:solidFill>
                  <a:sysClr val="windowText" lastClr="000000"/>
                </a:solidFill>
                <a:latin typeface="Arial"/>
                <a:cs typeface="Arial"/>
              </a:rPr>
              <a:t>lowest</a:t>
            </a:r>
            <a:r>
              <a:rPr sz="2400" kern="0" spc="-20" baseline="0" dirty="0">
                <a:solidFill>
                  <a:sysClr val="windowText" lastClr="000000"/>
                </a:solidFill>
                <a:latin typeface="Arial"/>
                <a:cs typeface="Arial"/>
              </a:rPr>
              <a:t> </a:t>
            </a:r>
            <a:r>
              <a:rPr sz="2400" kern="0" baseline="0" dirty="0">
                <a:solidFill>
                  <a:sysClr val="windowText" lastClr="000000"/>
                </a:solidFill>
                <a:latin typeface="Arial"/>
                <a:cs typeface="Arial"/>
              </a:rPr>
              <a:t>mem</a:t>
            </a:r>
            <a:r>
              <a:rPr sz="2400" kern="0" spc="-10" baseline="0" dirty="0">
                <a:solidFill>
                  <a:sysClr val="windowText" lastClr="000000"/>
                </a:solidFill>
                <a:latin typeface="Arial"/>
                <a:cs typeface="Arial"/>
              </a:rPr>
              <a:t> </a:t>
            </a:r>
            <a:r>
              <a:rPr sz="2400" kern="0" spc="-20" baseline="0" dirty="0">
                <a:solidFill>
                  <a:sysClr val="windowText" lastClr="000000"/>
                </a:solidFill>
                <a:latin typeface="Arial"/>
                <a:cs typeface="Arial"/>
              </a:rPr>
              <a:t>area</a:t>
            </a:r>
            <a:endParaRPr sz="2400" kern="0" baseline="0" dirty="0">
              <a:solidFill>
                <a:sysClr val="windowText" lastClr="000000"/>
              </a:solidFill>
              <a:latin typeface="Arial"/>
              <a:cs typeface="Arial"/>
            </a:endParaRPr>
          </a:p>
        </p:txBody>
      </p:sp>
      <p:sp>
        <p:nvSpPr>
          <p:cNvPr id="8" name="object 9">
            <a:extLst>
              <a:ext uri="{FF2B5EF4-FFF2-40B4-BE49-F238E27FC236}">
                <a16:creationId xmlns:a16="http://schemas.microsoft.com/office/drawing/2014/main" id="{A66E5A99-E14D-D59B-F2C8-BA6269C93091}"/>
              </a:ext>
            </a:extLst>
          </p:cNvPr>
          <p:cNvSpPr/>
          <p:nvPr/>
        </p:nvSpPr>
        <p:spPr>
          <a:xfrm>
            <a:off x="4716016" y="1844824"/>
            <a:ext cx="2304256" cy="3816424"/>
          </a:xfrm>
          <a:custGeom>
            <a:avLst/>
            <a:gdLst/>
            <a:ahLst/>
            <a:cxnLst/>
            <a:rect l="l" t="t" r="r" b="b"/>
            <a:pathLst>
              <a:path w="1168400" h="2438400">
                <a:moveTo>
                  <a:pt x="0" y="0"/>
                </a:moveTo>
                <a:lnTo>
                  <a:pt x="1168400" y="0"/>
                </a:lnTo>
                <a:lnTo>
                  <a:pt x="1168400" y="2438400"/>
                </a:lnTo>
                <a:lnTo>
                  <a:pt x="0" y="2438400"/>
                </a:lnTo>
                <a:lnTo>
                  <a:pt x="0" y="0"/>
                </a:lnTo>
                <a:close/>
              </a:path>
              <a:path w="1168400" h="2438400">
                <a:moveTo>
                  <a:pt x="0" y="0"/>
                </a:moveTo>
                <a:lnTo>
                  <a:pt x="1168400" y="0"/>
                </a:lnTo>
                <a:lnTo>
                  <a:pt x="1168400" y="402431"/>
                </a:lnTo>
                <a:lnTo>
                  <a:pt x="0" y="402431"/>
                </a:lnTo>
                <a:lnTo>
                  <a:pt x="0" y="0"/>
                </a:lnTo>
                <a:close/>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10">
            <a:extLst>
              <a:ext uri="{FF2B5EF4-FFF2-40B4-BE49-F238E27FC236}">
                <a16:creationId xmlns:a16="http://schemas.microsoft.com/office/drawing/2014/main" id="{BF2B48A8-FFB7-16FD-2DBF-26AADA35D1FD}"/>
              </a:ext>
            </a:extLst>
          </p:cNvPr>
          <p:cNvSpPr txBox="1"/>
          <p:nvPr/>
        </p:nvSpPr>
        <p:spPr>
          <a:xfrm>
            <a:off x="5520381" y="1963824"/>
            <a:ext cx="759211" cy="300082"/>
          </a:xfrm>
          <a:prstGeom prst="rect">
            <a:avLst/>
          </a:prstGeom>
        </p:spPr>
        <p:txBody>
          <a:bodyPr vert="horz" wrap="square" lIns="0" tIns="12700" rIns="0" bIns="0" rtlCol="0">
            <a:spAutoFit/>
          </a:bodyPr>
          <a:lstStyle/>
          <a:p>
            <a:pPr>
              <a:lnSpc>
                <a:spcPct val="100000"/>
              </a:lnSpc>
              <a:spcBef>
                <a:spcPts val="100"/>
              </a:spcBef>
            </a:pPr>
            <a:r>
              <a:rPr sz="2800" spc="-20" dirty="0">
                <a:latin typeface="Comic Sans MS"/>
                <a:cs typeface="Comic Sans MS"/>
              </a:rPr>
              <a:t>Code</a:t>
            </a:r>
            <a:endParaRPr dirty="0">
              <a:latin typeface="Comic Sans MS"/>
              <a:cs typeface="Comic Sans MS"/>
            </a:endParaRPr>
          </a:p>
        </p:txBody>
      </p:sp>
      <p:sp>
        <p:nvSpPr>
          <p:cNvPr id="10" name="object 11">
            <a:extLst>
              <a:ext uri="{FF2B5EF4-FFF2-40B4-BE49-F238E27FC236}">
                <a16:creationId xmlns:a16="http://schemas.microsoft.com/office/drawing/2014/main" id="{457865CB-147D-4F0A-5B1C-3D87514C2597}"/>
              </a:ext>
            </a:extLst>
          </p:cNvPr>
          <p:cNvSpPr txBox="1"/>
          <p:nvPr/>
        </p:nvSpPr>
        <p:spPr>
          <a:xfrm>
            <a:off x="7151886" y="1798983"/>
            <a:ext cx="832172" cy="300082"/>
          </a:xfrm>
          <a:prstGeom prst="rect">
            <a:avLst/>
          </a:prstGeom>
        </p:spPr>
        <p:txBody>
          <a:bodyPr vert="horz" wrap="square" lIns="0" tIns="12700" rIns="0" bIns="0" rtlCol="0">
            <a:spAutoFit/>
          </a:bodyPr>
          <a:lstStyle/>
          <a:p>
            <a:pPr>
              <a:lnSpc>
                <a:spcPct val="100000"/>
              </a:lnSpc>
              <a:spcBef>
                <a:spcPts val="100"/>
              </a:spcBef>
            </a:pPr>
            <a:r>
              <a:rPr sz="2800" spc="-10" dirty="0">
                <a:latin typeface="Arial"/>
                <a:cs typeface="Arial"/>
              </a:rPr>
              <a:t>x0000</a:t>
            </a:r>
            <a:endParaRPr sz="2800" dirty="0">
              <a:latin typeface="Arial"/>
              <a:cs typeface="Arial"/>
            </a:endParaRPr>
          </a:p>
        </p:txBody>
      </p:sp>
      <p:sp>
        <p:nvSpPr>
          <p:cNvPr id="11" name="object 11">
            <a:extLst>
              <a:ext uri="{FF2B5EF4-FFF2-40B4-BE49-F238E27FC236}">
                <a16:creationId xmlns:a16="http://schemas.microsoft.com/office/drawing/2014/main" id="{E76BC7E0-CF7B-0471-D09A-F921D59210C0}"/>
              </a:ext>
            </a:extLst>
          </p:cNvPr>
          <p:cNvSpPr txBox="1"/>
          <p:nvPr/>
        </p:nvSpPr>
        <p:spPr>
          <a:xfrm>
            <a:off x="7308304" y="5274875"/>
            <a:ext cx="864096" cy="300082"/>
          </a:xfrm>
          <a:prstGeom prst="rect">
            <a:avLst/>
          </a:prstGeom>
        </p:spPr>
        <p:txBody>
          <a:bodyPr vert="horz" wrap="square" lIns="0" tIns="12700" rIns="0" bIns="0" rtlCol="0">
            <a:spAutoFit/>
          </a:bodyPr>
          <a:lstStyle/>
          <a:p>
            <a:pPr>
              <a:lnSpc>
                <a:spcPct val="100000"/>
              </a:lnSpc>
              <a:spcBef>
                <a:spcPts val="100"/>
              </a:spcBef>
            </a:pPr>
            <a:r>
              <a:rPr sz="2800" spc="-10" dirty="0" err="1">
                <a:latin typeface="Arial"/>
                <a:cs typeface="Arial"/>
              </a:rPr>
              <a:t>x</a:t>
            </a:r>
            <a:r>
              <a:rPr lang="en-US" sz="2800" spc="-10" dirty="0" err="1">
                <a:latin typeface="Arial"/>
                <a:cs typeface="Arial"/>
              </a:rPr>
              <a:t>FFFF</a:t>
            </a:r>
            <a:endParaRPr sz="2800" spc="-10" dirty="0">
              <a:latin typeface="Arial"/>
              <a:cs typeface="Arial"/>
            </a:endParaRPr>
          </a:p>
        </p:txBody>
      </p:sp>
    </p:spTree>
    <p:extLst>
      <p:ext uri="{BB962C8B-B14F-4D97-AF65-F5344CB8AC3E}">
        <p14:creationId xmlns:p14="http://schemas.microsoft.com/office/powerpoint/2010/main" val="3641922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A3392E-746F-454E-1622-ECD9BF8BC435}"/>
              </a:ext>
            </a:extLst>
          </p:cNvPr>
          <p:cNvSpPr>
            <a:spLocks noGrp="1"/>
          </p:cNvSpPr>
          <p:nvPr>
            <p:ph type="title"/>
          </p:nvPr>
        </p:nvSpPr>
        <p:spPr/>
        <p:txBody>
          <a:bodyPr/>
          <a:lstStyle/>
          <a:p>
            <a:r>
              <a:rPr lang="en-US" altLang="zh-CN" sz="2800" b="1" kern="0" baseline="0" dirty="0">
                <a:solidFill>
                  <a:srgbClr val="3333CC"/>
                </a:solidFill>
                <a:latin typeface="Arial"/>
                <a:cs typeface="Arial"/>
              </a:rPr>
              <a:t>Typical</a:t>
            </a:r>
            <a:r>
              <a:rPr lang="en-US" altLang="zh-CN" sz="2800" b="1" kern="0" spc="-10" baseline="0" dirty="0">
                <a:solidFill>
                  <a:srgbClr val="3333CC"/>
                </a:solidFill>
                <a:latin typeface="Arial"/>
                <a:cs typeface="Arial"/>
              </a:rPr>
              <a:t> Arrangement</a:t>
            </a:r>
            <a:endParaRPr lang="zh-CN" altLang="en-US" dirty="0"/>
          </a:p>
        </p:txBody>
      </p:sp>
      <p:sp>
        <p:nvSpPr>
          <p:cNvPr id="7" name="object 3">
            <a:extLst>
              <a:ext uri="{FF2B5EF4-FFF2-40B4-BE49-F238E27FC236}">
                <a16:creationId xmlns:a16="http://schemas.microsoft.com/office/drawing/2014/main" id="{9B00E2D0-B65C-5D1D-84FE-F120EBE70CD0}"/>
              </a:ext>
            </a:extLst>
          </p:cNvPr>
          <p:cNvSpPr txBox="1"/>
          <p:nvPr/>
        </p:nvSpPr>
        <p:spPr>
          <a:xfrm>
            <a:off x="827584" y="1811762"/>
            <a:ext cx="3456384" cy="1617238"/>
          </a:xfrm>
          <a:prstGeom prst="rect">
            <a:avLst/>
          </a:prstGeom>
        </p:spPr>
        <p:txBody>
          <a:bodyPr vert="horz" wrap="square" lIns="0" tIns="23495" rIns="0" bIns="0" rtlCol="0">
            <a:spAutoFit/>
          </a:bodyPr>
          <a:lstStyle/>
          <a:p>
            <a:pPr marL="184150" marR="5080" indent="-171450" eaLnBrk="1" fontAlgn="auto" hangingPunct="1">
              <a:lnSpc>
                <a:spcPct val="150000"/>
              </a:lnSpc>
              <a:spcBef>
                <a:spcPts val="185"/>
              </a:spcBef>
              <a:spcAft>
                <a:spcPts val="0"/>
              </a:spcAft>
              <a:buFontTx/>
              <a:buChar char="•"/>
              <a:tabLst>
                <a:tab pos="184150" algn="l"/>
              </a:tabLst>
            </a:pPr>
            <a:r>
              <a:rPr sz="2400" kern="0" baseline="0" dirty="0">
                <a:solidFill>
                  <a:sysClr val="windowText" lastClr="000000"/>
                </a:solidFill>
                <a:latin typeface="Arial"/>
                <a:cs typeface="Arial"/>
              </a:rPr>
              <a:t>Next</a:t>
            </a:r>
            <a:r>
              <a:rPr sz="2400" kern="0" spc="-10" baseline="0" dirty="0">
                <a:solidFill>
                  <a:sysClr val="windowText" lastClr="000000"/>
                </a:solidFill>
                <a:latin typeface="Arial"/>
                <a:cs typeface="Arial"/>
              </a:rPr>
              <a:t> </a:t>
            </a:r>
            <a:r>
              <a:rPr sz="2400" kern="0" baseline="0" dirty="0">
                <a:solidFill>
                  <a:sysClr val="windowText" lastClr="000000"/>
                </a:solidFill>
                <a:latin typeface="Arial"/>
                <a:cs typeface="Arial"/>
              </a:rPr>
              <a:t>we</a:t>
            </a:r>
            <a:r>
              <a:rPr sz="2400" kern="0" spc="-10" baseline="0" dirty="0">
                <a:solidFill>
                  <a:sysClr val="windowText" lastClr="000000"/>
                </a:solidFill>
                <a:latin typeface="Arial"/>
                <a:cs typeface="Arial"/>
              </a:rPr>
              <a:t> </a:t>
            </a:r>
            <a:r>
              <a:rPr sz="2400" kern="0" baseline="0" dirty="0">
                <a:solidFill>
                  <a:sysClr val="windowText" lastClr="000000"/>
                </a:solidFill>
                <a:latin typeface="Arial"/>
                <a:cs typeface="Arial"/>
              </a:rPr>
              <a:t>have</a:t>
            </a:r>
            <a:r>
              <a:rPr sz="2400" kern="0" spc="-10" baseline="0" dirty="0">
                <a:solidFill>
                  <a:sysClr val="windowText" lastClr="000000"/>
                </a:solidFill>
                <a:latin typeface="Arial"/>
                <a:cs typeface="Arial"/>
              </a:rPr>
              <a:t> </a:t>
            </a:r>
            <a:r>
              <a:rPr sz="2400" kern="0" baseline="0" dirty="0">
                <a:solidFill>
                  <a:sysClr val="windowText" lastClr="000000"/>
                </a:solidFill>
                <a:latin typeface="Arial"/>
                <a:cs typeface="Arial"/>
              </a:rPr>
              <a:t>an</a:t>
            </a:r>
            <a:r>
              <a:rPr sz="2400" kern="0" spc="-5" baseline="0" dirty="0">
                <a:solidFill>
                  <a:sysClr val="windowText" lastClr="000000"/>
                </a:solidFill>
                <a:latin typeface="Arial"/>
                <a:cs typeface="Arial"/>
              </a:rPr>
              <a:t> </a:t>
            </a:r>
            <a:r>
              <a:rPr sz="2400" kern="0" spc="-20" baseline="0" dirty="0">
                <a:solidFill>
                  <a:sysClr val="windowText" lastClr="000000"/>
                </a:solidFill>
                <a:latin typeface="Arial"/>
                <a:cs typeface="Arial"/>
              </a:rPr>
              <a:t>area </a:t>
            </a:r>
            <a:r>
              <a:rPr sz="2400" kern="0" baseline="0" dirty="0">
                <a:solidFill>
                  <a:sysClr val="windowText" lastClr="000000"/>
                </a:solidFill>
                <a:latin typeface="Arial"/>
                <a:cs typeface="Arial"/>
              </a:rPr>
              <a:t>for</a:t>
            </a:r>
            <a:r>
              <a:rPr lang="en-US" sz="2400" kern="0" baseline="0" dirty="0">
                <a:solidFill>
                  <a:sysClr val="windowText" lastClr="000000"/>
                </a:solidFill>
                <a:latin typeface="Arial"/>
                <a:cs typeface="Arial"/>
              </a:rPr>
              <a:t> </a:t>
            </a:r>
            <a:r>
              <a:rPr sz="2400" kern="0" baseline="0" dirty="0">
                <a:solidFill>
                  <a:sysClr val="windowText" lastClr="000000"/>
                </a:solidFill>
                <a:latin typeface="Arial"/>
                <a:cs typeface="Arial"/>
              </a:rPr>
              <a:t>storage</a:t>
            </a:r>
            <a:r>
              <a:rPr sz="2400" kern="0" spc="-20" baseline="0" dirty="0">
                <a:solidFill>
                  <a:sysClr val="windowText" lastClr="000000"/>
                </a:solidFill>
                <a:latin typeface="Arial"/>
                <a:cs typeface="Arial"/>
              </a:rPr>
              <a:t> </a:t>
            </a:r>
            <a:r>
              <a:rPr sz="2400" kern="0" baseline="0" dirty="0">
                <a:solidFill>
                  <a:sysClr val="windowText" lastClr="000000"/>
                </a:solidFill>
                <a:latin typeface="Arial"/>
                <a:cs typeface="Arial"/>
              </a:rPr>
              <a:t>of</a:t>
            </a:r>
            <a:r>
              <a:rPr sz="2400" kern="0" spc="-20" baseline="0" dirty="0">
                <a:solidFill>
                  <a:sysClr val="windowText" lastClr="000000"/>
                </a:solidFill>
                <a:latin typeface="Arial"/>
                <a:cs typeface="Arial"/>
              </a:rPr>
              <a:t> </a:t>
            </a:r>
            <a:r>
              <a:rPr sz="2400" kern="0" spc="-10" baseline="0" dirty="0">
                <a:solidFill>
                  <a:sysClr val="windowText" lastClr="000000"/>
                </a:solidFill>
                <a:latin typeface="Arial"/>
                <a:cs typeface="Arial"/>
              </a:rPr>
              <a:t>constant </a:t>
            </a:r>
            <a:r>
              <a:rPr sz="2400" kern="0" spc="-20" baseline="0" dirty="0">
                <a:solidFill>
                  <a:sysClr val="windowText" lastClr="000000"/>
                </a:solidFill>
                <a:latin typeface="Arial"/>
                <a:cs typeface="Arial"/>
              </a:rPr>
              <a:t>data</a:t>
            </a:r>
            <a:endParaRPr sz="2400" kern="0" baseline="0" dirty="0">
              <a:solidFill>
                <a:sysClr val="windowText" lastClr="000000"/>
              </a:solidFill>
              <a:latin typeface="Arial"/>
              <a:cs typeface="Arial"/>
            </a:endParaRPr>
          </a:p>
        </p:txBody>
      </p:sp>
      <p:graphicFrame>
        <p:nvGraphicFramePr>
          <p:cNvPr id="8" name="object 4">
            <a:extLst>
              <a:ext uri="{FF2B5EF4-FFF2-40B4-BE49-F238E27FC236}">
                <a16:creationId xmlns:a16="http://schemas.microsoft.com/office/drawing/2014/main" id="{740CF36D-D810-26BA-4998-A584263D19E5}"/>
              </a:ext>
            </a:extLst>
          </p:cNvPr>
          <p:cNvGraphicFramePr>
            <a:graphicFrameLocks noGrp="1"/>
          </p:cNvGraphicFramePr>
          <p:nvPr>
            <p:extLst>
              <p:ext uri="{D42A27DB-BD31-4B8C-83A1-F6EECF244321}">
                <p14:modId xmlns:p14="http://schemas.microsoft.com/office/powerpoint/2010/main" val="3936729645"/>
              </p:ext>
            </p:extLst>
          </p:nvPr>
        </p:nvGraphicFramePr>
        <p:xfrm>
          <a:off x="4432300" y="1968500"/>
          <a:ext cx="3092028" cy="4196804"/>
        </p:xfrm>
        <a:graphic>
          <a:graphicData uri="http://schemas.openxmlformats.org/drawingml/2006/table">
            <a:tbl>
              <a:tblPr firstRow="1" bandRow="1"/>
              <a:tblGrid>
                <a:gridCol w="3092028">
                  <a:extLst>
                    <a:ext uri="{9D8B030D-6E8A-4147-A177-3AD203B41FA5}">
                      <a16:colId xmlns:a16="http://schemas.microsoft.com/office/drawing/2014/main" val="20000"/>
                    </a:ext>
                  </a:extLst>
                </a:gridCol>
              </a:tblGrid>
              <a:tr h="6921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0"/>
                        </a:spcBef>
                      </a:pPr>
                      <a:r>
                        <a:rPr sz="2400" spc="-20" dirty="0">
                          <a:latin typeface="Comic Sans MS"/>
                          <a:cs typeface="Comic Sans MS"/>
                        </a:rPr>
                        <a:t>Code</a:t>
                      </a:r>
                      <a:endParaRPr sz="2400" dirty="0">
                        <a:latin typeface="Comic Sans MS"/>
                        <a:cs typeface="Comic Sans MS"/>
                      </a:endParaRPr>
                    </a:p>
                  </a:txBody>
                  <a:tcPr marL="0" marR="0" marT="96520" marB="0" anchor="ctr">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37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2400" dirty="0">
                          <a:latin typeface="Comic Sans MS"/>
                          <a:cs typeface="Comic Sans MS"/>
                        </a:rPr>
                        <a:t>Constant</a:t>
                      </a:r>
                      <a:r>
                        <a:rPr sz="2400" spc="-45" dirty="0">
                          <a:latin typeface="Comic Sans MS"/>
                          <a:cs typeface="Comic Sans MS"/>
                        </a:rPr>
                        <a:t> </a:t>
                      </a:r>
                      <a:r>
                        <a:rPr sz="2400" spc="-20" dirty="0">
                          <a:latin typeface="Comic Sans MS"/>
                          <a:cs typeface="Comic Sans MS"/>
                        </a:rPr>
                        <a:t>Data</a:t>
                      </a:r>
                      <a:endParaRPr sz="2400" dirty="0">
                        <a:latin typeface="Comic Sans MS"/>
                        <a:cs typeface="Comic Sans MS"/>
                      </a:endParaRPr>
                    </a:p>
                  </a:txBody>
                  <a:tcPr marL="0" marR="0" marT="47625" marB="0" anchor="ctr">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808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1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1" name="object 11">
            <a:extLst>
              <a:ext uri="{FF2B5EF4-FFF2-40B4-BE49-F238E27FC236}">
                <a16:creationId xmlns:a16="http://schemas.microsoft.com/office/drawing/2014/main" id="{61B91FFB-B91F-350A-648D-5A5A0C206C22}"/>
              </a:ext>
            </a:extLst>
          </p:cNvPr>
          <p:cNvSpPr txBox="1"/>
          <p:nvPr/>
        </p:nvSpPr>
        <p:spPr>
          <a:xfrm>
            <a:off x="7740352" y="1827975"/>
            <a:ext cx="832172" cy="300082"/>
          </a:xfrm>
          <a:prstGeom prst="rect">
            <a:avLst/>
          </a:prstGeom>
        </p:spPr>
        <p:txBody>
          <a:bodyPr vert="horz" wrap="square" lIns="0" tIns="12700" rIns="0" bIns="0" rtlCol="0">
            <a:spAutoFit/>
          </a:bodyPr>
          <a:lstStyle/>
          <a:p>
            <a:pPr>
              <a:lnSpc>
                <a:spcPct val="100000"/>
              </a:lnSpc>
              <a:spcBef>
                <a:spcPts val="100"/>
              </a:spcBef>
            </a:pPr>
            <a:r>
              <a:rPr sz="2800" spc="-10" dirty="0">
                <a:latin typeface="Arial"/>
                <a:cs typeface="Arial"/>
              </a:rPr>
              <a:t>x0000</a:t>
            </a:r>
            <a:endParaRPr sz="2800" dirty="0">
              <a:latin typeface="Arial"/>
              <a:cs typeface="Arial"/>
            </a:endParaRPr>
          </a:p>
        </p:txBody>
      </p:sp>
      <p:sp>
        <p:nvSpPr>
          <p:cNvPr id="12" name="object 11">
            <a:extLst>
              <a:ext uri="{FF2B5EF4-FFF2-40B4-BE49-F238E27FC236}">
                <a16:creationId xmlns:a16="http://schemas.microsoft.com/office/drawing/2014/main" id="{B8425E69-E738-2594-2E75-B84E7A7E74D2}"/>
              </a:ext>
            </a:extLst>
          </p:cNvPr>
          <p:cNvSpPr txBox="1"/>
          <p:nvPr/>
        </p:nvSpPr>
        <p:spPr>
          <a:xfrm>
            <a:off x="7670949" y="5865222"/>
            <a:ext cx="864096" cy="300082"/>
          </a:xfrm>
          <a:prstGeom prst="rect">
            <a:avLst/>
          </a:prstGeom>
        </p:spPr>
        <p:txBody>
          <a:bodyPr vert="horz" wrap="square" lIns="0" tIns="12700" rIns="0" bIns="0" rtlCol="0">
            <a:spAutoFit/>
          </a:bodyPr>
          <a:lstStyle/>
          <a:p>
            <a:pPr>
              <a:lnSpc>
                <a:spcPct val="100000"/>
              </a:lnSpc>
              <a:spcBef>
                <a:spcPts val="100"/>
              </a:spcBef>
            </a:pPr>
            <a:r>
              <a:rPr sz="2800" spc="-10" dirty="0" err="1">
                <a:latin typeface="Arial"/>
                <a:cs typeface="Arial"/>
              </a:rPr>
              <a:t>x</a:t>
            </a:r>
            <a:r>
              <a:rPr lang="en-US" sz="2800" spc="-10" dirty="0" err="1">
                <a:latin typeface="Arial"/>
                <a:cs typeface="Arial"/>
              </a:rPr>
              <a:t>FFFF</a:t>
            </a:r>
            <a:endParaRPr sz="2800" spc="-10" dirty="0">
              <a:latin typeface="Arial"/>
              <a:cs typeface="Arial"/>
            </a:endParaRPr>
          </a:p>
        </p:txBody>
      </p:sp>
    </p:spTree>
    <p:extLst>
      <p:ext uri="{BB962C8B-B14F-4D97-AF65-F5344CB8AC3E}">
        <p14:creationId xmlns:p14="http://schemas.microsoft.com/office/powerpoint/2010/main" val="209349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0F4426-A540-32FE-6911-0AE51DF6E5AC}"/>
              </a:ext>
            </a:extLst>
          </p:cNvPr>
          <p:cNvSpPr>
            <a:spLocks noGrp="1"/>
          </p:cNvSpPr>
          <p:nvPr>
            <p:ph type="title"/>
          </p:nvPr>
        </p:nvSpPr>
        <p:spPr/>
        <p:txBody>
          <a:bodyPr/>
          <a:lstStyle/>
          <a:p>
            <a:r>
              <a:rPr lang="en-US" altLang="zh-CN" dirty="0">
                <a:solidFill>
                  <a:srgbClr val="3333CC"/>
                </a:solidFill>
                <a:latin typeface="Arial"/>
                <a:cs typeface="Arial"/>
              </a:rPr>
              <a:t>Programming</a:t>
            </a:r>
            <a:r>
              <a:rPr lang="en-US" altLang="zh-CN" spc="-85" dirty="0">
                <a:solidFill>
                  <a:srgbClr val="3333CC"/>
                </a:solidFill>
                <a:latin typeface="Arial"/>
                <a:cs typeface="Arial"/>
              </a:rPr>
              <a:t> </a:t>
            </a:r>
            <a:r>
              <a:rPr lang="en-US" altLang="zh-CN" spc="-10" dirty="0">
                <a:solidFill>
                  <a:srgbClr val="3333CC"/>
                </a:solidFill>
                <a:latin typeface="Arial"/>
                <a:cs typeface="Arial"/>
              </a:rPr>
              <a:t>Languages</a:t>
            </a:r>
            <a:endParaRPr lang="zh-CN" altLang="en-US" dirty="0"/>
          </a:p>
        </p:txBody>
      </p:sp>
      <p:sp>
        <p:nvSpPr>
          <p:cNvPr id="3" name="内容占位符 2">
            <a:extLst>
              <a:ext uri="{FF2B5EF4-FFF2-40B4-BE49-F238E27FC236}">
                <a16:creationId xmlns:a16="http://schemas.microsoft.com/office/drawing/2014/main" id="{FEACACE7-2049-6203-ED1B-A595B0049EFC}"/>
              </a:ext>
            </a:extLst>
          </p:cNvPr>
          <p:cNvSpPr>
            <a:spLocks noGrp="1"/>
          </p:cNvSpPr>
          <p:nvPr>
            <p:ph idx="1"/>
          </p:nvPr>
        </p:nvSpPr>
        <p:spPr/>
        <p:txBody>
          <a:bodyPr/>
          <a:lstStyle/>
          <a:p>
            <a:r>
              <a:rPr lang="en-US" altLang="zh-CN" dirty="0">
                <a:latin typeface="Arial"/>
                <a:cs typeface="Arial"/>
              </a:rPr>
              <a:t>Assembly language is </a:t>
            </a:r>
            <a:r>
              <a:rPr lang="en-US" altLang="zh-CN" spc="-10" dirty="0">
                <a:solidFill>
                  <a:srgbClr val="FF0000"/>
                </a:solidFill>
                <a:latin typeface="Arial"/>
                <a:cs typeface="Arial"/>
              </a:rPr>
              <a:t>low-level</a:t>
            </a:r>
            <a:r>
              <a:rPr lang="en-US" altLang="zh-CN" spc="-10" dirty="0">
                <a:latin typeface="Arial"/>
                <a:cs typeface="Arial"/>
              </a:rPr>
              <a:t>.</a:t>
            </a:r>
          </a:p>
          <a:p>
            <a:pPr lvl="1"/>
            <a:r>
              <a:rPr lang="en-US" altLang="zh-CN" dirty="0">
                <a:latin typeface="Arial"/>
                <a:cs typeface="Arial"/>
              </a:rPr>
              <a:t>It</a:t>
            </a:r>
            <a:r>
              <a:rPr lang="en-US" altLang="zh-CN" spc="-15" dirty="0">
                <a:latin typeface="Arial"/>
                <a:cs typeface="Arial"/>
              </a:rPr>
              <a:t> </a:t>
            </a:r>
            <a:r>
              <a:rPr lang="en-US" altLang="zh-CN" dirty="0">
                <a:latin typeface="Arial"/>
                <a:cs typeface="Arial"/>
              </a:rPr>
              <a:t>exposes</a:t>
            </a:r>
            <a:r>
              <a:rPr lang="en-US" altLang="zh-CN" spc="-15" dirty="0">
                <a:latin typeface="Arial"/>
                <a:cs typeface="Arial"/>
              </a:rPr>
              <a:t> </a:t>
            </a:r>
            <a:r>
              <a:rPr lang="en-US" altLang="zh-CN" dirty="0">
                <a:latin typeface="Arial"/>
                <a:cs typeface="Arial"/>
              </a:rPr>
              <a:t>machine</a:t>
            </a:r>
            <a:r>
              <a:rPr lang="en-US" altLang="zh-CN" spc="-15" dirty="0">
                <a:latin typeface="Arial"/>
                <a:cs typeface="Arial"/>
              </a:rPr>
              <a:t> </a:t>
            </a:r>
            <a:r>
              <a:rPr lang="en-US" altLang="zh-CN" dirty="0">
                <a:latin typeface="Arial"/>
                <a:cs typeface="Arial"/>
              </a:rPr>
              <a:t>instructions</a:t>
            </a:r>
            <a:r>
              <a:rPr lang="en-US" altLang="zh-CN" spc="-15" dirty="0">
                <a:latin typeface="Arial"/>
                <a:cs typeface="Arial"/>
              </a:rPr>
              <a:t> </a:t>
            </a:r>
            <a:r>
              <a:rPr lang="en-US" altLang="zh-CN" dirty="0">
                <a:latin typeface="Arial"/>
                <a:cs typeface="Arial"/>
              </a:rPr>
              <a:t>and</a:t>
            </a:r>
            <a:r>
              <a:rPr lang="en-US" altLang="zh-CN" spc="-15" dirty="0">
                <a:latin typeface="Arial"/>
                <a:cs typeface="Arial"/>
              </a:rPr>
              <a:t> </a:t>
            </a:r>
            <a:r>
              <a:rPr lang="en-US" altLang="zh-CN" dirty="0">
                <a:latin typeface="Arial"/>
                <a:cs typeface="Arial"/>
              </a:rPr>
              <a:t>details</a:t>
            </a:r>
            <a:r>
              <a:rPr lang="en-US" altLang="zh-CN" spc="-15" dirty="0">
                <a:latin typeface="Arial"/>
                <a:cs typeface="Arial"/>
              </a:rPr>
              <a:t> </a:t>
            </a:r>
            <a:r>
              <a:rPr lang="en-US" altLang="zh-CN" dirty="0">
                <a:latin typeface="Arial"/>
                <a:cs typeface="Arial"/>
              </a:rPr>
              <a:t>of</a:t>
            </a:r>
            <a:r>
              <a:rPr lang="en-US" altLang="zh-CN" spc="-10" dirty="0">
                <a:latin typeface="Arial"/>
                <a:cs typeface="Arial"/>
              </a:rPr>
              <a:t> </a:t>
            </a:r>
            <a:r>
              <a:rPr lang="en-US" altLang="zh-CN" dirty="0">
                <a:latin typeface="Arial"/>
                <a:cs typeface="Arial"/>
              </a:rPr>
              <a:t>the</a:t>
            </a:r>
            <a:r>
              <a:rPr lang="en-US" altLang="zh-CN" spc="-15" dirty="0">
                <a:latin typeface="Arial"/>
                <a:cs typeface="Arial"/>
              </a:rPr>
              <a:t> </a:t>
            </a:r>
            <a:r>
              <a:rPr lang="en-US" altLang="zh-CN" dirty="0">
                <a:latin typeface="Arial"/>
                <a:cs typeface="Arial"/>
              </a:rPr>
              <a:t>ISA</a:t>
            </a:r>
            <a:r>
              <a:rPr lang="en-US" altLang="zh-CN" spc="-15" dirty="0">
                <a:latin typeface="Arial"/>
                <a:cs typeface="Arial"/>
              </a:rPr>
              <a:t> </a:t>
            </a:r>
            <a:r>
              <a:rPr lang="en-US" altLang="zh-CN" dirty="0">
                <a:latin typeface="Arial"/>
                <a:cs typeface="Arial"/>
              </a:rPr>
              <a:t>to</a:t>
            </a:r>
            <a:r>
              <a:rPr lang="en-US" altLang="zh-CN" spc="-15" dirty="0">
                <a:latin typeface="Arial"/>
                <a:cs typeface="Arial"/>
              </a:rPr>
              <a:t> </a:t>
            </a:r>
            <a:r>
              <a:rPr lang="en-US" altLang="zh-CN" spc="-25" dirty="0">
                <a:latin typeface="Arial"/>
                <a:cs typeface="Arial"/>
              </a:rPr>
              <a:t>the </a:t>
            </a:r>
            <a:r>
              <a:rPr lang="en-US" altLang="zh-CN" spc="-10" dirty="0">
                <a:latin typeface="Arial"/>
                <a:cs typeface="Arial"/>
              </a:rPr>
              <a:t>programmer.</a:t>
            </a:r>
            <a:endParaRPr lang="en-US" altLang="zh-CN" dirty="0">
              <a:latin typeface="Arial"/>
              <a:cs typeface="Arial"/>
            </a:endParaRPr>
          </a:p>
          <a:p>
            <a:pPr lvl="1"/>
            <a:r>
              <a:rPr lang="en-US" altLang="zh-CN" dirty="0">
                <a:latin typeface="Arial"/>
                <a:cs typeface="Arial"/>
              </a:rPr>
              <a:t>It</a:t>
            </a:r>
            <a:r>
              <a:rPr lang="en-US" altLang="zh-CN" spc="-15" dirty="0">
                <a:latin typeface="Arial"/>
                <a:cs typeface="Arial"/>
              </a:rPr>
              <a:t> </a:t>
            </a:r>
            <a:r>
              <a:rPr lang="en-US" altLang="zh-CN" dirty="0">
                <a:latin typeface="Arial"/>
                <a:cs typeface="Arial"/>
              </a:rPr>
              <a:t>is</a:t>
            </a:r>
            <a:r>
              <a:rPr lang="en-US" altLang="zh-CN" spc="-10" dirty="0">
                <a:latin typeface="Arial"/>
                <a:cs typeface="Arial"/>
              </a:rPr>
              <a:t> </a:t>
            </a:r>
            <a:r>
              <a:rPr lang="en-US" altLang="zh-CN" dirty="0">
                <a:latin typeface="Arial"/>
                <a:cs typeface="Arial"/>
              </a:rPr>
              <a:t>ISA-</a:t>
            </a:r>
            <a:r>
              <a:rPr lang="en-US" altLang="zh-CN" spc="-10" dirty="0">
                <a:latin typeface="Arial"/>
                <a:cs typeface="Arial"/>
              </a:rPr>
              <a:t>specific.</a:t>
            </a:r>
            <a:endParaRPr lang="en-US" altLang="zh-CN" dirty="0">
              <a:latin typeface="Arial"/>
              <a:cs typeface="Arial"/>
            </a:endParaRPr>
          </a:p>
          <a:p>
            <a:pPr lvl="1"/>
            <a:r>
              <a:rPr lang="en-US" altLang="zh-CN" dirty="0">
                <a:latin typeface="Arial"/>
                <a:cs typeface="Arial"/>
              </a:rPr>
              <a:t>It</a:t>
            </a:r>
            <a:r>
              <a:rPr lang="en-US" altLang="zh-CN" spc="-10" dirty="0">
                <a:latin typeface="Arial"/>
                <a:cs typeface="Arial"/>
              </a:rPr>
              <a:t> </a:t>
            </a:r>
            <a:r>
              <a:rPr lang="en-US" altLang="zh-CN" dirty="0">
                <a:latin typeface="Arial"/>
                <a:cs typeface="Arial"/>
              </a:rPr>
              <a:t>is</a:t>
            </a:r>
            <a:r>
              <a:rPr lang="en-US" altLang="zh-CN" spc="-10" dirty="0">
                <a:latin typeface="Arial"/>
                <a:cs typeface="Arial"/>
              </a:rPr>
              <a:t> </a:t>
            </a:r>
            <a:r>
              <a:rPr lang="en-US" altLang="zh-CN" dirty="0">
                <a:latin typeface="Arial"/>
                <a:cs typeface="Arial"/>
              </a:rPr>
              <a:t>useful</a:t>
            </a:r>
            <a:r>
              <a:rPr lang="en-US" altLang="zh-CN" spc="-5" dirty="0">
                <a:latin typeface="Arial"/>
                <a:cs typeface="Arial"/>
              </a:rPr>
              <a:t> </a:t>
            </a:r>
            <a:r>
              <a:rPr lang="en-US" altLang="zh-CN" dirty="0">
                <a:latin typeface="Arial"/>
                <a:cs typeface="Arial"/>
              </a:rPr>
              <a:t>when</a:t>
            </a:r>
            <a:r>
              <a:rPr lang="en-US" altLang="zh-CN" spc="-10" dirty="0">
                <a:latin typeface="Arial"/>
                <a:cs typeface="Arial"/>
              </a:rPr>
              <a:t> </a:t>
            </a:r>
            <a:r>
              <a:rPr lang="en-US" altLang="zh-CN" dirty="0">
                <a:latin typeface="Arial"/>
                <a:cs typeface="Arial"/>
              </a:rPr>
              <a:t>the</a:t>
            </a:r>
            <a:r>
              <a:rPr lang="en-US" altLang="zh-CN" spc="-10" dirty="0">
                <a:latin typeface="Arial"/>
                <a:cs typeface="Arial"/>
              </a:rPr>
              <a:t> </a:t>
            </a:r>
            <a:r>
              <a:rPr lang="en-US" altLang="zh-CN" dirty="0">
                <a:latin typeface="Arial"/>
                <a:cs typeface="Arial"/>
              </a:rPr>
              <a:t>programmer</a:t>
            </a:r>
            <a:r>
              <a:rPr lang="en-US" altLang="zh-CN" spc="-10" dirty="0">
                <a:latin typeface="Arial"/>
                <a:cs typeface="Arial"/>
              </a:rPr>
              <a:t> </a:t>
            </a:r>
            <a:r>
              <a:rPr lang="en-US" altLang="zh-CN" dirty="0">
                <a:latin typeface="Arial"/>
                <a:cs typeface="Arial"/>
              </a:rPr>
              <a:t>needs</a:t>
            </a:r>
            <a:r>
              <a:rPr lang="en-US" altLang="zh-CN" spc="-10" dirty="0">
                <a:latin typeface="Arial"/>
                <a:cs typeface="Arial"/>
              </a:rPr>
              <a:t> fine-</a:t>
            </a:r>
            <a:r>
              <a:rPr lang="en-US" altLang="zh-CN" dirty="0">
                <a:latin typeface="Arial"/>
                <a:cs typeface="Arial"/>
              </a:rPr>
              <a:t>grained</a:t>
            </a:r>
            <a:r>
              <a:rPr lang="en-US" altLang="zh-CN" spc="-10" dirty="0">
                <a:latin typeface="Arial"/>
                <a:cs typeface="Arial"/>
              </a:rPr>
              <a:t> control </a:t>
            </a:r>
            <a:r>
              <a:rPr lang="en-US" altLang="zh-CN" dirty="0">
                <a:latin typeface="Arial"/>
                <a:cs typeface="Arial"/>
              </a:rPr>
              <a:t>of</a:t>
            </a:r>
            <a:r>
              <a:rPr lang="en-US" altLang="zh-CN" spc="-20" dirty="0">
                <a:latin typeface="Arial"/>
                <a:cs typeface="Arial"/>
              </a:rPr>
              <a:t> </a:t>
            </a:r>
            <a:r>
              <a:rPr lang="en-US" altLang="zh-CN" dirty="0">
                <a:latin typeface="Arial"/>
                <a:cs typeface="Arial"/>
              </a:rPr>
              <a:t>instruction</a:t>
            </a:r>
            <a:r>
              <a:rPr lang="en-US" altLang="zh-CN" spc="-20" dirty="0">
                <a:latin typeface="Arial"/>
                <a:cs typeface="Arial"/>
              </a:rPr>
              <a:t> </a:t>
            </a:r>
            <a:r>
              <a:rPr lang="en-US" altLang="zh-CN" dirty="0">
                <a:latin typeface="Arial"/>
                <a:cs typeface="Arial"/>
              </a:rPr>
              <a:t>flow</a:t>
            </a:r>
            <a:r>
              <a:rPr lang="en-US" altLang="zh-CN" spc="-15" dirty="0">
                <a:latin typeface="Arial"/>
                <a:cs typeface="Arial"/>
              </a:rPr>
              <a:t> </a:t>
            </a:r>
            <a:r>
              <a:rPr lang="en-US" altLang="zh-CN" dirty="0">
                <a:latin typeface="Arial"/>
                <a:cs typeface="Arial"/>
              </a:rPr>
              <a:t>and</a:t>
            </a:r>
            <a:r>
              <a:rPr lang="en-US" altLang="zh-CN" spc="-15" dirty="0">
                <a:latin typeface="Arial"/>
                <a:cs typeface="Arial"/>
              </a:rPr>
              <a:t> </a:t>
            </a:r>
            <a:r>
              <a:rPr lang="en-US" altLang="zh-CN" dirty="0">
                <a:latin typeface="Arial"/>
                <a:cs typeface="Arial"/>
              </a:rPr>
              <a:t>memory</a:t>
            </a:r>
            <a:r>
              <a:rPr lang="en-US" altLang="zh-CN" spc="-20" dirty="0">
                <a:latin typeface="Arial"/>
                <a:cs typeface="Arial"/>
              </a:rPr>
              <a:t> </a:t>
            </a:r>
            <a:r>
              <a:rPr lang="en-US" altLang="zh-CN" spc="-10" dirty="0">
                <a:latin typeface="Arial"/>
                <a:cs typeface="Arial"/>
              </a:rPr>
              <a:t>usage.</a:t>
            </a:r>
            <a:endParaRPr lang="en-US" altLang="zh-CN" dirty="0">
              <a:latin typeface="Arial"/>
              <a:cs typeface="Arial"/>
            </a:endParaRPr>
          </a:p>
          <a:p>
            <a:r>
              <a:rPr lang="en-US" altLang="zh-CN" dirty="0">
                <a:latin typeface="Arial"/>
                <a:cs typeface="Arial"/>
              </a:rPr>
              <a:t>A</a:t>
            </a:r>
            <a:r>
              <a:rPr lang="en-US" altLang="zh-CN" spc="-5" dirty="0">
                <a:latin typeface="Arial"/>
                <a:cs typeface="Arial"/>
              </a:rPr>
              <a:t> </a:t>
            </a:r>
            <a:r>
              <a:rPr lang="en-US" altLang="zh-CN" spc="-10" dirty="0">
                <a:solidFill>
                  <a:srgbClr val="FF0000"/>
                </a:solidFill>
                <a:latin typeface="Arial"/>
                <a:cs typeface="Arial"/>
              </a:rPr>
              <a:t>high-</a:t>
            </a:r>
            <a:r>
              <a:rPr lang="en-US" altLang="zh-CN" dirty="0">
                <a:solidFill>
                  <a:srgbClr val="FF0000"/>
                </a:solidFill>
                <a:latin typeface="Arial"/>
                <a:cs typeface="Arial"/>
              </a:rPr>
              <a:t>level language</a:t>
            </a:r>
            <a:r>
              <a:rPr lang="en-US" altLang="zh-CN" spc="-5" dirty="0">
                <a:solidFill>
                  <a:srgbClr val="FF0000"/>
                </a:solidFill>
                <a:latin typeface="Arial"/>
                <a:cs typeface="Arial"/>
              </a:rPr>
              <a:t> </a:t>
            </a:r>
            <a:r>
              <a:rPr lang="en-US" altLang="zh-CN" dirty="0">
                <a:latin typeface="Arial"/>
                <a:cs typeface="Arial"/>
              </a:rPr>
              <a:t>provides</a:t>
            </a:r>
            <a:r>
              <a:rPr lang="en-US" altLang="zh-CN" spc="-5" dirty="0">
                <a:latin typeface="Arial"/>
                <a:cs typeface="Arial"/>
              </a:rPr>
              <a:t> </a:t>
            </a:r>
            <a:r>
              <a:rPr lang="en-US" altLang="zh-CN" dirty="0">
                <a:latin typeface="Arial"/>
                <a:cs typeface="Arial"/>
              </a:rPr>
              <a:t>a computational </a:t>
            </a:r>
            <a:r>
              <a:rPr lang="en-US" altLang="zh-CN" spc="-10" dirty="0">
                <a:latin typeface="Arial"/>
                <a:cs typeface="Arial"/>
              </a:rPr>
              <a:t>abstraction </a:t>
            </a:r>
            <a:r>
              <a:rPr lang="en-US" altLang="zh-CN" dirty="0">
                <a:latin typeface="Arial"/>
                <a:cs typeface="Arial"/>
              </a:rPr>
              <a:t>that</a:t>
            </a:r>
            <a:r>
              <a:rPr lang="en-US" altLang="zh-CN" spc="15" dirty="0">
                <a:latin typeface="Arial"/>
                <a:cs typeface="Arial"/>
              </a:rPr>
              <a:t> </a:t>
            </a:r>
            <a:r>
              <a:rPr lang="en-US" altLang="zh-CN" dirty="0">
                <a:latin typeface="Arial"/>
                <a:cs typeface="Arial"/>
              </a:rPr>
              <a:t>is</a:t>
            </a:r>
            <a:r>
              <a:rPr lang="en-US" altLang="zh-CN" spc="20" dirty="0">
                <a:latin typeface="Arial"/>
                <a:cs typeface="Arial"/>
              </a:rPr>
              <a:t> </a:t>
            </a:r>
            <a:r>
              <a:rPr lang="en-US" altLang="zh-CN" spc="-10" dirty="0">
                <a:latin typeface="Arial"/>
                <a:cs typeface="Arial"/>
              </a:rPr>
              <a:t>machine-independent.</a:t>
            </a:r>
          </a:p>
          <a:p>
            <a:pPr lvl="1"/>
            <a:r>
              <a:rPr lang="en-US" altLang="zh-CN" dirty="0">
                <a:solidFill>
                  <a:srgbClr val="D8127E"/>
                </a:solidFill>
                <a:latin typeface="Arial"/>
                <a:cs typeface="Arial"/>
              </a:rPr>
              <a:t>Symbolic</a:t>
            </a:r>
            <a:r>
              <a:rPr lang="en-US" altLang="zh-CN" spc="-10" dirty="0">
                <a:solidFill>
                  <a:srgbClr val="D8127E"/>
                </a:solidFill>
                <a:latin typeface="Arial"/>
                <a:cs typeface="Arial"/>
              </a:rPr>
              <a:t> </a:t>
            </a:r>
            <a:r>
              <a:rPr lang="en-US" altLang="zh-CN" dirty="0">
                <a:solidFill>
                  <a:srgbClr val="D8127E"/>
                </a:solidFill>
                <a:latin typeface="Arial"/>
                <a:cs typeface="Arial"/>
              </a:rPr>
              <a:t>names</a:t>
            </a:r>
            <a:r>
              <a:rPr lang="en-US" altLang="zh-CN" spc="-10" dirty="0">
                <a:solidFill>
                  <a:srgbClr val="D8127E"/>
                </a:solidFill>
                <a:latin typeface="Arial"/>
                <a:cs typeface="Arial"/>
              </a:rPr>
              <a:t> </a:t>
            </a:r>
            <a:r>
              <a:rPr lang="en-US" altLang="zh-CN" dirty="0">
                <a:latin typeface="Arial"/>
                <a:cs typeface="Arial"/>
              </a:rPr>
              <a:t>(variables)</a:t>
            </a:r>
            <a:r>
              <a:rPr lang="en-US" altLang="zh-CN" spc="-5" dirty="0">
                <a:latin typeface="Arial"/>
                <a:cs typeface="Arial"/>
              </a:rPr>
              <a:t> </a:t>
            </a:r>
            <a:r>
              <a:rPr lang="en-US" altLang="zh-CN" dirty="0">
                <a:latin typeface="Arial"/>
                <a:cs typeface="Arial"/>
              </a:rPr>
              <a:t>instead</a:t>
            </a:r>
            <a:r>
              <a:rPr lang="en-US" altLang="zh-CN" spc="-10" dirty="0">
                <a:latin typeface="Arial"/>
                <a:cs typeface="Arial"/>
              </a:rPr>
              <a:t> </a:t>
            </a:r>
            <a:r>
              <a:rPr lang="en-US" altLang="zh-CN" dirty="0">
                <a:latin typeface="Arial"/>
                <a:cs typeface="Arial"/>
              </a:rPr>
              <a:t>of</a:t>
            </a:r>
            <a:r>
              <a:rPr lang="en-US" altLang="zh-CN" spc="-15" dirty="0">
                <a:latin typeface="Arial"/>
                <a:cs typeface="Arial"/>
              </a:rPr>
              <a:t> </a:t>
            </a:r>
            <a:r>
              <a:rPr lang="en-US" altLang="zh-CN" dirty="0">
                <a:latin typeface="Arial"/>
                <a:cs typeface="Arial"/>
              </a:rPr>
              <a:t>registers</a:t>
            </a:r>
            <a:r>
              <a:rPr lang="en-US" altLang="zh-CN" spc="-5" dirty="0">
                <a:latin typeface="Arial"/>
                <a:cs typeface="Arial"/>
              </a:rPr>
              <a:t> </a:t>
            </a:r>
            <a:r>
              <a:rPr lang="en-US" altLang="zh-CN" dirty="0">
                <a:latin typeface="Arial"/>
                <a:cs typeface="Arial"/>
              </a:rPr>
              <a:t>and</a:t>
            </a:r>
            <a:r>
              <a:rPr lang="en-US" altLang="zh-CN" spc="-10" dirty="0">
                <a:latin typeface="Arial"/>
                <a:cs typeface="Arial"/>
              </a:rPr>
              <a:t> memory 	locations.</a:t>
            </a:r>
            <a:endParaRPr lang="en-US" altLang="zh-CN" dirty="0">
              <a:latin typeface="Arial"/>
              <a:cs typeface="Arial"/>
            </a:endParaRPr>
          </a:p>
          <a:p>
            <a:pPr lvl="1"/>
            <a:r>
              <a:rPr lang="en-US" altLang="zh-CN" spc="-10" dirty="0">
                <a:solidFill>
                  <a:srgbClr val="D8127E"/>
                </a:solidFill>
                <a:latin typeface="Arial"/>
                <a:cs typeface="Arial"/>
              </a:rPr>
              <a:t>High-</a:t>
            </a:r>
            <a:r>
              <a:rPr lang="en-US" altLang="zh-CN" dirty="0">
                <a:solidFill>
                  <a:srgbClr val="D8127E"/>
                </a:solidFill>
                <a:latin typeface="Arial"/>
                <a:cs typeface="Arial"/>
              </a:rPr>
              <a:t>level operators</a:t>
            </a:r>
            <a:r>
              <a:rPr lang="en-US" altLang="zh-CN" dirty="0">
                <a:latin typeface="Arial"/>
                <a:cs typeface="Arial"/>
              </a:rPr>
              <a:t>:</a:t>
            </a:r>
            <a:r>
              <a:rPr lang="en-US" altLang="zh-CN" spc="-10" dirty="0">
                <a:latin typeface="Arial"/>
                <a:cs typeface="Arial"/>
              </a:rPr>
              <a:t> </a:t>
            </a:r>
            <a:r>
              <a:rPr lang="en-US" altLang="zh-CN" dirty="0">
                <a:latin typeface="Arial"/>
                <a:cs typeface="Arial"/>
              </a:rPr>
              <a:t>multiply,</a:t>
            </a:r>
            <a:r>
              <a:rPr lang="en-US" altLang="zh-CN" spc="-10" dirty="0">
                <a:latin typeface="Arial"/>
                <a:cs typeface="Arial"/>
              </a:rPr>
              <a:t> </a:t>
            </a:r>
            <a:r>
              <a:rPr lang="en-US" altLang="zh-CN" dirty="0">
                <a:latin typeface="Arial"/>
                <a:cs typeface="Arial"/>
              </a:rPr>
              <a:t>divide,</a:t>
            </a:r>
            <a:r>
              <a:rPr lang="en-US" altLang="zh-CN" spc="-5" dirty="0">
                <a:latin typeface="Arial"/>
                <a:cs typeface="Arial"/>
              </a:rPr>
              <a:t> </a:t>
            </a:r>
            <a:r>
              <a:rPr lang="en-US" altLang="zh-CN" dirty="0">
                <a:latin typeface="Arial"/>
                <a:cs typeface="Arial"/>
              </a:rPr>
              <a:t>shift,</a:t>
            </a:r>
            <a:r>
              <a:rPr lang="en-US" altLang="zh-CN" spc="-10" dirty="0">
                <a:latin typeface="Arial"/>
                <a:cs typeface="Arial"/>
              </a:rPr>
              <a:t> </a:t>
            </a:r>
            <a:r>
              <a:rPr lang="en-US" altLang="zh-CN" spc="-25" dirty="0">
                <a:latin typeface="Arial"/>
                <a:cs typeface="Arial"/>
              </a:rPr>
              <a:t>...</a:t>
            </a:r>
            <a:endParaRPr lang="en-US" altLang="zh-CN" dirty="0">
              <a:latin typeface="Arial"/>
              <a:cs typeface="Arial"/>
            </a:endParaRPr>
          </a:p>
          <a:p>
            <a:endParaRPr lang="en-US" altLang="zh-CN" dirty="0">
              <a:latin typeface="Arial"/>
              <a:cs typeface="Arial"/>
            </a:endParaRPr>
          </a:p>
          <a:p>
            <a:endParaRPr lang="zh-CN" altLang="en-US" dirty="0"/>
          </a:p>
        </p:txBody>
      </p:sp>
    </p:spTree>
    <p:extLst>
      <p:ext uri="{BB962C8B-B14F-4D97-AF65-F5344CB8AC3E}">
        <p14:creationId xmlns:p14="http://schemas.microsoft.com/office/powerpoint/2010/main" val="14393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BEBD4-2FE3-9370-313A-9A4E95CA54EA}"/>
              </a:ext>
            </a:extLst>
          </p:cNvPr>
          <p:cNvSpPr>
            <a:spLocks noGrp="1"/>
          </p:cNvSpPr>
          <p:nvPr>
            <p:ph type="title"/>
          </p:nvPr>
        </p:nvSpPr>
        <p:spPr/>
        <p:txBody>
          <a:bodyPr/>
          <a:lstStyle/>
          <a:p>
            <a:r>
              <a:rPr lang="en-US" altLang="zh-CN" sz="2800" b="1" kern="0" baseline="0" dirty="0">
                <a:solidFill>
                  <a:srgbClr val="3333CC"/>
                </a:solidFill>
                <a:latin typeface="Arial"/>
                <a:cs typeface="Arial"/>
              </a:rPr>
              <a:t>Typical</a:t>
            </a:r>
            <a:r>
              <a:rPr lang="en-US" altLang="zh-CN" sz="2800" b="1" kern="0" spc="-10" baseline="0" dirty="0">
                <a:solidFill>
                  <a:srgbClr val="3333CC"/>
                </a:solidFill>
                <a:latin typeface="Arial"/>
                <a:cs typeface="Arial"/>
              </a:rPr>
              <a:t> Arrangement</a:t>
            </a:r>
            <a:endParaRPr lang="zh-CN" altLang="en-US" dirty="0"/>
          </a:p>
        </p:txBody>
      </p:sp>
      <p:sp>
        <p:nvSpPr>
          <p:cNvPr id="7" name="object 10">
            <a:extLst>
              <a:ext uri="{FF2B5EF4-FFF2-40B4-BE49-F238E27FC236}">
                <a16:creationId xmlns:a16="http://schemas.microsoft.com/office/drawing/2014/main" id="{AC4FD306-92FB-33CE-A35A-AEED91AE3762}"/>
              </a:ext>
            </a:extLst>
          </p:cNvPr>
          <p:cNvSpPr txBox="1"/>
          <p:nvPr/>
        </p:nvSpPr>
        <p:spPr>
          <a:xfrm>
            <a:off x="1043608" y="1484784"/>
            <a:ext cx="2880320" cy="1882823"/>
          </a:xfrm>
          <a:prstGeom prst="rect">
            <a:avLst/>
          </a:prstGeom>
        </p:spPr>
        <p:txBody>
          <a:bodyPr vert="horz" wrap="square" lIns="0" tIns="23495" rIns="0" bIns="0" rtlCol="0">
            <a:spAutoFit/>
          </a:bodyPr>
          <a:lstStyle/>
          <a:p>
            <a:pPr marL="184150" marR="5080" indent="-171450" eaLnBrk="1" fontAlgn="auto" hangingPunct="1">
              <a:lnSpc>
                <a:spcPct val="150000"/>
              </a:lnSpc>
              <a:spcBef>
                <a:spcPts val="185"/>
              </a:spcBef>
              <a:spcAft>
                <a:spcPts val="0"/>
              </a:spcAft>
              <a:buFontTx/>
              <a:buChar char="•"/>
              <a:tabLst>
                <a:tab pos="184150" algn="l"/>
              </a:tabLst>
            </a:pPr>
            <a:r>
              <a:rPr sz="2800" kern="0" baseline="0" dirty="0">
                <a:solidFill>
                  <a:sysClr val="windowText" lastClr="000000"/>
                </a:solidFill>
                <a:latin typeface="Arial"/>
                <a:cs typeface="Arial"/>
              </a:rPr>
              <a:t>Data</a:t>
            </a:r>
            <a:r>
              <a:rPr sz="2800" kern="0" spc="-20" baseline="0" dirty="0">
                <a:solidFill>
                  <a:sysClr val="windowText" lastClr="000000"/>
                </a:solidFill>
                <a:latin typeface="Arial"/>
                <a:cs typeface="Arial"/>
              </a:rPr>
              <a:t> </a:t>
            </a:r>
            <a:r>
              <a:rPr sz="2800" kern="0" baseline="0" dirty="0">
                <a:solidFill>
                  <a:sysClr val="windowText" lastClr="000000"/>
                </a:solidFill>
                <a:latin typeface="Arial"/>
                <a:cs typeface="Arial"/>
              </a:rPr>
              <a:t>that</a:t>
            </a:r>
            <a:r>
              <a:rPr sz="2800" kern="0" spc="-20" baseline="0" dirty="0">
                <a:solidFill>
                  <a:sysClr val="windowText" lastClr="000000"/>
                </a:solidFill>
                <a:latin typeface="Arial"/>
                <a:cs typeface="Arial"/>
              </a:rPr>
              <a:t> </a:t>
            </a:r>
            <a:r>
              <a:rPr sz="2800" kern="0" baseline="0" dirty="0">
                <a:solidFill>
                  <a:sysClr val="windowText" lastClr="000000"/>
                </a:solidFill>
                <a:latin typeface="Arial"/>
                <a:cs typeface="Arial"/>
              </a:rPr>
              <a:t>may</a:t>
            </a:r>
            <a:r>
              <a:rPr sz="2800" kern="0" spc="-20" baseline="0" dirty="0">
                <a:solidFill>
                  <a:sysClr val="windowText" lastClr="000000"/>
                </a:solidFill>
                <a:latin typeface="Arial"/>
                <a:cs typeface="Arial"/>
              </a:rPr>
              <a:t> </a:t>
            </a:r>
            <a:r>
              <a:rPr sz="2800" kern="0" spc="-25" baseline="0" dirty="0">
                <a:solidFill>
                  <a:sysClr val="windowText" lastClr="000000"/>
                </a:solidFill>
                <a:latin typeface="Arial"/>
                <a:cs typeface="Arial"/>
              </a:rPr>
              <a:t>be </a:t>
            </a:r>
            <a:r>
              <a:rPr sz="2800" kern="0" baseline="0" dirty="0">
                <a:solidFill>
                  <a:sysClr val="windowText" lastClr="000000"/>
                </a:solidFill>
                <a:latin typeface="Arial"/>
                <a:cs typeface="Arial"/>
              </a:rPr>
              <a:t>changed</a:t>
            </a:r>
            <a:r>
              <a:rPr sz="2800" kern="0" spc="-10" baseline="0" dirty="0">
                <a:solidFill>
                  <a:sysClr val="windowText" lastClr="000000"/>
                </a:solidFill>
                <a:latin typeface="Arial"/>
                <a:cs typeface="Arial"/>
              </a:rPr>
              <a:t> follows</a:t>
            </a:r>
            <a:endParaRPr sz="2800" kern="0" baseline="0" dirty="0">
              <a:solidFill>
                <a:sysClr val="windowText" lastClr="000000"/>
              </a:solidFill>
              <a:latin typeface="Arial"/>
              <a:cs typeface="Arial"/>
            </a:endParaRPr>
          </a:p>
        </p:txBody>
      </p:sp>
      <p:graphicFrame>
        <p:nvGraphicFramePr>
          <p:cNvPr id="8" name="object 11">
            <a:extLst>
              <a:ext uri="{FF2B5EF4-FFF2-40B4-BE49-F238E27FC236}">
                <a16:creationId xmlns:a16="http://schemas.microsoft.com/office/drawing/2014/main" id="{D35662A5-9705-0027-6C3C-8A38A19A975E}"/>
              </a:ext>
            </a:extLst>
          </p:cNvPr>
          <p:cNvGraphicFramePr>
            <a:graphicFrameLocks noGrp="1"/>
          </p:cNvGraphicFramePr>
          <p:nvPr>
            <p:extLst>
              <p:ext uri="{D42A27DB-BD31-4B8C-83A1-F6EECF244321}">
                <p14:modId xmlns:p14="http://schemas.microsoft.com/office/powerpoint/2010/main" val="1618597552"/>
              </p:ext>
            </p:extLst>
          </p:nvPr>
        </p:nvGraphicFramePr>
        <p:xfrm>
          <a:off x="4855608" y="1944458"/>
          <a:ext cx="2236672" cy="3788799"/>
        </p:xfrm>
        <a:graphic>
          <a:graphicData uri="http://schemas.openxmlformats.org/drawingml/2006/table">
            <a:tbl>
              <a:tblPr firstRow="1" bandRow="1">
                <a:tableStyleId>{2D5ABB26-0587-4C30-8999-92F81FD0307C}</a:tableStyleId>
              </a:tblPr>
              <a:tblGrid>
                <a:gridCol w="2236672">
                  <a:extLst>
                    <a:ext uri="{9D8B030D-6E8A-4147-A177-3AD203B41FA5}">
                      <a16:colId xmlns:a16="http://schemas.microsoft.com/office/drawing/2014/main" val="20000"/>
                    </a:ext>
                  </a:extLst>
                </a:gridCol>
              </a:tblGrid>
              <a:tr h="624886">
                <a:tc>
                  <a:txBody>
                    <a:bodyPr/>
                    <a:lstStyle/>
                    <a:p>
                      <a:pPr algn="ctr">
                        <a:lnSpc>
                          <a:spcPct val="100000"/>
                        </a:lnSpc>
                        <a:spcBef>
                          <a:spcPts val="760"/>
                        </a:spcBef>
                      </a:pPr>
                      <a:r>
                        <a:rPr sz="1600" spc="-20" dirty="0">
                          <a:latin typeface="Comic Sans MS"/>
                          <a:cs typeface="Comic Sans MS"/>
                        </a:rPr>
                        <a:t>Code</a:t>
                      </a:r>
                      <a:endParaRPr sz="1600" dirty="0">
                        <a:latin typeface="Comic Sans MS"/>
                        <a:cs typeface="Comic Sans MS"/>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472860">
                <a:tc>
                  <a:txBody>
                    <a:bodyPr/>
                    <a:lstStyle/>
                    <a:p>
                      <a:pPr algn="ctr">
                        <a:lnSpc>
                          <a:spcPct val="100000"/>
                        </a:lnSpc>
                        <a:spcBef>
                          <a:spcPts val="375"/>
                        </a:spcBef>
                      </a:pPr>
                      <a:r>
                        <a:rPr sz="1600" dirty="0">
                          <a:latin typeface="Comic Sans MS"/>
                          <a:cs typeface="Comic Sans MS"/>
                        </a:rPr>
                        <a:t>Constant</a:t>
                      </a:r>
                      <a:r>
                        <a:rPr sz="1600" spc="-45" dirty="0">
                          <a:latin typeface="Comic Sans MS"/>
                          <a:cs typeface="Comic Sans MS"/>
                        </a:rPr>
                        <a:t> </a:t>
                      </a:r>
                      <a:r>
                        <a:rPr sz="1600" spc="-20" dirty="0">
                          <a:latin typeface="Comic Sans MS"/>
                          <a:cs typeface="Comic Sans MS"/>
                        </a:rPr>
                        <a:t>Data</a:t>
                      </a:r>
                      <a:endParaRPr sz="1600" dirty="0">
                        <a:latin typeface="Comic Sans MS"/>
                        <a:cs typeface="Comic Sans MS"/>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473846">
                <a:tc>
                  <a:txBody>
                    <a:bodyPr/>
                    <a:lstStyle/>
                    <a:p>
                      <a:pPr algn="ctr">
                        <a:lnSpc>
                          <a:spcPct val="100000"/>
                        </a:lnSpc>
                        <a:spcBef>
                          <a:spcPts val="375"/>
                        </a:spcBef>
                      </a:pPr>
                      <a:r>
                        <a:rPr sz="1600" dirty="0">
                          <a:latin typeface="Comic Sans MS"/>
                          <a:cs typeface="Comic Sans MS"/>
                        </a:rPr>
                        <a:t>Alterable</a:t>
                      </a:r>
                      <a:r>
                        <a:rPr sz="1600" spc="-50" dirty="0">
                          <a:latin typeface="Comic Sans MS"/>
                          <a:cs typeface="Comic Sans MS"/>
                        </a:rPr>
                        <a:t> </a:t>
                      </a:r>
                      <a:r>
                        <a:rPr sz="1600" spc="-20" dirty="0">
                          <a:latin typeface="Comic Sans MS"/>
                          <a:cs typeface="Comic Sans MS"/>
                        </a:rPr>
                        <a:t>Data</a:t>
                      </a:r>
                      <a:endParaRPr sz="1600" dirty="0">
                        <a:latin typeface="Comic Sans MS"/>
                        <a:cs typeface="Comic Sans MS"/>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2217207">
                <a:tc>
                  <a:txBody>
                    <a:bodyPr/>
                    <a:lstStyle/>
                    <a:p>
                      <a:pPr>
                        <a:lnSpc>
                          <a:spcPct val="100000"/>
                        </a:lnSpc>
                      </a:pPr>
                      <a:endParaRPr sz="11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bl>
          </a:graphicData>
        </a:graphic>
      </p:graphicFrame>
      <p:sp>
        <p:nvSpPr>
          <p:cNvPr id="12" name="object 11">
            <a:extLst>
              <a:ext uri="{FF2B5EF4-FFF2-40B4-BE49-F238E27FC236}">
                <a16:creationId xmlns:a16="http://schemas.microsoft.com/office/drawing/2014/main" id="{C05FC405-15BE-B823-6EC5-908A1410F21C}"/>
              </a:ext>
            </a:extLst>
          </p:cNvPr>
          <p:cNvSpPr txBox="1"/>
          <p:nvPr/>
        </p:nvSpPr>
        <p:spPr>
          <a:xfrm>
            <a:off x="7151886" y="1798983"/>
            <a:ext cx="832172" cy="300082"/>
          </a:xfrm>
          <a:prstGeom prst="rect">
            <a:avLst/>
          </a:prstGeom>
        </p:spPr>
        <p:txBody>
          <a:bodyPr vert="horz" wrap="square" lIns="0" tIns="12700" rIns="0" bIns="0" rtlCol="0">
            <a:spAutoFit/>
          </a:bodyPr>
          <a:lstStyle/>
          <a:p>
            <a:pPr>
              <a:lnSpc>
                <a:spcPct val="100000"/>
              </a:lnSpc>
              <a:spcBef>
                <a:spcPts val="100"/>
              </a:spcBef>
            </a:pPr>
            <a:r>
              <a:rPr sz="2800" spc="-10" dirty="0">
                <a:latin typeface="Arial"/>
                <a:cs typeface="Arial"/>
              </a:rPr>
              <a:t>x0000</a:t>
            </a:r>
            <a:endParaRPr sz="2800" dirty="0">
              <a:latin typeface="Arial"/>
              <a:cs typeface="Arial"/>
            </a:endParaRPr>
          </a:p>
        </p:txBody>
      </p:sp>
      <p:sp>
        <p:nvSpPr>
          <p:cNvPr id="13" name="object 11">
            <a:extLst>
              <a:ext uri="{FF2B5EF4-FFF2-40B4-BE49-F238E27FC236}">
                <a16:creationId xmlns:a16="http://schemas.microsoft.com/office/drawing/2014/main" id="{07C47F0C-39C5-8A5B-0437-430E2BA920AE}"/>
              </a:ext>
            </a:extLst>
          </p:cNvPr>
          <p:cNvSpPr txBox="1"/>
          <p:nvPr/>
        </p:nvSpPr>
        <p:spPr>
          <a:xfrm>
            <a:off x="7308304" y="5274875"/>
            <a:ext cx="864096" cy="300082"/>
          </a:xfrm>
          <a:prstGeom prst="rect">
            <a:avLst/>
          </a:prstGeom>
        </p:spPr>
        <p:txBody>
          <a:bodyPr vert="horz" wrap="square" lIns="0" tIns="12700" rIns="0" bIns="0" rtlCol="0">
            <a:spAutoFit/>
          </a:bodyPr>
          <a:lstStyle/>
          <a:p>
            <a:pPr>
              <a:lnSpc>
                <a:spcPct val="100000"/>
              </a:lnSpc>
              <a:spcBef>
                <a:spcPts val="100"/>
              </a:spcBef>
            </a:pPr>
            <a:r>
              <a:rPr sz="2800" spc="-10" dirty="0" err="1">
                <a:latin typeface="Arial"/>
                <a:cs typeface="Arial"/>
              </a:rPr>
              <a:t>x</a:t>
            </a:r>
            <a:r>
              <a:rPr lang="en-US" sz="2800" spc="-10" dirty="0" err="1">
                <a:latin typeface="Arial"/>
                <a:cs typeface="Arial"/>
              </a:rPr>
              <a:t>FFFF</a:t>
            </a:r>
            <a:endParaRPr sz="2800" spc="-10" dirty="0">
              <a:latin typeface="Arial"/>
              <a:cs typeface="Arial"/>
            </a:endParaRPr>
          </a:p>
        </p:txBody>
      </p:sp>
    </p:spTree>
    <p:extLst>
      <p:ext uri="{BB962C8B-B14F-4D97-AF65-F5344CB8AC3E}">
        <p14:creationId xmlns:p14="http://schemas.microsoft.com/office/powerpoint/2010/main" val="2655500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CA1BF8-16F9-737E-C8F6-7E4F248AD964}"/>
              </a:ext>
            </a:extLst>
          </p:cNvPr>
          <p:cNvSpPr>
            <a:spLocks noGrp="1"/>
          </p:cNvSpPr>
          <p:nvPr>
            <p:ph type="title"/>
          </p:nvPr>
        </p:nvSpPr>
        <p:spPr/>
        <p:txBody>
          <a:bodyPr/>
          <a:lstStyle/>
          <a:p>
            <a:r>
              <a:rPr lang="en-US" altLang="zh-CN" sz="2800" b="1" kern="0" baseline="0" dirty="0">
                <a:solidFill>
                  <a:srgbClr val="3333CC"/>
                </a:solidFill>
                <a:latin typeface="Arial"/>
                <a:cs typeface="Arial"/>
              </a:rPr>
              <a:t>Typical</a:t>
            </a:r>
            <a:r>
              <a:rPr lang="en-US" altLang="zh-CN" sz="2800" b="1" kern="0" spc="-10" baseline="0" dirty="0">
                <a:solidFill>
                  <a:srgbClr val="3333CC"/>
                </a:solidFill>
                <a:latin typeface="Arial"/>
                <a:cs typeface="Arial"/>
              </a:rPr>
              <a:t> Arrangement</a:t>
            </a:r>
            <a:endParaRPr lang="zh-CN" altLang="en-US" dirty="0"/>
          </a:p>
        </p:txBody>
      </p:sp>
      <p:sp>
        <p:nvSpPr>
          <p:cNvPr id="7" name="object 2">
            <a:extLst>
              <a:ext uri="{FF2B5EF4-FFF2-40B4-BE49-F238E27FC236}">
                <a16:creationId xmlns:a16="http://schemas.microsoft.com/office/drawing/2014/main" id="{C7D98F51-00DF-AB7B-04D0-FF7FCD45C91A}"/>
              </a:ext>
            </a:extLst>
          </p:cNvPr>
          <p:cNvSpPr txBox="1"/>
          <p:nvPr/>
        </p:nvSpPr>
        <p:spPr>
          <a:xfrm>
            <a:off x="879281" y="3270150"/>
            <a:ext cx="3240360" cy="2450414"/>
          </a:xfrm>
          <a:prstGeom prst="rect">
            <a:avLst/>
          </a:prstGeom>
        </p:spPr>
        <p:txBody>
          <a:bodyPr vert="horz" wrap="square" lIns="0" tIns="12700" rIns="0" bIns="0" rtlCol="0">
            <a:spAutoFit/>
          </a:bodyPr>
          <a:lstStyle/>
          <a:p>
            <a:pPr marL="366395" marR="5080" indent="-171450" eaLnBrk="1" fontAlgn="auto" hangingPunct="1">
              <a:lnSpc>
                <a:spcPct val="99000"/>
              </a:lnSpc>
              <a:spcBef>
                <a:spcPts val="885"/>
              </a:spcBef>
              <a:spcAft>
                <a:spcPts val="0"/>
              </a:spcAft>
              <a:buFontTx/>
              <a:buChar char="•"/>
              <a:tabLst>
                <a:tab pos="366395" algn="l"/>
              </a:tabLst>
            </a:pPr>
            <a:r>
              <a:rPr sz="2000" kern="0" baseline="0" dirty="0">
                <a:solidFill>
                  <a:sysClr val="windowText" lastClr="000000"/>
                </a:solidFill>
                <a:latin typeface="Arial"/>
                <a:cs typeface="Arial"/>
              </a:rPr>
              <a:t>These</a:t>
            </a:r>
            <a:r>
              <a:rPr sz="2000" kern="0" spc="-25" baseline="0" dirty="0">
                <a:solidFill>
                  <a:sysClr val="windowText" lastClr="000000"/>
                </a:solidFill>
                <a:latin typeface="Arial"/>
                <a:cs typeface="Arial"/>
              </a:rPr>
              <a:t> </a:t>
            </a:r>
            <a:r>
              <a:rPr sz="2000" kern="0" baseline="0" dirty="0">
                <a:solidFill>
                  <a:sysClr val="windowText" lastClr="000000"/>
                </a:solidFill>
                <a:latin typeface="Arial"/>
                <a:cs typeface="Arial"/>
              </a:rPr>
              <a:t>three</a:t>
            </a:r>
            <a:r>
              <a:rPr sz="2000" kern="0" spc="-20" baseline="0" dirty="0">
                <a:solidFill>
                  <a:sysClr val="windowText" lastClr="000000"/>
                </a:solidFill>
                <a:latin typeface="Arial"/>
                <a:cs typeface="Arial"/>
              </a:rPr>
              <a:t> items </a:t>
            </a:r>
            <a:r>
              <a:rPr sz="2000" kern="0" baseline="0" dirty="0">
                <a:solidFill>
                  <a:sysClr val="windowText" lastClr="000000"/>
                </a:solidFill>
                <a:latin typeface="Arial"/>
                <a:cs typeface="Arial"/>
              </a:rPr>
              <a:t>comprise</a:t>
            </a:r>
            <a:r>
              <a:rPr sz="2000" kern="0" spc="-20" baseline="0" dirty="0">
                <a:solidFill>
                  <a:sysClr val="windowText" lastClr="000000"/>
                </a:solidFill>
                <a:latin typeface="Arial"/>
                <a:cs typeface="Arial"/>
              </a:rPr>
              <a:t> </a:t>
            </a:r>
            <a:r>
              <a:rPr sz="2000" kern="0" baseline="0" dirty="0">
                <a:solidFill>
                  <a:sysClr val="windowText" lastClr="000000"/>
                </a:solidFill>
                <a:latin typeface="Arial"/>
                <a:cs typeface="Arial"/>
              </a:rPr>
              <a:t>what</a:t>
            </a:r>
            <a:r>
              <a:rPr sz="2000" kern="0" spc="-20" baseline="0" dirty="0">
                <a:solidFill>
                  <a:sysClr val="windowText" lastClr="000000"/>
                </a:solidFill>
                <a:latin typeface="Arial"/>
                <a:cs typeface="Arial"/>
              </a:rPr>
              <a:t> </a:t>
            </a:r>
            <a:r>
              <a:rPr sz="2000" kern="0" spc="-25" baseline="0" dirty="0">
                <a:solidFill>
                  <a:sysClr val="windowText" lastClr="000000"/>
                </a:solidFill>
                <a:latin typeface="Arial"/>
                <a:cs typeface="Arial"/>
              </a:rPr>
              <a:t>is </a:t>
            </a:r>
            <a:r>
              <a:rPr sz="2000" kern="0" baseline="0" dirty="0">
                <a:solidFill>
                  <a:sysClr val="windowText" lastClr="000000"/>
                </a:solidFill>
                <a:latin typeface="Arial"/>
                <a:cs typeface="Arial"/>
              </a:rPr>
              <a:t>considered</a:t>
            </a:r>
            <a:r>
              <a:rPr sz="2000" kern="0" spc="-20" baseline="0" dirty="0">
                <a:solidFill>
                  <a:sysClr val="windowText" lastClr="000000"/>
                </a:solidFill>
                <a:latin typeface="Arial"/>
                <a:cs typeface="Arial"/>
              </a:rPr>
              <a:t> </a:t>
            </a:r>
            <a:r>
              <a:rPr sz="2000" kern="0" baseline="0" dirty="0">
                <a:solidFill>
                  <a:sysClr val="windowText" lastClr="000000"/>
                </a:solidFill>
                <a:latin typeface="Arial"/>
                <a:cs typeface="Arial"/>
              </a:rPr>
              <a:t>the</a:t>
            </a:r>
            <a:r>
              <a:rPr sz="2000" kern="0" spc="-20" baseline="0" dirty="0">
                <a:solidFill>
                  <a:sysClr val="windowText" lastClr="000000"/>
                </a:solidFill>
                <a:latin typeface="Arial"/>
                <a:cs typeface="Arial"/>
              </a:rPr>
              <a:t> </a:t>
            </a:r>
            <a:r>
              <a:rPr sz="2000" kern="0" spc="-10" baseline="0" dirty="0">
                <a:solidFill>
                  <a:sysClr val="windowText" lastClr="000000"/>
                </a:solidFill>
                <a:latin typeface="Arial"/>
                <a:cs typeface="Arial"/>
              </a:rPr>
              <a:t>static </a:t>
            </a:r>
            <a:r>
              <a:rPr sz="2000" kern="0" baseline="0" dirty="0">
                <a:solidFill>
                  <a:sysClr val="windowText" lastClr="000000"/>
                </a:solidFill>
                <a:latin typeface="Arial"/>
                <a:cs typeface="Arial"/>
              </a:rPr>
              <a:t>area</a:t>
            </a:r>
            <a:r>
              <a:rPr sz="2000" kern="0" spc="-20" baseline="0" dirty="0">
                <a:solidFill>
                  <a:sysClr val="windowText" lastClr="000000"/>
                </a:solidFill>
                <a:latin typeface="Arial"/>
                <a:cs typeface="Arial"/>
              </a:rPr>
              <a:t> </a:t>
            </a:r>
            <a:r>
              <a:rPr sz="2000" kern="0" baseline="0" dirty="0">
                <a:solidFill>
                  <a:sysClr val="windowText" lastClr="000000"/>
                </a:solidFill>
                <a:latin typeface="Arial"/>
                <a:cs typeface="Arial"/>
              </a:rPr>
              <a:t>of</a:t>
            </a:r>
            <a:r>
              <a:rPr sz="2000" kern="0" spc="-20" baseline="0" dirty="0">
                <a:solidFill>
                  <a:sysClr val="windowText" lastClr="000000"/>
                </a:solidFill>
                <a:latin typeface="Arial"/>
                <a:cs typeface="Arial"/>
              </a:rPr>
              <a:t> </a:t>
            </a:r>
            <a:r>
              <a:rPr sz="2000" kern="0" baseline="0" dirty="0">
                <a:solidFill>
                  <a:sysClr val="windowText" lastClr="000000"/>
                </a:solidFill>
                <a:latin typeface="Arial"/>
                <a:cs typeface="Arial"/>
              </a:rPr>
              <a:t>memory.</a:t>
            </a:r>
            <a:r>
              <a:rPr sz="2000" kern="0" spc="-20" baseline="0" dirty="0">
                <a:solidFill>
                  <a:sysClr val="windowText" lastClr="000000"/>
                </a:solidFill>
                <a:latin typeface="Arial"/>
                <a:cs typeface="Arial"/>
              </a:rPr>
              <a:t> </a:t>
            </a:r>
            <a:r>
              <a:rPr sz="2000" kern="0" spc="-25" baseline="0" dirty="0">
                <a:solidFill>
                  <a:sysClr val="windowText" lastClr="000000"/>
                </a:solidFill>
                <a:latin typeface="Arial"/>
                <a:cs typeface="Arial"/>
              </a:rPr>
              <a:t>The </a:t>
            </a:r>
            <a:r>
              <a:rPr sz="2000" kern="0" baseline="0" dirty="0">
                <a:solidFill>
                  <a:srgbClr val="009973"/>
                </a:solidFill>
                <a:latin typeface="Arial"/>
                <a:cs typeface="Arial"/>
              </a:rPr>
              <a:t>static</a:t>
            </a:r>
            <a:r>
              <a:rPr sz="2000" kern="0" spc="-20" baseline="0" dirty="0">
                <a:solidFill>
                  <a:srgbClr val="009973"/>
                </a:solidFill>
                <a:latin typeface="Arial"/>
                <a:cs typeface="Arial"/>
              </a:rPr>
              <a:t> </a:t>
            </a:r>
            <a:r>
              <a:rPr sz="2000" kern="0" baseline="0" dirty="0">
                <a:solidFill>
                  <a:srgbClr val="009973"/>
                </a:solidFill>
                <a:latin typeface="Arial"/>
                <a:cs typeface="Arial"/>
              </a:rPr>
              <a:t>area</a:t>
            </a:r>
            <a:r>
              <a:rPr sz="2000" kern="0" spc="-15" baseline="0" dirty="0">
                <a:solidFill>
                  <a:srgbClr val="009973"/>
                </a:solidFill>
                <a:latin typeface="Arial"/>
                <a:cs typeface="Arial"/>
              </a:rPr>
              <a:t> </a:t>
            </a:r>
            <a:r>
              <a:rPr sz="2000" kern="0" baseline="0" dirty="0">
                <a:solidFill>
                  <a:srgbClr val="009973"/>
                </a:solidFill>
                <a:latin typeface="Arial"/>
                <a:cs typeface="Arial"/>
              </a:rPr>
              <a:t>details</a:t>
            </a:r>
            <a:r>
              <a:rPr sz="2000" kern="0" spc="-15" baseline="0" dirty="0">
                <a:solidFill>
                  <a:srgbClr val="009973"/>
                </a:solidFill>
                <a:latin typeface="Arial"/>
                <a:cs typeface="Arial"/>
              </a:rPr>
              <a:t> </a:t>
            </a:r>
            <a:r>
              <a:rPr sz="2000" kern="0" spc="-10" baseline="0" dirty="0">
                <a:solidFill>
                  <a:sysClr val="windowText" lastClr="000000"/>
                </a:solidFill>
                <a:latin typeface="Arial"/>
                <a:cs typeface="Arial"/>
              </a:rPr>
              <a:t>(size, </a:t>
            </a:r>
            <a:r>
              <a:rPr sz="2000" kern="0" baseline="0" dirty="0">
                <a:solidFill>
                  <a:sysClr val="windowText" lastClr="000000"/>
                </a:solidFill>
                <a:latin typeface="Arial"/>
                <a:cs typeface="Arial"/>
              </a:rPr>
              <a:t>what</a:t>
            </a:r>
            <a:r>
              <a:rPr sz="2000" kern="0" spc="-20" baseline="0" dirty="0">
                <a:solidFill>
                  <a:sysClr val="windowText" lastClr="000000"/>
                </a:solidFill>
                <a:latin typeface="Arial"/>
                <a:cs typeface="Arial"/>
              </a:rPr>
              <a:t> </a:t>
            </a:r>
            <a:r>
              <a:rPr sz="2000" kern="0" baseline="0" dirty="0">
                <a:solidFill>
                  <a:sysClr val="windowText" lastClr="000000"/>
                </a:solidFill>
                <a:latin typeface="Arial"/>
                <a:cs typeface="Arial"/>
              </a:rPr>
              <a:t>is</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where,</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etc.)</a:t>
            </a:r>
            <a:r>
              <a:rPr sz="2000" kern="0" spc="-15" baseline="0" dirty="0">
                <a:solidFill>
                  <a:sysClr val="windowText" lastClr="000000"/>
                </a:solidFill>
                <a:latin typeface="Arial"/>
                <a:cs typeface="Arial"/>
              </a:rPr>
              <a:t> </a:t>
            </a:r>
            <a:r>
              <a:rPr sz="2000" kern="0" spc="-25" baseline="0" dirty="0">
                <a:solidFill>
                  <a:sysClr val="windowText" lastClr="000000"/>
                </a:solidFill>
                <a:latin typeface="Arial"/>
                <a:cs typeface="Arial"/>
              </a:rPr>
              <a:t>are </a:t>
            </a:r>
            <a:r>
              <a:rPr sz="2000" kern="0" baseline="0" dirty="0">
                <a:solidFill>
                  <a:srgbClr val="009973"/>
                </a:solidFill>
                <a:latin typeface="Arial"/>
                <a:cs typeface="Arial"/>
              </a:rPr>
              <a:t>known</a:t>
            </a:r>
            <a:r>
              <a:rPr sz="2000" kern="0" spc="-20" baseline="0" dirty="0">
                <a:solidFill>
                  <a:srgbClr val="009973"/>
                </a:solidFill>
                <a:latin typeface="Arial"/>
                <a:cs typeface="Arial"/>
              </a:rPr>
              <a:t> </a:t>
            </a:r>
            <a:r>
              <a:rPr sz="2000" kern="0" baseline="0" dirty="0">
                <a:solidFill>
                  <a:srgbClr val="009973"/>
                </a:solidFill>
                <a:latin typeface="Arial"/>
                <a:cs typeface="Arial"/>
              </a:rPr>
              <a:t>at</a:t>
            </a:r>
            <a:r>
              <a:rPr sz="2000" kern="0" spc="-20" baseline="0" dirty="0">
                <a:solidFill>
                  <a:srgbClr val="009973"/>
                </a:solidFill>
                <a:latin typeface="Arial"/>
                <a:cs typeface="Arial"/>
              </a:rPr>
              <a:t> </a:t>
            </a:r>
            <a:r>
              <a:rPr sz="2000" kern="0" baseline="0" dirty="0">
                <a:solidFill>
                  <a:srgbClr val="009973"/>
                </a:solidFill>
                <a:latin typeface="Arial"/>
                <a:cs typeface="Arial"/>
              </a:rPr>
              <a:t>translation</a:t>
            </a:r>
            <a:r>
              <a:rPr sz="2000" kern="0" spc="-20" baseline="0" dirty="0">
                <a:solidFill>
                  <a:srgbClr val="009973"/>
                </a:solidFill>
                <a:latin typeface="Arial"/>
                <a:cs typeface="Arial"/>
              </a:rPr>
              <a:t> </a:t>
            </a:r>
            <a:r>
              <a:rPr sz="2000" kern="0" spc="-25" baseline="0" dirty="0">
                <a:solidFill>
                  <a:srgbClr val="009973"/>
                </a:solidFill>
                <a:latin typeface="Arial"/>
                <a:cs typeface="Arial"/>
              </a:rPr>
              <a:t>or </a:t>
            </a:r>
            <a:r>
              <a:rPr sz="2000" kern="0" baseline="0" dirty="0">
                <a:solidFill>
                  <a:srgbClr val="009973"/>
                </a:solidFill>
                <a:latin typeface="Arial"/>
                <a:cs typeface="Arial"/>
              </a:rPr>
              <a:t>compile</a:t>
            </a:r>
            <a:r>
              <a:rPr sz="2000" kern="0" spc="-15" baseline="0" dirty="0">
                <a:solidFill>
                  <a:srgbClr val="009973"/>
                </a:solidFill>
                <a:latin typeface="Arial"/>
                <a:cs typeface="Arial"/>
              </a:rPr>
              <a:t> </a:t>
            </a:r>
            <a:r>
              <a:rPr sz="2000" kern="0" spc="-10" baseline="0" dirty="0">
                <a:solidFill>
                  <a:srgbClr val="009973"/>
                </a:solidFill>
                <a:latin typeface="Arial"/>
                <a:cs typeface="Arial"/>
              </a:rPr>
              <a:t>time</a:t>
            </a:r>
            <a:r>
              <a:rPr sz="2000" kern="0" spc="-10" baseline="0" dirty="0">
                <a:solidFill>
                  <a:sysClr val="windowText" lastClr="000000"/>
                </a:solidFill>
                <a:latin typeface="Arial"/>
                <a:cs typeface="Arial"/>
              </a:rPr>
              <a:t>.</a:t>
            </a:r>
            <a:endParaRPr sz="2000" kern="0" baseline="0" dirty="0">
              <a:solidFill>
                <a:sysClr val="windowText" lastClr="000000"/>
              </a:solidFill>
              <a:latin typeface="Arial"/>
              <a:cs typeface="Arial"/>
            </a:endParaRPr>
          </a:p>
        </p:txBody>
      </p:sp>
      <p:graphicFrame>
        <p:nvGraphicFramePr>
          <p:cNvPr id="8" name="object 3">
            <a:extLst>
              <a:ext uri="{FF2B5EF4-FFF2-40B4-BE49-F238E27FC236}">
                <a16:creationId xmlns:a16="http://schemas.microsoft.com/office/drawing/2014/main" id="{7C72AE03-B6E4-7F41-74C9-1AFFA7D808C2}"/>
              </a:ext>
            </a:extLst>
          </p:cNvPr>
          <p:cNvGraphicFramePr>
            <a:graphicFrameLocks noGrp="1"/>
          </p:cNvGraphicFramePr>
          <p:nvPr>
            <p:extLst>
              <p:ext uri="{D42A27DB-BD31-4B8C-83A1-F6EECF244321}">
                <p14:modId xmlns:p14="http://schemas.microsoft.com/office/powerpoint/2010/main" val="4070453561"/>
              </p:ext>
            </p:extLst>
          </p:nvPr>
        </p:nvGraphicFramePr>
        <p:xfrm>
          <a:off x="4941838" y="1459780"/>
          <a:ext cx="2155924" cy="3620740"/>
        </p:xfrm>
        <a:graphic>
          <a:graphicData uri="http://schemas.openxmlformats.org/drawingml/2006/table">
            <a:tbl>
              <a:tblPr firstRow="1" bandRow="1"/>
              <a:tblGrid>
                <a:gridCol w="2155924">
                  <a:extLst>
                    <a:ext uri="{9D8B030D-6E8A-4147-A177-3AD203B41FA5}">
                      <a16:colId xmlns:a16="http://schemas.microsoft.com/office/drawing/2014/main" val="20000"/>
                    </a:ext>
                  </a:extLst>
                </a:gridCol>
              </a:tblGrid>
              <a:tr h="5808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0"/>
                        </a:spcBef>
                      </a:pPr>
                      <a:r>
                        <a:rPr sz="1600" spc="-20" dirty="0">
                          <a:latin typeface="Comic Sans MS"/>
                          <a:cs typeface="Comic Sans MS"/>
                        </a:rPr>
                        <a:t>Code</a:t>
                      </a:r>
                      <a:endParaRPr sz="1600" dirty="0">
                        <a:latin typeface="Comic Sans MS"/>
                        <a:cs typeface="Comic Sans MS"/>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861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600" dirty="0">
                          <a:latin typeface="Comic Sans MS"/>
                          <a:cs typeface="Comic Sans MS"/>
                        </a:rPr>
                        <a:t>Constant</a:t>
                      </a:r>
                      <a:r>
                        <a:rPr sz="1600" spc="-45" dirty="0">
                          <a:latin typeface="Comic Sans MS"/>
                          <a:cs typeface="Comic Sans MS"/>
                        </a:rPr>
                        <a:t> </a:t>
                      </a:r>
                      <a:r>
                        <a:rPr sz="1600" spc="-20" dirty="0">
                          <a:latin typeface="Comic Sans MS"/>
                          <a:cs typeface="Comic Sans MS"/>
                        </a:rPr>
                        <a:t>Data</a:t>
                      </a:r>
                      <a:endParaRPr sz="1600" dirty="0">
                        <a:latin typeface="Comic Sans MS"/>
                        <a:cs typeface="Comic Sans MS"/>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04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600" dirty="0">
                          <a:latin typeface="Comic Sans MS"/>
                          <a:cs typeface="Comic Sans MS"/>
                        </a:rPr>
                        <a:t>Alterable</a:t>
                      </a:r>
                      <a:r>
                        <a:rPr sz="1600" spc="-50" dirty="0">
                          <a:latin typeface="Comic Sans MS"/>
                          <a:cs typeface="Comic Sans MS"/>
                        </a:rPr>
                        <a:t> </a:t>
                      </a:r>
                      <a:r>
                        <a:rPr sz="1600" spc="-20" dirty="0">
                          <a:latin typeface="Comic Sans MS"/>
                          <a:cs typeface="Comic Sans MS"/>
                        </a:rPr>
                        <a:t>Data</a:t>
                      </a:r>
                      <a:endParaRPr sz="1600" dirty="0">
                        <a:latin typeface="Comic Sans MS"/>
                        <a:cs typeface="Comic Sans MS"/>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6086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1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9" name="object 4">
            <a:extLst>
              <a:ext uri="{FF2B5EF4-FFF2-40B4-BE49-F238E27FC236}">
                <a16:creationId xmlns:a16="http://schemas.microsoft.com/office/drawing/2014/main" id="{3AD850F7-FA1C-A074-3713-3E20BAA750D8}"/>
              </a:ext>
            </a:extLst>
          </p:cNvPr>
          <p:cNvSpPr/>
          <p:nvPr/>
        </p:nvSpPr>
        <p:spPr>
          <a:xfrm>
            <a:off x="4551351" y="1504569"/>
            <a:ext cx="359711" cy="1462610"/>
          </a:xfrm>
          <a:custGeom>
            <a:avLst/>
            <a:gdLst/>
            <a:ahLst/>
            <a:cxnLst/>
            <a:rect l="l" t="t" r="r" b="b"/>
            <a:pathLst>
              <a:path w="194945" h="1012189">
                <a:moveTo>
                  <a:pt x="194468" y="1012031"/>
                </a:moveTo>
                <a:lnTo>
                  <a:pt x="156620" y="1005404"/>
                </a:lnTo>
                <a:lnTo>
                  <a:pt x="125713" y="987330"/>
                </a:lnTo>
                <a:lnTo>
                  <a:pt x="104874" y="960523"/>
                </a:lnTo>
                <a:lnTo>
                  <a:pt x="97233" y="927696"/>
                </a:lnTo>
                <a:lnTo>
                  <a:pt x="97234" y="590350"/>
                </a:lnTo>
                <a:lnTo>
                  <a:pt x="89593" y="557523"/>
                </a:lnTo>
                <a:lnTo>
                  <a:pt x="68755" y="530717"/>
                </a:lnTo>
                <a:lnTo>
                  <a:pt x="37848" y="512643"/>
                </a:lnTo>
                <a:lnTo>
                  <a:pt x="0" y="506016"/>
                </a:lnTo>
                <a:lnTo>
                  <a:pt x="37848" y="499388"/>
                </a:lnTo>
                <a:lnTo>
                  <a:pt x="68755" y="481314"/>
                </a:lnTo>
                <a:lnTo>
                  <a:pt x="89593" y="454507"/>
                </a:lnTo>
                <a:lnTo>
                  <a:pt x="97234" y="421680"/>
                </a:lnTo>
                <a:lnTo>
                  <a:pt x="97234" y="84334"/>
                </a:lnTo>
                <a:lnTo>
                  <a:pt x="104875" y="51507"/>
                </a:lnTo>
                <a:lnTo>
                  <a:pt x="125714" y="24701"/>
                </a:lnTo>
                <a:lnTo>
                  <a:pt x="156621" y="6627"/>
                </a:lnTo>
                <a:lnTo>
                  <a:pt x="194469"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5">
            <a:extLst>
              <a:ext uri="{FF2B5EF4-FFF2-40B4-BE49-F238E27FC236}">
                <a16:creationId xmlns:a16="http://schemas.microsoft.com/office/drawing/2014/main" id="{5BF672BE-99E5-3516-01C6-EA6F95B733E9}"/>
              </a:ext>
            </a:extLst>
          </p:cNvPr>
          <p:cNvSpPr txBox="1"/>
          <p:nvPr/>
        </p:nvSpPr>
        <p:spPr>
          <a:xfrm>
            <a:off x="3970520" y="2106351"/>
            <a:ext cx="749887" cy="259045"/>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600" kern="0" spc="-10" baseline="0" dirty="0">
                <a:solidFill>
                  <a:sysClr val="windowText" lastClr="000000"/>
                </a:solidFill>
                <a:latin typeface="Arial"/>
                <a:cs typeface="Arial"/>
              </a:rPr>
              <a:t>Static</a:t>
            </a:r>
            <a:endParaRPr sz="1200" kern="0" baseline="0" dirty="0">
              <a:solidFill>
                <a:sysClr val="windowText" lastClr="000000"/>
              </a:solidFill>
              <a:latin typeface="Arial"/>
              <a:cs typeface="Arial"/>
            </a:endParaRPr>
          </a:p>
        </p:txBody>
      </p:sp>
      <p:sp>
        <p:nvSpPr>
          <p:cNvPr id="11" name="object 6">
            <a:extLst>
              <a:ext uri="{FF2B5EF4-FFF2-40B4-BE49-F238E27FC236}">
                <a16:creationId xmlns:a16="http://schemas.microsoft.com/office/drawing/2014/main" id="{BD6BA9A7-172C-F4D5-5408-AE96D1A23A95}"/>
              </a:ext>
            </a:extLst>
          </p:cNvPr>
          <p:cNvSpPr txBox="1"/>
          <p:nvPr/>
        </p:nvSpPr>
        <p:spPr>
          <a:xfrm>
            <a:off x="7167745" y="1436601"/>
            <a:ext cx="557728" cy="228268"/>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400" kern="0" spc="-10" baseline="0" dirty="0">
                <a:solidFill>
                  <a:sysClr val="windowText" lastClr="000000"/>
                </a:solidFill>
                <a:latin typeface="Arial"/>
                <a:cs typeface="Arial"/>
              </a:rPr>
              <a:t>x0000</a:t>
            </a:r>
            <a:endParaRPr sz="1400" kern="0" baseline="0" dirty="0">
              <a:solidFill>
                <a:sysClr val="windowText" lastClr="000000"/>
              </a:solidFill>
              <a:latin typeface="Arial"/>
              <a:cs typeface="Arial"/>
            </a:endParaRPr>
          </a:p>
        </p:txBody>
      </p:sp>
      <p:sp>
        <p:nvSpPr>
          <p:cNvPr id="12" name="object 7">
            <a:extLst>
              <a:ext uri="{FF2B5EF4-FFF2-40B4-BE49-F238E27FC236}">
                <a16:creationId xmlns:a16="http://schemas.microsoft.com/office/drawing/2014/main" id="{AF424F74-59F3-DCA8-1B97-53604D773CE9}"/>
              </a:ext>
            </a:extLst>
          </p:cNvPr>
          <p:cNvSpPr txBox="1"/>
          <p:nvPr/>
        </p:nvSpPr>
        <p:spPr>
          <a:xfrm>
            <a:off x="7199131" y="4950388"/>
            <a:ext cx="778007" cy="260264"/>
          </a:xfrm>
          <a:prstGeom prst="rect">
            <a:avLst/>
          </a:prstGeom>
        </p:spPr>
        <p:txBody>
          <a:bodyPr vert="horz" wrap="square" lIns="0" tIns="12700" rIns="0" bIns="0" rtlCol="0">
            <a:spAutoFit/>
          </a:bodyPr>
          <a:lstStyle/>
          <a:p>
            <a:pPr marL="12700" eaLnBrk="1" fontAlgn="auto" hangingPunct="1">
              <a:lnSpc>
                <a:spcPts val="944"/>
              </a:lnSpc>
              <a:spcBef>
                <a:spcPts val="100"/>
              </a:spcBef>
              <a:spcAft>
                <a:spcPts val="0"/>
              </a:spcAft>
            </a:pPr>
            <a:r>
              <a:rPr sz="1400" kern="0" spc="-10" baseline="0" dirty="0">
                <a:solidFill>
                  <a:sysClr val="windowText" lastClr="000000"/>
                </a:solidFill>
                <a:latin typeface="Arial"/>
                <a:cs typeface="Arial"/>
              </a:rPr>
              <a:t>xFFFF</a:t>
            </a:r>
            <a:endParaRPr sz="800" kern="0" baseline="0" dirty="0">
              <a:solidFill>
                <a:sysClr val="windowText" lastClr="000000"/>
              </a:solidFill>
              <a:latin typeface="Arial"/>
              <a:cs typeface="Arial"/>
            </a:endParaRPr>
          </a:p>
          <a:p>
            <a:pPr marR="5080" algn="r" eaLnBrk="1" fontAlgn="auto" hangingPunct="1">
              <a:lnSpc>
                <a:spcPts val="1065"/>
              </a:lnSpc>
              <a:spcBef>
                <a:spcPts val="0"/>
              </a:spcBef>
              <a:spcAft>
                <a:spcPts val="0"/>
              </a:spcAft>
            </a:pPr>
            <a:endParaRPr sz="900" kern="0" baseline="0" dirty="0">
              <a:solidFill>
                <a:sysClr val="windowText" lastClr="000000"/>
              </a:solidFill>
              <a:latin typeface="Arial"/>
              <a:cs typeface="Arial"/>
            </a:endParaRPr>
          </a:p>
        </p:txBody>
      </p:sp>
    </p:spTree>
    <p:extLst>
      <p:ext uri="{BB962C8B-B14F-4D97-AF65-F5344CB8AC3E}">
        <p14:creationId xmlns:p14="http://schemas.microsoft.com/office/powerpoint/2010/main" val="3961863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80B212-12AC-4DB6-9080-8AC5E542C0C1}"/>
              </a:ext>
            </a:extLst>
          </p:cNvPr>
          <p:cNvSpPr>
            <a:spLocks noGrp="1"/>
          </p:cNvSpPr>
          <p:nvPr>
            <p:ph type="title"/>
          </p:nvPr>
        </p:nvSpPr>
        <p:spPr/>
        <p:txBody>
          <a:bodyPr/>
          <a:lstStyle/>
          <a:p>
            <a:r>
              <a:rPr lang="en-US" altLang="zh-CN" sz="2800" b="1" kern="0" baseline="0" dirty="0">
                <a:solidFill>
                  <a:srgbClr val="3333CC"/>
                </a:solidFill>
                <a:latin typeface="Arial"/>
                <a:cs typeface="Arial"/>
              </a:rPr>
              <a:t>Typical</a:t>
            </a:r>
            <a:r>
              <a:rPr lang="en-US" altLang="zh-CN" sz="2800" b="1" kern="0" spc="-35" baseline="0" dirty="0">
                <a:solidFill>
                  <a:srgbClr val="3333CC"/>
                </a:solidFill>
                <a:latin typeface="Arial"/>
                <a:cs typeface="Arial"/>
              </a:rPr>
              <a:t> </a:t>
            </a:r>
            <a:r>
              <a:rPr lang="en-US" altLang="zh-CN" sz="2800" b="1" kern="0" baseline="0" dirty="0">
                <a:solidFill>
                  <a:srgbClr val="3333CC"/>
                </a:solidFill>
                <a:latin typeface="Arial"/>
                <a:cs typeface="Arial"/>
              </a:rPr>
              <a:t>Arrangement:</a:t>
            </a:r>
            <a:r>
              <a:rPr lang="en-US" altLang="zh-CN" sz="2800" b="1" kern="0" spc="-25" baseline="0" dirty="0">
                <a:solidFill>
                  <a:srgbClr val="3333CC"/>
                </a:solidFill>
                <a:latin typeface="Arial"/>
                <a:cs typeface="Arial"/>
              </a:rPr>
              <a:t> </a:t>
            </a:r>
            <a:r>
              <a:rPr lang="en-US" altLang="zh-CN" sz="2800" b="1" kern="0" spc="-20" baseline="0" dirty="0">
                <a:solidFill>
                  <a:srgbClr val="3333CC"/>
                </a:solidFill>
                <a:latin typeface="Arial"/>
                <a:cs typeface="Arial"/>
              </a:rPr>
              <a:t>Heap</a:t>
            </a:r>
            <a:endParaRPr lang="zh-CN" altLang="en-US" dirty="0"/>
          </a:p>
        </p:txBody>
      </p:sp>
      <p:sp>
        <p:nvSpPr>
          <p:cNvPr id="8" name="object 11">
            <a:extLst>
              <a:ext uri="{FF2B5EF4-FFF2-40B4-BE49-F238E27FC236}">
                <a16:creationId xmlns:a16="http://schemas.microsoft.com/office/drawing/2014/main" id="{A003EEBB-58BD-EF9F-07D0-F63FCA8E8BD8}"/>
              </a:ext>
            </a:extLst>
          </p:cNvPr>
          <p:cNvSpPr txBox="1"/>
          <p:nvPr/>
        </p:nvSpPr>
        <p:spPr>
          <a:xfrm>
            <a:off x="931410" y="2102675"/>
            <a:ext cx="3369886" cy="3475310"/>
          </a:xfrm>
          <a:prstGeom prst="rect">
            <a:avLst/>
          </a:prstGeom>
        </p:spPr>
        <p:txBody>
          <a:bodyPr vert="horz" wrap="square" lIns="0" tIns="12700" rIns="0" bIns="0" rtlCol="0">
            <a:spAutoFit/>
          </a:bodyPr>
          <a:lstStyle/>
          <a:p>
            <a:pPr marL="182245" marR="214629" indent="-169545" eaLnBrk="1" fontAlgn="auto" hangingPunct="1">
              <a:spcBef>
                <a:spcPts val="100"/>
              </a:spcBef>
              <a:spcAft>
                <a:spcPts val="0"/>
              </a:spcAft>
              <a:buFontTx/>
              <a:buChar char="•"/>
              <a:tabLst>
                <a:tab pos="184150" algn="l"/>
              </a:tabLst>
            </a:pPr>
            <a:r>
              <a:rPr sz="2000" kern="0" baseline="0" dirty="0">
                <a:solidFill>
                  <a:sysClr val="windowText" lastClr="000000"/>
                </a:solidFill>
                <a:latin typeface="Arial"/>
                <a:cs typeface="Arial"/>
              </a:rPr>
              <a:t>Immediately</a:t>
            </a:r>
            <a:r>
              <a:rPr sz="2000" kern="0" spc="-10" baseline="0" dirty="0">
                <a:solidFill>
                  <a:sysClr val="windowText" lastClr="000000"/>
                </a:solidFill>
                <a:latin typeface="Arial"/>
                <a:cs typeface="Arial"/>
              </a:rPr>
              <a:t> </a:t>
            </a:r>
            <a:r>
              <a:rPr sz="2000" kern="0" baseline="0" dirty="0">
                <a:solidFill>
                  <a:sysClr val="windowText" lastClr="000000"/>
                </a:solidFill>
                <a:latin typeface="Arial"/>
                <a:cs typeface="Arial"/>
              </a:rPr>
              <a:t>above</a:t>
            </a:r>
            <a:r>
              <a:rPr sz="2000" kern="0" spc="-10" baseline="0" dirty="0">
                <a:solidFill>
                  <a:sysClr val="windowText" lastClr="000000"/>
                </a:solidFill>
                <a:latin typeface="Arial"/>
                <a:cs typeface="Arial"/>
              </a:rPr>
              <a:t> </a:t>
            </a:r>
            <a:r>
              <a:rPr sz="2000" kern="0" spc="-25" baseline="0" dirty="0">
                <a:solidFill>
                  <a:sysClr val="windowText" lastClr="000000"/>
                </a:solidFill>
                <a:latin typeface="Arial"/>
                <a:cs typeface="Arial"/>
              </a:rPr>
              <a:t>the 	</a:t>
            </a:r>
            <a:r>
              <a:rPr sz="2000" kern="0" baseline="0" dirty="0">
                <a:solidFill>
                  <a:sysClr val="windowText" lastClr="000000"/>
                </a:solidFill>
                <a:latin typeface="Arial"/>
                <a:cs typeface="Arial"/>
              </a:rPr>
              <a:t>static area</a:t>
            </a:r>
            <a:r>
              <a:rPr lang="en-US" sz="2000" kern="0" baseline="0" dirty="0">
                <a:solidFill>
                  <a:sysClr val="windowText" lastClr="000000"/>
                </a:solidFill>
                <a:latin typeface="Arial"/>
                <a:cs typeface="Arial"/>
              </a:rPr>
              <a:t> </a:t>
            </a:r>
            <a:r>
              <a:rPr sz="2000" kern="0" baseline="0" dirty="0">
                <a:solidFill>
                  <a:sysClr val="windowText" lastClr="000000"/>
                </a:solidFill>
                <a:latin typeface="Arial"/>
                <a:cs typeface="Arial"/>
              </a:rPr>
              <a:t>the</a:t>
            </a:r>
            <a:r>
              <a:rPr sz="2000" kern="0" spc="5" baseline="0" dirty="0">
                <a:solidFill>
                  <a:sysClr val="windowText" lastClr="000000"/>
                </a:solidFill>
                <a:latin typeface="Arial"/>
                <a:cs typeface="Arial"/>
              </a:rPr>
              <a:t> </a:t>
            </a:r>
            <a:r>
              <a:rPr sz="2000" kern="0" baseline="0" dirty="0">
                <a:solidFill>
                  <a:sysClr val="windowText" lastClr="000000"/>
                </a:solidFill>
                <a:latin typeface="Arial"/>
                <a:cs typeface="Arial"/>
              </a:rPr>
              <a:t>heap </a:t>
            </a:r>
            <a:r>
              <a:rPr sz="2000" kern="0" spc="-25" baseline="0" dirty="0">
                <a:solidFill>
                  <a:sysClr val="windowText" lastClr="000000"/>
                </a:solidFill>
                <a:latin typeface="Arial"/>
                <a:cs typeface="Arial"/>
              </a:rPr>
              <a:t>is </a:t>
            </a:r>
            <a:r>
              <a:rPr sz="2000" kern="0" spc="-10" baseline="0" dirty="0">
                <a:solidFill>
                  <a:sysClr val="windowText" lastClr="000000"/>
                </a:solidFill>
                <a:latin typeface="Arial"/>
                <a:cs typeface="Arial"/>
              </a:rPr>
              <a:t>located.</a:t>
            </a:r>
            <a:endParaRPr sz="2000" kern="0" baseline="0" dirty="0">
              <a:solidFill>
                <a:sysClr val="windowText" lastClr="000000"/>
              </a:solidFill>
              <a:latin typeface="Arial"/>
              <a:cs typeface="Arial"/>
            </a:endParaRPr>
          </a:p>
          <a:p>
            <a:pPr marL="182245" marR="114300" indent="-169545" eaLnBrk="1" fontAlgn="auto" hangingPunct="1">
              <a:spcBef>
                <a:spcPts val="215"/>
              </a:spcBef>
              <a:spcAft>
                <a:spcPts val="0"/>
              </a:spcAft>
              <a:buFontTx/>
              <a:buChar char="•"/>
              <a:tabLst>
                <a:tab pos="184150" algn="l"/>
              </a:tabLst>
            </a:pPr>
            <a:r>
              <a:rPr sz="2000" kern="0" baseline="0" dirty="0">
                <a:solidFill>
                  <a:sysClr val="windowText" lastClr="000000"/>
                </a:solidFill>
                <a:latin typeface="Arial"/>
                <a:cs typeface="Arial"/>
              </a:rPr>
              <a:t>The heap</a:t>
            </a:r>
            <a:r>
              <a:rPr sz="2000" kern="0" spc="5" baseline="0" dirty="0">
                <a:solidFill>
                  <a:sysClr val="windowText" lastClr="000000"/>
                </a:solidFill>
                <a:latin typeface="Arial"/>
                <a:cs typeface="Arial"/>
              </a:rPr>
              <a:t> </a:t>
            </a:r>
            <a:r>
              <a:rPr sz="2000" kern="0" baseline="0" dirty="0">
                <a:solidFill>
                  <a:sysClr val="windowText" lastClr="000000"/>
                </a:solidFill>
                <a:latin typeface="Arial"/>
                <a:cs typeface="Arial"/>
              </a:rPr>
              <a:t>can</a:t>
            </a:r>
            <a:r>
              <a:rPr sz="2000" kern="0" spc="5" baseline="0" dirty="0">
                <a:solidFill>
                  <a:sysClr val="windowText" lastClr="000000"/>
                </a:solidFill>
                <a:latin typeface="Arial"/>
                <a:cs typeface="Arial"/>
              </a:rPr>
              <a:t> </a:t>
            </a:r>
            <a:r>
              <a:rPr sz="2000" kern="0" spc="-10" baseline="0" dirty="0">
                <a:solidFill>
                  <a:sysClr val="windowText" lastClr="000000"/>
                </a:solidFill>
                <a:latin typeface="Arial"/>
                <a:cs typeface="Arial"/>
              </a:rPr>
              <a:t>expand 	</a:t>
            </a:r>
            <a:r>
              <a:rPr sz="2000" kern="0" baseline="0" dirty="0">
                <a:solidFill>
                  <a:sysClr val="windowText" lastClr="000000"/>
                </a:solidFill>
                <a:latin typeface="Arial"/>
                <a:cs typeface="Arial"/>
              </a:rPr>
              <a:t>upward as the </a:t>
            </a:r>
            <a:r>
              <a:rPr sz="2000" kern="0" spc="-10" baseline="0" dirty="0">
                <a:solidFill>
                  <a:sysClr val="windowText" lastClr="000000"/>
                </a:solidFill>
                <a:latin typeface="Arial"/>
                <a:cs typeface="Arial"/>
              </a:rPr>
              <a:t>program 	</a:t>
            </a:r>
            <a:r>
              <a:rPr sz="2000" kern="0" baseline="0" dirty="0">
                <a:solidFill>
                  <a:sysClr val="windowText" lastClr="000000"/>
                </a:solidFill>
                <a:latin typeface="Arial"/>
                <a:cs typeface="Arial"/>
              </a:rPr>
              <a:t>dynamically</a:t>
            </a:r>
            <a:r>
              <a:rPr sz="2000" kern="0" spc="-35" baseline="0" dirty="0">
                <a:solidFill>
                  <a:sysClr val="windowText" lastClr="000000"/>
                </a:solidFill>
                <a:latin typeface="Arial"/>
                <a:cs typeface="Arial"/>
              </a:rPr>
              <a:t> </a:t>
            </a:r>
            <a:r>
              <a:rPr sz="2000" kern="0" spc="-10" baseline="0" dirty="0">
                <a:solidFill>
                  <a:sysClr val="windowText" lastClr="000000"/>
                </a:solidFill>
                <a:latin typeface="Arial"/>
                <a:cs typeface="Arial"/>
              </a:rPr>
              <a:t>requests 	</a:t>
            </a:r>
            <a:r>
              <a:rPr sz="2000" kern="0" baseline="0" dirty="0">
                <a:solidFill>
                  <a:sysClr val="windowText" lastClr="000000"/>
                </a:solidFill>
                <a:latin typeface="Arial"/>
                <a:cs typeface="Arial"/>
              </a:rPr>
              <a:t>additional</a:t>
            </a:r>
            <a:r>
              <a:rPr sz="2000" kern="0" spc="10" baseline="0" dirty="0">
                <a:solidFill>
                  <a:sysClr val="windowText" lastClr="000000"/>
                </a:solidFill>
                <a:latin typeface="Arial"/>
                <a:cs typeface="Arial"/>
              </a:rPr>
              <a:t> </a:t>
            </a:r>
            <a:r>
              <a:rPr sz="2000" kern="0" baseline="0" dirty="0">
                <a:solidFill>
                  <a:sysClr val="windowText" lastClr="000000"/>
                </a:solidFill>
                <a:latin typeface="Arial"/>
                <a:cs typeface="Arial"/>
              </a:rPr>
              <a:t>storage</a:t>
            </a:r>
            <a:r>
              <a:rPr sz="2000" kern="0" spc="5" baseline="0" dirty="0">
                <a:solidFill>
                  <a:sysClr val="windowText" lastClr="000000"/>
                </a:solidFill>
                <a:latin typeface="Arial"/>
                <a:cs typeface="Arial"/>
              </a:rPr>
              <a:t> </a:t>
            </a:r>
            <a:r>
              <a:rPr sz="2000" kern="0" spc="-20" baseline="0" dirty="0">
                <a:solidFill>
                  <a:sysClr val="windowText" lastClr="000000"/>
                </a:solidFill>
                <a:latin typeface="Arial"/>
                <a:cs typeface="Arial"/>
              </a:rPr>
              <a:t>space</a:t>
            </a:r>
            <a:endParaRPr sz="2000" kern="0" baseline="0" dirty="0">
              <a:solidFill>
                <a:sysClr val="windowText" lastClr="000000"/>
              </a:solidFill>
              <a:latin typeface="Arial"/>
              <a:cs typeface="Arial"/>
            </a:endParaRPr>
          </a:p>
          <a:p>
            <a:pPr marL="448309" lvl="1" indent="-171450" eaLnBrk="1" fontAlgn="auto" hangingPunct="1">
              <a:spcBef>
                <a:spcPts val="200"/>
              </a:spcBef>
              <a:spcAft>
                <a:spcPts val="0"/>
              </a:spcAft>
              <a:buFontTx/>
              <a:buChar char="•"/>
              <a:tabLst>
                <a:tab pos="448309" algn="l"/>
              </a:tabLst>
            </a:pPr>
            <a:r>
              <a:rPr sz="2000" kern="0" spc="-10" baseline="0" dirty="0">
                <a:solidFill>
                  <a:sysClr val="windowText" lastClr="000000"/>
                </a:solidFill>
                <a:latin typeface="Arial"/>
                <a:cs typeface="Arial"/>
              </a:rPr>
              <a:t>malloc()</a:t>
            </a:r>
            <a:endParaRPr sz="2000" kern="0" baseline="0" dirty="0">
              <a:solidFill>
                <a:sysClr val="windowText" lastClr="000000"/>
              </a:solidFill>
              <a:latin typeface="Arial"/>
              <a:cs typeface="Arial"/>
            </a:endParaRPr>
          </a:p>
          <a:p>
            <a:pPr marL="182245" marR="5080" indent="-169545" eaLnBrk="1" fontAlgn="auto" hangingPunct="1">
              <a:spcBef>
                <a:spcPts val="229"/>
              </a:spcBef>
              <a:spcAft>
                <a:spcPts val="0"/>
              </a:spcAft>
              <a:buFontTx/>
              <a:buChar char="•"/>
              <a:tabLst>
                <a:tab pos="184150" algn="l"/>
              </a:tabLst>
            </a:pPr>
            <a:r>
              <a:rPr sz="2000" kern="0" baseline="0" dirty="0">
                <a:solidFill>
                  <a:sysClr val="windowText" lastClr="000000"/>
                </a:solidFill>
                <a:latin typeface="Arial"/>
                <a:cs typeface="Arial"/>
              </a:rPr>
              <a:t>In</a:t>
            </a:r>
            <a:r>
              <a:rPr sz="2000" kern="0" spc="-10" baseline="0" dirty="0">
                <a:solidFill>
                  <a:sysClr val="windowText" lastClr="000000"/>
                </a:solidFill>
                <a:latin typeface="Arial"/>
                <a:cs typeface="Arial"/>
              </a:rPr>
              <a:t> </a:t>
            </a:r>
            <a:r>
              <a:rPr sz="2000" kern="0" baseline="0" dirty="0">
                <a:solidFill>
                  <a:sysClr val="windowText" lastClr="000000"/>
                </a:solidFill>
                <a:latin typeface="Arial"/>
                <a:cs typeface="Arial"/>
              </a:rPr>
              <a:t>most</a:t>
            </a:r>
            <a:r>
              <a:rPr sz="2000" kern="0" spc="-10" baseline="0" dirty="0">
                <a:solidFill>
                  <a:sysClr val="windowText" lastClr="000000"/>
                </a:solidFill>
                <a:latin typeface="Arial"/>
                <a:cs typeface="Arial"/>
              </a:rPr>
              <a:t> </a:t>
            </a:r>
            <a:r>
              <a:rPr sz="2000" kern="0" baseline="0" dirty="0">
                <a:solidFill>
                  <a:sysClr val="windowText" lastClr="000000"/>
                </a:solidFill>
                <a:latin typeface="Arial"/>
                <a:cs typeface="Arial"/>
              </a:rPr>
              <a:t>cases,</a:t>
            </a:r>
            <a:r>
              <a:rPr sz="2000" kern="0" spc="-10" baseline="0" dirty="0">
                <a:solidFill>
                  <a:sysClr val="windowText" lastClr="000000"/>
                </a:solidFill>
                <a:latin typeface="Arial"/>
                <a:cs typeface="Arial"/>
              </a:rPr>
              <a:t> </a:t>
            </a:r>
            <a:r>
              <a:rPr sz="2000" kern="0" baseline="0" dirty="0">
                <a:solidFill>
                  <a:sysClr val="windowText" lastClr="000000"/>
                </a:solidFill>
                <a:latin typeface="Arial"/>
                <a:cs typeface="Arial"/>
              </a:rPr>
              <a:t>the</a:t>
            </a:r>
            <a:r>
              <a:rPr sz="2000" kern="0" spc="-10" baseline="0" dirty="0">
                <a:solidFill>
                  <a:sysClr val="windowText" lastClr="000000"/>
                </a:solidFill>
                <a:latin typeface="Arial"/>
                <a:cs typeface="Arial"/>
              </a:rPr>
              <a:t> runtime	</a:t>
            </a:r>
            <a:r>
              <a:rPr sz="2000" kern="0" baseline="0" dirty="0">
                <a:solidFill>
                  <a:sysClr val="windowText" lastClr="000000"/>
                </a:solidFill>
                <a:latin typeface="Arial"/>
                <a:cs typeface="Arial"/>
              </a:rPr>
              <a:t>environment</a:t>
            </a:r>
            <a:r>
              <a:rPr lang="en-US" sz="2000" kern="0" spc="-5" baseline="0" dirty="0">
                <a:solidFill>
                  <a:sysClr val="windowText" lastClr="000000"/>
                </a:solidFill>
                <a:latin typeface="Arial"/>
                <a:cs typeface="Arial"/>
              </a:rPr>
              <a:t> </a:t>
            </a:r>
            <a:r>
              <a:rPr sz="2000" kern="0" baseline="0" dirty="0">
                <a:solidFill>
                  <a:sysClr val="windowText" lastClr="000000"/>
                </a:solidFill>
                <a:latin typeface="Arial"/>
                <a:cs typeface="Arial"/>
              </a:rPr>
              <a:t>manages </a:t>
            </a:r>
            <a:r>
              <a:rPr sz="2000" kern="0" spc="-25" baseline="0" dirty="0">
                <a:solidFill>
                  <a:sysClr val="windowText" lastClr="000000"/>
                </a:solidFill>
                <a:latin typeface="Arial"/>
                <a:cs typeface="Arial"/>
              </a:rPr>
              <a:t>the 	</a:t>
            </a:r>
            <a:r>
              <a:rPr sz="2000" kern="0" baseline="0" dirty="0">
                <a:solidFill>
                  <a:sysClr val="windowText" lastClr="000000"/>
                </a:solidFill>
                <a:latin typeface="Arial"/>
                <a:cs typeface="Arial"/>
              </a:rPr>
              <a:t>heap for</a:t>
            </a:r>
            <a:r>
              <a:rPr sz="2000" kern="0" spc="5" baseline="0" dirty="0">
                <a:solidFill>
                  <a:sysClr val="windowText" lastClr="000000"/>
                </a:solidFill>
                <a:latin typeface="Arial"/>
                <a:cs typeface="Arial"/>
              </a:rPr>
              <a:t> </a:t>
            </a:r>
            <a:r>
              <a:rPr sz="2000" kern="0" baseline="0" dirty="0">
                <a:solidFill>
                  <a:sysClr val="windowText" lastClr="000000"/>
                </a:solidFill>
                <a:latin typeface="Arial"/>
                <a:cs typeface="Arial"/>
              </a:rPr>
              <a:t>the</a:t>
            </a:r>
            <a:r>
              <a:rPr sz="2000" kern="0" spc="5" baseline="0" dirty="0">
                <a:solidFill>
                  <a:sysClr val="windowText" lastClr="000000"/>
                </a:solidFill>
                <a:latin typeface="Arial"/>
                <a:cs typeface="Arial"/>
              </a:rPr>
              <a:t> </a:t>
            </a:r>
            <a:r>
              <a:rPr sz="2000" kern="0" spc="-20" baseline="0" dirty="0">
                <a:solidFill>
                  <a:sysClr val="windowText" lastClr="000000"/>
                </a:solidFill>
                <a:latin typeface="Arial"/>
                <a:cs typeface="Arial"/>
              </a:rPr>
              <a:t>user</a:t>
            </a:r>
            <a:endParaRPr sz="2000" kern="0" baseline="0" dirty="0">
              <a:solidFill>
                <a:sysClr val="windowText" lastClr="000000"/>
              </a:solidFill>
              <a:latin typeface="Arial"/>
              <a:cs typeface="Arial"/>
            </a:endParaRPr>
          </a:p>
        </p:txBody>
      </p:sp>
      <p:sp>
        <p:nvSpPr>
          <p:cNvPr id="9" name="object 12">
            <a:extLst>
              <a:ext uri="{FF2B5EF4-FFF2-40B4-BE49-F238E27FC236}">
                <a16:creationId xmlns:a16="http://schemas.microsoft.com/office/drawing/2014/main" id="{603BBF7D-FC3F-96E0-8F35-CA788498FC3C}"/>
              </a:ext>
            </a:extLst>
          </p:cNvPr>
          <p:cNvSpPr/>
          <p:nvPr/>
        </p:nvSpPr>
        <p:spPr>
          <a:xfrm>
            <a:off x="4477914" y="1812996"/>
            <a:ext cx="353236" cy="1520141"/>
          </a:xfrm>
          <a:custGeom>
            <a:avLst/>
            <a:gdLst/>
            <a:ahLst/>
            <a:cxnLst/>
            <a:rect l="l" t="t" r="r" b="b"/>
            <a:pathLst>
              <a:path w="194945" h="1012190">
                <a:moveTo>
                  <a:pt x="194468" y="1012031"/>
                </a:moveTo>
                <a:lnTo>
                  <a:pt x="156620" y="1005404"/>
                </a:lnTo>
                <a:lnTo>
                  <a:pt x="125713" y="987330"/>
                </a:lnTo>
                <a:lnTo>
                  <a:pt x="104874" y="960523"/>
                </a:lnTo>
                <a:lnTo>
                  <a:pt x="97233" y="927696"/>
                </a:lnTo>
                <a:lnTo>
                  <a:pt x="97234" y="590350"/>
                </a:lnTo>
                <a:lnTo>
                  <a:pt x="89593" y="557523"/>
                </a:lnTo>
                <a:lnTo>
                  <a:pt x="68755" y="530717"/>
                </a:lnTo>
                <a:lnTo>
                  <a:pt x="37848" y="512643"/>
                </a:lnTo>
                <a:lnTo>
                  <a:pt x="0" y="506016"/>
                </a:lnTo>
                <a:lnTo>
                  <a:pt x="37848" y="499388"/>
                </a:lnTo>
                <a:lnTo>
                  <a:pt x="68755" y="481314"/>
                </a:lnTo>
                <a:lnTo>
                  <a:pt x="89593" y="454507"/>
                </a:lnTo>
                <a:lnTo>
                  <a:pt x="97234" y="421680"/>
                </a:lnTo>
                <a:lnTo>
                  <a:pt x="97234" y="84334"/>
                </a:lnTo>
                <a:lnTo>
                  <a:pt x="104875" y="51507"/>
                </a:lnTo>
                <a:lnTo>
                  <a:pt x="125714" y="24701"/>
                </a:lnTo>
                <a:lnTo>
                  <a:pt x="156621" y="6627"/>
                </a:lnTo>
                <a:lnTo>
                  <a:pt x="194469"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3">
            <a:extLst>
              <a:ext uri="{FF2B5EF4-FFF2-40B4-BE49-F238E27FC236}">
                <a16:creationId xmlns:a16="http://schemas.microsoft.com/office/drawing/2014/main" id="{7CEA1A60-9FFA-2800-55EE-1ABFBD2ADC85}"/>
              </a:ext>
            </a:extLst>
          </p:cNvPr>
          <p:cNvSpPr txBox="1"/>
          <p:nvPr/>
        </p:nvSpPr>
        <p:spPr>
          <a:xfrm>
            <a:off x="4258197" y="2060848"/>
            <a:ext cx="181332" cy="765174"/>
          </a:xfrm>
          <a:prstGeom prst="rect">
            <a:avLst/>
          </a:prstGeom>
        </p:spPr>
        <p:txBody>
          <a:bodyPr vert="vert270" wrap="square" lIns="0" tIns="0" rIns="0" bIns="0" rtlCol="0">
            <a:spAutoFit/>
          </a:bodyPr>
          <a:lstStyle/>
          <a:p>
            <a:pPr marL="12700" eaLnBrk="1" fontAlgn="auto" hangingPunct="1">
              <a:lnSpc>
                <a:spcPts val="1425"/>
              </a:lnSpc>
              <a:spcBef>
                <a:spcPts val="0"/>
              </a:spcBef>
              <a:spcAft>
                <a:spcPts val="0"/>
              </a:spcAft>
            </a:pPr>
            <a:r>
              <a:rPr sz="1600" kern="0" spc="-10" baseline="0" dirty="0">
                <a:solidFill>
                  <a:sysClr val="windowText" lastClr="000000"/>
                </a:solidFill>
                <a:latin typeface="Arial"/>
                <a:cs typeface="Arial"/>
              </a:rPr>
              <a:t>Static</a:t>
            </a:r>
            <a:endParaRPr sz="1600" kern="0" baseline="0" dirty="0">
              <a:solidFill>
                <a:sysClr val="windowText" lastClr="000000"/>
              </a:solidFill>
              <a:latin typeface="Arial"/>
              <a:cs typeface="Arial"/>
            </a:endParaRPr>
          </a:p>
        </p:txBody>
      </p:sp>
      <p:graphicFrame>
        <p:nvGraphicFramePr>
          <p:cNvPr id="11" name="object 14">
            <a:extLst>
              <a:ext uri="{FF2B5EF4-FFF2-40B4-BE49-F238E27FC236}">
                <a16:creationId xmlns:a16="http://schemas.microsoft.com/office/drawing/2014/main" id="{3E3EAD14-B3AC-B043-8166-E0D25C2E1253}"/>
              </a:ext>
            </a:extLst>
          </p:cNvPr>
          <p:cNvGraphicFramePr>
            <a:graphicFrameLocks noGrp="1"/>
          </p:cNvGraphicFramePr>
          <p:nvPr>
            <p:extLst>
              <p:ext uri="{D42A27DB-BD31-4B8C-83A1-F6EECF244321}">
                <p14:modId xmlns:p14="http://schemas.microsoft.com/office/powerpoint/2010/main" val="716417154"/>
              </p:ext>
            </p:extLst>
          </p:nvPr>
        </p:nvGraphicFramePr>
        <p:xfrm>
          <a:off x="4831150" y="1785060"/>
          <a:ext cx="2117114" cy="3660164"/>
        </p:xfrm>
        <a:graphic>
          <a:graphicData uri="http://schemas.openxmlformats.org/drawingml/2006/table">
            <a:tbl>
              <a:tblPr firstRow="1" bandRow="1"/>
              <a:tblGrid>
                <a:gridCol w="2117114">
                  <a:extLst>
                    <a:ext uri="{9D8B030D-6E8A-4147-A177-3AD203B41FA5}">
                      <a16:colId xmlns:a16="http://schemas.microsoft.com/office/drawing/2014/main" val="20000"/>
                    </a:ext>
                  </a:extLst>
                </a:gridCol>
              </a:tblGrid>
              <a:tr h="6036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0"/>
                        </a:spcBef>
                      </a:pPr>
                      <a:r>
                        <a:rPr sz="1800" spc="-20" dirty="0">
                          <a:latin typeface="Comic Sans MS"/>
                          <a:cs typeface="Comic Sans MS"/>
                        </a:rPr>
                        <a:t>Code</a:t>
                      </a:r>
                      <a:endParaRPr sz="1800" dirty="0">
                        <a:latin typeface="Comic Sans MS"/>
                        <a:cs typeface="Comic Sans MS"/>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68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800" dirty="0">
                          <a:latin typeface="Comic Sans MS"/>
                          <a:cs typeface="Comic Sans MS"/>
                        </a:rPr>
                        <a:t>Constant</a:t>
                      </a:r>
                      <a:r>
                        <a:rPr sz="1800" spc="-45" dirty="0">
                          <a:latin typeface="Comic Sans MS"/>
                          <a:cs typeface="Comic Sans MS"/>
                        </a:rPr>
                        <a:t> </a:t>
                      </a:r>
                      <a:r>
                        <a:rPr sz="1800" spc="-20" dirty="0">
                          <a:latin typeface="Comic Sans MS"/>
                          <a:cs typeface="Comic Sans MS"/>
                        </a:rPr>
                        <a:t>Data</a:t>
                      </a:r>
                      <a:endParaRPr sz="1800" dirty="0">
                        <a:latin typeface="Comic Sans MS"/>
                        <a:cs typeface="Comic Sans MS"/>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75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800" dirty="0">
                          <a:latin typeface="Comic Sans MS"/>
                          <a:cs typeface="Comic Sans MS"/>
                        </a:rPr>
                        <a:t>Alterable</a:t>
                      </a:r>
                      <a:r>
                        <a:rPr sz="1800" spc="-50" dirty="0">
                          <a:latin typeface="Comic Sans MS"/>
                          <a:cs typeface="Comic Sans MS"/>
                        </a:rPr>
                        <a:t> </a:t>
                      </a:r>
                      <a:r>
                        <a:rPr sz="1800" spc="-20" dirty="0">
                          <a:latin typeface="Comic Sans MS"/>
                          <a:cs typeface="Comic Sans MS"/>
                        </a:rPr>
                        <a:t>Data</a:t>
                      </a:r>
                      <a:endParaRPr sz="1800" dirty="0">
                        <a:latin typeface="Comic Sans MS"/>
                        <a:cs typeface="Comic Sans MS"/>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75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800" spc="-20" dirty="0">
                          <a:latin typeface="Comic Sans MS"/>
                          <a:cs typeface="Comic Sans MS"/>
                        </a:rPr>
                        <a:t>Heap</a:t>
                      </a:r>
                      <a:endParaRPr sz="1800" dirty="0">
                        <a:latin typeface="Comic Sans MS"/>
                        <a:cs typeface="Comic Sans MS"/>
                      </a:endParaRPr>
                    </a:p>
                  </a:txBody>
                  <a:tcPr marL="0" marR="0" marT="47625" marB="0">
                    <a:lnL w="19050">
                      <a:solidFill>
                        <a:srgbClr val="000000"/>
                      </a:solidFill>
                      <a:prstDash val="sysDash"/>
                    </a:lnL>
                    <a:lnR w="19050">
                      <a:solidFill>
                        <a:srgbClr val="000000"/>
                      </a:solidFill>
                      <a:prstDash val="sysDash"/>
                    </a:lnR>
                    <a:lnT w="19050">
                      <a:solidFill>
                        <a:srgbClr val="000000"/>
                      </a:solidFill>
                      <a:prstDash val="sysDash"/>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841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1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ysDash"/>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2" name="object 15">
            <a:extLst>
              <a:ext uri="{FF2B5EF4-FFF2-40B4-BE49-F238E27FC236}">
                <a16:creationId xmlns:a16="http://schemas.microsoft.com/office/drawing/2014/main" id="{A2008765-6AEA-811F-F64B-D5DF3F476A95}"/>
              </a:ext>
            </a:extLst>
          </p:cNvPr>
          <p:cNvSpPr/>
          <p:nvPr/>
        </p:nvSpPr>
        <p:spPr>
          <a:xfrm>
            <a:off x="5785391" y="3811747"/>
            <a:ext cx="207109" cy="386234"/>
          </a:xfrm>
          <a:custGeom>
            <a:avLst/>
            <a:gdLst/>
            <a:ahLst/>
            <a:cxnLst/>
            <a:rect l="l" t="t" r="r" b="b"/>
            <a:pathLst>
              <a:path w="114300" h="257175">
                <a:moveTo>
                  <a:pt x="38100" y="142875"/>
                </a:moveTo>
                <a:lnTo>
                  <a:pt x="0" y="142875"/>
                </a:lnTo>
                <a:lnTo>
                  <a:pt x="57150" y="257175"/>
                </a:lnTo>
                <a:lnTo>
                  <a:pt x="104775" y="161925"/>
                </a:lnTo>
                <a:lnTo>
                  <a:pt x="38100" y="161925"/>
                </a:lnTo>
                <a:lnTo>
                  <a:pt x="38100" y="142875"/>
                </a:lnTo>
                <a:close/>
              </a:path>
              <a:path w="114300" h="257175">
                <a:moveTo>
                  <a:pt x="76200" y="0"/>
                </a:moveTo>
                <a:lnTo>
                  <a:pt x="38100" y="0"/>
                </a:lnTo>
                <a:lnTo>
                  <a:pt x="38100" y="161925"/>
                </a:lnTo>
                <a:lnTo>
                  <a:pt x="76200" y="161925"/>
                </a:lnTo>
                <a:lnTo>
                  <a:pt x="76200" y="0"/>
                </a:lnTo>
                <a:close/>
              </a:path>
              <a:path w="114300" h="257175">
                <a:moveTo>
                  <a:pt x="114300" y="142875"/>
                </a:moveTo>
                <a:lnTo>
                  <a:pt x="76200" y="142875"/>
                </a:lnTo>
                <a:lnTo>
                  <a:pt x="76200" y="161925"/>
                </a:lnTo>
                <a:lnTo>
                  <a:pt x="104775" y="161925"/>
                </a:lnTo>
                <a:lnTo>
                  <a:pt x="114300" y="14287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6">
            <a:extLst>
              <a:ext uri="{FF2B5EF4-FFF2-40B4-BE49-F238E27FC236}">
                <a16:creationId xmlns:a16="http://schemas.microsoft.com/office/drawing/2014/main" id="{9D512CC2-D9F1-DD52-0D5B-6C56801BA28A}"/>
              </a:ext>
            </a:extLst>
          </p:cNvPr>
          <p:cNvSpPr txBox="1"/>
          <p:nvPr/>
        </p:nvSpPr>
        <p:spPr>
          <a:xfrm>
            <a:off x="7022636" y="1746615"/>
            <a:ext cx="557728" cy="228268"/>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400" kern="0" spc="-10" baseline="0" dirty="0">
                <a:solidFill>
                  <a:sysClr val="windowText" lastClr="000000"/>
                </a:solidFill>
                <a:latin typeface="Arial"/>
                <a:cs typeface="Arial"/>
              </a:rPr>
              <a:t>x0000</a:t>
            </a:r>
            <a:endParaRPr sz="1400" kern="0" baseline="0" dirty="0">
              <a:solidFill>
                <a:sysClr val="windowText" lastClr="000000"/>
              </a:solidFill>
              <a:latin typeface="Arial"/>
              <a:cs typeface="Arial"/>
            </a:endParaRPr>
          </a:p>
        </p:txBody>
      </p:sp>
      <p:sp>
        <p:nvSpPr>
          <p:cNvPr id="15" name="object 7">
            <a:extLst>
              <a:ext uri="{FF2B5EF4-FFF2-40B4-BE49-F238E27FC236}">
                <a16:creationId xmlns:a16="http://schemas.microsoft.com/office/drawing/2014/main" id="{5D3766A5-BB96-7F9E-A397-72573F0FB5BC}"/>
              </a:ext>
            </a:extLst>
          </p:cNvPr>
          <p:cNvSpPr txBox="1"/>
          <p:nvPr/>
        </p:nvSpPr>
        <p:spPr>
          <a:xfrm>
            <a:off x="7029008" y="5315092"/>
            <a:ext cx="778007" cy="260264"/>
          </a:xfrm>
          <a:prstGeom prst="rect">
            <a:avLst/>
          </a:prstGeom>
        </p:spPr>
        <p:txBody>
          <a:bodyPr vert="horz" wrap="square" lIns="0" tIns="12700" rIns="0" bIns="0" rtlCol="0">
            <a:spAutoFit/>
          </a:bodyPr>
          <a:lstStyle/>
          <a:p>
            <a:pPr marL="12700" eaLnBrk="1" fontAlgn="auto" hangingPunct="1">
              <a:lnSpc>
                <a:spcPts val="944"/>
              </a:lnSpc>
              <a:spcBef>
                <a:spcPts val="100"/>
              </a:spcBef>
              <a:spcAft>
                <a:spcPts val="0"/>
              </a:spcAft>
            </a:pPr>
            <a:r>
              <a:rPr sz="1400" kern="0" spc="-10" baseline="0" dirty="0">
                <a:solidFill>
                  <a:sysClr val="windowText" lastClr="000000"/>
                </a:solidFill>
                <a:latin typeface="Arial"/>
                <a:cs typeface="Arial"/>
              </a:rPr>
              <a:t>xFFFF</a:t>
            </a:r>
            <a:endParaRPr sz="800" kern="0" baseline="0" dirty="0">
              <a:solidFill>
                <a:sysClr val="windowText" lastClr="000000"/>
              </a:solidFill>
              <a:latin typeface="Arial"/>
              <a:cs typeface="Arial"/>
            </a:endParaRPr>
          </a:p>
          <a:p>
            <a:pPr marR="5080" algn="r" eaLnBrk="1" fontAlgn="auto" hangingPunct="1">
              <a:lnSpc>
                <a:spcPts val="1065"/>
              </a:lnSpc>
              <a:spcBef>
                <a:spcPts val="0"/>
              </a:spcBef>
              <a:spcAft>
                <a:spcPts val="0"/>
              </a:spcAft>
            </a:pPr>
            <a:endParaRPr sz="900" kern="0" baseline="0" dirty="0">
              <a:solidFill>
                <a:sysClr val="windowText" lastClr="000000"/>
              </a:solidFill>
              <a:latin typeface="Arial"/>
              <a:cs typeface="Arial"/>
            </a:endParaRPr>
          </a:p>
        </p:txBody>
      </p:sp>
    </p:spTree>
    <p:extLst>
      <p:ext uri="{BB962C8B-B14F-4D97-AF65-F5344CB8AC3E}">
        <p14:creationId xmlns:p14="http://schemas.microsoft.com/office/powerpoint/2010/main" val="1545345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7E1DBD-11AA-FB1A-A588-BB458CB46D57}"/>
              </a:ext>
            </a:extLst>
          </p:cNvPr>
          <p:cNvSpPr>
            <a:spLocks noGrp="1"/>
          </p:cNvSpPr>
          <p:nvPr>
            <p:ph type="title"/>
          </p:nvPr>
        </p:nvSpPr>
        <p:spPr/>
        <p:txBody>
          <a:bodyPr/>
          <a:lstStyle/>
          <a:p>
            <a:r>
              <a:rPr lang="en-US" altLang="zh-CN" sz="2800" b="1" dirty="0">
                <a:solidFill>
                  <a:srgbClr val="3333CC"/>
                </a:solidFill>
                <a:latin typeface="Arial"/>
                <a:cs typeface="Arial"/>
              </a:rPr>
              <a:t>Typical</a:t>
            </a:r>
            <a:r>
              <a:rPr lang="en-US" altLang="zh-CN" sz="2800" b="1" spc="-20" dirty="0">
                <a:solidFill>
                  <a:srgbClr val="3333CC"/>
                </a:solidFill>
                <a:latin typeface="Arial"/>
                <a:cs typeface="Arial"/>
              </a:rPr>
              <a:t> </a:t>
            </a:r>
            <a:r>
              <a:rPr lang="en-US" altLang="zh-CN" sz="2800" b="1" dirty="0">
                <a:solidFill>
                  <a:srgbClr val="3333CC"/>
                </a:solidFill>
                <a:latin typeface="Arial"/>
                <a:cs typeface="Arial"/>
              </a:rPr>
              <a:t>Arrangement:</a:t>
            </a:r>
            <a:r>
              <a:rPr lang="en-US" altLang="zh-CN" sz="2800" b="1" spc="-10" dirty="0">
                <a:solidFill>
                  <a:srgbClr val="3333CC"/>
                </a:solidFill>
                <a:latin typeface="Arial"/>
                <a:cs typeface="Arial"/>
              </a:rPr>
              <a:t> </a:t>
            </a:r>
            <a:r>
              <a:rPr lang="en-US" altLang="zh-CN" sz="2800" b="1" dirty="0">
                <a:solidFill>
                  <a:srgbClr val="3333CC"/>
                </a:solidFill>
                <a:latin typeface="Arial"/>
                <a:cs typeface="Arial"/>
              </a:rPr>
              <a:t>stack</a:t>
            </a:r>
            <a:r>
              <a:rPr lang="en-US" altLang="zh-CN" sz="2800" b="1" spc="-15" dirty="0">
                <a:solidFill>
                  <a:srgbClr val="3333CC"/>
                </a:solidFill>
                <a:latin typeface="Arial"/>
                <a:cs typeface="Arial"/>
              </a:rPr>
              <a:t> </a:t>
            </a:r>
            <a:r>
              <a:rPr lang="en-US" altLang="zh-CN" sz="2800" b="1" dirty="0">
                <a:solidFill>
                  <a:srgbClr val="3333CC"/>
                </a:solidFill>
                <a:latin typeface="Arial"/>
                <a:cs typeface="Arial"/>
              </a:rPr>
              <a:t>for</a:t>
            </a:r>
            <a:r>
              <a:rPr lang="en-US" altLang="zh-CN" sz="2800" b="1" spc="-15" dirty="0">
                <a:solidFill>
                  <a:srgbClr val="3333CC"/>
                </a:solidFill>
                <a:latin typeface="Arial"/>
                <a:cs typeface="Arial"/>
              </a:rPr>
              <a:t> </a:t>
            </a:r>
            <a:r>
              <a:rPr lang="en-US" altLang="zh-CN" sz="2800" b="1" dirty="0">
                <a:solidFill>
                  <a:srgbClr val="3333CC"/>
                </a:solidFill>
                <a:latin typeface="Arial"/>
                <a:cs typeface="Arial"/>
              </a:rPr>
              <a:t>local</a:t>
            </a:r>
            <a:r>
              <a:rPr lang="en-US" altLang="zh-CN" sz="2800" b="1" spc="-15" dirty="0">
                <a:solidFill>
                  <a:srgbClr val="3333CC"/>
                </a:solidFill>
                <a:latin typeface="Arial"/>
                <a:cs typeface="Arial"/>
              </a:rPr>
              <a:t> </a:t>
            </a:r>
            <a:r>
              <a:rPr lang="en-US" altLang="zh-CN" sz="2800" b="1" spc="-10" dirty="0">
                <a:solidFill>
                  <a:srgbClr val="3333CC"/>
                </a:solidFill>
                <a:latin typeface="Arial"/>
                <a:cs typeface="Arial"/>
              </a:rPr>
              <a:t>variables</a:t>
            </a:r>
            <a:endParaRPr lang="zh-CN" altLang="en-US" dirty="0"/>
          </a:p>
        </p:txBody>
      </p:sp>
      <p:sp>
        <p:nvSpPr>
          <p:cNvPr id="7" name="object 3">
            <a:extLst>
              <a:ext uri="{FF2B5EF4-FFF2-40B4-BE49-F238E27FC236}">
                <a16:creationId xmlns:a16="http://schemas.microsoft.com/office/drawing/2014/main" id="{58CC7C3A-C1EF-C70B-D21C-A1E1FC8436FD}"/>
              </a:ext>
            </a:extLst>
          </p:cNvPr>
          <p:cNvSpPr txBox="1"/>
          <p:nvPr/>
        </p:nvSpPr>
        <p:spPr>
          <a:xfrm>
            <a:off x="1020161" y="1340768"/>
            <a:ext cx="2636911" cy="3900426"/>
          </a:xfrm>
          <a:prstGeom prst="rect">
            <a:avLst/>
          </a:prstGeom>
        </p:spPr>
        <p:txBody>
          <a:bodyPr vert="horz" wrap="square" lIns="0" tIns="14604" rIns="0" bIns="0" rtlCol="0">
            <a:spAutoFit/>
          </a:bodyPr>
          <a:lstStyle/>
          <a:p>
            <a:pPr marL="184150" marR="72390" indent="-171450" eaLnBrk="1" fontAlgn="auto" hangingPunct="1">
              <a:spcBef>
                <a:spcPts val="114"/>
              </a:spcBef>
              <a:spcAft>
                <a:spcPts val="0"/>
              </a:spcAft>
              <a:buFontTx/>
              <a:buChar char="•"/>
              <a:tabLst>
                <a:tab pos="184150" algn="l"/>
              </a:tabLst>
            </a:pPr>
            <a:r>
              <a:rPr sz="2000" kern="0" baseline="0" dirty="0">
                <a:solidFill>
                  <a:sysClr val="windowText" lastClr="000000"/>
                </a:solidFill>
                <a:latin typeface="Arial"/>
                <a:cs typeface="Arial"/>
              </a:rPr>
              <a:t>Finally,</a:t>
            </a:r>
            <a:r>
              <a:rPr sz="2000" kern="0" spc="-20" baseline="0" dirty="0">
                <a:solidFill>
                  <a:sysClr val="windowText" lastClr="000000"/>
                </a:solidFill>
                <a:latin typeface="Arial"/>
                <a:cs typeface="Arial"/>
              </a:rPr>
              <a:t> </a:t>
            </a:r>
            <a:r>
              <a:rPr sz="2000" kern="0" baseline="0" dirty="0">
                <a:solidFill>
                  <a:sysClr val="windowText" lastClr="000000"/>
                </a:solidFill>
                <a:latin typeface="Arial"/>
                <a:cs typeface="Arial"/>
              </a:rPr>
              <a:t>the</a:t>
            </a:r>
            <a:r>
              <a:rPr sz="2000" kern="0" spc="-20" baseline="0" dirty="0">
                <a:solidFill>
                  <a:sysClr val="windowText" lastClr="000000"/>
                </a:solidFill>
                <a:latin typeface="Arial"/>
                <a:cs typeface="Arial"/>
              </a:rPr>
              <a:t> </a:t>
            </a:r>
            <a:r>
              <a:rPr sz="2000" kern="0" spc="-10" baseline="0" dirty="0">
                <a:solidFill>
                  <a:sysClr val="windowText" lastClr="000000"/>
                </a:solidFill>
                <a:latin typeface="Arial"/>
                <a:cs typeface="Arial"/>
              </a:rPr>
              <a:t>activation </a:t>
            </a:r>
            <a:r>
              <a:rPr sz="2000" kern="0" baseline="0" dirty="0">
                <a:solidFill>
                  <a:sysClr val="windowText" lastClr="000000"/>
                </a:solidFill>
                <a:latin typeface="Arial"/>
                <a:cs typeface="Arial"/>
              </a:rPr>
              <a:t>stack</a:t>
            </a:r>
            <a:r>
              <a:rPr sz="2000" kern="0" spc="-20" baseline="0" dirty="0">
                <a:solidFill>
                  <a:sysClr val="windowText" lastClr="000000"/>
                </a:solidFill>
                <a:latin typeface="Arial"/>
                <a:cs typeface="Arial"/>
              </a:rPr>
              <a:t> </a:t>
            </a:r>
            <a:r>
              <a:rPr sz="2000" kern="0" baseline="0" dirty="0">
                <a:solidFill>
                  <a:sysClr val="windowText" lastClr="000000"/>
                </a:solidFill>
                <a:latin typeface="Arial"/>
                <a:cs typeface="Arial"/>
              </a:rPr>
              <a:t>starts</a:t>
            </a:r>
            <a:r>
              <a:rPr sz="2000" kern="0" spc="-20" baseline="0" dirty="0">
                <a:solidFill>
                  <a:sysClr val="windowText" lastClr="000000"/>
                </a:solidFill>
                <a:latin typeface="Arial"/>
                <a:cs typeface="Arial"/>
              </a:rPr>
              <a:t> </a:t>
            </a:r>
            <a:r>
              <a:rPr sz="2000" kern="0" baseline="0" dirty="0">
                <a:solidFill>
                  <a:sysClr val="windowText" lastClr="000000"/>
                </a:solidFill>
                <a:latin typeface="Arial"/>
                <a:cs typeface="Arial"/>
              </a:rPr>
              <a:t>in</a:t>
            </a:r>
            <a:r>
              <a:rPr sz="2000" kern="0" spc="-20" baseline="0" dirty="0">
                <a:solidFill>
                  <a:sysClr val="windowText" lastClr="000000"/>
                </a:solidFill>
                <a:latin typeface="Arial"/>
                <a:cs typeface="Arial"/>
              </a:rPr>
              <a:t> high </a:t>
            </a:r>
            <a:r>
              <a:rPr sz="2000" kern="0" baseline="0" dirty="0">
                <a:solidFill>
                  <a:sysClr val="windowText" lastClr="000000"/>
                </a:solidFill>
                <a:latin typeface="Arial"/>
                <a:cs typeface="Arial"/>
              </a:rPr>
              <a:t>memory</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and</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can</a:t>
            </a:r>
            <a:r>
              <a:rPr sz="2000" kern="0" spc="-15" baseline="0" dirty="0">
                <a:solidFill>
                  <a:sysClr val="windowText" lastClr="000000"/>
                </a:solidFill>
                <a:latin typeface="Arial"/>
                <a:cs typeface="Arial"/>
              </a:rPr>
              <a:t> </a:t>
            </a:r>
            <a:r>
              <a:rPr sz="2000" kern="0" spc="-20" baseline="0" dirty="0">
                <a:solidFill>
                  <a:sysClr val="windowText" lastClr="000000"/>
                </a:solidFill>
                <a:latin typeface="Arial"/>
                <a:cs typeface="Arial"/>
              </a:rPr>
              <a:t>grow </a:t>
            </a:r>
            <a:r>
              <a:rPr sz="2000" kern="0" baseline="0" dirty="0">
                <a:solidFill>
                  <a:sysClr val="windowText" lastClr="000000"/>
                </a:solidFill>
                <a:latin typeface="Arial"/>
                <a:cs typeface="Arial"/>
              </a:rPr>
              <a:t>down</a:t>
            </a:r>
            <a:r>
              <a:rPr sz="2000" kern="0" spc="-10" baseline="0" dirty="0">
                <a:solidFill>
                  <a:sysClr val="windowText" lastClr="000000"/>
                </a:solidFill>
                <a:latin typeface="Arial"/>
                <a:cs typeface="Arial"/>
              </a:rPr>
              <a:t> </a:t>
            </a:r>
            <a:r>
              <a:rPr sz="2000" kern="0" baseline="0" dirty="0">
                <a:solidFill>
                  <a:sysClr val="windowText" lastClr="000000"/>
                </a:solidFill>
                <a:latin typeface="Arial"/>
                <a:cs typeface="Arial"/>
              </a:rPr>
              <a:t>as</a:t>
            </a:r>
            <a:r>
              <a:rPr sz="2000" kern="0" spc="-10" baseline="0" dirty="0">
                <a:solidFill>
                  <a:sysClr val="windowText" lastClr="000000"/>
                </a:solidFill>
                <a:latin typeface="Arial"/>
                <a:cs typeface="Arial"/>
              </a:rPr>
              <a:t> </a:t>
            </a:r>
            <a:r>
              <a:rPr sz="2000" kern="0" baseline="0" dirty="0">
                <a:solidFill>
                  <a:sysClr val="windowText" lastClr="000000"/>
                </a:solidFill>
                <a:latin typeface="Arial"/>
                <a:cs typeface="Arial"/>
              </a:rPr>
              <a:t>space</a:t>
            </a:r>
            <a:r>
              <a:rPr sz="2000" kern="0" spc="-5" baseline="0" dirty="0">
                <a:solidFill>
                  <a:sysClr val="windowText" lastClr="000000"/>
                </a:solidFill>
                <a:latin typeface="Arial"/>
                <a:cs typeface="Arial"/>
              </a:rPr>
              <a:t> </a:t>
            </a:r>
            <a:r>
              <a:rPr sz="2000" kern="0" spc="-25" baseline="0" dirty="0">
                <a:solidFill>
                  <a:sysClr val="windowText" lastClr="000000"/>
                </a:solidFill>
                <a:latin typeface="Arial"/>
                <a:cs typeface="Arial"/>
              </a:rPr>
              <a:t>is </a:t>
            </a:r>
            <a:r>
              <a:rPr sz="2000" kern="0" spc="-10" baseline="0" dirty="0">
                <a:solidFill>
                  <a:sysClr val="windowText" lastClr="000000"/>
                </a:solidFill>
                <a:latin typeface="Arial"/>
                <a:cs typeface="Arial"/>
              </a:rPr>
              <a:t>needed.</a:t>
            </a:r>
            <a:endParaRPr sz="2000" kern="0" baseline="0" dirty="0">
              <a:solidFill>
                <a:sysClr val="windowText" lastClr="000000"/>
              </a:solidFill>
              <a:latin typeface="Arial"/>
              <a:cs typeface="Arial"/>
            </a:endParaRPr>
          </a:p>
          <a:p>
            <a:pPr marL="184150" marR="5080" indent="-171450" eaLnBrk="1" fontAlgn="auto" hangingPunct="1">
              <a:spcBef>
                <a:spcPts val="450"/>
              </a:spcBef>
              <a:spcAft>
                <a:spcPts val="0"/>
              </a:spcAft>
              <a:buFontTx/>
              <a:buChar char="•"/>
              <a:tabLst>
                <a:tab pos="184150" algn="l"/>
              </a:tabLst>
            </a:pPr>
            <a:r>
              <a:rPr sz="2000" kern="0" baseline="0" dirty="0">
                <a:solidFill>
                  <a:srgbClr val="C00000"/>
                </a:solidFill>
                <a:latin typeface="Arial"/>
                <a:cs typeface="Arial"/>
              </a:rPr>
              <a:t>Items</a:t>
            </a:r>
            <a:r>
              <a:rPr sz="2000" kern="0" spc="-25" baseline="0" dirty="0">
                <a:solidFill>
                  <a:srgbClr val="C00000"/>
                </a:solidFill>
                <a:latin typeface="Arial"/>
                <a:cs typeface="Arial"/>
              </a:rPr>
              <a:t> </a:t>
            </a:r>
            <a:r>
              <a:rPr sz="2000" kern="0" baseline="0" dirty="0">
                <a:solidFill>
                  <a:srgbClr val="C00000"/>
                </a:solidFill>
                <a:latin typeface="Arial"/>
                <a:cs typeface="Arial"/>
              </a:rPr>
              <a:t>maintained</a:t>
            </a:r>
            <a:r>
              <a:rPr sz="2000" kern="0" spc="-20" baseline="0" dirty="0">
                <a:solidFill>
                  <a:srgbClr val="C00000"/>
                </a:solidFill>
                <a:latin typeface="Arial"/>
                <a:cs typeface="Arial"/>
              </a:rPr>
              <a:t> </a:t>
            </a:r>
            <a:r>
              <a:rPr sz="2000" kern="0" baseline="0" dirty="0">
                <a:solidFill>
                  <a:srgbClr val="C00000"/>
                </a:solidFill>
                <a:latin typeface="Arial"/>
                <a:cs typeface="Arial"/>
              </a:rPr>
              <a:t>in</a:t>
            </a:r>
            <a:r>
              <a:rPr sz="2000" kern="0" spc="-20" baseline="0" dirty="0">
                <a:solidFill>
                  <a:srgbClr val="C00000"/>
                </a:solidFill>
                <a:latin typeface="Arial"/>
                <a:cs typeface="Arial"/>
              </a:rPr>
              <a:t> </a:t>
            </a:r>
            <a:r>
              <a:rPr sz="2000" kern="0" spc="-25" baseline="0" dirty="0">
                <a:solidFill>
                  <a:srgbClr val="C00000"/>
                </a:solidFill>
                <a:latin typeface="Arial"/>
                <a:cs typeface="Arial"/>
              </a:rPr>
              <a:t>the </a:t>
            </a:r>
            <a:r>
              <a:rPr sz="2000" kern="0" baseline="0" dirty="0">
                <a:solidFill>
                  <a:srgbClr val="C00000"/>
                </a:solidFill>
                <a:latin typeface="Arial"/>
                <a:cs typeface="Arial"/>
              </a:rPr>
              <a:t>stack</a:t>
            </a:r>
            <a:r>
              <a:rPr sz="2000" kern="0" spc="-20" baseline="0" dirty="0">
                <a:solidFill>
                  <a:srgbClr val="C00000"/>
                </a:solidFill>
                <a:latin typeface="Arial"/>
                <a:cs typeface="Arial"/>
              </a:rPr>
              <a:t> </a:t>
            </a:r>
            <a:r>
              <a:rPr sz="2000" kern="0" spc="-10" baseline="0" dirty="0">
                <a:solidFill>
                  <a:srgbClr val="C00000"/>
                </a:solidFill>
                <a:latin typeface="Arial"/>
                <a:cs typeface="Arial"/>
              </a:rPr>
              <a:t>include</a:t>
            </a:r>
            <a:endParaRPr lang="en-US" sz="2000" kern="0" spc="-10" baseline="0" dirty="0">
              <a:solidFill>
                <a:srgbClr val="C00000"/>
              </a:solidFill>
              <a:latin typeface="Arial"/>
              <a:cs typeface="Arial"/>
            </a:endParaRPr>
          </a:p>
          <a:p>
            <a:pPr marL="641350" marR="5080" lvl="1" indent="-171450" eaLnBrk="1" fontAlgn="auto" hangingPunct="1">
              <a:spcBef>
                <a:spcPts val="450"/>
              </a:spcBef>
              <a:spcAft>
                <a:spcPts val="0"/>
              </a:spcAft>
              <a:buFontTx/>
              <a:buChar char="•"/>
              <a:tabLst>
                <a:tab pos="184150" algn="l"/>
              </a:tabLst>
            </a:pPr>
            <a:r>
              <a:rPr lang="en-US" altLang="zh-CN" sz="2000" kern="0" baseline="0" dirty="0">
                <a:solidFill>
                  <a:sysClr val="windowText" lastClr="000000"/>
                </a:solidFill>
                <a:latin typeface="Arial"/>
                <a:cs typeface="Arial"/>
              </a:rPr>
              <a:t>Local variables</a:t>
            </a:r>
          </a:p>
          <a:p>
            <a:pPr marL="641350" marR="5080" lvl="1" indent="-171450" eaLnBrk="1" fontAlgn="auto" hangingPunct="1">
              <a:spcBef>
                <a:spcPts val="450"/>
              </a:spcBef>
              <a:spcAft>
                <a:spcPts val="0"/>
              </a:spcAft>
              <a:buFontTx/>
              <a:buChar char="•"/>
              <a:tabLst>
                <a:tab pos="184150" algn="l"/>
              </a:tabLst>
            </a:pPr>
            <a:r>
              <a:rPr lang="en-US" altLang="zh-CN" sz="2000" kern="0" baseline="0" dirty="0">
                <a:solidFill>
                  <a:sysClr val="windowText" lastClr="000000"/>
                </a:solidFill>
                <a:latin typeface="Arial"/>
                <a:cs typeface="Arial"/>
              </a:rPr>
              <a:t>Function parameters</a:t>
            </a:r>
          </a:p>
          <a:p>
            <a:pPr marL="641350" marR="5080" lvl="1" indent="-171450" eaLnBrk="1" fontAlgn="auto" hangingPunct="1">
              <a:spcBef>
                <a:spcPts val="450"/>
              </a:spcBef>
              <a:spcAft>
                <a:spcPts val="0"/>
              </a:spcAft>
              <a:buFontTx/>
              <a:buChar char="•"/>
              <a:tabLst>
                <a:tab pos="184150" algn="l"/>
              </a:tabLst>
            </a:pPr>
            <a:r>
              <a:rPr lang="en-US" altLang="zh-CN" sz="2000" kern="0" baseline="0" dirty="0">
                <a:solidFill>
                  <a:sysClr val="windowText" lastClr="000000"/>
                </a:solidFill>
                <a:latin typeface="Arial"/>
                <a:cs typeface="Arial"/>
              </a:rPr>
              <a:t>Return values</a:t>
            </a:r>
          </a:p>
          <a:p>
            <a:pPr marL="184150" marR="5080" indent="-171450" eaLnBrk="1" fontAlgn="auto" hangingPunct="1">
              <a:lnSpc>
                <a:spcPts val="1390"/>
              </a:lnSpc>
              <a:spcBef>
                <a:spcPts val="450"/>
              </a:spcBef>
              <a:spcAft>
                <a:spcPts val="0"/>
              </a:spcAft>
              <a:buFontTx/>
              <a:buChar char="•"/>
              <a:tabLst>
                <a:tab pos="184150" algn="l"/>
              </a:tabLst>
            </a:pPr>
            <a:endParaRPr lang="zh-CN" altLang="en-US" sz="1200" kern="0" baseline="0" dirty="0">
              <a:solidFill>
                <a:sysClr val="windowText" lastClr="000000"/>
              </a:solidFill>
              <a:latin typeface="Arial"/>
              <a:cs typeface="Arial"/>
            </a:endParaRPr>
          </a:p>
        </p:txBody>
      </p:sp>
      <p:grpSp>
        <p:nvGrpSpPr>
          <p:cNvPr id="8" name="object 5">
            <a:extLst>
              <a:ext uri="{FF2B5EF4-FFF2-40B4-BE49-F238E27FC236}">
                <a16:creationId xmlns:a16="http://schemas.microsoft.com/office/drawing/2014/main" id="{919E98AC-4DCC-2BEC-A07D-0EAF019BB2B3}"/>
              </a:ext>
            </a:extLst>
          </p:cNvPr>
          <p:cNvGrpSpPr/>
          <p:nvPr/>
        </p:nvGrpSpPr>
        <p:grpSpPr>
          <a:xfrm>
            <a:off x="4454237" y="2252749"/>
            <a:ext cx="890905" cy="2811025"/>
            <a:chOff x="4180681" y="1984375"/>
            <a:chExt cx="890905" cy="1952625"/>
          </a:xfrm>
        </p:grpSpPr>
        <p:sp>
          <p:nvSpPr>
            <p:cNvPr id="9" name="object 6">
              <a:extLst>
                <a:ext uri="{FF2B5EF4-FFF2-40B4-BE49-F238E27FC236}">
                  <a16:creationId xmlns:a16="http://schemas.microsoft.com/office/drawing/2014/main" id="{E26495E2-3282-F0F5-EA06-E3097B1B41BE}"/>
                </a:ext>
              </a:extLst>
            </p:cNvPr>
            <p:cNvSpPr/>
            <p:nvPr/>
          </p:nvSpPr>
          <p:spPr>
            <a:xfrm>
              <a:off x="4956968" y="3679825"/>
              <a:ext cx="114300" cy="257175"/>
            </a:xfrm>
            <a:custGeom>
              <a:avLst/>
              <a:gdLst/>
              <a:ahLst/>
              <a:cxnLst/>
              <a:rect l="l" t="t" r="r" b="b"/>
              <a:pathLst>
                <a:path w="114300" h="257175">
                  <a:moveTo>
                    <a:pt x="76200" y="95250"/>
                  </a:moveTo>
                  <a:lnTo>
                    <a:pt x="38100" y="95250"/>
                  </a:lnTo>
                  <a:lnTo>
                    <a:pt x="38100" y="257175"/>
                  </a:lnTo>
                  <a:lnTo>
                    <a:pt x="76200" y="257175"/>
                  </a:lnTo>
                  <a:lnTo>
                    <a:pt x="76200" y="95250"/>
                  </a:lnTo>
                  <a:close/>
                </a:path>
                <a:path w="114300" h="257175">
                  <a:moveTo>
                    <a:pt x="57150" y="0"/>
                  </a:moveTo>
                  <a:lnTo>
                    <a:pt x="0" y="114300"/>
                  </a:lnTo>
                  <a:lnTo>
                    <a:pt x="38100" y="114300"/>
                  </a:lnTo>
                  <a:lnTo>
                    <a:pt x="38100" y="95250"/>
                  </a:lnTo>
                  <a:lnTo>
                    <a:pt x="104775" y="95250"/>
                  </a:lnTo>
                  <a:lnTo>
                    <a:pt x="57150" y="0"/>
                  </a:lnTo>
                  <a:close/>
                </a:path>
                <a:path w="114300" h="257175">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7">
              <a:extLst>
                <a:ext uri="{FF2B5EF4-FFF2-40B4-BE49-F238E27FC236}">
                  <a16:creationId xmlns:a16="http://schemas.microsoft.com/office/drawing/2014/main" id="{002D8169-70EA-644A-9B2F-6482B120BDD2}"/>
                </a:ext>
              </a:extLst>
            </p:cNvPr>
            <p:cNvSpPr/>
            <p:nvPr/>
          </p:nvSpPr>
          <p:spPr>
            <a:xfrm>
              <a:off x="4190206" y="1993900"/>
              <a:ext cx="194945" cy="1012190"/>
            </a:xfrm>
            <a:custGeom>
              <a:avLst/>
              <a:gdLst/>
              <a:ahLst/>
              <a:cxnLst/>
              <a:rect l="l" t="t" r="r" b="b"/>
              <a:pathLst>
                <a:path w="194945" h="1012189">
                  <a:moveTo>
                    <a:pt x="194468" y="1012031"/>
                  </a:moveTo>
                  <a:lnTo>
                    <a:pt x="156620" y="1005404"/>
                  </a:lnTo>
                  <a:lnTo>
                    <a:pt x="125713" y="987330"/>
                  </a:lnTo>
                  <a:lnTo>
                    <a:pt x="104874" y="960523"/>
                  </a:lnTo>
                  <a:lnTo>
                    <a:pt x="97233" y="927696"/>
                  </a:lnTo>
                  <a:lnTo>
                    <a:pt x="97234" y="590350"/>
                  </a:lnTo>
                  <a:lnTo>
                    <a:pt x="89593" y="557523"/>
                  </a:lnTo>
                  <a:lnTo>
                    <a:pt x="68755" y="530717"/>
                  </a:lnTo>
                  <a:lnTo>
                    <a:pt x="37848" y="512643"/>
                  </a:lnTo>
                  <a:lnTo>
                    <a:pt x="0" y="506016"/>
                  </a:lnTo>
                  <a:lnTo>
                    <a:pt x="37848" y="499388"/>
                  </a:lnTo>
                  <a:lnTo>
                    <a:pt x="68755" y="481314"/>
                  </a:lnTo>
                  <a:lnTo>
                    <a:pt x="89593" y="454507"/>
                  </a:lnTo>
                  <a:lnTo>
                    <a:pt x="97234" y="421680"/>
                  </a:lnTo>
                  <a:lnTo>
                    <a:pt x="97234" y="84334"/>
                  </a:lnTo>
                  <a:lnTo>
                    <a:pt x="104875" y="51507"/>
                  </a:lnTo>
                  <a:lnTo>
                    <a:pt x="125714" y="24701"/>
                  </a:lnTo>
                  <a:lnTo>
                    <a:pt x="156621" y="6627"/>
                  </a:lnTo>
                  <a:lnTo>
                    <a:pt x="194469"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 name="object 8">
            <a:extLst>
              <a:ext uri="{FF2B5EF4-FFF2-40B4-BE49-F238E27FC236}">
                <a16:creationId xmlns:a16="http://schemas.microsoft.com/office/drawing/2014/main" id="{3C72943C-B1C9-1EEE-1EA0-278C123A049E}"/>
              </a:ext>
            </a:extLst>
          </p:cNvPr>
          <p:cNvSpPr txBox="1"/>
          <p:nvPr/>
        </p:nvSpPr>
        <p:spPr>
          <a:xfrm>
            <a:off x="4163660" y="2457457"/>
            <a:ext cx="193066" cy="833524"/>
          </a:xfrm>
          <a:prstGeom prst="rect">
            <a:avLst/>
          </a:prstGeom>
        </p:spPr>
        <p:txBody>
          <a:bodyPr vert="vert270" wrap="square" lIns="0" tIns="0" rIns="0" bIns="0" rtlCol="0">
            <a:spAutoFit/>
          </a:bodyPr>
          <a:lstStyle/>
          <a:p>
            <a:pPr marL="12700" eaLnBrk="1" fontAlgn="auto" hangingPunct="1">
              <a:lnSpc>
                <a:spcPts val="1425"/>
              </a:lnSpc>
              <a:spcBef>
                <a:spcPts val="0"/>
              </a:spcBef>
              <a:spcAft>
                <a:spcPts val="0"/>
              </a:spcAft>
            </a:pPr>
            <a:r>
              <a:rPr sz="2000" kern="0" spc="-10" baseline="0" dirty="0">
                <a:solidFill>
                  <a:sysClr val="windowText" lastClr="000000"/>
                </a:solidFill>
                <a:latin typeface="Arial"/>
                <a:cs typeface="Arial"/>
              </a:rPr>
              <a:t>Static</a:t>
            </a:r>
            <a:endParaRPr sz="1600" kern="0" baseline="0" dirty="0">
              <a:solidFill>
                <a:sysClr val="windowText" lastClr="000000"/>
              </a:solidFill>
              <a:latin typeface="Arial"/>
              <a:cs typeface="Arial"/>
            </a:endParaRPr>
          </a:p>
        </p:txBody>
      </p:sp>
      <p:graphicFrame>
        <p:nvGraphicFramePr>
          <p:cNvPr id="12" name="object 9">
            <a:extLst>
              <a:ext uri="{FF2B5EF4-FFF2-40B4-BE49-F238E27FC236}">
                <a16:creationId xmlns:a16="http://schemas.microsoft.com/office/drawing/2014/main" id="{814F4DC7-2953-F0EB-7310-D76363BBD7B2}"/>
              </a:ext>
            </a:extLst>
          </p:cNvPr>
          <p:cNvGraphicFramePr>
            <a:graphicFrameLocks noGrp="1"/>
          </p:cNvGraphicFramePr>
          <p:nvPr>
            <p:extLst>
              <p:ext uri="{D42A27DB-BD31-4B8C-83A1-F6EECF244321}">
                <p14:modId xmlns:p14="http://schemas.microsoft.com/office/powerpoint/2010/main" val="2588110723"/>
              </p:ext>
            </p:extLst>
          </p:nvPr>
        </p:nvGraphicFramePr>
        <p:xfrm>
          <a:off x="4716016" y="2235148"/>
          <a:ext cx="1452782" cy="3548732"/>
        </p:xfrm>
        <a:graphic>
          <a:graphicData uri="http://schemas.openxmlformats.org/drawingml/2006/table">
            <a:tbl>
              <a:tblPr firstRow="1" bandRow="1"/>
              <a:tblGrid>
                <a:gridCol w="1452782">
                  <a:extLst>
                    <a:ext uri="{9D8B030D-6E8A-4147-A177-3AD203B41FA5}">
                      <a16:colId xmlns:a16="http://schemas.microsoft.com/office/drawing/2014/main" val="20000"/>
                    </a:ext>
                  </a:extLst>
                </a:gridCol>
              </a:tblGrid>
              <a:tr h="5852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0"/>
                        </a:spcBef>
                      </a:pPr>
                      <a:r>
                        <a:rPr sz="1600" spc="-20" dirty="0">
                          <a:latin typeface="Comic Sans MS"/>
                          <a:cs typeface="Comic Sans MS"/>
                        </a:rPr>
                        <a:t>Code</a:t>
                      </a:r>
                      <a:endParaRPr sz="1600" dirty="0">
                        <a:latin typeface="Comic Sans MS"/>
                        <a:cs typeface="Comic Sans MS"/>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28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600" dirty="0">
                          <a:latin typeface="Comic Sans MS"/>
                          <a:cs typeface="Comic Sans MS"/>
                        </a:rPr>
                        <a:t>Constant</a:t>
                      </a:r>
                      <a:r>
                        <a:rPr sz="1600" spc="-45" dirty="0">
                          <a:latin typeface="Comic Sans MS"/>
                          <a:cs typeface="Comic Sans MS"/>
                        </a:rPr>
                        <a:t> </a:t>
                      </a:r>
                      <a:r>
                        <a:rPr sz="1600" spc="-20" dirty="0">
                          <a:latin typeface="Comic Sans MS"/>
                          <a:cs typeface="Comic Sans MS"/>
                        </a:rPr>
                        <a:t>Data</a:t>
                      </a:r>
                      <a:endParaRPr sz="1600" dirty="0">
                        <a:latin typeface="Comic Sans MS"/>
                        <a:cs typeface="Comic Sans MS"/>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38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600" dirty="0">
                          <a:latin typeface="Comic Sans MS"/>
                          <a:cs typeface="Comic Sans MS"/>
                        </a:rPr>
                        <a:t>Alterable</a:t>
                      </a:r>
                      <a:r>
                        <a:rPr sz="1600" spc="-50" dirty="0">
                          <a:latin typeface="Comic Sans MS"/>
                          <a:cs typeface="Comic Sans MS"/>
                        </a:rPr>
                        <a:t> </a:t>
                      </a:r>
                      <a:r>
                        <a:rPr sz="1600" spc="-20" dirty="0">
                          <a:latin typeface="Comic Sans MS"/>
                          <a:cs typeface="Comic Sans MS"/>
                        </a:rPr>
                        <a:t>Data</a:t>
                      </a:r>
                      <a:endParaRPr sz="1600" dirty="0">
                        <a:latin typeface="Comic Sans MS"/>
                        <a:cs typeface="Comic Sans MS"/>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38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600" spc="-20" dirty="0">
                          <a:latin typeface="Comic Sans MS"/>
                          <a:cs typeface="Comic Sans MS"/>
                        </a:rPr>
                        <a:t>Heap</a:t>
                      </a:r>
                      <a:endParaRPr sz="1600" dirty="0">
                        <a:latin typeface="Comic Sans MS"/>
                        <a:cs typeface="Comic Sans MS"/>
                      </a:endParaRPr>
                    </a:p>
                  </a:txBody>
                  <a:tcPr marL="0" marR="0" marT="47625" marB="0">
                    <a:lnL w="19050">
                      <a:solidFill>
                        <a:srgbClr val="000000"/>
                      </a:solidFill>
                      <a:prstDash val="sysDash"/>
                    </a:lnL>
                    <a:lnR w="19050">
                      <a:solidFill>
                        <a:srgbClr val="000000"/>
                      </a:solidFill>
                      <a:prstDash val="sysDash"/>
                    </a:lnR>
                    <a:lnT w="19050">
                      <a:solidFill>
                        <a:srgbClr val="000000"/>
                      </a:solidFill>
                      <a:prstDash val="sysDash"/>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3480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1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ysDash"/>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980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055"/>
                        </a:spcBef>
                      </a:pPr>
                      <a:r>
                        <a:rPr sz="1600" spc="-10" dirty="0">
                          <a:latin typeface="Comic Sans MS"/>
                          <a:cs typeface="Comic Sans MS"/>
                        </a:rPr>
                        <a:t>Stack</a:t>
                      </a:r>
                      <a:endParaRPr sz="1600" dirty="0">
                        <a:latin typeface="Comic Sans MS"/>
                        <a:cs typeface="Comic Sans MS"/>
                      </a:endParaRPr>
                    </a:p>
                  </a:txBody>
                  <a:tcPr marL="0" marR="0" marT="133985" marB="0">
                    <a:lnL w="19050">
                      <a:solidFill>
                        <a:srgbClr val="000000"/>
                      </a:solidFill>
                      <a:prstDash val="solid"/>
                    </a:lnL>
                    <a:lnR w="19050">
                      <a:solidFill>
                        <a:srgbClr val="000000"/>
                      </a:solidFill>
                      <a:prstDash val="solid"/>
                    </a:lnR>
                    <a:lnT w="19050">
                      <a:solidFill>
                        <a:srgbClr val="000000"/>
                      </a:solidFill>
                      <a:prstDash val="sysDash"/>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3" name="object 10">
            <a:extLst>
              <a:ext uri="{FF2B5EF4-FFF2-40B4-BE49-F238E27FC236}">
                <a16:creationId xmlns:a16="http://schemas.microsoft.com/office/drawing/2014/main" id="{725343AA-0AF1-3B8D-6CA5-B0F93F7C20A1}"/>
              </a:ext>
            </a:extLst>
          </p:cNvPr>
          <p:cNvSpPr/>
          <p:nvPr/>
        </p:nvSpPr>
        <p:spPr>
          <a:xfrm>
            <a:off x="5344824" y="4197741"/>
            <a:ext cx="114300" cy="257175"/>
          </a:xfrm>
          <a:custGeom>
            <a:avLst/>
            <a:gdLst/>
            <a:ahLst/>
            <a:cxnLst/>
            <a:rect l="l" t="t" r="r" b="b"/>
            <a:pathLst>
              <a:path w="114300" h="257175">
                <a:moveTo>
                  <a:pt x="38100" y="142875"/>
                </a:moveTo>
                <a:lnTo>
                  <a:pt x="0" y="142875"/>
                </a:lnTo>
                <a:lnTo>
                  <a:pt x="57150" y="257175"/>
                </a:lnTo>
                <a:lnTo>
                  <a:pt x="104775" y="161925"/>
                </a:lnTo>
                <a:lnTo>
                  <a:pt x="38100" y="161925"/>
                </a:lnTo>
                <a:lnTo>
                  <a:pt x="38100" y="142875"/>
                </a:lnTo>
                <a:close/>
              </a:path>
              <a:path w="114300" h="257175">
                <a:moveTo>
                  <a:pt x="76200" y="0"/>
                </a:moveTo>
                <a:lnTo>
                  <a:pt x="38100" y="0"/>
                </a:lnTo>
                <a:lnTo>
                  <a:pt x="38100" y="161925"/>
                </a:lnTo>
                <a:lnTo>
                  <a:pt x="76200" y="161925"/>
                </a:lnTo>
                <a:lnTo>
                  <a:pt x="76200" y="0"/>
                </a:lnTo>
                <a:close/>
              </a:path>
              <a:path w="114300" h="257175">
                <a:moveTo>
                  <a:pt x="114300" y="142875"/>
                </a:moveTo>
                <a:lnTo>
                  <a:pt x="76200" y="142875"/>
                </a:lnTo>
                <a:lnTo>
                  <a:pt x="76200" y="161925"/>
                </a:lnTo>
                <a:lnTo>
                  <a:pt x="104775" y="161925"/>
                </a:lnTo>
                <a:lnTo>
                  <a:pt x="114300" y="14287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2">
            <a:extLst>
              <a:ext uri="{FF2B5EF4-FFF2-40B4-BE49-F238E27FC236}">
                <a16:creationId xmlns:a16="http://schemas.microsoft.com/office/drawing/2014/main" id="{0473ECA2-00D8-0836-0D20-88F614EF2E71}"/>
              </a:ext>
            </a:extLst>
          </p:cNvPr>
          <p:cNvSpPr txBox="1"/>
          <p:nvPr/>
        </p:nvSpPr>
        <p:spPr>
          <a:xfrm>
            <a:off x="6249408" y="5573780"/>
            <a:ext cx="636240" cy="260264"/>
          </a:xfrm>
          <a:prstGeom prst="rect">
            <a:avLst/>
          </a:prstGeom>
        </p:spPr>
        <p:txBody>
          <a:bodyPr vert="horz" wrap="square" lIns="0" tIns="12700" rIns="0" bIns="0" rtlCol="0">
            <a:spAutoFit/>
          </a:bodyPr>
          <a:lstStyle/>
          <a:p>
            <a:pPr marL="12700" eaLnBrk="1" fontAlgn="auto" hangingPunct="1">
              <a:lnSpc>
                <a:spcPts val="944"/>
              </a:lnSpc>
              <a:spcBef>
                <a:spcPts val="100"/>
              </a:spcBef>
              <a:spcAft>
                <a:spcPts val="0"/>
              </a:spcAft>
            </a:pPr>
            <a:r>
              <a:rPr sz="1400" kern="0" spc="-10" baseline="0" dirty="0">
                <a:solidFill>
                  <a:sysClr val="windowText" lastClr="000000"/>
                </a:solidFill>
                <a:latin typeface="Arial"/>
                <a:cs typeface="Arial"/>
              </a:rPr>
              <a:t>xFFFF</a:t>
            </a:r>
            <a:endParaRPr sz="1000" kern="0" baseline="0" dirty="0">
              <a:solidFill>
                <a:sysClr val="windowText" lastClr="000000"/>
              </a:solidFill>
              <a:latin typeface="Arial"/>
              <a:cs typeface="Arial"/>
            </a:endParaRPr>
          </a:p>
          <a:p>
            <a:pPr marR="5080" algn="r" eaLnBrk="1" fontAlgn="auto" hangingPunct="1">
              <a:lnSpc>
                <a:spcPts val="1065"/>
              </a:lnSpc>
              <a:spcBef>
                <a:spcPts val="0"/>
              </a:spcBef>
              <a:spcAft>
                <a:spcPts val="0"/>
              </a:spcAft>
            </a:pPr>
            <a:endParaRPr sz="900" kern="0" baseline="0" dirty="0">
              <a:solidFill>
                <a:sysClr val="windowText" lastClr="000000"/>
              </a:solidFill>
              <a:latin typeface="Arial"/>
              <a:cs typeface="Arial"/>
            </a:endParaRPr>
          </a:p>
        </p:txBody>
      </p:sp>
      <p:sp>
        <p:nvSpPr>
          <p:cNvPr id="17" name="文本框 16">
            <a:extLst>
              <a:ext uri="{FF2B5EF4-FFF2-40B4-BE49-F238E27FC236}">
                <a16:creationId xmlns:a16="http://schemas.microsoft.com/office/drawing/2014/main" id="{717F0594-967C-E2BE-C238-D0CA5C31A6F6}"/>
              </a:ext>
            </a:extLst>
          </p:cNvPr>
          <p:cNvSpPr txBox="1"/>
          <p:nvPr/>
        </p:nvSpPr>
        <p:spPr>
          <a:xfrm>
            <a:off x="6103351" y="1988840"/>
            <a:ext cx="4572000" cy="338554"/>
          </a:xfrm>
          <a:prstGeom prst="rect">
            <a:avLst/>
          </a:prstGeom>
          <a:noFill/>
        </p:spPr>
        <p:txBody>
          <a:bodyPr wrap="square">
            <a:spAutoFit/>
          </a:bodyPr>
          <a:lstStyle/>
          <a:p>
            <a:r>
              <a:rPr lang="en-US" altLang="zh-CN" sz="1600" kern="0" spc="-10" baseline="0" dirty="0">
                <a:solidFill>
                  <a:sysClr val="windowText" lastClr="000000"/>
                </a:solidFill>
                <a:latin typeface="Arial"/>
                <a:cs typeface="Arial"/>
              </a:rPr>
              <a:t>x0000</a:t>
            </a:r>
            <a:endParaRPr lang="zh-CN" altLang="en-US" dirty="0"/>
          </a:p>
        </p:txBody>
      </p:sp>
    </p:spTree>
    <p:extLst>
      <p:ext uri="{BB962C8B-B14F-4D97-AF65-F5344CB8AC3E}">
        <p14:creationId xmlns:p14="http://schemas.microsoft.com/office/powerpoint/2010/main" val="3561636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6DC637-D3EB-4AF3-096E-16019E3A7E4E}"/>
              </a:ext>
            </a:extLst>
          </p:cNvPr>
          <p:cNvSpPr>
            <a:spLocks noGrp="1"/>
          </p:cNvSpPr>
          <p:nvPr>
            <p:ph type="title"/>
          </p:nvPr>
        </p:nvSpPr>
        <p:spPr/>
        <p:txBody>
          <a:bodyPr/>
          <a:lstStyle/>
          <a:p>
            <a:r>
              <a:rPr lang="en-US" altLang="zh-CN" dirty="0"/>
              <a:t>auto variables</a:t>
            </a:r>
            <a:endParaRPr lang="zh-CN" altLang="en-US" dirty="0"/>
          </a:p>
        </p:txBody>
      </p:sp>
      <p:sp>
        <p:nvSpPr>
          <p:cNvPr id="7" name="object 16">
            <a:extLst>
              <a:ext uri="{FF2B5EF4-FFF2-40B4-BE49-F238E27FC236}">
                <a16:creationId xmlns:a16="http://schemas.microsoft.com/office/drawing/2014/main" id="{1B36E6A2-833E-01B6-AD6F-94E33EE40592}"/>
              </a:ext>
            </a:extLst>
          </p:cNvPr>
          <p:cNvSpPr txBox="1"/>
          <p:nvPr/>
        </p:nvSpPr>
        <p:spPr>
          <a:xfrm>
            <a:off x="1115615" y="1268760"/>
            <a:ext cx="3897827" cy="4101123"/>
          </a:xfrm>
          <a:prstGeom prst="rect">
            <a:avLst/>
          </a:prstGeom>
        </p:spPr>
        <p:txBody>
          <a:bodyPr vert="horz" wrap="square" lIns="0" tIns="12700" rIns="0" bIns="0" rtlCol="0">
            <a:spAutoFit/>
          </a:bodyPr>
          <a:lstStyle/>
          <a:p>
            <a:pPr marL="182245" marR="54610" indent="-169545" eaLnBrk="1" fontAlgn="auto" hangingPunct="1">
              <a:spcBef>
                <a:spcPts val="100"/>
              </a:spcBef>
              <a:spcAft>
                <a:spcPts val="0"/>
              </a:spcAft>
              <a:buFontTx/>
              <a:buChar char="•"/>
              <a:tabLst>
                <a:tab pos="184150" algn="l"/>
              </a:tabLst>
            </a:pPr>
            <a:r>
              <a:rPr sz="2400" kern="0" baseline="0" dirty="0">
                <a:solidFill>
                  <a:sysClr val="windowText" lastClr="000000"/>
                </a:solidFill>
                <a:latin typeface="Arial"/>
                <a:cs typeface="Arial"/>
              </a:rPr>
              <a:t>auto,</a:t>
            </a:r>
            <a:r>
              <a:rPr sz="2400" kern="0" spc="-10" baseline="0" dirty="0">
                <a:solidFill>
                  <a:sysClr val="windowText" lastClr="000000"/>
                </a:solidFill>
                <a:latin typeface="Arial"/>
                <a:cs typeface="Arial"/>
              </a:rPr>
              <a:t> </a:t>
            </a:r>
            <a:r>
              <a:rPr sz="2400" kern="0" baseline="0" dirty="0">
                <a:solidFill>
                  <a:sysClr val="windowText" lastClr="000000"/>
                </a:solidFill>
                <a:latin typeface="Arial"/>
                <a:cs typeface="Arial"/>
              </a:rPr>
              <a:t>short</a:t>
            </a:r>
            <a:r>
              <a:rPr sz="2400" kern="0" spc="-10" baseline="0" dirty="0">
                <a:solidFill>
                  <a:sysClr val="windowText" lastClr="000000"/>
                </a:solidFill>
                <a:latin typeface="Arial"/>
                <a:cs typeface="Arial"/>
              </a:rPr>
              <a:t> </a:t>
            </a:r>
            <a:r>
              <a:rPr sz="2400" kern="0" baseline="0" dirty="0">
                <a:solidFill>
                  <a:sysClr val="windowText" lastClr="000000"/>
                </a:solidFill>
                <a:latin typeface="Arial"/>
                <a:cs typeface="Arial"/>
              </a:rPr>
              <a:t>for </a:t>
            </a:r>
            <a:r>
              <a:rPr sz="2400" kern="0" spc="-10" baseline="0" dirty="0">
                <a:solidFill>
                  <a:sysClr val="windowText" lastClr="000000"/>
                </a:solidFill>
                <a:latin typeface="Arial"/>
                <a:cs typeface="Arial"/>
              </a:rPr>
              <a:t>automatic 	</a:t>
            </a:r>
            <a:r>
              <a:rPr sz="2400" kern="0" baseline="0" dirty="0">
                <a:solidFill>
                  <a:sysClr val="windowText" lastClr="000000"/>
                </a:solidFill>
                <a:latin typeface="Arial"/>
                <a:cs typeface="Arial"/>
              </a:rPr>
              <a:t>variables</a:t>
            </a:r>
            <a:r>
              <a:rPr sz="2400" kern="0" spc="-10" baseline="0" dirty="0">
                <a:solidFill>
                  <a:sysClr val="windowText" lastClr="000000"/>
                </a:solidFill>
                <a:latin typeface="Arial"/>
                <a:cs typeface="Arial"/>
              </a:rPr>
              <a:t> </a:t>
            </a:r>
            <a:r>
              <a:rPr sz="2400" kern="0" baseline="0" dirty="0">
                <a:solidFill>
                  <a:sysClr val="windowText" lastClr="000000"/>
                </a:solidFill>
                <a:latin typeface="Arial"/>
                <a:cs typeface="Arial"/>
              </a:rPr>
              <a:t>are</a:t>
            </a:r>
            <a:r>
              <a:rPr sz="2400" kern="0" spc="-5" baseline="0" dirty="0">
                <a:solidFill>
                  <a:sysClr val="windowText" lastClr="000000"/>
                </a:solidFill>
                <a:latin typeface="Arial"/>
                <a:cs typeface="Arial"/>
              </a:rPr>
              <a:t> </a:t>
            </a:r>
            <a:r>
              <a:rPr sz="2400" kern="0" baseline="0" dirty="0">
                <a:solidFill>
                  <a:sysClr val="windowText" lastClr="000000"/>
                </a:solidFill>
                <a:latin typeface="Arial"/>
                <a:cs typeface="Arial"/>
              </a:rPr>
              <a:t>those</a:t>
            </a:r>
            <a:r>
              <a:rPr sz="2400" kern="0" spc="-10" baseline="0" dirty="0">
                <a:solidFill>
                  <a:sysClr val="windowText" lastClr="000000"/>
                </a:solidFill>
                <a:latin typeface="Arial"/>
                <a:cs typeface="Arial"/>
              </a:rPr>
              <a:t> </a:t>
            </a:r>
            <a:r>
              <a:rPr sz="2400" kern="0" spc="-20" baseline="0" dirty="0">
                <a:solidFill>
                  <a:sysClr val="windowText" lastClr="000000"/>
                </a:solidFill>
                <a:latin typeface="Arial"/>
                <a:cs typeface="Arial"/>
              </a:rPr>
              <a:t>that 	</a:t>
            </a:r>
            <a:r>
              <a:rPr sz="2400" kern="0" baseline="0" dirty="0">
                <a:solidFill>
                  <a:sysClr val="windowText" lastClr="000000"/>
                </a:solidFill>
                <a:latin typeface="Arial"/>
                <a:cs typeface="Arial"/>
              </a:rPr>
              <a:t>exist</a:t>
            </a:r>
            <a:r>
              <a:rPr sz="2400" kern="0" spc="-10" baseline="0" dirty="0">
                <a:solidFill>
                  <a:sysClr val="windowText" lastClr="000000"/>
                </a:solidFill>
                <a:latin typeface="Arial"/>
                <a:cs typeface="Arial"/>
              </a:rPr>
              <a:t> </a:t>
            </a:r>
            <a:r>
              <a:rPr sz="2400" kern="0" baseline="0" dirty="0">
                <a:solidFill>
                  <a:sysClr val="windowText" lastClr="000000"/>
                </a:solidFill>
                <a:latin typeface="Arial"/>
                <a:cs typeface="Arial"/>
              </a:rPr>
              <a:t>on the stack.</a:t>
            </a:r>
            <a:r>
              <a:rPr sz="2400" kern="0" spc="-10" baseline="0" dirty="0">
                <a:solidFill>
                  <a:sysClr val="windowText" lastClr="000000"/>
                </a:solidFill>
                <a:latin typeface="Arial"/>
                <a:cs typeface="Arial"/>
              </a:rPr>
              <a:t> </a:t>
            </a:r>
            <a:r>
              <a:rPr sz="2400" kern="0" baseline="0" dirty="0">
                <a:solidFill>
                  <a:sysClr val="windowText" lastClr="000000"/>
                </a:solidFill>
                <a:latin typeface="Arial"/>
                <a:cs typeface="Arial"/>
              </a:rPr>
              <a:t>The </a:t>
            </a:r>
            <a:r>
              <a:rPr sz="2400" kern="0" spc="-20" baseline="0" dirty="0">
                <a:solidFill>
                  <a:sysClr val="windowText" lastClr="000000"/>
                </a:solidFill>
                <a:latin typeface="Arial"/>
                <a:cs typeface="Arial"/>
              </a:rPr>
              <a:t>auto </a:t>
            </a:r>
            <a:r>
              <a:rPr sz="2400" kern="0" baseline="0" dirty="0">
                <a:solidFill>
                  <a:sysClr val="windowText" lastClr="000000"/>
                </a:solidFill>
                <a:latin typeface="Arial"/>
                <a:cs typeface="Arial"/>
              </a:rPr>
              <a:t>keyword</a:t>
            </a:r>
            <a:r>
              <a:rPr sz="2400" kern="0" spc="-10" baseline="0" dirty="0">
                <a:solidFill>
                  <a:sysClr val="windowText" lastClr="000000"/>
                </a:solidFill>
                <a:latin typeface="Arial"/>
                <a:cs typeface="Arial"/>
              </a:rPr>
              <a:t> </a:t>
            </a:r>
            <a:r>
              <a:rPr sz="2400" kern="0" baseline="0" dirty="0">
                <a:solidFill>
                  <a:sysClr val="windowText" lastClr="000000"/>
                </a:solidFill>
                <a:latin typeface="Arial"/>
                <a:cs typeface="Arial"/>
              </a:rPr>
              <a:t>is</a:t>
            </a:r>
            <a:r>
              <a:rPr sz="2400" kern="0" spc="-10" baseline="0" dirty="0">
                <a:solidFill>
                  <a:sysClr val="windowText" lastClr="000000"/>
                </a:solidFill>
                <a:latin typeface="Arial"/>
                <a:cs typeface="Arial"/>
              </a:rPr>
              <a:t> </a:t>
            </a:r>
            <a:r>
              <a:rPr sz="2400" kern="0" baseline="0" dirty="0">
                <a:solidFill>
                  <a:sysClr val="windowText" lastClr="000000"/>
                </a:solidFill>
                <a:latin typeface="Arial"/>
                <a:cs typeface="Arial"/>
              </a:rPr>
              <a:t>not</a:t>
            </a:r>
            <a:r>
              <a:rPr sz="2400" kern="0" spc="-15" baseline="0" dirty="0">
                <a:solidFill>
                  <a:sysClr val="windowText" lastClr="000000"/>
                </a:solidFill>
                <a:latin typeface="Arial"/>
                <a:cs typeface="Arial"/>
              </a:rPr>
              <a:t> </a:t>
            </a:r>
            <a:r>
              <a:rPr sz="2400" kern="0" spc="-10" baseline="0" dirty="0">
                <a:solidFill>
                  <a:sysClr val="windowText" lastClr="000000"/>
                </a:solidFill>
                <a:latin typeface="Arial"/>
                <a:cs typeface="Arial"/>
              </a:rPr>
              <a:t>normally used.</a:t>
            </a:r>
            <a:endParaRPr sz="2400" kern="0" baseline="0" dirty="0">
              <a:solidFill>
                <a:sysClr val="windowText" lastClr="000000"/>
              </a:solidFill>
              <a:latin typeface="Arial"/>
              <a:cs typeface="Arial"/>
            </a:endParaRPr>
          </a:p>
          <a:p>
            <a:pPr marL="182245" marR="5080" indent="-169545" eaLnBrk="1" fontAlgn="auto" hangingPunct="1">
              <a:spcBef>
                <a:spcPts val="215"/>
              </a:spcBef>
              <a:spcAft>
                <a:spcPts val="0"/>
              </a:spcAft>
              <a:buFontTx/>
              <a:buChar char="•"/>
              <a:tabLst>
                <a:tab pos="184150" algn="l"/>
              </a:tabLst>
            </a:pPr>
            <a:r>
              <a:rPr sz="2400" kern="0" baseline="0" dirty="0">
                <a:solidFill>
                  <a:sysClr val="windowText" lastClr="000000"/>
                </a:solidFill>
                <a:latin typeface="Arial"/>
                <a:cs typeface="Arial"/>
              </a:rPr>
              <a:t>Automatic</a:t>
            </a:r>
            <a:r>
              <a:rPr sz="2400" kern="0" spc="-5" baseline="0" dirty="0">
                <a:solidFill>
                  <a:sysClr val="windowText" lastClr="000000"/>
                </a:solidFill>
                <a:latin typeface="Arial"/>
                <a:cs typeface="Arial"/>
              </a:rPr>
              <a:t> </a:t>
            </a:r>
            <a:r>
              <a:rPr sz="2400" kern="0" baseline="0" dirty="0">
                <a:solidFill>
                  <a:sysClr val="windowText" lastClr="000000"/>
                </a:solidFill>
                <a:latin typeface="Arial"/>
                <a:cs typeface="Arial"/>
              </a:rPr>
              <a:t>means that</a:t>
            </a:r>
            <a:r>
              <a:rPr sz="2400" kern="0" spc="-10" baseline="0" dirty="0">
                <a:solidFill>
                  <a:sysClr val="windowText" lastClr="000000"/>
                </a:solidFill>
                <a:latin typeface="Arial"/>
                <a:cs typeface="Arial"/>
              </a:rPr>
              <a:t> </a:t>
            </a:r>
            <a:r>
              <a:rPr sz="2400" kern="0" spc="-20" baseline="0" dirty="0">
                <a:solidFill>
                  <a:sysClr val="windowText" lastClr="000000"/>
                </a:solidFill>
                <a:latin typeface="Arial"/>
                <a:cs typeface="Arial"/>
              </a:rPr>
              <a:t>space </a:t>
            </a:r>
            <a:r>
              <a:rPr sz="2400" kern="0" baseline="0" dirty="0">
                <a:solidFill>
                  <a:sysClr val="windowText" lastClr="000000"/>
                </a:solidFill>
                <a:latin typeface="Arial"/>
                <a:cs typeface="Arial"/>
              </a:rPr>
              <a:t>is allocated and </a:t>
            </a:r>
            <a:r>
              <a:rPr sz="2400" kern="0" spc="-10" baseline="0" dirty="0">
                <a:solidFill>
                  <a:sysClr val="windowText" lastClr="000000"/>
                </a:solidFill>
                <a:latin typeface="Arial"/>
                <a:cs typeface="Arial"/>
              </a:rPr>
              <a:t>deallocated </a:t>
            </a:r>
            <a:r>
              <a:rPr sz="2400" kern="0" baseline="0" dirty="0">
                <a:solidFill>
                  <a:sysClr val="windowText" lastClr="000000"/>
                </a:solidFill>
                <a:latin typeface="Arial"/>
                <a:cs typeface="Arial"/>
              </a:rPr>
              <a:t>on the stack</a:t>
            </a:r>
            <a:r>
              <a:rPr sz="2400" kern="0" spc="5" baseline="0" dirty="0">
                <a:solidFill>
                  <a:sysClr val="windowText" lastClr="000000"/>
                </a:solidFill>
                <a:latin typeface="Arial"/>
                <a:cs typeface="Arial"/>
              </a:rPr>
              <a:t> </a:t>
            </a:r>
            <a:r>
              <a:rPr sz="2400" kern="0" spc="-10" baseline="0" dirty="0">
                <a:solidFill>
                  <a:sysClr val="windowText" lastClr="000000"/>
                </a:solidFill>
                <a:latin typeface="Arial"/>
                <a:cs typeface="Arial"/>
              </a:rPr>
              <a:t>automatically </a:t>
            </a:r>
            <a:r>
              <a:rPr sz="2400" kern="0" baseline="0" dirty="0">
                <a:solidFill>
                  <a:srgbClr val="C00000"/>
                </a:solidFill>
                <a:latin typeface="Arial"/>
                <a:cs typeface="Arial"/>
              </a:rPr>
              <a:t>without</a:t>
            </a:r>
            <a:r>
              <a:rPr sz="2400" kern="0" spc="-15" baseline="0" dirty="0">
                <a:solidFill>
                  <a:srgbClr val="C00000"/>
                </a:solidFill>
                <a:latin typeface="Arial"/>
                <a:cs typeface="Arial"/>
              </a:rPr>
              <a:t> </a:t>
            </a:r>
            <a:r>
              <a:rPr sz="2400" kern="0" baseline="0" dirty="0">
                <a:solidFill>
                  <a:srgbClr val="C00000"/>
                </a:solidFill>
                <a:latin typeface="Arial"/>
                <a:cs typeface="Arial"/>
              </a:rPr>
              <a:t>the</a:t>
            </a:r>
            <a:r>
              <a:rPr sz="2400" kern="0" spc="-10" baseline="0" dirty="0">
                <a:solidFill>
                  <a:srgbClr val="C00000"/>
                </a:solidFill>
                <a:latin typeface="Arial"/>
                <a:cs typeface="Arial"/>
              </a:rPr>
              <a:t> programmer </a:t>
            </a:r>
            <a:r>
              <a:rPr sz="2400" kern="0" baseline="0" dirty="0">
                <a:solidFill>
                  <a:srgbClr val="C00000"/>
                </a:solidFill>
                <a:latin typeface="Arial"/>
                <a:cs typeface="Arial"/>
              </a:rPr>
              <a:t>having to</a:t>
            </a:r>
            <a:r>
              <a:rPr sz="2400" kern="0" spc="5" baseline="0" dirty="0">
                <a:solidFill>
                  <a:srgbClr val="C00000"/>
                </a:solidFill>
                <a:latin typeface="Arial"/>
                <a:cs typeface="Arial"/>
              </a:rPr>
              <a:t> </a:t>
            </a:r>
            <a:r>
              <a:rPr sz="2400" kern="0" baseline="0" dirty="0">
                <a:solidFill>
                  <a:srgbClr val="C00000"/>
                </a:solidFill>
                <a:latin typeface="Arial"/>
                <a:cs typeface="Arial"/>
              </a:rPr>
              <a:t>do</a:t>
            </a:r>
            <a:r>
              <a:rPr sz="2400" kern="0" spc="5" baseline="0" dirty="0">
                <a:solidFill>
                  <a:srgbClr val="C00000"/>
                </a:solidFill>
                <a:latin typeface="Arial"/>
                <a:cs typeface="Arial"/>
              </a:rPr>
              <a:t> </a:t>
            </a:r>
            <a:r>
              <a:rPr sz="2400" kern="0" baseline="0" dirty="0">
                <a:solidFill>
                  <a:srgbClr val="C00000"/>
                </a:solidFill>
                <a:latin typeface="Arial"/>
                <a:cs typeface="Arial"/>
              </a:rPr>
              <a:t>any</a:t>
            </a:r>
            <a:r>
              <a:rPr sz="2400" kern="0" spc="5" baseline="0" dirty="0">
                <a:solidFill>
                  <a:srgbClr val="C00000"/>
                </a:solidFill>
                <a:latin typeface="Arial"/>
                <a:cs typeface="Arial"/>
              </a:rPr>
              <a:t> </a:t>
            </a:r>
            <a:r>
              <a:rPr sz="2400" kern="0" spc="-10" baseline="0" dirty="0">
                <a:solidFill>
                  <a:srgbClr val="C00000"/>
                </a:solidFill>
                <a:latin typeface="Arial"/>
                <a:cs typeface="Arial"/>
              </a:rPr>
              <a:t>special operations.</a:t>
            </a:r>
            <a:endParaRPr sz="2400" kern="0" baseline="0" dirty="0">
              <a:solidFill>
                <a:sysClr val="windowText" lastClr="000000"/>
              </a:solidFill>
              <a:latin typeface="Arial"/>
              <a:cs typeface="Arial"/>
            </a:endParaRPr>
          </a:p>
        </p:txBody>
      </p:sp>
      <p:grpSp>
        <p:nvGrpSpPr>
          <p:cNvPr id="8" name="object 17">
            <a:extLst>
              <a:ext uri="{FF2B5EF4-FFF2-40B4-BE49-F238E27FC236}">
                <a16:creationId xmlns:a16="http://schemas.microsoft.com/office/drawing/2014/main" id="{5F76DE5F-DD0F-2F85-4731-3BC47EA016B4}"/>
              </a:ext>
            </a:extLst>
          </p:cNvPr>
          <p:cNvGrpSpPr/>
          <p:nvPr/>
        </p:nvGrpSpPr>
        <p:grpSpPr>
          <a:xfrm>
            <a:off x="5375088" y="3429001"/>
            <a:ext cx="1655445" cy="1880990"/>
            <a:chOff x="4164806" y="7238206"/>
            <a:chExt cx="1655445" cy="1504315"/>
          </a:xfrm>
        </p:grpSpPr>
        <p:sp>
          <p:nvSpPr>
            <p:cNvPr id="9" name="object 18">
              <a:extLst>
                <a:ext uri="{FF2B5EF4-FFF2-40B4-BE49-F238E27FC236}">
                  <a16:creationId xmlns:a16="http://schemas.microsoft.com/office/drawing/2014/main" id="{E359A205-17EF-6571-3B00-68619B055F62}"/>
                </a:ext>
              </a:extLst>
            </p:cNvPr>
            <p:cNvSpPr/>
            <p:nvPr/>
          </p:nvSpPr>
          <p:spPr>
            <a:xfrm>
              <a:off x="4245768" y="8096250"/>
              <a:ext cx="1560195" cy="631825"/>
            </a:xfrm>
            <a:custGeom>
              <a:avLst/>
              <a:gdLst/>
              <a:ahLst/>
              <a:cxnLst/>
              <a:rect l="l" t="t" r="r" b="b"/>
              <a:pathLst>
                <a:path w="1560195" h="631825">
                  <a:moveTo>
                    <a:pt x="0" y="315912"/>
                  </a:moveTo>
                  <a:lnTo>
                    <a:pt x="11294" y="262040"/>
                  </a:lnTo>
                  <a:lnTo>
                    <a:pt x="43928" y="211122"/>
                  </a:lnTo>
                  <a:lnTo>
                    <a:pt x="96029" y="163918"/>
                  </a:lnTo>
                  <a:lnTo>
                    <a:pt x="128794" y="141946"/>
                  </a:lnTo>
                  <a:lnTo>
                    <a:pt x="165724" y="121186"/>
                  </a:lnTo>
                  <a:lnTo>
                    <a:pt x="206584" y="101734"/>
                  </a:lnTo>
                  <a:lnTo>
                    <a:pt x="251141" y="83685"/>
                  </a:lnTo>
                  <a:lnTo>
                    <a:pt x="299159" y="67133"/>
                  </a:lnTo>
                  <a:lnTo>
                    <a:pt x="350406" y="52173"/>
                  </a:lnTo>
                  <a:lnTo>
                    <a:pt x="404647" y="38900"/>
                  </a:lnTo>
                  <a:lnTo>
                    <a:pt x="461648" y="27409"/>
                  </a:lnTo>
                  <a:lnTo>
                    <a:pt x="521175" y="17794"/>
                  </a:lnTo>
                  <a:lnTo>
                    <a:pt x="582993" y="10151"/>
                  </a:lnTo>
                  <a:lnTo>
                    <a:pt x="646870" y="4575"/>
                  </a:lnTo>
                  <a:lnTo>
                    <a:pt x="712569" y="1159"/>
                  </a:lnTo>
                  <a:lnTo>
                    <a:pt x="779859" y="0"/>
                  </a:lnTo>
                  <a:lnTo>
                    <a:pt x="847148" y="1159"/>
                  </a:lnTo>
                  <a:lnTo>
                    <a:pt x="912848" y="4575"/>
                  </a:lnTo>
                  <a:lnTo>
                    <a:pt x="976724" y="10151"/>
                  </a:lnTo>
                  <a:lnTo>
                    <a:pt x="1038542" y="17794"/>
                  </a:lnTo>
                  <a:lnTo>
                    <a:pt x="1098069" y="27409"/>
                  </a:lnTo>
                  <a:lnTo>
                    <a:pt x="1155070" y="38900"/>
                  </a:lnTo>
                  <a:lnTo>
                    <a:pt x="1209311" y="52173"/>
                  </a:lnTo>
                  <a:lnTo>
                    <a:pt x="1260558" y="67133"/>
                  </a:lnTo>
                  <a:lnTo>
                    <a:pt x="1308577" y="83685"/>
                  </a:lnTo>
                  <a:lnTo>
                    <a:pt x="1353133" y="101734"/>
                  </a:lnTo>
                  <a:lnTo>
                    <a:pt x="1393994" y="121186"/>
                  </a:lnTo>
                  <a:lnTo>
                    <a:pt x="1430924" y="141946"/>
                  </a:lnTo>
                  <a:lnTo>
                    <a:pt x="1463689" y="163918"/>
                  </a:lnTo>
                  <a:lnTo>
                    <a:pt x="1515790" y="211122"/>
                  </a:lnTo>
                  <a:lnTo>
                    <a:pt x="1548424" y="262040"/>
                  </a:lnTo>
                  <a:lnTo>
                    <a:pt x="1559718" y="315912"/>
                  </a:lnTo>
                  <a:lnTo>
                    <a:pt x="1556855" y="343170"/>
                  </a:lnTo>
                  <a:lnTo>
                    <a:pt x="1534657" y="395660"/>
                  </a:lnTo>
                  <a:lnTo>
                    <a:pt x="1492056" y="444816"/>
                  </a:lnTo>
                  <a:lnTo>
                    <a:pt x="1430924" y="489878"/>
                  </a:lnTo>
                  <a:lnTo>
                    <a:pt x="1393994" y="510638"/>
                  </a:lnTo>
                  <a:lnTo>
                    <a:pt x="1353133" y="530090"/>
                  </a:lnTo>
                  <a:lnTo>
                    <a:pt x="1308577" y="548139"/>
                  </a:lnTo>
                  <a:lnTo>
                    <a:pt x="1260558" y="564691"/>
                  </a:lnTo>
                  <a:lnTo>
                    <a:pt x="1209311" y="579651"/>
                  </a:lnTo>
                  <a:lnTo>
                    <a:pt x="1155070" y="592924"/>
                  </a:lnTo>
                  <a:lnTo>
                    <a:pt x="1098069" y="604415"/>
                  </a:lnTo>
                  <a:lnTo>
                    <a:pt x="1038542" y="614030"/>
                  </a:lnTo>
                  <a:lnTo>
                    <a:pt x="976724" y="621673"/>
                  </a:lnTo>
                  <a:lnTo>
                    <a:pt x="912848" y="627249"/>
                  </a:lnTo>
                  <a:lnTo>
                    <a:pt x="847148" y="630665"/>
                  </a:lnTo>
                  <a:lnTo>
                    <a:pt x="779859" y="631825"/>
                  </a:lnTo>
                  <a:lnTo>
                    <a:pt x="712569" y="630665"/>
                  </a:lnTo>
                  <a:lnTo>
                    <a:pt x="646870" y="627249"/>
                  </a:lnTo>
                  <a:lnTo>
                    <a:pt x="582993" y="621673"/>
                  </a:lnTo>
                  <a:lnTo>
                    <a:pt x="521175" y="614030"/>
                  </a:lnTo>
                  <a:lnTo>
                    <a:pt x="461648" y="604415"/>
                  </a:lnTo>
                  <a:lnTo>
                    <a:pt x="404647" y="592924"/>
                  </a:lnTo>
                  <a:lnTo>
                    <a:pt x="350406" y="579651"/>
                  </a:lnTo>
                  <a:lnTo>
                    <a:pt x="299159" y="564691"/>
                  </a:lnTo>
                  <a:lnTo>
                    <a:pt x="251141" y="548139"/>
                  </a:lnTo>
                  <a:lnTo>
                    <a:pt x="206584" y="530090"/>
                  </a:lnTo>
                  <a:lnTo>
                    <a:pt x="165724" y="510638"/>
                  </a:lnTo>
                  <a:lnTo>
                    <a:pt x="128794" y="489878"/>
                  </a:lnTo>
                  <a:lnTo>
                    <a:pt x="96029" y="467906"/>
                  </a:lnTo>
                  <a:lnTo>
                    <a:pt x="43928" y="420702"/>
                  </a:lnTo>
                  <a:lnTo>
                    <a:pt x="11294" y="369784"/>
                  </a:lnTo>
                  <a:lnTo>
                    <a:pt x="0" y="315912"/>
                  </a:lnTo>
                  <a:close/>
                </a:path>
              </a:pathLst>
            </a:custGeom>
            <a:ln w="28575">
              <a:solidFill>
                <a:srgbClr val="CCCC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9">
              <a:extLst>
                <a:ext uri="{FF2B5EF4-FFF2-40B4-BE49-F238E27FC236}">
                  <a16:creationId xmlns:a16="http://schemas.microsoft.com/office/drawing/2014/main" id="{019BC5AA-F490-468D-347A-3807202026C5}"/>
                </a:ext>
              </a:extLst>
            </p:cNvPr>
            <p:cNvSpPr/>
            <p:nvPr/>
          </p:nvSpPr>
          <p:spPr>
            <a:xfrm>
              <a:off x="4174331" y="7247731"/>
              <a:ext cx="194945" cy="1426845"/>
            </a:xfrm>
            <a:custGeom>
              <a:avLst/>
              <a:gdLst/>
              <a:ahLst/>
              <a:cxnLst/>
              <a:rect l="l" t="t" r="r" b="b"/>
              <a:pathLst>
                <a:path w="194945" h="1426845">
                  <a:moveTo>
                    <a:pt x="194468" y="1426368"/>
                  </a:moveTo>
                  <a:lnTo>
                    <a:pt x="156620" y="1417027"/>
                  </a:lnTo>
                  <a:lnTo>
                    <a:pt x="125712" y="1391554"/>
                  </a:lnTo>
                  <a:lnTo>
                    <a:pt x="104874" y="1353771"/>
                  </a:lnTo>
                  <a:lnTo>
                    <a:pt x="97233" y="1307504"/>
                  </a:lnTo>
                  <a:lnTo>
                    <a:pt x="97235" y="832048"/>
                  </a:lnTo>
                  <a:lnTo>
                    <a:pt x="89593" y="785781"/>
                  </a:lnTo>
                  <a:lnTo>
                    <a:pt x="68755" y="747998"/>
                  </a:lnTo>
                  <a:lnTo>
                    <a:pt x="37848" y="722524"/>
                  </a:lnTo>
                  <a:lnTo>
                    <a:pt x="0" y="713184"/>
                  </a:lnTo>
                  <a:lnTo>
                    <a:pt x="37848" y="703843"/>
                  </a:lnTo>
                  <a:lnTo>
                    <a:pt x="68755" y="678369"/>
                  </a:lnTo>
                  <a:lnTo>
                    <a:pt x="89593" y="640587"/>
                  </a:lnTo>
                  <a:lnTo>
                    <a:pt x="97235" y="594320"/>
                  </a:lnTo>
                  <a:lnTo>
                    <a:pt x="97235" y="118864"/>
                  </a:lnTo>
                  <a:lnTo>
                    <a:pt x="104876" y="72596"/>
                  </a:lnTo>
                  <a:lnTo>
                    <a:pt x="125714" y="34814"/>
                  </a:lnTo>
                  <a:lnTo>
                    <a:pt x="156621" y="9340"/>
                  </a:lnTo>
                  <a:lnTo>
                    <a:pt x="194470"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 name="object 20">
            <a:extLst>
              <a:ext uri="{FF2B5EF4-FFF2-40B4-BE49-F238E27FC236}">
                <a16:creationId xmlns:a16="http://schemas.microsoft.com/office/drawing/2014/main" id="{6BA3D246-B7A7-C19A-8891-4270D15AF043}"/>
              </a:ext>
            </a:extLst>
          </p:cNvPr>
          <p:cNvSpPr txBox="1"/>
          <p:nvPr/>
        </p:nvSpPr>
        <p:spPr>
          <a:xfrm>
            <a:off x="5148064" y="4291375"/>
            <a:ext cx="196215" cy="619125"/>
          </a:xfrm>
          <a:prstGeom prst="rect">
            <a:avLst/>
          </a:prstGeom>
        </p:spPr>
        <p:txBody>
          <a:bodyPr vert="vert270" wrap="square" lIns="0" tIns="0" rIns="0" bIns="0" rtlCol="0">
            <a:spAutoFit/>
          </a:bodyPr>
          <a:lstStyle/>
          <a:p>
            <a:pPr marL="12700" eaLnBrk="1" fontAlgn="auto" hangingPunct="1">
              <a:lnSpc>
                <a:spcPts val="1425"/>
              </a:lnSpc>
              <a:spcBef>
                <a:spcPts val="0"/>
              </a:spcBef>
              <a:spcAft>
                <a:spcPts val="0"/>
              </a:spcAft>
            </a:pPr>
            <a:r>
              <a:rPr sz="1200" kern="0" spc="-10" baseline="0" dirty="0">
                <a:solidFill>
                  <a:sysClr val="windowText" lastClr="000000"/>
                </a:solidFill>
                <a:latin typeface="Arial"/>
                <a:cs typeface="Arial"/>
              </a:rPr>
              <a:t>Dynamic</a:t>
            </a:r>
            <a:endParaRPr sz="1200" kern="0" baseline="0" dirty="0">
              <a:solidFill>
                <a:sysClr val="windowText" lastClr="000000"/>
              </a:solidFill>
              <a:latin typeface="Arial"/>
              <a:cs typeface="Arial"/>
            </a:endParaRPr>
          </a:p>
        </p:txBody>
      </p:sp>
      <p:grpSp>
        <p:nvGrpSpPr>
          <p:cNvPr id="12" name="object 21">
            <a:extLst>
              <a:ext uri="{FF2B5EF4-FFF2-40B4-BE49-F238E27FC236}">
                <a16:creationId xmlns:a16="http://schemas.microsoft.com/office/drawing/2014/main" id="{20F8A4DE-2092-D817-257C-C9E21BD995F4}"/>
              </a:ext>
            </a:extLst>
          </p:cNvPr>
          <p:cNvGrpSpPr/>
          <p:nvPr/>
        </p:nvGrpSpPr>
        <p:grpSpPr>
          <a:xfrm>
            <a:off x="5365563" y="2076723"/>
            <a:ext cx="890905" cy="2499335"/>
            <a:chOff x="4180681" y="6226175"/>
            <a:chExt cx="890905" cy="1952625"/>
          </a:xfrm>
        </p:grpSpPr>
        <p:sp>
          <p:nvSpPr>
            <p:cNvPr id="13" name="object 22">
              <a:extLst>
                <a:ext uri="{FF2B5EF4-FFF2-40B4-BE49-F238E27FC236}">
                  <a16:creationId xmlns:a16="http://schemas.microsoft.com/office/drawing/2014/main" id="{E0BA9834-BF0F-419E-4850-CA5D1C5A2531}"/>
                </a:ext>
              </a:extLst>
            </p:cNvPr>
            <p:cNvSpPr/>
            <p:nvPr/>
          </p:nvSpPr>
          <p:spPr>
            <a:xfrm>
              <a:off x="4956968" y="7921625"/>
              <a:ext cx="114300" cy="257175"/>
            </a:xfrm>
            <a:custGeom>
              <a:avLst/>
              <a:gdLst/>
              <a:ahLst/>
              <a:cxnLst/>
              <a:rect l="l" t="t" r="r" b="b"/>
              <a:pathLst>
                <a:path w="114300" h="257175">
                  <a:moveTo>
                    <a:pt x="76200" y="95250"/>
                  </a:moveTo>
                  <a:lnTo>
                    <a:pt x="38100" y="95250"/>
                  </a:lnTo>
                  <a:lnTo>
                    <a:pt x="38100" y="257175"/>
                  </a:lnTo>
                  <a:lnTo>
                    <a:pt x="76200" y="257175"/>
                  </a:lnTo>
                  <a:lnTo>
                    <a:pt x="76200" y="95250"/>
                  </a:lnTo>
                  <a:close/>
                </a:path>
                <a:path w="114300" h="257175">
                  <a:moveTo>
                    <a:pt x="57150" y="0"/>
                  </a:moveTo>
                  <a:lnTo>
                    <a:pt x="0" y="114300"/>
                  </a:lnTo>
                  <a:lnTo>
                    <a:pt x="38100" y="114300"/>
                  </a:lnTo>
                  <a:lnTo>
                    <a:pt x="38100" y="95250"/>
                  </a:lnTo>
                  <a:lnTo>
                    <a:pt x="104775" y="95250"/>
                  </a:lnTo>
                  <a:lnTo>
                    <a:pt x="57150" y="0"/>
                  </a:lnTo>
                  <a:close/>
                </a:path>
                <a:path w="114300" h="257175">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23">
              <a:extLst>
                <a:ext uri="{FF2B5EF4-FFF2-40B4-BE49-F238E27FC236}">
                  <a16:creationId xmlns:a16="http://schemas.microsoft.com/office/drawing/2014/main" id="{41F17C74-3E57-343C-73DA-6143B703CC1A}"/>
                </a:ext>
              </a:extLst>
            </p:cNvPr>
            <p:cNvSpPr/>
            <p:nvPr/>
          </p:nvSpPr>
          <p:spPr>
            <a:xfrm>
              <a:off x="4190206" y="6235700"/>
              <a:ext cx="194945" cy="1012190"/>
            </a:xfrm>
            <a:custGeom>
              <a:avLst/>
              <a:gdLst/>
              <a:ahLst/>
              <a:cxnLst/>
              <a:rect l="l" t="t" r="r" b="b"/>
              <a:pathLst>
                <a:path w="194945" h="1012190">
                  <a:moveTo>
                    <a:pt x="194468" y="1012031"/>
                  </a:moveTo>
                  <a:lnTo>
                    <a:pt x="156620" y="1005404"/>
                  </a:lnTo>
                  <a:lnTo>
                    <a:pt x="125713" y="987330"/>
                  </a:lnTo>
                  <a:lnTo>
                    <a:pt x="104874" y="960523"/>
                  </a:lnTo>
                  <a:lnTo>
                    <a:pt x="97233" y="927696"/>
                  </a:lnTo>
                  <a:lnTo>
                    <a:pt x="97234" y="590350"/>
                  </a:lnTo>
                  <a:lnTo>
                    <a:pt x="89593" y="557523"/>
                  </a:lnTo>
                  <a:lnTo>
                    <a:pt x="68755" y="530717"/>
                  </a:lnTo>
                  <a:lnTo>
                    <a:pt x="37848" y="512643"/>
                  </a:lnTo>
                  <a:lnTo>
                    <a:pt x="0" y="506016"/>
                  </a:lnTo>
                  <a:lnTo>
                    <a:pt x="37848" y="499388"/>
                  </a:lnTo>
                  <a:lnTo>
                    <a:pt x="68755" y="481314"/>
                  </a:lnTo>
                  <a:lnTo>
                    <a:pt x="89593" y="454507"/>
                  </a:lnTo>
                  <a:lnTo>
                    <a:pt x="97234" y="421680"/>
                  </a:lnTo>
                  <a:lnTo>
                    <a:pt x="97234" y="84334"/>
                  </a:lnTo>
                  <a:lnTo>
                    <a:pt x="104875" y="51507"/>
                  </a:lnTo>
                  <a:lnTo>
                    <a:pt x="125714" y="24701"/>
                  </a:lnTo>
                  <a:lnTo>
                    <a:pt x="156621" y="6627"/>
                  </a:lnTo>
                  <a:lnTo>
                    <a:pt x="194469"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5" name="object 24">
            <a:extLst>
              <a:ext uri="{FF2B5EF4-FFF2-40B4-BE49-F238E27FC236}">
                <a16:creationId xmlns:a16="http://schemas.microsoft.com/office/drawing/2014/main" id="{48B6622C-896C-5075-C3F9-2158087DC4F0}"/>
              </a:ext>
            </a:extLst>
          </p:cNvPr>
          <p:cNvSpPr txBox="1"/>
          <p:nvPr/>
        </p:nvSpPr>
        <p:spPr>
          <a:xfrm>
            <a:off x="5148065" y="2407355"/>
            <a:ext cx="196215" cy="406400"/>
          </a:xfrm>
          <a:prstGeom prst="rect">
            <a:avLst/>
          </a:prstGeom>
        </p:spPr>
        <p:txBody>
          <a:bodyPr vert="vert270" wrap="square" lIns="0" tIns="0" rIns="0" bIns="0" rtlCol="0">
            <a:spAutoFit/>
          </a:bodyPr>
          <a:lstStyle/>
          <a:p>
            <a:pPr marL="12700" eaLnBrk="1" fontAlgn="auto" hangingPunct="1">
              <a:lnSpc>
                <a:spcPts val="1425"/>
              </a:lnSpc>
              <a:spcBef>
                <a:spcPts val="0"/>
              </a:spcBef>
              <a:spcAft>
                <a:spcPts val="0"/>
              </a:spcAft>
            </a:pPr>
            <a:r>
              <a:rPr sz="1200" kern="0" spc="-10" baseline="0" dirty="0">
                <a:solidFill>
                  <a:sysClr val="windowText" lastClr="000000"/>
                </a:solidFill>
                <a:latin typeface="Arial"/>
                <a:cs typeface="Arial"/>
              </a:rPr>
              <a:t>Static</a:t>
            </a:r>
            <a:endParaRPr sz="1200" kern="0" baseline="0" dirty="0">
              <a:solidFill>
                <a:sysClr val="windowText" lastClr="000000"/>
              </a:solidFill>
              <a:latin typeface="Arial"/>
              <a:cs typeface="Arial"/>
            </a:endParaRPr>
          </a:p>
        </p:txBody>
      </p:sp>
      <p:graphicFrame>
        <p:nvGraphicFramePr>
          <p:cNvPr id="16" name="object 25">
            <a:extLst>
              <a:ext uri="{FF2B5EF4-FFF2-40B4-BE49-F238E27FC236}">
                <a16:creationId xmlns:a16="http://schemas.microsoft.com/office/drawing/2014/main" id="{AD35137F-8DB5-39C5-B425-E3579D6AC018}"/>
              </a:ext>
            </a:extLst>
          </p:cNvPr>
          <p:cNvGraphicFramePr>
            <a:graphicFrameLocks noGrp="1"/>
          </p:cNvGraphicFramePr>
          <p:nvPr>
            <p:extLst>
              <p:ext uri="{D42A27DB-BD31-4B8C-83A1-F6EECF244321}">
                <p14:modId xmlns:p14="http://schemas.microsoft.com/office/powerpoint/2010/main" val="2858415148"/>
              </p:ext>
            </p:extLst>
          </p:nvPr>
        </p:nvGraphicFramePr>
        <p:xfrm>
          <a:off x="5617182" y="2060848"/>
          <a:ext cx="1533684" cy="3240360"/>
        </p:xfrm>
        <a:graphic>
          <a:graphicData uri="http://schemas.openxmlformats.org/drawingml/2006/table">
            <a:tbl>
              <a:tblPr firstRow="1" bandRow="1"/>
              <a:tblGrid>
                <a:gridCol w="1533684">
                  <a:extLst>
                    <a:ext uri="{9D8B030D-6E8A-4147-A177-3AD203B41FA5}">
                      <a16:colId xmlns:a16="http://schemas.microsoft.com/office/drawing/2014/main" val="20000"/>
                    </a:ext>
                  </a:extLst>
                </a:gridCol>
              </a:tblGrid>
              <a:tr h="5344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0"/>
                        </a:spcBef>
                      </a:pPr>
                      <a:r>
                        <a:rPr sz="1600" spc="-20" dirty="0">
                          <a:latin typeface="Comic Sans MS"/>
                          <a:cs typeface="Comic Sans MS"/>
                        </a:rPr>
                        <a:t>Code</a:t>
                      </a:r>
                      <a:endParaRPr sz="1600" dirty="0">
                        <a:latin typeface="Comic Sans MS"/>
                        <a:cs typeface="Comic Sans MS"/>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441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600" dirty="0">
                          <a:latin typeface="Comic Sans MS"/>
                          <a:cs typeface="Comic Sans MS"/>
                        </a:rPr>
                        <a:t>Constant</a:t>
                      </a:r>
                      <a:r>
                        <a:rPr sz="1600" spc="-45" dirty="0">
                          <a:latin typeface="Comic Sans MS"/>
                          <a:cs typeface="Comic Sans MS"/>
                        </a:rPr>
                        <a:t> </a:t>
                      </a:r>
                      <a:r>
                        <a:rPr sz="1600" spc="-20" dirty="0">
                          <a:latin typeface="Comic Sans MS"/>
                          <a:cs typeface="Comic Sans MS"/>
                        </a:rPr>
                        <a:t>Data</a:t>
                      </a:r>
                      <a:endParaRPr sz="1600" dirty="0">
                        <a:latin typeface="Comic Sans MS"/>
                        <a:cs typeface="Comic Sans MS"/>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52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600" dirty="0">
                          <a:latin typeface="Comic Sans MS"/>
                          <a:cs typeface="Comic Sans MS"/>
                        </a:rPr>
                        <a:t>Alterable</a:t>
                      </a:r>
                      <a:r>
                        <a:rPr sz="1600" spc="-50" dirty="0">
                          <a:latin typeface="Comic Sans MS"/>
                          <a:cs typeface="Comic Sans MS"/>
                        </a:rPr>
                        <a:t> </a:t>
                      </a:r>
                      <a:r>
                        <a:rPr sz="1600" spc="-20" dirty="0">
                          <a:latin typeface="Comic Sans MS"/>
                          <a:cs typeface="Comic Sans MS"/>
                        </a:rPr>
                        <a:t>Data</a:t>
                      </a:r>
                      <a:endParaRPr sz="1600" dirty="0">
                        <a:latin typeface="Comic Sans MS"/>
                        <a:cs typeface="Comic Sans MS"/>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52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600" spc="-20" dirty="0">
                          <a:latin typeface="Comic Sans MS"/>
                          <a:cs typeface="Comic Sans MS"/>
                        </a:rPr>
                        <a:t>Heap</a:t>
                      </a:r>
                      <a:endParaRPr sz="1600" dirty="0">
                        <a:latin typeface="Comic Sans MS"/>
                        <a:cs typeface="Comic Sans MS"/>
                      </a:endParaRPr>
                    </a:p>
                  </a:txBody>
                  <a:tcPr marL="0" marR="0" marT="47625" marB="0">
                    <a:lnL w="19050">
                      <a:solidFill>
                        <a:srgbClr val="000000"/>
                      </a:solidFill>
                      <a:prstDash val="sysDash"/>
                    </a:lnL>
                    <a:lnR w="19050">
                      <a:solidFill>
                        <a:srgbClr val="000000"/>
                      </a:solidFill>
                      <a:prstDash val="sysDash"/>
                    </a:lnR>
                    <a:lnT w="19050">
                      <a:solidFill>
                        <a:srgbClr val="000000"/>
                      </a:solidFill>
                      <a:prstDash val="sysDash"/>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535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ysDash"/>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374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055"/>
                        </a:spcBef>
                      </a:pPr>
                      <a:r>
                        <a:rPr sz="1600" spc="-10" dirty="0">
                          <a:latin typeface="Comic Sans MS"/>
                          <a:cs typeface="Comic Sans MS"/>
                        </a:rPr>
                        <a:t>Stack</a:t>
                      </a:r>
                      <a:endParaRPr sz="1600" dirty="0">
                        <a:latin typeface="Comic Sans MS"/>
                        <a:cs typeface="Comic Sans MS"/>
                      </a:endParaRPr>
                    </a:p>
                  </a:txBody>
                  <a:tcPr marL="0" marR="0" marT="133985" marB="0">
                    <a:lnL w="19050">
                      <a:solidFill>
                        <a:srgbClr val="000000"/>
                      </a:solidFill>
                      <a:prstDash val="solid"/>
                    </a:lnL>
                    <a:lnR w="19050">
                      <a:solidFill>
                        <a:srgbClr val="000000"/>
                      </a:solidFill>
                      <a:prstDash val="solid"/>
                    </a:lnR>
                    <a:lnT w="19050">
                      <a:solidFill>
                        <a:srgbClr val="000000"/>
                      </a:solidFill>
                      <a:prstDash val="sysDash"/>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7" name="object 26">
            <a:extLst>
              <a:ext uri="{FF2B5EF4-FFF2-40B4-BE49-F238E27FC236}">
                <a16:creationId xmlns:a16="http://schemas.microsoft.com/office/drawing/2014/main" id="{8DD77EA0-930F-F9D8-735A-5574626522AC}"/>
              </a:ext>
            </a:extLst>
          </p:cNvPr>
          <p:cNvSpPr/>
          <p:nvPr/>
        </p:nvSpPr>
        <p:spPr>
          <a:xfrm>
            <a:off x="6297986" y="3849117"/>
            <a:ext cx="114300" cy="257175"/>
          </a:xfrm>
          <a:custGeom>
            <a:avLst/>
            <a:gdLst/>
            <a:ahLst/>
            <a:cxnLst/>
            <a:rect l="l" t="t" r="r" b="b"/>
            <a:pathLst>
              <a:path w="114300" h="257175">
                <a:moveTo>
                  <a:pt x="38100" y="142875"/>
                </a:moveTo>
                <a:lnTo>
                  <a:pt x="0" y="142875"/>
                </a:lnTo>
                <a:lnTo>
                  <a:pt x="57150" y="257175"/>
                </a:lnTo>
                <a:lnTo>
                  <a:pt x="104775" y="161925"/>
                </a:lnTo>
                <a:lnTo>
                  <a:pt x="38100" y="161925"/>
                </a:lnTo>
                <a:lnTo>
                  <a:pt x="38100" y="142875"/>
                </a:lnTo>
                <a:close/>
              </a:path>
              <a:path w="114300" h="257175">
                <a:moveTo>
                  <a:pt x="76200" y="0"/>
                </a:moveTo>
                <a:lnTo>
                  <a:pt x="38100" y="0"/>
                </a:lnTo>
                <a:lnTo>
                  <a:pt x="38100" y="161925"/>
                </a:lnTo>
                <a:lnTo>
                  <a:pt x="76200" y="161925"/>
                </a:lnTo>
                <a:lnTo>
                  <a:pt x="76200" y="0"/>
                </a:lnTo>
                <a:close/>
              </a:path>
              <a:path w="114300" h="257175">
                <a:moveTo>
                  <a:pt x="114300" y="142875"/>
                </a:moveTo>
                <a:lnTo>
                  <a:pt x="76200" y="142875"/>
                </a:lnTo>
                <a:lnTo>
                  <a:pt x="76200" y="161925"/>
                </a:lnTo>
                <a:lnTo>
                  <a:pt x="104775" y="161925"/>
                </a:lnTo>
                <a:lnTo>
                  <a:pt x="114300" y="14287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27">
            <a:extLst>
              <a:ext uri="{FF2B5EF4-FFF2-40B4-BE49-F238E27FC236}">
                <a16:creationId xmlns:a16="http://schemas.microsoft.com/office/drawing/2014/main" id="{45BCDD9F-E19F-5864-6F20-DDF7105FF8F1}"/>
              </a:ext>
            </a:extLst>
          </p:cNvPr>
          <p:cNvSpPr txBox="1"/>
          <p:nvPr/>
        </p:nvSpPr>
        <p:spPr>
          <a:xfrm>
            <a:off x="7259668" y="2025126"/>
            <a:ext cx="517753" cy="166712"/>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000" kern="0" spc="-10" baseline="0" dirty="0">
                <a:solidFill>
                  <a:sysClr val="windowText" lastClr="000000"/>
                </a:solidFill>
                <a:latin typeface="Arial"/>
                <a:cs typeface="Arial"/>
              </a:rPr>
              <a:t>x0000</a:t>
            </a:r>
            <a:endParaRPr sz="1000" kern="0" baseline="0" dirty="0">
              <a:solidFill>
                <a:sysClr val="windowText" lastClr="000000"/>
              </a:solidFill>
              <a:latin typeface="Arial"/>
              <a:cs typeface="Arial"/>
            </a:endParaRPr>
          </a:p>
        </p:txBody>
      </p:sp>
      <p:sp>
        <p:nvSpPr>
          <p:cNvPr id="19" name="object 28">
            <a:extLst>
              <a:ext uri="{FF2B5EF4-FFF2-40B4-BE49-F238E27FC236}">
                <a16:creationId xmlns:a16="http://schemas.microsoft.com/office/drawing/2014/main" id="{DC70885E-3D25-7144-719F-47015848E74C}"/>
              </a:ext>
            </a:extLst>
          </p:cNvPr>
          <p:cNvSpPr txBox="1"/>
          <p:nvPr/>
        </p:nvSpPr>
        <p:spPr>
          <a:xfrm>
            <a:off x="7273366" y="5171076"/>
            <a:ext cx="421640" cy="260264"/>
          </a:xfrm>
          <a:prstGeom prst="rect">
            <a:avLst/>
          </a:prstGeom>
        </p:spPr>
        <p:txBody>
          <a:bodyPr vert="horz" wrap="square" lIns="0" tIns="12700" rIns="0" bIns="0" rtlCol="0">
            <a:spAutoFit/>
          </a:bodyPr>
          <a:lstStyle/>
          <a:p>
            <a:pPr marL="12700" eaLnBrk="1" fontAlgn="auto" hangingPunct="1">
              <a:lnSpc>
                <a:spcPts val="944"/>
              </a:lnSpc>
              <a:spcBef>
                <a:spcPts val="100"/>
              </a:spcBef>
              <a:spcAft>
                <a:spcPts val="0"/>
              </a:spcAft>
            </a:pPr>
            <a:r>
              <a:rPr sz="1000" kern="0" spc="-10" baseline="0" dirty="0">
                <a:solidFill>
                  <a:sysClr val="windowText" lastClr="000000"/>
                </a:solidFill>
                <a:latin typeface="Arial"/>
                <a:cs typeface="Arial"/>
              </a:rPr>
              <a:t>xFFFF</a:t>
            </a:r>
            <a:endParaRPr sz="1000" kern="0" baseline="0" dirty="0">
              <a:solidFill>
                <a:sysClr val="windowText" lastClr="000000"/>
              </a:solidFill>
              <a:latin typeface="Arial"/>
              <a:cs typeface="Arial"/>
            </a:endParaRPr>
          </a:p>
          <a:p>
            <a:pPr marR="5080" algn="r" eaLnBrk="1" fontAlgn="auto" hangingPunct="1">
              <a:lnSpc>
                <a:spcPts val="1065"/>
              </a:lnSpc>
              <a:spcBef>
                <a:spcPts val="0"/>
              </a:spcBef>
              <a:spcAft>
                <a:spcPts val="0"/>
              </a:spcAft>
            </a:pPr>
            <a:endParaRPr sz="900" kern="0" baseline="0" dirty="0">
              <a:solidFill>
                <a:sysClr val="windowText" lastClr="000000"/>
              </a:solidFill>
              <a:latin typeface="Arial"/>
              <a:cs typeface="Arial"/>
            </a:endParaRPr>
          </a:p>
        </p:txBody>
      </p:sp>
    </p:spTree>
    <p:extLst>
      <p:ext uri="{BB962C8B-B14F-4D97-AF65-F5344CB8AC3E}">
        <p14:creationId xmlns:p14="http://schemas.microsoft.com/office/powerpoint/2010/main" val="3459401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1AC650-463C-41CC-45F6-39992ADF1C06}"/>
              </a:ext>
            </a:extLst>
          </p:cNvPr>
          <p:cNvSpPr>
            <a:spLocks noGrp="1"/>
          </p:cNvSpPr>
          <p:nvPr>
            <p:ph type="title"/>
          </p:nvPr>
        </p:nvSpPr>
        <p:spPr/>
        <p:txBody>
          <a:bodyPr/>
          <a:lstStyle/>
          <a:p>
            <a:r>
              <a:rPr lang="en-US" altLang="zh-CN" sz="2800" b="1" dirty="0">
                <a:solidFill>
                  <a:srgbClr val="3333CC"/>
                </a:solidFill>
                <a:latin typeface="Arial"/>
                <a:cs typeface="Arial"/>
              </a:rPr>
              <a:t>Summary</a:t>
            </a:r>
            <a:r>
              <a:rPr lang="en-US" altLang="zh-CN" sz="2800" b="1" spc="-20" dirty="0">
                <a:solidFill>
                  <a:srgbClr val="3333CC"/>
                </a:solidFill>
                <a:latin typeface="Arial"/>
                <a:cs typeface="Arial"/>
              </a:rPr>
              <a:t> </a:t>
            </a:r>
            <a:r>
              <a:rPr lang="en-US" altLang="zh-CN" sz="2800" b="1" dirty="0">
                <a:solidFill>
                  <a:srgbClr val="3333CC"/>
                </a:solidFill>
                <a:latin typeface="Arial"/>
                <a:cs typeface="Arial"/>
              </a:rPr>
              <a:t>of</a:t>
            </a:r>
            <a:r>
              <a:rPr lang="en-US" altLang="zh-CN" sz="2800" b="1" spc="-20" dirty="0">
                <a:solidFill>
                  <a:srgbClr val="3333CC"/>
                </a:solidFill>
                <a:latin typeface="Arial"/>
                <a:cs typeface="Arial"/>
              </a:rPr>
              <a:t> </a:t>
            </a:r>
            <a:r>
              <a:rPr lang="en-US" altLang="zh-CN" sz="2800" b="1" dirty="0">
                <a:solidFill>
                  <a:srgbClr val="3333CC"/>
                </a:solidFill>
                <a:latin typeface="Arial"/>
                <a:cs typeface="Arial"/>
              </a:rPr>
              <a:t>Typical</a:t>
            </a:r>
            <a:r>
              <a:rPr lang="en-US" altLang="zh-CN" sz="2800" b="1" spc="-25" dirty="0">
                <a:solidFill>
                  <a:srgbClr val="3333CC"/>
                </a:solidFill>
                <a:latin typeface="Arial"/>
                <a:cs typeface="Arial"/>
              </a:rPr>
              <a:t> </a:t>
            </a:r>
            <a:r>
              <a:rPr lang="en-US" altLang="zh-CN" sz="2800" b="1" spc="-10" dirty="0">
                <a:solidFill>
                  <a:srgbClr val="3333CC"/>
                </a:solidFill>
                <a:latin typeface="Arial"/>
                <a:cs typeface="Arial"/>
              </a:rPr>
              <a:t>Arrangement</a:t>
            </a:r>
            <a:endParaRPr lang="zh-CN" altLang="en-US" dirty="0"/>
          </a:p>
        </p:txBody>
      </p:sp>
      <p:sp>
        <p:nvSpPr>
          <p:cNvPr id="7" name="object 3">
            <a:extLst>
              <a:ext uri="{FF2B5EF4-FFF2-40B4-BE49-F238E27FC236}">
                <a16:creationId xmlns:a16="http://schemas.microsoft.com/office/drawing/2014/main" id="{C6D129D4-1311-C44C-090D-2C468FCB851C}"/>
              </a:ext>
            </a:extLst>
          </p:cNvPr>
          <p:cNvSpPr txBox="1"/>
          <p:nvPr/>
        </p:nvSpPr>
        <p:spPr>
          <a:xfrm>
            <a:off x="874125" y="1268760"/>
            <a:ext cx="3633803" cy="1893467"/>
          </a:xfrm>
          <a:prstGeom prst="rect">
            <a:avLst/>
          </a:prstGeom>
        </p:spPr>
        <p:txBody>
          <a:bodyPr vert="horz" wrap="square" lIns="0" tIns="12700" rIns="0" bIns="0" rtlCol="0">
            <a:spAutoFit/>
          </a:bodyPr>
          <a:lstStyle/>
          <a:p>
            <a:pPr marL="184150" marR="5080" indent="-171450" eaLnBrk="1" fontAlgn="auto" hangingPunct="1">
              <a:spcBef>
                <a:spcPts val="100"/>
              </a:spcBef>
              <a:spcAft>
                <a:spcPts val="0"/>
              </a:spcAft>
              <a:buFontTx/>
              <a:buChar char="•"/>
              <a:tabLst>
                <a:tab pos="184150" algn="l"/>
              </a:tabLst>
            </a:pPr>
            <a:r>
              <a:rPr sz="2000" kern="0" baseline="0" dirty="0">
                <a:solidFill>
                  <a:sysClr val="windowText" lastClr="000000"/>
                </a:solidFill>
                <a:latin typeface="Arial"/>
                <a:cs typeface="Arial"/>
              </a:rPr>
              <a:t>These</a:t>
            </a:r>
            <a:r>
              <a:rPr sz="2000" kern="0" spc="-20" baseline="0" dirty="0">
                <a:solidFill>
                  <a:sysClr val="windowText" lastClr="000000"/>
                </a:solidFill>
                <a:latin typeface="Arial"/>
                <a:cs typeface="Arial"/>
              </a:rPr>
              <a:t> </a:t>
            </a:r>
            <a:r>
              <a:rPr sz="2000" kern="0" baseline="0" dirty="0">
                <a:solidFill>
                  <a:sysClr val="windowText" lastClr="000000"/>
                </a:solidFill>
                <a:latin typeface="Arial"/>
                <a:cs typeface="Arial"/>
              </a:rPr>
              <a:t>items</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in</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the</a:t>
            </a:r>
            <a:r>
              <a:rPr sz="2000" kern="0" spc="-20" baseline="0" dirty="0">
                <a:solidFill>
                  <a:sysClr val="windowText" lastClr="000000"/>
                </a:solidFill>
                <a:latin typeface="Arial"/>
                <a:cs typeface="Arial"/>
              </a:rPr>
              <a:t> </a:t>
            </a:r>
            <a:r>
              <a:rPr sz="2000" kern="0" spc="-10" baseline="0" dirty="0">
                <a:solidFill>
                  <a:sysClr val="windowText" lastClr="000000"/>
                </a:solidFill>
                <a:latin typeface="Arial"/>
                <a:cs typeface="Arial"/>
              </a:rPr>
              <a:t>upper </a:t>
            </a:r>
            <a:r>
              <a:rPr sz="2000" kern="0" baseline="0" dirty="0">
                <a:solidFill>
                  <a:sysClr val="windowText" lastClr="000000"/>
                </a:solidFill>
                <a:latin typeface="Arial"/>
                <a:cs typeface="Arial"/>
              </a:rPr>
              <a:t>portion</a:t>
            </a:r>
            <a:r>
              <a:rPr sz="2000" kern="0" spc="-20" baseline="0" dirty="0">
                <a:solidFill>
                  <a:sysClr val="windowText" lastClr="000000"/>
                </a:solidFill>
                <a:latin typeface="Arial"/>
                <a:cs typeface="Arial"/>
              </a:rPr>
              <a:t> </a:t>
            </a:r>
            <a:r>
              <a:rPr sz="2000" kern="0" baseline="0" dirty="0">
                <a:solidFill>
                  <a:sysClr val="windowText" lastClr="000000"/>
                </a:solidFill>
                <a:latin typeface="Arial"/>
                <a:cs typeface="Arial"/>
              </a:rPr>
              <a:t>of</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the</a:t>
            </a:r>
            <a:r>
              <a:rPr sz="2000" kern="0" spc="-15" baseline="0" dirty="0">
                <a:solidFill>
                  <a:sysClr val="windowText" lastClr="000000"/>
                </a:solidFill>
                <a:latin typeface="Arial"/>
                <a:cs typeface="Arial"/>
              </a:rPr>
              <a:t> </a:t>
            </a:r>
            <a:r>
              <a:rPr sz="2000" kern="0" spc="-10" baseline="0" dirty="0">
                <a:solidFill>
                  <a:sysClr val="windowText" lastClr="000000"/>
                </a:solidFill>
                <a:latin typeface="Arial"/>
                <a:cs typeface="Arial"/>
              </a:rPr>
              <a:t>memory </a:t>
            </a:r>
            <a:r>
              <a:rPr sz="2000" kern="0" baseline="0" dirty="0">
                <a:solidFill>
                  <a:sysClr val="windowText" lastClr="000000"/>
                </a:solidFill>
                <a:latin typeface="Arial"/>
                <a:cs typeface="Arial"/>
              </a:rPr>
              <a:t>change*</a:t>
            </a:r>
            <a:r>
              <a:rPr sz="2000" kern="0" spc="-10" baseline="0" dirty="0">
                <a:solidFill>
                  <a:sysClr val="windowText" lastClr="000000"/>
                </a:solidFill>
                <a:latin typeface="Arial"/>
                <a:cs typeface="Arial"/>
              </a:rPr>
              <a:t> </a:t>
            </a:r>
            <a:r>
              <a:rPr sz="2000" kern="0" baseline="0" dirty="0">
                <a:solidFill>
                  <a:sysClr val="windowText" lastClr="000000"/>
                </a:solidFill>
                <a:latin typeface="Arial"/>
                <a:cs typeface="Arial"/>
              </a:rPr>
              <a:t>during</a:t>
            </a:r>
            <a:r>
              <a:rPr sz="2000" kern="0" spc="-10" baseline="0" dirty="0">
                <a:solidFill>
                  <a:sysClr val="windowText" lastClr="000000"/>
                </a:solidFill>
                <a:latin typeface="Arial"/>
                <a:cs typeface="Arial"/>
              </a:rPr>
              <a:t> execution </a:t>
            </a:r>
            <a:r>
              <a:rPr sz="2000" kern="0" baseline="0" dirty="0">
                <a:solidFill>
                  <a:sysClr val="windowText" lastClr="000000"/>
                </a:solidFill>
                <a:latin typeface="Arial"/>
                <a:cs typeface="Arial"/>
              </a:rPr>
              <a:t>of</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the</a:t>
            </a:r>
            <a:r>
              <a:rPr sz="2000" kern="0" spc="-10" baseline="0" dirty="0">
                <a:solidFill>
                  <a:sysClr val="windowText" lastClr="000000"/>
                </a:solidFill>
                <a:latin typeface="Arial"/>
                <a:cs typeface="Arial"/>
              </a:rPr>
              <a:t> program.</a:t>
            </a:r>
            <a:endParaRPr sz="2000" kern="0" baseline="0" dirty="0">
              <a:solidFill>
                <a:sysClr val="windowText" lastClr="000000"/>
              </a:solidFill>
              <a:latin typeface="Arial"/>
              <a:cs typeface="Arial"/>
            </a:endParaRPr>
          </a:p>
          <a:p>
            <a:pPr marL="184150" marR="353695" indent="-171450" eaLnBrk="1" fontAlgn="auto" hangingPunct="1">
              <a:lnSpc>
                <a:spcPct val="105000"/>
              </a:lnSpc>
              <a:spcBef>
                <a:spcPts val="165"/>
              </a:spcBef>
              <a:spcAft>
                <a:spcPts val="0"/>
              </a:spcAft>
              <a:buFontTx/>
              <a:buChar char="•"/>
              <a:tabLst>
                <a:tab pos="184150" algn="l"/>
              </a:tabLst>
            </a:pPr>
            <a:r>
              <a:rPr sz="2000" kern="0" baseline="0" dirty="0">
                <a:solidFill>
                  <a:sysClr val="windowText" lastClr="000000"/>
                </a:solidFill>
                <a:latin typeface="Arial"/>
                <a:cs typeface="Arial"/>
              </a:rPr>
              <a:t>Thus</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they</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are</a:t>
            </a:r>
            <a:r>
              <a:rPr sz="2000" kern="0" spc="-15" baseline="0" dirty="0">
                <a:solidFill>
                  <a:sysClr val="windowText" lastClr="000000"/>
                </a:solidFill>
                <a:latin typeface="Arial"/>
                <a:cs typeface="Arial"/>
              </a:rPr>
              <a:t> </a:t>
            </a:r>
            <a:r>
              <a:rPr sz="2000" kern="0" spc="-10" baseline="0" dirty="0">
                <a:solidFill>
                  <a:sysClr val="windowText" lastClr="000000"/>
                </a:solidFill>
                <a:latin typeface="Arial"/>
                <a:cs typeface="Arial"/>
              </a:rPr>
              <a:t>called dynamic</a:t>
            </a:r>
            <a:endParaRPr sz="2000" kern="0" baseline="0" dirty="0">
              <a:solidFill>
                <a:sysClr val="windowText" lastClr="000000"/>
              </a:solidFill>
              <a:latin typeface="Arial"/>
              <a:cs typeface="Arial"/>
            </a:endParaRPr>
          </a:p>
        </p:txBody>
      </p:sp>
      <p:sp>
        <p:nvSpPr>
          <p:cNvPr id="8" name="object 4">
            <a:extLst>
              <a:ext uri="{FF2B5EF4-FFF2-40B4-BE49-F238E27FC236}">
                <a16:creationId xmlns:a16="http://schemas.microsoft.com/office/drawing/2014/main" id="{F4399AF9-6CBA-553E-54F9-966CE0BF3C13}"/>
              </a:ext>
            </a:extLst>
          </p:cNvPr>
          <p:cNvSpPr/>
          <p:nvPr/>
        </p:nvSpPr>
        <p:spPr>
          <a:xfrm>
            <a:off x="4732850" y="3446119"/>
            <a:ext cx="199191" cy="2274860"/>
          </a:xfrm>
          <a:custGeom>
            <a:avLst/>
            <a:gdLst/>
            <a:ahLst/>
            <a:cxnLst/>
            <a:rect l="l" t="t" r="r" b="b"/>
            <a:pathLst>
              <a:path w="194945" h="1426845">
                <a:moveTo>
                  <a:pt x="194468" y="1426368"/>
                </a:moveTo>
                <a:lnTo>
                  <a:pt x="156620" y="1417027"/>
                </a:lnTo>
                <a:lnTo>
                  <a:pt x="125712" y="1391554"/>
                </a:lnTo>
                <a:lnTo>
                  <a:pt x="104874" y="1353771"/>
                </a:lnTo>
                <a:lnTo>
                  <a:pt x="97233" y="1307504"/>
                </a:lnTo>
                <a:lnTo>
                  <a:pt x="97235" y="832048"/>
                </a:lnTo>
                <a:lnTo>
                  <a:pt x="89593" y="785781"/>
                </a:lnTo>
                <a:lnTo>
                  <a:pt x="68755" y="747998"/>
                </a:lnTo>
                <a:lnTo>
                  <a:pt x="37848" y="722524"/>
                </a:lnTo>
                <a:lnTo>
                  <a:pt x="0" y="713184"/>
                </a:lnTo>
                <a:lnTo>
                  <a:pt x="37848" y="703843"/>
                </a:lnTo>
                <a:lnTo>
                  <a:pt x="68755" y="678369"/>
                </a:lnTo>
                <a:lnTo>
                  <a:pt x="89593" y="640587"/>
                </a:lnTo>
                <a:lnTo>
                  <a:pt x="97235" y="594320"/>
                </a:lnTo>
                <a:lnTo>
                  <a:pt x="97235" y="118864"/>
                </a:lnTo>
                <a:lnTo>
                  <a:pt x="104876" y="72596"/>
                </a:lnTo>
                <a:lnTo>
                  <a:pt x="125714" y="34814"/>
                </a:lnTo>
                <a:lnTo>
                  <a:pt x="156621" y="9340"/>
                </a:lnTo>
                <a:lnTo>
                  <a:pt x="194470"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9" name="object 6">
            <a:extLst>
              <a:ext uri="{FF2B5EF4-FFF2-40B4-BE49-F238E27FC236}">
                <a16:creationId xmlns:a16="http://schemas.microsoft.com/office/drawing/2014/main" id="{2C3D396A-760A-8C29-FFC2-F1B335560AA7}"/>
              </a:ext>
            </a:extLst>
          </p:cNvPr>
          <p:cNvGrpSpPr/>
          <p:nvPr/>
        </p:nvGrpSpPr>
        <p:grpSpPr>
          <a:xfrm>
            <a:off x="4770229" y="1829016"/>
            <a:ext cx="1306721" cy="3105702"/>
            <a:chOff x="5110323" y="1576197"/>
            <a:chExt cx="1306721" cy="3105702"/>
          </a:xfrm>
        </p:grpSpPr>
        <p:sp>
          <p:nvSpPr>
            <p:cNvPr id="10" name="object 7">
              <a:extLst>
                <a:ext uri="{FF2B5EF4-FFF2-40B4-BE49-F238E27FC236}">
                  <a16:creationId xmlns:a16="http://schemas.microsoft.com/office/drawing/2014/main" id="{1A554615-4BF9-1F48-D6BB-E054B0F44C08}"/>
                </a:ext>
              </a:extLst>
            </p:cNvPr>
            <p:cNvSpPr/>
            <p:nvPr/>
          </p:nvSpPr>
          <p:spPr>
            <a:xfrm>
              <a:off x="6302744" y="4424724"/>
              <a:ext cx="114300" cy="257175"/>
            </a:xfrm>
            <a:custGeom>
              <a:avLst/>
              <a:gdLst/>
              <a:ahLst/>
              <a:cxnLst/>
              <a:rect l="l" t="t" r="r" b="b"/>
              <a:pathLst>
                <a:path w="114300" h="257175">
                  <a:moveTo>
                    <a:pt x="76200" y="95250"/>
                  </a:moveTo>
                  <a:lnTo>
                    <a:pt x="38100" y="95250"/>
                  </a:lnTo>
                  <a:lnTo>
                    <a:pt x="38100" y="257175"/>
                  </a:lnTo>
                  <a:lnTo>
                    <a:pt x="76200" y="257175"/>
                  </a:lnTo>
                  <a:lnTo>
                    <a:pt x="76200" y="95250"/>
                  </a:lnTo>
                  <a:close/>
                </a:path>
                <a:path w="114300" h="257175">
                  <a:moveTo>
                    <a:pt x="57150" y="0"/>
                  </a:moveTo>
                  <a:lnTo>
                    <a:pt x="0" y="114300"/>
                  </a:lnTo>
                  <a:lnTo>
                    <a:pt x="38100" y="114300"/>
                  </a:lnTo>
                  <a:lnTo>
                    <a:pt x="38100" y="95250"/>
                  </a:lnTo>
                  <a:lnTo>
                    <a:pt x="104775" y="95250"/>
                  </a:lnTo>
                  <a:lnTo>
                    <a:pt x="57150" y="0"/>
                  </a:lnTo>
                  <a:close/>
                </a:path>
                <a:path w="114300" h="257175">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8">
              <a:extLst>
                <a:ext uri="{FF2B5EF4-FFF2-40B4-BE49-F238E27FC236}">
                  <a16:creationId xmlns:a16="http://schemas.microsoft.com/office/drawing/2014/main" id="{0DF076C5-7A22-6DA2-C23D-311509B3DC9F}"/>
                </a:ext>
              </a:extLst>
            </p:cNvPr>
            <p:cNvSpPr/>
            <p:nvPr/>
          </p:nvSpPr>
          <p:spPr>
            <a:xfrm>
              <a:off x="5110323" y="1576197"/>
              <a:ext cx="161812" cy="1599983"/>
            </a:xfrm>
            <a:custGeom>
              <a:avLst/>
              <a:gdLst/>
              <a:ahLst/>
              <a:cxnLst/>
              <a:rect l="l" t="t" r="r" b="b"/>
              <a:pathLst>
                <a:path w="194945" h="1012189">
                  <a:moveTo>
                    <a:pt x="194468" y="1012031"/>
                  </a:moveTo>
                  <a:lnTo>
                    <a:pt x="156620" y="1005404"/>
                  </a:lnTo>
                  <a:lnTo>
                    <a:pt x="125713" y="987330"/>
                  </a:lnTo>
                  <a:lnTo>
                    <a:pt x="104874" y="960523"/>
                  </a:lnTo>
                  <a:lnTo>
                    <a:pt x="97233" y="927696"/>
                  </a:lnTo>
                  <a:lnTo>
                    <a:pt x="97234" y="590350"/>
                  </a:lnTo>
                  <a:lnTo>
                    <a:pt x="89593" y="557523"/>
                  </a:lnTo>
                  <a:lnTo>
                    <a:pt x="68755" y="530717"/>
                  </a:lnTo>
                  <a:lnTo>
                    <a:pt x="37848" y="512643"/>
                  </a:lnTo>
                  <a:lnTo>
                    <a:pt x="0" y="506016"/>
                  </a:lnTo>
                  <a:lnTo>
                    <a:pt x="37848" y="499388"/>
                  </a:lnTo>
                  <a:lnTo>
                    <a:pt x="68755" y="481314"/>
                  </a:lnTo>
                  <a:lnTo>
                    <a:pt x="89593" y="454507"/>
                  </a:lnTo>
                  <a:lnTo>
                    <a:pt x="97234" y="421680"/>
                  </a:lnTo>
                  <a:lnTo>
                    <a:pt x="97234" y="84334"/>
                  </a:lnTo>
                  <a:lnTo>
                    <a:pt x="104875" y="51507"/>
                  </a:lnTo>
                  <a:lnTo>
                    <a:pt x="125714" y="24701"/>
                  </a:lnTo>
                  <a:lnTo>
                    <a:pt x="156621" y="6627"/>
                  </a:lnTo>
                  <a:lnTo>
                    <a:pt x="194469" y="0"/>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2" name="object 9">
            <a:extLst>
              <a:ext uri="{FF2B5EF4-FFF2-40B4-BE49-F238E27FC236}">
                <a16:creationId xmlns:a16="http://schemas.microsoft.com/office/drawing/2014/main" id="{2300D832-13E2-D4E8-D5C9-5C8DCBDCEE7E}"/>
              </a:ext>
            </a:extLst>
          </p:cNvPr>
          <p:cNvSpPr txBox="1"/>
          <p:nvPr/>
        </p:nvSpPr>
        <p:spPr>
          <a:xfrm>
            <a:off x="4451691" y="2117546"/>
            <a:ext cx="187231" cy="866113"/>
          </a:xfrm>
          <a:prstGeom prst="rect">
            <a:avLst/>
          </a:prstGeom>
        </p:spPr>
        <p:txBody>
          <a:bodyPr vert="vert270" wrap="square" lIns="0" tIns="0" rIns="0" bIns="0" rtlCol="0">
            <a:spAutoFit/>
          </a:bodyPr>
          <a:lstStyle/>
          <a:p>
            <a:pPr marL="12700" eaLnBrk="1" fontAlgn="auto" hangingPunct="1">
              <a:lnSpc>
                <a:spcPts val="1425"/>
              </a:lnSpc>
              <a:spcBef>
                <a:spcPts val="0"/>
              </a:spcBef>
              <a:spcAft>
                <a:spcPts val="0"/>
              </a:spcAft>
            </a:pPr>
            <a:r>
              <a:rPr kern="0" spc="-10" baseline="0" dirty="0">
                <a:solidFill>
                  <a:sysClr val="windowText" lastClr="000000"/>
                </a:solidFill>
                <a:latin typeface="Arial"/>
                <a:cs typeface="Arial"/>
              </a:rPr>
              <a:t>Static</a:t>
            </a:r>
            <a:endParaRPr sz="1200" kern="0" baseline="0" dirty="0">
              <a:solidFill>
                <a:sysClr val="windowText" lastClr="000000"/>
              </a:solidFill>
              <a:latin typeface="Arial"/>
              <a:cs typeface="Arial"/>
            </a:endParaRPr>
          </a:p>
        </p:txBody>
      </p:sp>
      <p:graphicFrame>
        <p:nvGraphicFramePr>
          <p:cNvPr id="13" name="object 10">
            <a:extLst>
              <a:ext uri="{FF2B5EF4-FFF2-40B4-BE49-F238E27FC236}">
                <a16:creationId xmlns:a16="http://schemas.microsoft.com/office/drawing/2014/main" id="{311A6BB2-CF46-1245-B643-29C4B1384964}"/>
              </a:ext>
            </a:extLst>
          </p:cNvPr>
          <p:cNvGraphicFramePr>
            <a:graphicFrameLocks noGrp="1"/>
          </p:cNvGraphicFramePr>
          <p:nvPr>
            <p:extLst>
              <p:ext uri="{D42A27DB-BD31-4B8C-83A1-F6EECF244321}">
                <p14:modId xmlns:p14="http://schemas.microsoft.com/office/powerpoint/2010/main" val="1218492372"/>
              </p:ext>
            </p:extLst>
          </p:nvPr>
        </p:nvGraphicFramePr>
        <p:xfrm>
          <a:off x="4995150" y="1798577"/>
          <a:ext cx="2160240" cy="3922402"/>
        </p:xfrm>
        <a:graphic>
          <a:graphicData uri="http://schemas.openxmlformats.org/drawingml/2006/table">
            <a:tbl>
              <a:tblPr firstRow="1" bandRow="1"/>
              <a:tblGrid>
                <a:gridCol w="2160240">
                  <a:extLst>
                    <a:ext uri="{9D8B030D-6E8A-4147-A177-3AD203B41FA5}">
                      <a16:colId xmlns:a16="http://schemas.microsoft.com/office/drawing/2014/main" val="20000"/>
                    </a:ext>
                  </a:extLst>
                </a:gridCol>
              </a:tblGrid>
              <a:tr h="6469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0"/>
                        </a:spcBef>
                      </a:pPr>
                      <a:r>
                        <a:rPr sz="2000" spc="-20" dirty="0">
                          <a:latin typeface="Comic Sans MS"/>
                          <a:cs typeface="Comic Sans MS"/>
                        </a:rPr>
                        <a:t>Code</a:t>
                      </a:r>
                      <a:endParaRPr sz="2000" dirty="0">
                        <a:latin typeface="Comic Sans MS"/>
                        <a:cs typeface="Comic Sans MS"/>
                      </a:endParaRPr>
                    </a:p>
                  </a:txBody>
                  <a:tcPr marL="0" marR="0" marT="96520" marB="0" anchor="ctr" anchorCtr="1">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95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2000" dirty="0">
                          <a:latin typeface="Comic Sans MS"/>
                          <a:cs typeface="Comic Sans MS"/>
                        </a:rPr>
                        <a:t>Constant</a:t>
                      </a:r>
                      <a:r>
                        <a:rPr sz="2000" spc="-45" dirty="0">
                          <a:latin typeface="Comic Sans MS"/>
                          <a:cs typeface="Comic Sans MS"/>
                        </a:rPr>
                        <a:t> </a:t>
                      </a:r>
                      <a:r>
                        <a:rPr sz="2000" spc="-20" dirty="0">
                          <a:latin typeface="Comic Sans MS"/>
                          <a:cs typeface="Comic Sans MS"/>
                        </a:rPr>
                        <a:t>Data</a:t>
                      </a:r>
                      <a:endParaRPr sz="2000" dirty="0">
                        <a:latin typeface="Comic Sans MS"/>
                        <a:cs typeface="Comic Sans MS"/>
                      </a:endParaRPr>
                    </a:p>
                  </a:txBody>
                  <a:tcPr marL="0" marR="0" marT="47625" marB="0" anchor="ctr" anchorCtr="1">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0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2000" dirty="0">
                          <a:latin typeface="Comic Sans MS"/>
                          <a:cs typeface="Comic Sans MS"/>
                        </a:rPr>
                        <a:t>Alterable</a:t>
                      </a:r>
                      <a:r>
                        <a:rPr sz="2000" spc="-50" dirty="0">
                          <a:latin typeface="Comic Sans MS"/>
                          <a:cs typeface="Comic Sans MS"/>
                        </a:rPr>
                        <a:t> </a:t>
                      </a:r>
                      <a:r>
                        <a:rPr sz="2000" spc="-20" dirty="0">
                          <a:latin typeface="Comic Sans MS"/>
                          <a:cs typeface="Comic Sans MS"/>
                        </a:rPr>
                        <a:t>Data</a:t>
                      </a:r>
                      <a:endParaRPr sz="2000">
                        <a:latin typeface="Comic Sans MS"/>
                        <a:cs typeface="Comic Sans MS"/>
                      </a:endParaRPr>
                    </a:p>
                  </a:txBody>
                  <a:tcPr marL="0" marR="0" marT="47625" marB="0" anchor="ctr" anchorCtr="1">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0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2000" spc="-20" dirty="0">
                          <a:latin typeface="Comic Sans MS"/>
                          <a:cs typeface="Comic Sans MS"/>
                        </a:rPr>
                        <a:t>Heap</a:t>
                      </a:r>
                      <a:endParaRPr sz="2000" dirty="0">
                        <a:latin typeface="Comic Sans MS"/>
                        <a:cs typeface="Comic Sans MS"/>
                      </a:endParaRPr>
                    </a:p>
                  </a:txBody>
                  <a:tcPr marL="0" marR="0" marT="47625" marB="0" anchor="ctr" anchorCtr="1">
                    <a:lnL w="19050">
                      <a:solidFill>
                        <a:srgbClr val="000000"/>
                      </a:solidFill>
                      <a:prstDash val="sysDash"/>
                    </a:lnL>
                    <a:lnR w="19050">
                      <a:solidFill>
                        <a:srgbClr val="000000"/>
                      </a:solidFill>
                      <a:prstDash val="sysDash"/>
                    </a:lnR>
                    <a:lnT w="19050">
                      <a:solidFill>
                        <a:srgbClr val="000000"/>
                      </a:solidFill>
                      <a:prstDash val="sysDash"/>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3323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800">
                        <a:latin typeface="Times New Roman"/>
                        <a:cs typeface="Times New Roman"/>
                      </a:endParaRPr>
                    </a:p>
                  </a:txBody>
                  <a:tcPr marL="0" marR="0" marT="0" marB="0" anchor="ctr" anchorCtr="1">
                    <a:lnL w="19050">
                      <a:solidFill>
                        <a:srgbClr val="000000"/>
                      </a:solidFill>
                      <a:prstDash val="solid"/>
                    </a:lnL>
                    <a:lnR w="19050">
                      <a:solidFill>
                        <a:srgbClr val="000000"/>
                      </a:solidFill>
                      <a:prstDash val="solid"/>
                    </a:lnR>
                    <a:lnT w="19050">
                      <a:solidFill>
                        <a:srgbClr val="000000"/>
                      </a:solidFill>
                      <a:prstDash val="sysDash"/>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716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055"/>
                        </a:spcBef>
                      </a:pPr>
                      <a:r>
                        <a:rPr sz="2000" spc="-10" dirty="0">
                          <a:latin typeface="Comic Sans MS"/>
                          <a:cs typeface="Comic Sans MS"/>
                        </a:rPr>
                        <a:t>Stack</a:t>
                      </a:r>
                      <a:endParaRPr sz="2000" dirty="0">
                        <a:latin typeface="Comic Sans MS"/>
                        <a:cs typeface="Comic Sans MS"/>
                      </a:endParaRPr>
                    </a:p>
                  </a:txBody>
                  <a:tcPr marL="0" marR="0" marT="133985" marB="0" anchor="ctr" anchorCtr="1">
                    <a:lnL w="19050">
                      <a:solidFill>
                        <a:srgbClr val="000000"/>
                      </a:solidFill>
                      <a:prstDash val="solid"/>
                    </a:lnL>
                    <a:lnR w="19050">
                      <a:solidFill>
                        <a:srgbClr val="000000"/>
                      </a:solidFill>
                      <a:prstDash val="solid"/>
                    </a:lnR>
                    <a:lnT w="19050">
                      <a:solidFill>
                        <a:srgbClr val="000000"/>
                      </a:solidFill>
                      <a:prstDash val="sysDash"/>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4" name="object 11">
            <a:extLst>
              <a:ext uri="{FF2B5EF4-FFF2-40B4-BE49-F238E27FC236}">
                <a16:creationId xmlns:a16="http://schemas.microsoft.com/office/drawing/2014/main" id="{35EFE669-3EC9-20F5-F75D-A6FC03BA9ABE}"/>
              </a:ext>
            </a:extLst>
          </p:cNvPr>
          <p:cNvSpPr/>
          <p:nvPr/>
        </p:nvSpPr>
        <p:spPr>
          <a:xfrm>
            <a:off x="5962650" y="3986619"/>
            <a:ext cx="114300" cy="257175"/>
          </a:xfrm>
          <a:custGeom>
            <a:avLst/>
            <a:gdLst/>
            <a:ahLst/>
            <a:cxnLst/>
            <a:rect l="l" t="t" r="r" b="b"/>
            <a:pathLst>
              <a:path w="114300" h="257175">
                <a:moveTo>
                  <a:pt x="38100" y="142875"/>
                </a:moveTo>
                <a:lnTo>
                  <a:pt x="0" y="142875"/>
                </a:lnTo>
                <a:lnTo>
                  <a:pt x="57150" y="257175"/>
                </a:lnTo>
                <a:lnTo>
                  <a:pt x="104775" y="161925"/>
                </a:lnTo>
                <a:lnTo>
                  <a:pt x="38100" y="161925"/>
                </a:lnTo>
                <a:lnTo>
                  <a:pt x="38100" y="142875"/>
                </a:lnTo>
                <a:close/>
              </a:path>
              <a:path w="114300" h="257175">
                <a:moveTo>
                  <a:pt x="76200" y="0"/>
                </a:moveTo>
                <a:lnTo>
                  <a:pt x="38100" y="0"/>
                </a:lnTo>
                <a:lnTo>
                  <a:pt x="38100" y="161925"/>
                </a:lnTo>
                <a:lnTo>
                  <a:pt x="76200" y="161925"/>
                </a:lnTo>
                <a:lnTo>
                  <a:pt x="76200" y="0"/>
                </a:lnTo>
                <a:close/>
              </a:path>
              <a:path w="114300" h="257175">
                <a:moveTo>
                  <a:pt x="114300" y="142875"/>
                </a:moveTo>
                <a:lnTo>
                  <a:pt x="76200" y="142875"/>
                </a:lnTo>
                <a:lnTo>
                  <a:pt x="76200" y="161925"/>
                </a:lnTo>
                <a:lnTo>
                  <a:pt x="104775" y="161925"/>
                </a:lnTo>
                <a:lnTo>
                  <a:pt x="114300" y="14287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2">
            <a:extLst>
              <a:ext uri="{FF2B5EF4-FFF2-40B4-BE49-F238E27FC236}">
                <a16:creationId xmlns:a16="http://schemas.microsoft.com/office/drawing/2014/main" id="{4A058492-FD1F-6DE8-79F2-2B8DFC6FF762}"/>
              </a:ext>
            </a:extLst>
          </p:cNvPr>
          <p:cNvSpPr txBox="1"/>
          <p:nvPr/>
        </p:nvSpPr>
        <p:spPr>
          <a:xfrm>
            <a:off x="7380312" y="1852178"/>
            <a:ext cx="1054876" cy="182101"/>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100" kern="0" spc="-10" baseline="0" dirty="0">
                <a:solidFill>
                  <a:sysClr val="windowText" lastClr="000000"/>
                </a:solidFill>
                <a:latin typeface="Arial"/>
                <a:cs typeface="Arial"/>
              </a:rPr>
              <a:t>x0000</a:t>
            </a:r>
            <a:endParaRPr sz="1100" kern="0" baseline="0" dirty="0">
              <a:solidFill>
                <a:sysClr val="windowText" lastClr="000000"/>
              </a:solidFill>
              <a:latin typeface="Arial"/>
              <a:cs typeface="Arial"/>
            </a:endParaRPr>
          </a:p>
        </p:txBody>
      </p:sp>
      <p:sp>
        <p:nvSpPr>
          <p:cNvPr id="17" name="object 5">
            <a:extLst>
              <a:ext uri="{FF2B5EF4-FFF2-40B4-BE49-F238E27FC236}">
                <a16:creationId xmlns:a16="http://schemas.microsoft.com/office/drawing/2014/main" id="{809EB39A-E019-BA30-D08F-6517634B67AA}"/>
              </a:ext>
            </a:extLst>
          </p:cNvPr>
          <p:cNvSpPr txBox="1"/>
          <p:nvPr/>
        </p:nvSpPr>
        <p:spPr>
          <a:xfrm>
            <a:off x="2342017" y="4317534"/>
            <a:ext cx="2286000" cy="977191"/>
          </a:xfrm>
          <a:prstGeom prst="rect">
            <a:avLst/>
          </a:prstGeom>
        </p:spPr>
        <p:txBody>
          <a:bodyPr vert="horz" wrap="square" lIns="0" tIns="12700" rIns="0" bIns="0" rtlCol="0">
            <a:spAutoFit/>
          </a:bodyPr>
          <a:lstStyle/>
          <a:p>
            <a:pPr marR="5080" algn="r">
              <a:lnSpc>
                <a:spcPct val="100000"/>
              </a:lnSpc>
              <a:spcBef>
                <a:spcPts val="100"/>
              </a:spcBef>
            </a:pPr>
            <a:r>
              <a:rPr sz="2800" spc="-10" dirty="0">
                <a:latin typeface="Arial"/>
                <a:cs typeface="Arial"/>
              </a:rPr>
              <a:t>Dynamic</a:t>
            </a:r>
            <a:endParaRPr sz="2800" dirty="0">
              <a:latin typeface="Arial"/>
              <a:cs typeface="Arial"/>
            </a:endParaRPr>
          </a:p>
          <a:p>
            <a:pPr>
              <a:lnSpc>
                <a:spcPct val="100000"/>
              </a:lnSpc>
              <a:spcBef>
                <a:spcPts val="755"/>
              </a:spcBef>
            </a:pPr>
            <a:endParaRPr sz="2800" dirty="0">
              <a:latin typeface="Arial"/>
              <a:cs typeface="Arial"/>
            </a:endParaRPr>
          </a:p>
          <a:p>
            <a:pPr marL="12700">
              <a:lnSpc>
                <a:spcPct val="100000"/>
              </a:lnSpc>
            </a:pPr>
            <a:r>
              <a:rPr sz="2800" i="1" dirty="0">
                <a:latin typeface="Arial"/>
                <a:cs typeface="Arial"/>
              </a:rPr>
              <a:t>*Not</a:t>
            </a:r>
            <a:r>
              <a:rPr sz="2800" i="1" spc="-15" dirty="0">
                <a:latin typeface="Arial"/>
                <a:cs typeface="Arial"/>
              </a:rPr>
              <a:t> </a:t>
            </a:r>
            <a:r>
              <a:rPr sz="2800" i="1" dirty="0">
                <a:latin typeface="Arial"/>
                <a:cs typeface="Arial"/>
              </a:rPr>
              <a:t>just</a:t>
            </a:r>
            <a:r>
              <a:rPr sz="2800" i="1" spc="-15" dirty="0">
                <a:latin typeface="Arial"/>
                <a:cs typeface="Arial"/>
              </a:rPr>
              <a:t> </a:t>
            </a:r>
            <a:r>
              <a:rPr sz="2800" i="1" dirty="0">
                <a:latin typeface="Arial"/>
                <a:cs typeface="Arial"/>
              </a:rPr>
              <a:t>their</a:t>
            </a:r>
            <a:r>
              <a:rPr sz="2800" i="1" spc="-15" dirty="0">
                <a:latin typeface="Arial"/>
                <a:cs typeface="Arial"/>
              </a:rPr>
              <a:t> </a:t>
            </a:r>
            <a:r>
              <a:rPr sz="2800" i="1" spc="-20" dirty="0">
                <a:latin typeface="Arial"/>
                <a:cs typeface="Arial"/>
              </a:rPr>
              <a:t>value</a:t>
            </a:r>
            <a:endParaRPr sz="2800" dirty="0">
              <a:latin typeface="Arial"/>
              <a:cs typeface="Arial"/>
            </a:endParaRPr>
          </a:p>
        </p:txBody>
      </p:sp>
    </p:spTree>
    <p:extLst>
      <p:ext uri="{BB962C8B-B14F-4D97-AF65-F5344CB8AC3E}">
        <p14:creationId xmlns:p14="http://schemas.microsoft.com/office/powerpoint/2010/main" val="584417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364506-3299-6542-1322-4DEC69C3EF55}"/>
              </a:ext>
            </a:extLst>
          </p:cNvPr>
          <p:cNvSpPr>
            <a:spLocks noGrp="1"/>
          </p:cNvSpPr>
          <p:nvPr>
            <p:ph type="title"/>
          </p:nvPr>
        </p:nvSpPr>
        <p:spPr/>
        <p:txBody>
          <a:bodyPr/>
          <a:lstStyle/>
          <a:p>
            <a:r>
              <a:rPr lang="en-US" altLang="zh-CN" sz="2800" b="1" dirty="0">
                <a:solidFill>
                  <a:srgbClr val="3333CC"/>
                </a:solidFill>
                <a:latin typeface="Arial"/>
                <a:cs typeface="Arial"/>
              </a:rPr>
              <a:t>Compiler</a:t>
            </a:r>
            <a:r>
              <a:rPr lang="en-US" altLang="zh-CN" sz="2800" b="1" spc="-40" dirty="0">
                <a:solidFill>
                  <a:srgbClr val="3333CC"/>
                </a:solidFill>
                <a:latin typeface="Arial"/>
                <a:cs typeface="Arial"/>
              </a:rPr>
              <a:t> </a:t>
            </a:r>
            <a:r>
              <a:rPr lang="en-US" altLang="zh-CN" sz="2800" b="1" spc="-20" dirty="0">
                <a:solidFill>
                  <a:srgbClr val="3333CC"/>
                </a:solidFill>
                <a:latin typeface="Arial"/>
                <a:cs typeface="Arial"/>
              </a:rPr>
              <a:t>Magic</a:t>
            </a:r>
            <a:endParaRPr lang="zh-CN" altLang="en-US" dirty="0"/>
          </a:p>
        </p:txBody>
      </p:sp>
      <p:sp>
        <p:nvSpPr>
          <p:cNvPr id="3" name="内容占位符 2">
            <a:extLst>
              <a:ext uri="{FF2B5EF4-FFF2-40B4-BE49-F238E27FC236}">
                <a16:creationId xmlns:a16="http://schemas.microsoft.com/office/drawing/2014/main" id="{56BB7780-6411-C9A0-E0C1-D4B3D3EFC4A6}"/>
              </a:ext>
            </a:extLst>
          </p:cNvPr>
          <p:cNvSpPr>
            <a:spLocks noGrp="1"/>
          </p:cNvSpPr>
          <p:nvPr>
            <p:ph idx="1"/>
          </p:nvPr>
        </p:nvSpPr>
        <p:spPr/>
        <p:txBody>
          <a:bodyPr/>
          <a:lstStyle/>
          <a:p>
            <a:r>
              <a:rPr lang="en-US" altLang="zh-CN" dirty="0"/>
              <a:t>The compiler has the job of converting your C program into assembly code</a:t>
            </a:r>
          </a:p>
          <a:p>
            <a:r>
              <a:rPr lang="en-US" altLang="zh-CN" dirty="0"/>
              <a:t>Thus it must convert the symbolic variable names into addresses</a:t>
            </a:r>
          </a:p>
          <a:p>
            <a:r>
              <a:rPr lang="en-US" altLang="zh-CN" dirty="0"/>
              <a:t>How does it keep track of what is where?</a:t>
            </a:r>
          </a:p>
          <a:p>
            <a:pPr lvl="1"/>
            <a:r>
              <a:rPr lang="en-US" altLang="zh-CN" dirty="0"/>
              <a:t>Keep track of scope</a:t>
            </a:r>
          </a:p>
          <a:p>
            <a:pPr lvl="1"/>
            <a:r>
              <a:rPr lang="en-US" altLang="zh-CN" dirty="0"/>
              <a:t>Storage class</a:t>
            </a:r>
          </a:p>
          <a:p>
            <a:r>
              <a:rPr lang="en-US" altLang="zh-CN" dirty="0"/>
              <a:t>Symbol table provides much of this information</a:t>
            </a:r>
          </a:p>
          <a:p>
            <a:endParaRPr lang="zh-CN" altLang="en-US" dirty="0"/>
          </a:p>
        </p:txBody>
      </p:sp>
    </p:spTree>
    <p:extLst>
      <p:ext uri="{BB962C8B-B14F-4D97-AF65-F5344CB8AC3E}">
        <p14:creationId xmlns:p14="http://schemas.microsoft.com/office/powerpoint/2010/main" val="2663118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74E910-679A-54E1-95D3-8FF80D446EA4}"/>
              </a:ext>
            </a:extLst>
          </p:cNvPr>
          <p:cNvSpPr>
            <a:spLocks noGrp="1"/>
          </p:cNvSpPr>
          <p:nvPr>
            <p:ph type="title"/>
          </p:nvPr>
        </p:nvSpPr>
        <p:spPr/>
        <p:txBody>
          <a:bodyPr/>
          <a:lstStyle/>
          <a:p>
            <a:r>
              <a:rPr lang="en-US" altLang="zh-CN" sz="2800" b="1" dirty="0">
                <a:solidFill>
                  <a:srgbClr val="3333CC"/>
                </a:solidFill>
                <a:latin typeface="Arial"/>
                <a:cs typeface="Arial"/>
              </a:rPr>
              <a:t>Activation</a:t>
            </a:r>
            <a:r>
              <a:rPr lang="en-US" altLang="zh-CN" sz="2800" b="1" spc="-15" dirty="0">
                <a:solidFill>
                  <a:srgbClr val="3333CC"/>
                </a:solidFill>
                <a:latin typeface="Arial"/>
                <a:cs typeface="Arial"/>
              </a:rPr>
              <a:t> </a:t>
            </a:r>
            <a:r>
              <a:rPr lang="en-US" altLang="zh-CN" sz="2800" b="1" spc="-10" dirty="0">
                <a:solidFill>
                  <a:srgbClr val="3333CC"/>
                </a:solidFill>
                <a:latin typeface="Arial"/>
                <a:cs typeface="Arial"/>
              </a:rPr>
              <a:t>Records!!!</a:t>
            </a:r>
            <a:endParaRPr lang="zh-CN" altLang="en-US" dirty="0"/>
          </a:p>
        </p:txBody>
      </p:sp>
      <p:sp>
        <p:nvSpPr>
          <p:cNvPr id="3" name="内容占位符 2">
            <a:extLst>
              <a:ext uri="{FF2B5EF4-FFF2-40B4-BE49-F238E27FC236}">
                <a16:creationId xmlns:a16="http://schemas.microsoft.com/office/drawing/2014/main" id="{2C1095BE-9850-CC88-96CB-C6B09556C993}"/>
              </a:ext>
            </a:extLst>
          </p:cNvPr>
          <p:cNvSpPr>
            <a:spLocks noGrp="1"/>
          </p:cNvSpPr>
          <p:nvPr>
            <p:ph idx="1"/>
          </p:nvPr>
        </p:nvSpPr>
        <p:spPr/>
        <p:txBody>
          <a:bodyPr/>
          <a:lstStyle/>
          <a:p>
            <a:r>
              <a:rPr lang="en-US" altLang="zh-CN" sz="2000" dirty="0"/>
              <a:t>Two main areas (for now) in memory:</a:t>
            </a:r>
          </a:p>
          <a:p>
            <a:pPr lvl="1"/>
            <a:r>
              <a:rPr lang="en-US" altLang="zh-CN" sz="1800" dirty="0"/>
              <a:t>Global data section</a:t>
            </a:r>
          </a:p>
          <a:p>
            <a:pPr lvl="1"/>
            <a:r>
              <a:rPr lang="en-US" altLang="zh-CN" sz="1800" dirty="0"/>
              <a:t>Run-time stack</a:t>
            </a:r>
          </a:p>
          <a:p>
            <a:r>
              <a:rPr lang="en-US" altLang="zh-CN" sz="2000" dirty="0"/>
              <a:t>Local variables exist only during lifetime of function</a:t>
            </a:r>
          </a:p>
          <a:p>
            <a:pPr lvl="1"/>
            <a:r>
              <a:rPr lang="en-US" altLang="zh-CN" sz="1800" dirty="0"/>
              <a:t>De-allocated after function completes</a:t>
            </a:r>
          </a:p>
          <a:p>
            <a:r>
              <a:rPr lang="en-US" altLang="zh-CN" sz="2000" dirty="0"/>
              <a:t>How to define area of memory for a code block/function ?</a:t>
            </a:r>
          </a:p>
          <a:p>
            <a:r>
              <a:rPr lang="en-US" altLang="zh-CN" sz="2000" dirty="0"/>
              <a:t>......Activation Record</a:t>
            </a:r>
          </a:p>
          <a:p>
            <a:pPr lvl="1"/>
            <a:r>
              <a:rPr lang="en-US" altLang="zh-CN" sz="1800" dirty="0"/>
              <a:t>Also called Stack Frame</a:t>
            </a:r>
          </a:p>
          <a:p>
            <a:pPr lvl="1"/>
            <a:r>
              <a:rPr lang="en-US" altLang="zh-CN" sz="1800" dirty="0"/>
              <a:t>Local variables allocated in the activation record</a:t>
            </a:r>
          </a:p>
          <a:p>
            <a:pPr lvl="1"/>
            <a:r>
              <a:rPr lang="en-US" altLang="zh-CN" sz="1800" dirty="0"/>
              <a:t>Activation record is portion of run-time stack</a:t>
            </a:r>
          </a:p>
          <a:p>
            <a:pPr lvl="2"/>
            <a:r>
              <a:rPr lang="en-US" altLang="zh-CN" sz="2000" dirty="0"/>
              <a:t>Function can only access a valid portion of the stack</a:t>
            </a:r>
          </a:p>
          <a:p>
            <a:pPr lvl="2"/>
            <a:r>
              <a:rPr lang="en-US" altLang="zh-CN" sz="2000" dirty="0"/>
              <a:t>Should not access another functions activation records!</a:t>
            </a:r>
          </a:p>
          <a:p>
            <a:pPr lvl="1"/>
            <a:r>
              <a:rPr lang="en-US" altLang="zh-CN" sz="1800" dirty="0"/>
              <a:t>When function returns…POP the record</a:t>
            </a:r>
          </a:p>
          <a:p>
            <a:pPr lvl="2"/>
            <a:r>
              <a:rPr lang="en-US" altLang="zh-CN" sz="2000" dirty="0"/>
              <a:t>The local variables can no longer be accessed!</a:t>
            </a:r>
          </a:p>
          <a:p>
            <a:pPr lvl="1"/>
            <a:endParaRPr lang="en-US" altLang="zh-CN" dirty="0"/>
          </a:p>
          <a:p>
            <a:endParaRPr lang="en-US" altLang="zh-CN" dirty="0"/>
          </a:p>
          <a:p>
            <a:endParaRPr lang="zh-CN" altLang="en-US" dirty="0"/>
          </a:p>
        </p:txBody>
      </p:sp>
    </p:spTree>
    <p:extLst>
      <p:ext uri="{BB962C8B-B14F-4D97-AF65-F5344CB8AC3E}">
        <p14:creationId xmlns:p14="http://schemas.microsoft.com/office/powerpoint/2010/main" val="3869966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7B3A7D-A25C-69AE-E52B-92A4A4006C62}"/>
              </a:ext>
            </a:extLst>
          </p:cNvPr>
          <p:cNvSpPr>
            <a:spLocks noGrp="1"/>
          </p:cNvSpPr>
          <p:nvPr>
            <p:ph type="title"/>
          </p:nvPr>
        </p:nvSpPr>
        <p:spPr/>
        <p:txBody>
          <a:bodyPr/>
          <a:lstStyle/>
          <a:p>
            <a:r>
              <a:rPr lang="en-US" altLang="zh-CN" sz="2800" b="1" dirty="0">
                <a:solidFill>
                  <a:srgbClr val="3333CC"/>
                </a:solidFill>
                <a:latin typeface="Arial"/>
                <a:cs typeface="Arial"/>
              </a:rPr>
              <a:t>Symbol</a:t>
            </a:r>
            <a:r>
              <a:rPr lang="en-US" altLang="zh-CN" sz="2800" b="1" spc="-45" dirty="0">
                <a:solidFill>
                  <a:srgbClr val="3333CC"/>
                </a:solidFill>
                <a:latin typeface="Arial"/>
                <a:cs typeface="Arial"/>
              </a:rPr>
              <a:t> </a:t>
            </a:r>
            <a:r>
              <a:rPr lang="en-US" altLang="zh-CN" sz="2800" b="1" spc="-10" dirty="0">
                <a:solidFill>
                  <a:srgbClr val="3333CC"/>
                </a:solidFill>
                <a:latin typeface="Arial"/>
                <a:cs typeface="Arial"/>
              </a:rPr>
              <a:t>Table</a:t>
            </a:r>
            <a:endParaRPr lang="zh-CN" altLang="en-US" dirty="0"/>
          </a:p>
        </p:txBody>
      </p:sp>
      <p:sp>
        <p:nvSpPr>
          <p:cNvPr id="3" name="内容占位符 2">
            <a:extLst>
              <a:ext uri="{FF2B5EF4-FFF2-40B4-BE49-F238E27FC236}">
                <a16:creationId xmlns:a16="http://schemas.microsoft.com/office/drawing/2014/main" id="{C5225331-4E76-A130-6B34-DF321C1A2001}"/>
              </a:ext>
            </a:extLst>
          </p:cNvPr>
          <p:cNvSpPr>
            <a:spLocks noGrp="1"/>
          </p:cNvSpPr>
          <p:nvPr>
            <p:ph idx="1"/>
          </p:nvPr>
        </p:nvSpPr>
        <p:spPr/>
        <p:txBody>
          <a:bodyPr/>
          <a:lstStyle/>
          <a:p>
            <a:r>
              <a:rPr lang="en-US" altLang="zh-CN" dirty="0"/>
              <a:t>For each variable keeps track of</a:t>
            </a:r>
          </a:p>
          <a:p>
            <a:pPr lvl="1"/>
            <a:r>
              <a:rPr lang="en-US" altLang="zh-CN" dirty="0"/>
              <a:t>Type</a:t>
            </a:r>
          </a:p>
          <a:p>
            <a:pPr lvl="1"/>
            <a:r>
              <a:rPr lang="en-US" altLang="zh-CN" dirty="0"/>
              <a:t>Scope</a:t>
            </a:r>
          </a:p>
          <a:p>
            <a:pPr lvl="1"/>
            <a:r>
              <a:rPr lang="en-US" altLang="zh-CN" dirty="0"/>
              <a:t>Location (as an offset)</a:t>
            </a:r>
          </a:p>
          <a:p>
            <a:pPr lvl="2"/>
            <a:r>
              <a:rPr lang="en-US" altLang="zh-CN" sz="1800" dirty="0"/>
              <a:t>Either in global area or local area</a:t>
            </a:r>
          </a:p>
          <a:p>
            <a:pPr lvl="2"/>
            <a:r>
              <a:rPr lang="en-US" altLang="zh-CN" sz="1800" dirty="0"/>
              <a:t>If in local area, then based on activation record</a:t>
            </a:r>
          </a:p>
          <a:p>
            <a:pPr lvl="1"/>
            <a:r>
              <a:rPr lang="en-US" altLang="zh-CN" dirty="0"/>
              <a:t>Other info (const, etc.)</a:t>
            </a:r>
          </a:p>
          <a:p>
            <a:endParaRPr lang="zh-CN" altLang="en-US" dirty="0"/>
          </a:p>
        </p:txBody>
      </p:sp>
    </p:spTree>
    <p:extLst>
      <p:ext uri="{BB962C8B-B14F-4D97-AF65-F5344CB8AC3E}">
        <p14:creationId xmlns:p14="http://schemas.microsoft.com/office/powerpoint/2010/main" val="3684115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6A908D-852E-0620-3238-0A0D0E9BE504}"/>
              </a:ext>
            </a:extLst>
          </p:cNvPr>
          <p:cNvSpPr>
            <a:spLocks noGrp="1"/>
          </p:cNvSpPr>
          <p:nvPr>
            <p:ph type="title"/>
          </p:nvPr>
        </p:nvSpPr>
        <p:spPr/>
        <p:txBody>
          <a:bodyPr/>
          <a:lstStyle/>
          <a:p>
            <a:r>
              <a:rPr lang="en-US" altLang="zh-CN" sz="2800" b="1" dirty="0">
                <a:solidFill>
                  <a:srgbClr val="3333CC"/>
                </a:solidFill>
                <a:latin typeface="Arial"/>
                <a:cs typeface="Arial"/>
              </a:rPr>
              <a:t>Symbol</a:t>
            </a:r>
            <a:r>
              <a:rPr lang="en-US" altLang="zh-CN" sz="2800" b="1" spc="-45" dirty="0">
                <a:solidFill>
                  <a:srgbClr val="3333CC"/>
                </a:solidFill>
                <a:latin typeface="Arial"/>
                <a:cs typeface="Arial"/>
              </a:rPr>
              <a:t> </a:t>
            </a:r>
            <a:r>
              <a:rPr lang="en-US" altLang="zh-CN" sz="2800" b="1" spc="-10" dirty="0">
                <a:solidFill>
                  <a:srgbClr val="3333CC"/>
                </a:solidFill>
                <a:latin typeface="Arial"/>
                <a:cs typeface="Arial"/>
              </a:rPr>
              <a:t>Table</a:t>
            </a:r>
            <a:endParaRPr lang="zh-CN" altLang="en-US" dirty="0"/>
          </a:p>
        </p:txBody>
      </p:sp>
      <p:sp>
        <p:nvSpPr>
          <p:cNvPr id="3" name="内容占位符 2">
            <a:extLst>
              <a:ext uri="{FF2B5EF4-FFF2-40B4-BE49-F238E27FC236}">
                <a16:creationId xmlns:a16="http://schemas.microsoft.com/office/drawing/2014/main" id="{F5BD2AFE-287E-2C4A-A566-E3717AF9BC84}"/>
              </a:ext>
            </a:extLst>
          </p:cNvPr>
          <p:cNvSpPr>
            <a:spLocks noGrp="1"/>
          </p:cNvSpPr>
          <p:nvPr>
            <p:ph idx="1"/>
          </p:nvPr>
        </p:nvSpPr>
        <p:spPr/>
        <p:txBody>
          <a:bodyPr/>
          <a:lstStyle/>
          <a:p>
            <a:r>
              <a:rPr lang="en-US" altLang="zh-CN" dirty="0"/>
              <a:t>Like assembler, compiler needs to know information associated with identifiers</a:t>
            </a:r>
          </a:p>
          <a:p>
            <a:pPr lvl="1"/>
            <a:r>
              <a:rPr lang="en-US" altLang="zh-CN" dirty="0"/>
              <a:t>in assembler, all identifiers were labels and information is address</a:t>
            </a:r>
          </a:p>
          <a:p>
            <a:pPr lvl="1"/>
            <a:r>
              <a:rPr lang="en-US" altLang="zh-CN" dirty="0"/>
              <a:t>Symbol table kept track of the addresses of the labels</a:t>
            </a:r>
          </a:p>
          <a:p>
            <a:endParaRPr lang="en-US" altLang="zh-CN" dirty="0"/>
          </a:p>
          <a:p>
            <a:r>
              <a:rPr lang="en-US" altLang="zh-CN" dirty="0"/>
              <a:t>Compiler keeps more information</a:t>
            </a:r>
          </a:p>
          <a:p>
            <a:pPr lvl="1"/>
            <a:r>
              <a:rPr lang="en-US" altLang="zh-CN" dirty="0"/>
              <a:t>Name (identifier) </a:t>
            </a:r>
          </a:p>
          <a:p>
            <a:pPr lvl="1"/>
            <a:r>
              <a:rPr lang="en-US" altLang="zh-CN" dirty="0"/>
              <a:t>Type</a:t>
            </a:r>
          </a:p>
          <a:p>
            <a:pPr lvl="1"/>
            <a:r>
              <a:rPr lang="en-US" altLang="zh-CN" dirty="0"/>
              <a:t>Location in memory</a:t>
            </a:r>
          </a:p>
          <a:p>
            <a:pPr lvl="1"/>
            <a:r>
              <a:rPr lang="en-US" altLang="zh-CN" dirty="0"/>
              <a:t>Scope</a:t>
            </a:r>
          </a:p>
          <a:p>
            <a:endParaRPr lang="zh-CN" altLang="en-US" dirty="0"/>
          </a:p>
        </p:txBody>
      </p:sp>
      <p:graphicFrame>
        <p:nvGraphicFramePr>
          <p:cNvPr id="7" name="object 6">
            <a:extLst>
              <a:ext uri="{FF2B5EF4-FFF2-40B4-BE49-F238E27FC236}">
                <a16:creationId xmlns:a16="http://schemas.microsoft.com/office/drawing/2014/main" id="{CF482278-8B2D-5840-7666-C68F67AE734A}"/>
              </a:ext>
            </a:extLst>
          </p:cNvPr>
          <p:cNvGraphicFramePr>
            <a:graphicFrameLocks noGrp="1"/>
          </p:cNvGraphicFramePr>
          <p:nvPr>
            <p:extLst>
              <p:ext uri="{D42A27DB-BD31-4B8C-83A1-F6EECF244321}">
                <p14:modId xmlns:p14="http://schemas.microsoft.com/office/powerpoint/2010/main" val="2791183589"/>
              </p:ext>
            </p:extLst>
          </p:nvPr>
        </p:nvGraphicFramePr>
        <p:xfrm>
          <a:off x="4629110" y="3861048"/>
          <a:ext cx="3759314" cy="2232248"/>
        </p:xfrm>
        <a:graphic>
          <a:graphicData uri="http://schemas.openxmlformats.org/drawingml/2006/table">
            <a:tbl>
              <a:tblPr firstRow="1" bandRow="1"/>
              <a:tblGrid>
                <a:gridCol w="1353352">
                  <a:extLst>
                    <a:ext uri="{9D8B030D-6E8A-4147-A177-3AD203B41FA5}">
                      <a16:colId xmlns:a16="http://schemas.microsoft.com/office/drawing/2014/main" val="20000"/>
                    </a:ext>
                  </a:extLst>
                </a:gridCol>
                <a:gridCol w="827050">
                  <a:extLst>
                    <a:ext uri="{9D8B030D-6E8A-4147-A177-3AD203B41FA5}">
                      <a16:colId xmlns:a16="http://schemas.microsoft.com/office/drawing/2014/main" val="20001"/>
                    </a:ext>
                  </a:extLst>
                </a:gridCol>
                <a:gridCol w="751862">
                  <a:extLst>
                    <a:ext uri="{9D8B030D-6E8A-4147-A177-3AD203B41FA5}">
                      <a16:colId xmlns:a16="http://schemas.microsoft.com/office/drawing/2014/main" val="20002"/>
                    </a:ext>
                  </a:extLst>
                </a:gridCol>
                <a:gridCol w="827050">
                  <a:extLst>
                    <a:ext uri="{9D8B030D-6E8A-4147-A177-3AD203B41FA5}">
                      <a16:colId xmlns:a16="http://schemas.microsoft.com/office/drawing/2014/main" val="20003"/>
                    </a:ext>
                  </a:extLst>
                </a:gridCol>
              </a:tblGrid>
              <a:tr h="3347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0005">
                        <a:lnSpc>
                          <a:spcPct val="100000"/>
                        </a:lnSpc>
                        <a:spcBef>
                          <a:spcPts val="204"/>
                        </a:spcBef>
                      </a:pPr>
                      <a:r>
                        <a:rPr sz="1600" spc="-20" dirty="0">
                          <a:latin typeface="Arial"/>
                          <a:cs typeface="Arial"/>
                        </a:rPr>
                        <a:t>Name</a:t>
                      </a:r>
                      <a:endParaRPr sz="1600" dirty="0">
                        <a:latin typeface="Arial"/>
                        <a:cs typeface="Arial"/>
                      </a:endParaRPr>
                    </a:p>
                  </a:txBody>
                  <a:tcPr marL="0" marR="0" marT="2603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44780" algn="r">
                        <a:lnSpc>
                          <a:spcPct val="100000"/>
                        </a:lnSpc>
                        <a:spcBef>
                          <a:spcPts val="204"/>
                        </a:spcBef>
                      </a:pPr>
                      <a:r>
                        <a:rPr sz="1600" spc="-20" dirty="0">
                          <a:latin typeface="Arial"/>
                          <a:cs typeface="Arial"/>
                        </a:rPr>
                        <a:t>Type</a:t>
                      </a:r>
                      <a:endParaRPr sz="1600">
                        <a:latin typeface="Arial"/>
                        <a:cs typeface="Arial"/>
                      </a:endParaRPr>
                    </a:p>
                  </a:txBody>
                  <a:tcPr marL="0" marR="0" marT="2603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0795" algn="ctr">
                        <a:lnSpc>
                          <a:spcPct val="100000"/>
                        </a:lnSpc>
                        <a:spcBef>
                          <a:spcPts val="204"/>
                        </a:spcBef>
                      </a:pPr>
                      <a:r>
                        <a:rPr sz="1600" spc="-10" dirty="0">
                          <a:latin typeface="Arial"/>
                          <a:cs typeface="Arial"/>
                        </a:rPr>
                        <a:t>Offset</a:t>
                      </a:r>
                      <a:endParaRPr sz="1600">
                        <a:latin typeface="Arial"/>
                        <a:cs typeface="Arial"/>
                      </a:endParaRPr>
                    </a:p>
                  </a:txBody>
                  <a:tcPr marL="0" marR="0" marT="2603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780" algn="ctr">
                        <a:lnSpc>
                          <a:spcPct val="100000"/>
                        </a:lnSpc>
                        <a:spcBef>
                          <a:spcPts val="160"/>
                        </a:spcBef>
                      </a:pPr>
                      <a:r>
                        <a:rPr sz="1600" b="1" spc="-10" dirty="0">
                          <a:latin typeface="Courier New"/>
                          <a:cs typeface="Courier New"/>
                        </a:rPr>
                        <a:t>Scope</a:t>
                      </a:r>
                      <a:endParaRPr sz="1600">
                        <a:latin typeface="Courier New"/>
                        <a:cs typeface="Courier New"/>
                      </a:endParaRPr>
                    </a:p>
                  </a:txBody>
                  <a:tcPr marL="0" marR="0" marT="203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201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a:lnSpc>
                          <a:spcPct val="100000"/>
                        </a:lnSpc>
                        <a:spcBef>
                          <a:spcPts val="505"/>
                        </a:spcBef>
                      </a:pPr>
                      <a:r>
                        <a:rPr sz="1600" spc="-10" dirty="0">
                          <a:latin typeface="Arial"/>
                          <a:cs typeface="Arial"/>
                        </a:rPr>
                        <a:t>scale</a:t>
                      </a:r>
                      <a:endParaRPr sz="1600" dirty="0">
                        <a:latin typeface="Arial"/>
                        <a:cs typeface="Arial"/>
                      </a:endParaRPr>
                    </a:p>
                  </a:txBody>
                  <a:tcPr marL="0" marR="0" marT="64135" marB="0">
                    <a:lnL w="6350">
                      <a:solidFill>
                        <a:srgbClr val="000000"/>
                      </a:solidFill>
                      <a:prstDash val="solid"/>
                    </a:lnL>
                    <a:lnR w="6350">
                      <a:solidFill>
                        <a:srgbClr val="000000"/>
                      </a:solidFill>
                      <a:prstDash val="solid"/>
                    </a:lnR>
                    <a:lnT w="6350">
                      <a:solidFill>
                        <a:srgbClr val="000000"/>
                      </a:solidFill>
                      <a:prstDash val="soli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82245" algn="r">
                        <a:lnSpc>
                          <a:spcPct val="100000"/>
                        </a:lnSpc>
                        <a:spcBef>
                          <a:spcPts val="505"/>
                        </a:spcBef>
                      </a:pPr>
                      <a:r>
                        <a:rPr sz="1600" spc="-25" dirty="0">
                          <a:latin typeface="Arial"/>
                          <a:cs typeface="Arial"/>
                        </a:rPr>
                        <a:t>int</a:t>
                      </a:r>
                      <a:endParaRPr sz="1600">
                        <a:latin typeface="Arial"/>
                        <a:cs typeface="Arial"/>
                      </a:endParaRPr>
                    </a:p>
                  </a:txBody>
                  <a:tcPr marL="0" marR="0" marT="64135" marB="0">
                    <a:lnL w="6350">
                      <a:solidFill>
                        <a:srgbClr val="000000"/>
                      </a:solidFill>
                      <a:prstDash val="solid"/>
                    </a:lnL>
                    <a:lnR w="6350">
                      <a:solidFill>
                        <a:srgbClr val="000000"/>
                      </a:solidFill>
                      <a:prstDash val="solid"/>
                    </a:lnR>
                    <a:lnT w="6350">
                      <a:solidFill>
                        <a:srgbClr val="000000"/>
                      </a:solidFill>
                      <a:prstDash val="soli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05"/>
                        </a:spcBef>
                      </a:pPr>
                      <a:r>
                        <a:rPr sz="1600" spc="-50" dirty="0">
                          <a:latin typeface="Arial"/>
                          <a:cs typeface="Arial"/>
                        </a:rPr>
                        <a:t>0</a:t>
                      </a:r>
                      <a:endParaRPr sz="1600" dirty="0">
                        <a:latin typeface="Arial"/>
                        <a:cs typeface="Arial"/>
                      </a:endParaRPr>
                    </a:p>
                  </a:txBody>
                  <a:tcPr marL="0" marR="0" marT="64135" marB="0">
                    <a:lnL w="6350">
                      <a:solidFill>
                        <a:srgbClr val="000000"/>
                      </a:solidFill>
                      <a:prstDash val="solid"/>
                    </a:lnL>
                    <a:lnR w="6350">
                      <a:solidFill>
                        <a:srgbClr val="000000"/>
                      </a:solidFill>
                      <a:prstDash val="solid"/>
                    </a:lnR>
                    <a:lnT w="6350">
                      <a:solidFill>
                        <a:srgbClr val="000000"/>
                      </a:solidFill>
                      <a:prstDash val="soli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415" algn="ctr">
                        <a:lnSpc>
                          <a:spcPct val="100000"/>
                        </a:lnSpc>
                        <a:spcBef>
                          <a:spcPts val="505"/>
                        </a:spcBef>
                      </a:pPr>
                      <a:r>
                        <a:rPr sz="1600" spc="-10" dirty="0">
                          <a:latin typeface="Arial"/>
                          <a:cs typeface="Arial"/>
                        </a:rPr>
                        <a:t>global</a:t>
                      </a:r>
                      <a:endParaRPr sz="1600">
                        <a:latin typeface="Arial"/>
                        <a:cs typeface="Arial"/>
                      </a:endParaRPr>
                    </a:p>
                  </a:txBody>
                  <a:tcPr marL="0" marR="0" marT="64135" marB="0">
                    <a:lnL w="6350">
                      <a:solidFill>
                        <a:srgbClr val="000000"/>
                      </a:solidFill>
                      <a:prstDash val="solid"/>
                    </a:lnL>
                    <a:lnR w="6350">
                      <a:solidFill>
                        <a:srgbClr val="000000"/>
                      </a:solidFill>
                      <a:prstDash val="solid"/>
                    </a:lnR>
                    <a:lnT w="6350">
                      <a:solidFill>
                        <a:srgbClr val="000000"/>
                      </a:solidFill>
                      <a:prstDash val="soli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24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a:lnSpc>
                          <a:spcPct val="100000"/>
                        </a:lnSpc>
                      </a:pPr>
                      <a:r>
                        <a:rPr sz="1600" spc="-10" dirty="0">
                          <a:latin typeface="Arial"/>
                          <a:cs typeface="Arial"/>
                        </a:rPr>
                        <a:t>number</a:t>
                      </a:r>
                      <a:endParaRPr sz="1600">
                        <a:latin typeface="Arial"/>
                        <a:cs typeface="Arial"/>
                      </a:endParaRPr>
                    </a:p>
                  </a:txBody>
                  <a:tcPr marL="0" marR="0" marT="0" marB="0">
                    <a:lnL w="6350">
                      <a:solidFill>
                        <a:srgbClr val="000000"/>
                      </a:solidFill>
                      <a:prstDash val="solid"/>
                    </a:lnL>
                    <a:lnR w="6350">
                      <a:solidFill>
                        <a:srgbClr val="000000"/>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82245" algn="r">
                        <a:lnSpc>
                          <a:spcPct val="100000"/>
                        </a:lnSpc>
                      </a:pPr>
                      <a:r>
                        <a:rPr sz="1600" spc="-25" dirty="0">
                          <a:latin typeface="Arial"/>
                          <a:cs typeface="Arial"/>
                        </a:rPr>
                        <a:t>int</a:t>
                      </a:r>
                      <a:endParaRPr sz="1600">
                        <a:latin typeface="Arial"/>
                        <a:cs typeface="Arial"/>
                      </a:endParaRPr>
                    </a:p>
                  </a:txBody>
                  <a:tcPr marL="0" marR="0" marT="0" marB="0">
                    <a:lnL w="6350">
                      <a:solidFill>
                        <a:srgbClr val="000000"/>
                      </a:solidFill>
                      <a:prstDash val="solid"/>
                    </a:lnL>
                    <a:lnR w="6350">
                      <a:solidFill>
                        <a:srgbClr val="000000"/>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sz="1600" spc="-50" dirty="0">
                          <a:latin typeface="Arial"/>
                          <a:cs typeface="Arial"/>
                        </a:rPr>
                        <a:t>0</a:t>
                      </a:r>
                      <a:endParaRPr sz="1600" dirty="0">
                        <a:latin typeface="Arial"/>
                        <a:cs typeface="Arial"/>
                      </a:endParaRPr>
                    </a:p>
                  </a:txBody>
                  <a:tcPr marL="0" marR="0" marT="0" marB="0">
                    <a:lnL w="6350">
                      <a:solidFill>
                        <a:srgbClr val="000000"/>
                      </a:solidFill>
                      <a:prstDash val="solid"/>
                    </a:lnL>
                    <a:lnR w="6350">
                      <a:solidFill>
                        <a:srgbClr val="000000"/>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3495" algn="ctr">
                        <a:lnSpc>
                          <a:spcPct val="100000"/>
                        </a:lnSpc>
                      </a:pPr>
                      <a:r>
                        <a:rPr sz="1600" spc="-20" dirty="0">
                          <a:latin typeface="Arial"/>
                          <a:cs typeface="Arial"/>
                        </a:rPr>
                        <a:t>main</a:t>
                      </a:r>
                      <a:endParaRPr sz="1600" dirty="0">
                        <a:latin typeface="Arial"/>
                        <a:cs typeface="Arial"/>
                      </a:endParaRPr>
                    </a:p>
                  </a:txBody>
                  <a:tcPr marL="0" marR="0" marT="0" marB="0">
                    <a:lnL w="6350">
                      <a:solidFill>
                        <a:srgbClr val="000000"/>
                      </a:solidFill>
                      <a:prstDash val="solid"/>
                    </a:lnL>
                    <a:lnR w="6350">
                      <a:solidFill>
                        <a:srgbClr val="000000"/>
                      </a:solidFill>
                      <a:prstDash val="soli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24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a:lnSpc>
                          <a:spcPct val="100000"/>
                        </a:lnSpc>
                      </a:pPr>
                      <a:r>
                        <a:rPr sz="1600" spc="-10" dirty="0">
                          <a:latin typeface="Arial"/>
                          <a:cs typeface="Arial"/>
                        </a:rPr>
                        <a:t>value</a:t>
                      </a:r>
                      <a:endParaRPr sz="1600">
                        <a:latin typeface="Arial"/>
                        <a:cs typeface="Arial"/>
                      </a:endParaRPr>
                    </a:p>
                  </a:txBody>
                  <a:tcPr marL="0" marR="0" marT="0" marB="0">
                    <a:lnL w="6350">
                      <a:solidFill>
                        <a:srgbClr val="000000"/>
                      </a:solidFill>
                      <a:prstDash val="solid"/>
                    </a:lnL>
                    <a:lnR w="6350">
                      <a:solidFill>
                        <a:srgbClr val="000000"/>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82245" algn="r">
                        <a:lnSpc>
                          <a:spcPct val="100000"/>
                        </a:lnSpc>
                      </a:pPr>
                      <a:r>
                        <a:rPr sz="1600" spc="-25" dirty="0">
                          <a:latin typeface="Arial"/>
                          <a:cs typeface="Arial"/>
                        </a:rPr>
                        <a:t>int</a:t>
                      </a:r>
                      <a:endParaRPr sz="1600">
                        <a:latin typeface="Arial"/>
                        <a:cs typeface="Arial"/>
                      </a:endParaRPr>
                    </a:p>
                  </a:txBody>
                  <a:tcPr marL="0" marR="0" marT="0" marB="0">
                    <a:lnL w="6350">
                      <a:solidFill>
                        <a:srgbClr val="000000"/>
                      </a:solidFill>
                      <a:prstDash val="solid"/>
                    </a:lnL>
                    <a:lnR w="6350">
                      <a:solidFill>
                        <a:srgbClr val="000000"/>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9209" algn="ctr">
                        <a:lnSpc>
                          <a:spcPct val="100000"/>
                        </a:lnSpc>
                      </a:pPr>
                      <a:r>
                        <a:rPr sz="1600" dirty="0">
                          <a:latin typeface="Arial"/>
                          <a:cs typeface="Arial"/>
                        </a:rPr>
                        <a:t>-</a:t>
                      </a:r>
                      <a:r>
                        <a:rPr sz="1600" spc="-50" dirty="0">
                          <a:latin typeface="Arial"/>
                          <a:cs typeface="Arial"/>
                        </a:rPr>
                        <a:t>1</a:t>
                      </a:r>
                      <a:endParaRPr sz="1600">
                        <a:latin typeface="Arial"/>
                        <a:cs typeface="Arial"/>
                      </a:endParaRPr>
                    </a:p>
                  </a:txBody>
                  <a:tcPr marL="0" marR="0" marT="0" marB="0">
                    <a:lnL w="6350">
                      <a:solidFill>
                        <a:srgbClr val="000000"/>
                      </a:solidFill>
                      <a:prstDash val="solid"/>
                    </a:lnL>
                    <a:lnR w="6350">
                      <a:solidFill>
                        <a:srgbClr val="000000"/>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3495" algn="ctr">
                        <a:lnSpc>
                          <a:spcPct val="100000"/>
                        </a:lnSpc>
                      </a:pPr>
                      <a:r>
                        <a:rPr sz="1600" spc="-20" dirty="0">
                          <a:latin typeface="Arial"/>
                          <a:cs typeface="Arial"/>
                        </a:rPr>
                        <a:t>main</a:t>
                      </a:r>
                      <a:endParaRPr sz="1600" dirty="0">
                        <a:latin typeface="Arial"/>
                        <a:cs typeface="Arial"/>
                      </a:endParaRPr>
                    </a:p>
                  </a:txBody>
                  <a:tcPr marL="0" marR="0" marT="0" marB="0">
                    <a:lnL w="6350">
                      <a:solidFill>
                        <a:srgbClr val="000000"/>
                      </a:solidFill>
                      <a:prstDash val="solid"/>
                    </a:lnL>
                    <a:lnR w="6350">
                      <a:solidFill>
                        <a:srgbClr val="000000"/>
                      </a:solidFill>
                      <a:prstDash val="soli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24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a:lnSpc>
                          <a:spcPct val="100000"/>
                        </a:lnSpc>
                      </a:pPr>
                      <a:r>
                        <a:rPr sz="1600" spc="-20" dirty="0">
                          <a:latin typeface="Arial"/>
                          <a:cs typeface="Arial"/>
                        </a:rPr>
                        <a:t>temp</a:t>
                      </a:r>
                      <a:endParaRPr sz="1600" dirty="0">
                        <a:latin typeface="Arial"/>
                        <a:cs typeface="Arial"/>
                      </a:endParaRPr>
                    </a:p>
                  </a:txBody>
                  <a:tcPr marL="0" marR="0" marT="0" marB="0">
                    <a:lnL w="6350">
                      <a:solidFill>
                        <a:srgbClr val="000000"/>
                      </a:solidFill>
                      <a:prstDash val="solid"/>
                    </a:lnL>
                    <a:lnR w="6350">
                      <a:solidFill>
                        <a:srgbClr val="000000"/>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82245" algn="r">
                        <a:lnSpc>
                          <a:spcPct val="100000"/>
                        </a:lnSpc>
                      </a:pPr>
                      <a:r>
                        <a:rPr sz="1600" spc="-25" dirty="0">
                          <a:latin typeface="Arial"/>
                          <a:cs typeface="Arial"/>
                        </a:rPr>
                        <a:t>int</a:t>
                      </a:r>
                      <a:endParaRPr sz="1600">
                        <a:latin typeface="Arial"/>
                        <a:cs typeface="Arial"/>
                      </a:endParaRPr>
                    </a:p>
                  </a:txBody>
                  <a:tcPr marL="0" marR="0" marT="0" marB="0">
                    <a:lnL w="6350">
                      <a:solidFill>
                        <a:srgbClr val="000000"/>
                      </a:solidFill>
                      <a:prstDash val="solid"/>
                    </a:lnL>
                    <a:lnR w="6350">
                      <a:solidFill>
                        <a:srgbClr val="000000"/>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9209" algn="ctr">
                        <a:lnSpc>
                          <a:spcPct val="100000"/>
                        </a:lnSpc>
                      </a:pPr>
                      <a:r>
                        <a:rPr sz="1600" dirty="0">
                          <a:latin typeface="Arial"/>
                          <a:cs typeface="Arial"/>
                        </a:rPr>
                        <a:t>-</a:t>
                      </a:r>
                      <a:r>
                        <a:rPr sz="1600" spc="-50" dirty="0">
                          <a:latin typeface="Arial"/>
                          <a:cs typeface="Arial"/>
                        </a:rPr>
                        <a:t>2</a:t>
                      </a:r>
                      <a:endParaRPr sz="1600">
                        <a:latin typeface="Arial"/>
                        <a:cs typeface="Arial"/>
                      </a:endParaRPr>
                    </a:p>
                  </a:txBody>
                  <a:tcPr marL="0" marR="0" marT="0" marB="0">
                    <a:lnL w="6350">
                      <a:solidFill>
                        <a:srgbClr val="000000"/>
                      </a:solidFill>
                      <a:prstDash val="solid"/>
                    </a:lnL>
                    <a:lnR w="6350">
                      <a:solidFill>
                        <a:srgbClr val="000000"/>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3495" algn="ctr">
                        <a:lnSpc>
                          <a:spcPct val="100000"/>
                        </a:lnSpc>
                      </a:pPr>
                      <a:r>
                        <a:rPr sz="1600" spc="-20" dirty="0">
                          <a:latin typeface="Arial"/>
                          <a:cs typeface="Arial"/>
                        </a:rPr>
                        <a:t>main</a:t>
                      </a:r>
                      <a:endParaRPr sz="1600" dirty="0">
                        <a:latin typeface="Arial"/>
                        <a:cs typeface="Arial"/>
                      </a:endParaRPr>
                    </a:p>
                  </a:txBody>
                  <a:tcPr marL="0" marR="0" marT="0" marB="0">
                    <a:lnL w="6350">
                      <a:solidFill>
                        <a:srgbClr val="000000"/>
                      </a:solidFill>
                      <a:prstDash val="solid"/>
                    </a:lnL>
                    <a:lnR w="6350">
                      <a:solidFill>
                        <a:srgbClr val="000000"/>
                      </a:solidFill>
                      <a:prstDash val="soli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24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a:lnSpc>
                          <a:spcPct val="100000"/>
                        </a:lnSpc>
                      </a:pPr>
                      <a:r>
                        <a:rPr sz="1600" spc="-50" dirty="0">
                          <a:latin typeface="Arial"/>
                          <a:cs typeface="Arial"/>
                        </a:rPr>
                        <a:t>x</a:t>
                      </a:r>
                      <a:endParaRPr sz="1600" dirty="0">
                        <a:latin typeface="Arial"/>
                        <a:cs typeface="Arial"/>
                      </a:endParaRPr>
                    </a:p>
                  </a:txBody>
                  <a:tcPr marL="0" marR="0" marT="0" marB="0">
                    <a:lnL w="6350">
                      <a:solidFill>
                        <a:srgbClr val="000000"/>
                      </a:solidFill>
                      <a:prstDash val="solid"/>
                    </a:lnL>
                    <a:lnR w="6350">
                      <a:solidFill>
                        <a:srgbClr val="000000"/>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82245" algn="r">
                        <a:lnSpc>
                          <a:spcPct val="100000"/>
                        </a:lnSpc>
                      </a:pPr>
                      <a:r>
                        <a:rPr sz="1600" spc="-25" dirty="0">
                          <a:latin typeface="Arial"/>
                          <a:cs typeface="Arial"/>
                        </a:rPr>
                        <a:t>int</a:t>
                      </a:r>
                      <a:endParaRPr sz="1600">
                        <a:latin typeface="Arial"/>
                        <a:cs typeface="Arial"/>
                      </a:endParaRPr>
                    </a:p>
                  </a:txBody>
                  <a:tcPr marL="0" marR="0" marT="0" marB="0">
                    <a:lnL w="6350">
                      <a:solidFill>
                        <a:srgbClr val="000000"/>
                      </a:solidFill>
                      <a:prstDash val="solid"/>
                    </a:lnL>
                    <a:lnR w="6350">
                      <a:solidFill>
                        <a:srgbClr val="000000"/>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sz="1600" spc="-50" dirty="0">
                          <a:latin typeface="Arial"/>
                          <a:cs typeface="Arial"/>
                        </a:rPr>
                        <a:t>0</a:t>
                      </a:r>
                      <a:endParaRPr sz="1600" dirty="0">
                        <a:latin typeface="Arial"/>
                        <a:cs typeface="Arial"/>
                      </a:endParaRPr>
                    </a:p>
                  </a:txBody>
                  <a:tcPr marL="0" marR="0" marT="0" marB="0">
                    <a:lnL w="6350">
                      <a:solidFill>
                        <a:srgbClr val="000000"/>
                      </a:solidFill>
                      <a:prstDash val="solid"/>
                    </a:lnL>
                    <a:lnR w="6350">
                      <a:solidFill>
                        <a:srgbClr val="000000"/>
                      </a:solidFill>
                      <a:prstDash val="soli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8419" algn="ctr">
                        <a:lnSpc>
                          <a:spcPct val="100000"/>
                        </a:lnSpc>
                      </a:pPr>
                      <a:r>
                        <a:rPr sz="1600" spc="-10" dirty="0">
                          <a:latin typeface="Arial"/>
                          <a:cs typeface="Arial"/>
                        </a:rPr>
                        <a:t>square</a:t>
                      </a:r>
                      <a:endParaRPr sz="1600" dirty="0">
                        <a:latin typeface="Arial"/>
                        <a:cs typeface="Arial"/>
                      </a:endParaRPr>
                    </a:p>
                  </a:txBody>
                  <a:tcPr marL="0" marR="0" marT="0" marB="0">
                    <a:lnL w="6350">
                      <a:solidFill>
                        <a:srgbClr val="000000"/>
                      </a:solidFill>
                      <a:prstDash val="solid"/>
                    </a:lnL>
                    <a:lnR w="6350">
                      <a:solidFill>
                        <a:srgbClr val="000000"/>
                      </a:solidFill>
                      <a:prstDash val="soli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561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a:lnSpc>
                          <a:spcPct val="100000"/>
                        </a:lnSpc>
                        <a:spcBef>
                          <a:spcPts val="20"/>
                        </a:spcBef>
                      </a:pPr>
                      <a:r>
                        <a:rPr sz="1600" spc="-50" dirty="0">
                          <a:latin typeface="Arial"/>
                          <a:cs typeface="Arial"/>
                        </a:rPr>
                        <a:t>y</a:t>
                      </a:r>
                      <a:endParaRPr sz="1600">
                        <a:latin typeface="Arial"/>
                        <a:cs typeface="Arial"/>
                      </a:endParaRPr>
                    </a:p>
                  </a:txBody>
                  <a:tcPr marL="0" marR="0" marT="2540" marB="0">
                    <a:lnL w="6350">
                      <a:solidFill>
                        <a:srgbClr val="000000"/>
                      </a:solidFill>
                      <a:prstDash val="solid"/>
                    </a:lnL>
                    <a:lnR w="6350">
                      <a:solidFill>
                        <a:srgbClr val="000000"/>
                      </a:solidFill>
                      <a:prstDash val="solid"/>
                    </a:lnR>
                    <a:lnT>
                      <a:noFill/>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82245" algn="r">
                        <a:lnSpc>
                          <a:spcPct val="100000"/>
                        </a:lnSpc>
                        <a:spcBef>
                          <a:spcPts val="20"/>
                        </a:spcBef>
                      </a:pPr>
                      <a:r>
                        <a:rPr sz="1600" spc="-25" dirty="0">
                          <a:latin typeface="Arial"/>
                          <a:cs typeface="Arial"/>
                        </a:rPr>
                        <a:t>int</a:t>
                      </a:r>
                      <a:endParaRPr sz="1600" dirty="0">
                        <a:latin typeface="Arial"/>
                        <a:cs typeface="Arial"/>
                      </a:endParaRPr>
                    </a:p>
                  </a:txBody>
                  <a:tcPr marL="0" marR="0" marT="2540" marB="0">
                    <a:lnL w="6350">
                      <a:solidFill>
                        <a:srgbClr val="000000"/>
                      </a:solidFill>
                      <a:prstDash val="solid"/>
                    </a:lnL>
                    <a:lnR w="6350">
                      <a:solidFill>
                        <a:srgbClr val="000000"/>
                      </a:solidFill>
                      <a:prstDash val="solid"/>
                    </a:lnR>
                    <a:lnT>
                      <a:noFill/>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9209" algn="ctr">
                        <a:lnSpc>
                          <a:spcPct val="100000"/>
                        </a:lnSpc>
                        <a:spcBef>
                          <a:spcPts val="20"/>
                        </a:spcBef>
                      </a:pPr>
                      <a:r>
                        <a:rPr sz="1600" dirty="0">
                          <a:latin typeface="Arial"/>
                          <a:cs typeface="Arial"/>
                        </a:rPr>
                        <a:t>-</a:t>
                      </a:r>
                      <a:r>
                        <a:rPr sz="1600" spc="-50" dirty="0">
                          <a:latin typeface="Arial"/>
                          <a:cs typeface="Arial"/>
                        </a:rPr>
                        <a:t>1</a:t>
                      </a:r>
                      <a:endParaRPr sz="1600" dirty="0">
                        <a:latin typeface="Arial"/>
                        <a:cs typeface="Arial"/>
                      </a:endParaRPr>
                    </a:p>
                  </a:txBody>
                  <a:tcPr marL="0" marR="0" marT="2540" marB="0">
                    <a:lnL w="6350">
                      <a:solidFill>
                        <a:srgbClr val="000000"/>
                      </a:solidFill>
                      <a:prstDash val="solid"/>
                    </a:lnL>
                    <a:lnR w="6350">
                      <a:solidFill>
                        <a:srgbClr val="000000"/>
                      </a:solidFill>
                      <a:prstDash val="solid"/>
                    </a:lnR>
                    <a:lnT>
                      <a:noFill/>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8895" algn="ctr">
                        <a:lnSpc>
                          <a:spcPct val="100000"/>
                        </a:lnSpc>
                        <a:spcBef>
                          <a:spcPts val="20"/>
                        </a:spcBef>
                      </a:pPr>
                      <a:r>
                        <a:rPr sz="1600" spc="-10" dirty="0">
                          <a:latin typeface="Tahoma"/>
                          <a:cs typeface="Tahoma"/>
                        </a:rPr>
                        <a:t>square</a:t>
                      </a:r>
                      <a:endParaRPr sz="1600" dirty="0">
                        <a:latin typeface="Tahoma"/>
                        <a:cs typeface="Tahoma"/>
                      </a:endParaRPr>
                    </a:p>
                  </a:txBody>
                  <a:tcPr marL="0" marR="0" marT="2540" marB="0">
                    <a:lnL w="6350">
                      <a:solidFill>
                        <a:srgbClr val="000000"/>
                      </a:solidFill>
                      <a:prstDash val="solid"/>
                    </a:lnL>
                    <a:lnR w="6350">
                      <a:solidFill>
                        <a:srgbClr val="000000"/>
                      </a:solidFill>
                      <a:prstDash val="solid"/>
                    </a:lnR>
                    <a:lnT>
                      <a:noFill/>
                    </a:lnT>
                    <a:lnB w="63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4850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A05532-BC54-4AE0-050B-7F20E25E77D5}"/>
              </a:ext>
            </a:extLst>
          </p:cNvPr>
          <p:cNvSpPr>
            <a:spLocks noGrp="1"/>
          </p:cNvSpPr>
          <p:nvPr>
            <p:ph type="title"/>
          </p:nvPr>
        </p:nvSpPr>
        <p:spPr/>
        <p:txBody>
          <a:bodyPr/>
          <a:lstStyle/>
          <a:p>
            <a:r>
              <a:rPr lang="en-US" altLang="zh-CN" dirty="0">
                <a:solidFill>
                  <a:srgbClr val="3333CC"/>
                </a:solidFill>
                <a:latin typeface="Arial"/>
                <a:cs typeface="Arial"/>
              </a:rPr>
              <a:t>Why</a:t>
            </a:r>
            <a:r>
              <a:rPr lang="en-US" altLang="zh-CN" spc="-35" dirty="0">
                <a:solidFill>
                  <a:srgbClr val="3333CC"/>
                </a:solidFill>
                <a:latin typeface="Arial"/>
                <a:cs typeface="Arial"/>
              </a:rPr>
              <a:t> </a:t>
            </a:r>
            <a:r>
              <a:rPr lang="en-US" altLang="zh-CN" dirty="0">
                <a:solidFill>
                  <a:srgbClr val="3333CC"/>
                </a:solidFill>
                <a:latin typeface="Arial"/>
                <a:cs typeface="Arial"/>
              </a:rPr>
              <a:t>use</a:t>
            </a:r>
            <a:r>
              <a:rPr lang="en-US" altLang="zh-CN" spc="-30" dirty="0">
                <a:solidFill>
                  <a:srgbClr val="3333CC"/>
                </a:solidFill>
                <a:latin typeface="Arial"/>
                <a:cs typeface="Arial"/>
              </a:rPr>
              <a:t> </a:t>
            </a:r>
            <a:r>
              <a:rPr lang="en-US" altLang="zh-CN" dirty="0">
                <a:solidFill>
                  <a:srgbClr val="3333CC"/>
                </a:solidFill>
                <a:latin typeface="Arial"/>
                <a:cs typeface="Arial"/>
              </a:rPr>
              <a:t>a</a:t>
            </a:r>
            <a:r>
              <a:rPr lang="en-US" altLang="zh-CN" spc="-35" dirty="0">
                <a:solidFill>
                  <a:srgbClr val="3333CC"/>
                </a:solidFill>
                <a:latin typeface="Arial"/>
                <a:cs typeface="Arial"/>
              </a:rPr>
              <a:t> </a:t>
            </a:r>
            <a:r>
              <a:rPr lang="en-US" altLang="zh-CN" spc="-10" dirty="0">
                <a:solidFill>
                  <a:srgbClr val="3333CC"/>
                </a:solidFill>
                <a:latin typeface="Arial"/>
                <a:cs typeface="Arial"/>
              </a:rPr>
              <a:t>High-</a:t>
            </a:r>
            <a:r>
              <a:rPr lang="en-US" altLang="zh-CN" dirty="0">
                <a:solidFill>
                  <a:srgbClr val="3333CC"/>
                </a:solidFill>
                <a:latin typeface="Arial"/>
                <a:cs typeface="Arial"/>
              </a:rPr>
              <a:t>Level</a:t>
            </a:r>
            <a:r>
              <a:rPr lang="en-US" altLang="zh-CN" spc="-30" dirty="0">
                <a:solidFill>
                  <a:srgbClr val="3333CC"/>
                </a:solidFill>
                <a:latin typeface="Arial"/>
                <a:cs typeface="Arial"/>
              </a:rPr>
              <a:t> </a:t>
            </a:r>
            <a:r>
              <a:rPr lang="en-US" altLang="zh-CN" dirty="0">
                <a:solidFill>
                  <a:srgbClr val="3333CC"/>
                </a:solidFill>
                <a:latin typeface="Arial"/>
                <a:cs typeface="Arial"/>
              </a:rPr>
              <a:t>Language?</a:t>
            </a:r>
            <a:r>
              <a:rPr lang="en-US" altLang="zh-CN" spc="-35" dirty="0">
                <a:solidFill>
                  <a:srgbClr val="3333CC"/>
                </a:solidFill>
                <a:latin typeface="Arial"/>
                <a:cs typeface="Arial"/>
              </a:rPr>
              <a:t> </a:t>
            </a:r>
            <a:r>
              <a:rPr lang="en-US" altLang="zh-CN" dirty="0">
                <a:solidFill>
                  <a:srgbClr val="3333CC"/>
                </a:solidFill>
                <a:latin typeface="Arial"/>
                <a:cs typeface="Arial"/>
              </a:rPr>
              <a:t>…our</a:t>
            </a:r>
            <a:r>
              <a:rPr lang="en-US" altLang="zh-CN" spc="-30" dirty="0">
                <a:solidFill>
                  <a:srgbClr val="3333CC"/>
                </a:solidFill>
                <a:latin typeface="Arial"/>
                <a:cs typeface="Arial"/>
              </a:rPr>
              <a:t> </a:t>
            </a:r>
            <a:r>
              <a:rPr lang="en-US" altLang="zh-CN" dirty="0">
                <a:solidFill>
                  <a:srgbClr val="3333CC"/>
                </a:solidFill>
                <a:latin typeface="Arial"/>
                <a:cs typeface="Arial"/>
              </a:rPr>
              <a:t>choice=</a:t>
            </a:r>
            <a:r>
              <a:rPr lang="en-US" altLang="zh-CN" spc="-35" dirty="0">
                <a:solidFill>
                  <a:srgbClr val="3333CC"/>
                </a:solidFill>
                <a:latin typeface="Arial"/>
                <a:cs typeface="Arial"/>
              </a:rPr>
              <a:t> </a:t>
            </a:r>
            <a:r>
              <a:rPr lang="en-US" altLang="zh-CN" spc="-50" dirty="0">
                <a:solidFill>
                  <a:srgbClr val="3333CC"/>
                </a:solidFill>
                <a:latin typeface="Arial"/>
                <a:cs typeface="Arial"/>
              </a:rPr>
              <a:t>C</a:t>
            </a:r>
            <a:endParaRPr lang="zh-CN" altLang="en-US" dirty="0"/>
          </a:p>
        </p:txBody>
      </p:sp>
      <p:sp>
        <p:nvSpPr>
          <p:cNvPr id="3" name="内容占位符 2">
            <a:extLst>
              <a:ext uri="{FF2B5EF4-FFF2-40B4-BE49-F238E27FC236}">
                <a16:creationId xmlns:a16="http://schemas.microsoft.com/office/drawing/2014/main" id="{EC8FF4DE-6327-B182-51C5-CDB0293CA16B}"/>
              </a:ext>
            </a:extLst>
          </p:cNvPr>
          <p:cNvSpPr>
            <a:spLocks noGrp="1"/>
          </p:cNvSpPr>
          <p:nvPr>
            <p:ph idx="1"/>
          </p:nvPr>
        </p:nvSpPr>
        <p:spPr/>
        <p:txBody>
          <a:bodyPr/>
          <a:lstStyle/>
          <a:p>
            <a:r>
              <a:rPr lang="en-US" altLang="zh-CN" dirty="0">
                <a:latin typeface="Arial"/>
                <a:cs typeface="Arial"/>
              </a:rPr>
              <a:t>Expressiveness:</a:t>
            </a:r>
            <a:r>
              <a:rPr lang="en-US" altLang="zh-CN" spc="-15" dirty="0">
                <a:latin typeface="Arial"/>
                <a:cs typeface="Arial"/>
              </a:rPr>
              <a:t> </a:t>
            </a:r>
            <a:r>
              <a:rPr lang="en-US" altLang="zh-CN" dirty="0">
                <a:latin typeface="Arial"/>
                <a:cs typeface="Arial"/>
              </a:rPr>
              <a:t>say</a:t>
            </a:r>
            <a:r>
              <a:rPr lang="en-US" altLang="zh-CN" spc="-10" dirty="0">
                <a:latin typeface="Arial"/>
                <a:cs typeface="Arial"/>
              </a:rPr>
              <a:t> </a:t>
            </a:r>
            <a:r>
              <a:rPr lang="en-US" altLang="zh-CN" dirty="0">
                <a:latin typeface="Arial"/>
                <a:cs typeface="Arial"/>
              </a:rPr>
              <a:t>more</a:t>
            </a:r>
            <a:r>
              <a:rPr lang="en-US" altLang="zh-CN" spc="-5" dirty="0">
                <a:latin typeface="Arial"/>
                <a:cs typeface="Arial"/>
              </a:rPr>
              <a:t> </a:t>
            </a:r>
            <a:r>
              <a:rPr lang="en-US" altLang="zh-CN" dirty="0">
                <a:latin typeface="Arial"/>
                <a:cs typeface="Arial"/>
              </a:rPr>
              <a:t>with</a:t>
            </a:r>
            <a:r>
              <a:rPr lang="en-US" altLang="zh-CN" spc="-10" dirty="0">
                <a:latin typeface="Arial"/>
                <a:cs typeface="Arial"/>
              </a:rPr>
              <a:t> </a:t>
            </a:r>
            <a:r>
              <a:rPr lang="en-US" altLang="zh-CN" dirty="0">
                <a:latin typeface="Arial"/>
                <a:cs typeface="Arial"/>
              </a:rPr>
              <a:t>less</a:t>
            </a:r>
            <a:r>
              <a:rPr lang="en-US" altLang="zh-CN" spc="-5" dirty="0">
                <a:latin typeface="Arial"/>
                <a:cs typeface="Arial"/>
              </a:rPr>
              <a:t> </a:t>
            </a:r>
            <a:r>
              <a:rPr lang="en-US" altLang="zh-CN" dirty="0">
                <a:latin typeface="Arial"/>
                <a:cs typeface="Arial"/>
              </a:rPr>
              <a:t>effort,</a:t>
            </a:r>
            <a:r>
              <a:rPr lang="en-US" altLang="zh-CN" spc="-15" dirty="0">
                <a:latin typeface="Arial"/>
                <a:cs typeface="Arial"/>
              </a:rPr>
              <a:t> </a:t>
            </a:r>
            <a:r>
              <a:rPr lang="en-US" altLang="zh-CN" dirty="0">
                <a:latin typeface="Arial"/>
                <a:cs typeface="Arial"/>
              </a:rPr>
              <a:t>closer</a:t>
            </a:r>
            <a:r>
              <a:rPr lang="en-US" altLang="zh-CN" spc="-5" dirty="0">
                <a:latin typeface="Arial"/>
                <a:cs typeface="Arial"/>
              </a:rPr>
              <a:t> </a:t>
            </a:r>
            <a:r>
              <a:rPr lang="en-US" altLang="zh-CN" dirty="0">
                <a:latin typeface="Arial"/>
                <a:cs typeface="Arial"/>
              </a:rPr>
              <a:t>to</a:t>
            </a:r>
            <a:r>
              <a:rPr lang="en-US" altLang="zh-CN" spc="-10" dirty="0">
                <a:latin typeface="Arial"/>
                <a:cs typeface="Arial"/>
              </a:rPr>
              <a:t> human-</a:t>
            </a:r>
            <a:r>
              <a:rPr lang="en-US" altLang="zh-CN" dirty="0">
                <a:latin typeface="Arial"/>
                <a:cs typeface="Arial"/>
              </a:rPr>
              <a:t>level</a:t>
            </a:r>
            <a:r>
              <a:rPr lang="en-US" altLang="zh-CN" spc="-5" dirty="0">
                <a:latin typeface="Arial"/>
                <a:cs typeface="Arial"/>
              </a:rPr>
              <a:t> </a:t>
            </a:r>
            <a:r>
              <a:rPr lang="en-US" altLang="zh-CN" spc="-10" dirty="0">
                <a:latin typeface="Arial"/>
                <a:cs typeface="Arial"/>
              </a:rPr>
              <a:t>thinking</a:t>
            </a:r>
            <a:endParaRPr lang="en-US" altLang="zh-CN" dirty="0">
              <a:latin typeface="Arial"/>
              <a:cs typeface="Arial"/>
            </a:endParaRPr>
          </a:p>
          <a:p>
            <a:endParaRPr lang="zh-CN" altLang="en-US" dirty="0"/>
          </a:p>
        </p:txBody>
      </p:sp>
      <p:sp>
        <p:nvSpPr>
          <p:cNvPr id="7" name="object 5">
            <a:extLst>
              <a:ext uri="{FF2B5EF4-FFF2-40B4-BE49-F238E27FC236}">
                <a16:creationId xmlns:a16="http://schemas.microsoft.com/office/drawing/2014/main" id="{8E80D4BE-B066-BDDE-D2B2-1FDCD5026FEC}"/>
              </a:ext>
            </a:extLst>
          </p:cNvPr>
          <p:cNvSpPr/>
          <p:nvPr/>
        </p:nvSpPr>
        <p:spPr>
          <a:xfrm>
            <a:off x="1547664" y="2738452"/>
            <a:ext cx="320109" cy="352956"/>
          </a:xfrm>
          <a:custGeom>
            <a:avLst/>
            <a:gdLst/>
            <a:ahLst/>
            <a:cxnLst/>
            <a:rect l="l" t="t" r="r" b="b"/>
            <a:pathLst>
              <a:path w="111760" h="295909">
                <a:moveTo>
                  <a:pt x="55864" y="0"/>
                </a:moveTo>
                <a:lnTo>
                  <a:pt x="0" y="55864"/>
                </a:lnTo>
                <a:lnTo>
                  <a:pt x="27932" y="55864"/>
                </a:lnTo>
                <a:lnTo>
                  <a:pt x="27932" y="295334"/>
                </a:lnTo>
                <a:lnTo>
                  <a:pt x="83795" y="295334"/>
                </a:lnTo>
                <a:lnTo>
                  <a:pt x="83795" y="55864"/>
                </a:lnTo>
                <a:lnTo>
                  <a:pt x="111728" y="55864"/>
                </a:lnTo>
                <a:lnTo>
                  <a:pt x="55864" y="0"/>
                </a:lnTo>
                <a:close/>
              </a:path>
            </a:pathLst>
          </a:custGeom>
          <a:solidFill>
            <a:srgbClr val="00CC99"/>
          </a:solidFill>
        </p:spPr>
        <p:txBody>
          <a:bodyPr wrap="square" lIns="0" tIns="0" rIns="0" bIns="0" rtlCol="0"/>
          <a:lstStyle/>
          <a:p>
            <a:endParaRPr sz="4400"/>
          </a:p>
        </p:txBody>
      </p:sp>
      <p:sp>
        <p:nvSpPr>
          <p:cNvPr id="8" name="object 6">
            <a:extLst>
              <a:ext uri="{FF2B5EF4-FFF2-40B4-BE49-F238E27FC236}">
                <a16:creationId xmlns:a16="http://schemas.microsoft.com/office/drawing/2014/main" id="{579E68B9-CF7C-67C8-DF16-0968B95AC73A}"/>
              </a:ext>
            </a:extLst>
          </p:cNvPr>
          <p:cNvSpPr txBox="1"/>
          <p:nvPr/>
        </p:nvSpPr>
        <p:spPr>
          <a:xfrm>
            <a:off x="899592" y="2022210"/>
            <a:ext cx="2214918" cy="514738"/>
          </a:xfrm>
          <a:prstGeom prst="rect">
            <a:avLst/>
          </a:prstGeom>
          <a:solidFill>
            <a:srgbClr val="E21A23">
              <a:alpha val="30198"/>
            </a:srgbClr>
          </a:solidFill>
        </p:spPr>
        <p:txBody>
          <a:bodyPr vert="horz" wrap="square" lIns="0" tIns="72000" rIns="0" bIns="72000" rtlCol="0">
            <a:spAutoFit/>
          </a:bodyPr>
          <a:lstStyle/>
          <a:p>
            <a:pPr marL="136525">
              <a:spcBef>
                <a:spcPts val="90"/>
              </a:spcBef>
            </a:pPr>
            <a:r>
              <a:rPr sz="2400" b="1" baseline="0" dirty="0">
                <a:latin typeface="Courier New"/>
                <a:cs typeface="Courier New"/>
              </a:rPr>
              <a:t>a</a:t>
            </a:r>
            <a:r>
              <a:rPr sz="2400" b="1" spc="-15" baseline="0" dirty="0">
                <a:latin typeface="Courier New"/>
                <a:cs typeface="Courier New"/>
              </a:rPr>
              <a:t> </a:t>
            </a:r>
            <a:r>
              <a:rPr sz="2400" b="1" baseline="0" dirty="0">
                <a:latin typeface="Courier New"/>
                <a:cs typeface="Courier New"/>
              </a:rPr>
              <a:t>=</a:t>
            </a:r>
            <a:r>
              <a:rPr sz="2400" b="1" spc="-10" baseline="0" dirty="0">
                <a:latin typeface="Courier New"/>
                <a:cs typeface="Courier New"/>
              </a:rPr>
              <a:t> </a:t>
            </a:r>
            <a:r>
              <a:rPr sz="2400" b="1" baseline="0" dirty="0">
                <a:latin typeface="Courier New"/>
                <a:cs typeface="Courier New"/>
              </a:rPr>
              <a:t>b</a:t>
            </a:r>
            <a:r>
              <a:rPr sz="2400" b="1" spc="-15" baseline="0" dirty="0">
                <a:latin typeface="Courier New"/>
                <a:cs typeface="Courier New"/>
              </a:rPr>
              <a:t> </a:t>
            </a:r>
            <a:r>
              <a:rPr sz="2400" b="1" baseline="0" dirty="0">
                <a:latin typeface="Courier New"/>
                <a:cs typeface="Courier New"/>
              </a:rPr>
              <a:t>*</a:t>
            </a:r>
            <a:r>
              <a:rPr sz="2400" b="1" spc="-10" baseline="0" dirty="0">
                <a:latin typeface="Courier New"/>
                <a:cs typeface="Courier New"/>
              </a:rPr>
              <a:t> </a:t>
            </a:r>
            <a:r>
              <a:rPr sz="2400" b="1" spc="-25" baseline="0" dirty="0">
                <a:latin typeface="Courier New"/>
                <a:cs typeface="Courier New"/>
              </a:rPr>
              <a:t>c;</a:t>
            </a:r>
            <a:endParaRPr lang="en-US" sz="2400" b="1" spc="-25" baseline="0" dirty="0">
              <a:latin typeface="Courier New"/>
              <a:cs typeface="Courier New"/>
            </a:endParaRPr>
          </a:p>
        </p:txBody>
      </p:sp>
      <p:sp>
        <p:nvSpPr>
          <p:cNvPr id="9" name="object 7">
            <a:extLst>
              <a:ext uri="{FF2B5EF4-FFF2-40B4-BE49-F238E27FC236}">
                <a16:creationId xmlns:a16="http://schemas.microsoft.com/office/drawing/2014/main" id="{ECD23870-FD59-866C-9BF0-B096D33A5025}"/>
              </a:ext>
            </a:extLst>
          </p:cNvPr>
          <p:cNvSpPr txBox="1"/>
          <p:nvPr/>
        </p:nvSpPr>
        <p:spPr>
          <a:xfrm>
            <a:off x="827584" y="3190979"/>
            <a:ext cx="3475418" cy="1184940"/>
          </a:xfrm>
          <a:prstGeom prst="rect">
            <a:avLst/>
          </a:prstGeom>
        </p:spPr>
        <p:txBody>
          <a:bodyPr vert="horz" wrap="square" lIns="0" tIns="12700" rIns="0" bIns="0" rtlCol="0">
            <a:spAutoFit/>
          </a:bodyPr>
          <a:lstStyle/>
          <a:p>
            <a:pPr marL="12700">
              <a:spcBef>
                <a:spcPts val="100"/>
              </a:spcBef>
            </a:pPr>
            <a:r>
              <a:rPr sz="2400" baseline="0" dirty="0">
                <a:latin typeface="Arial"/>
                <a:cs typeface="Arial"/>
              </a:rPr>
              <a:t>C</a:t>
            </a:r>
            <a:r>
              <a:rPr sz="2400" spc="-10" baseline="0" dirty="0">
                <a:latin typeface="Arial"/>
                <a:cs typeface="Arial"/>
              </a:rPr>
              <a:t> statement</a:t>
            </a:r>
            <a:endParaRPr sz="2400" baseline="0" dirty="0">
              <a:latin typeface="Arial"/>
              <a:cs typeface="Arial"/>
            </a:endParaRPr>
          </a:p>
          <a:p>
            <a:pPr>
              <a:spcBef>
                <a:spcPts val="465"/>
              </a:spcBef>
            </a:pPr>
            <a:endParaRPr sz="2400" baseline="0" dirty="0">
              <a:latin typeface="Arial"/>
              <a:cs typeface="Arial"/>
            </a:endParaRPr>
          </a:p>
          <a:p>
            <a:pPr marL="372110"/>
            <a:r>
              <a:rPr sz="2400" baseline="0" dirty="0">
                <a:latin typeface="Arial"/>
                <a:cs typeface="Arial"/>
              </a:rPr>
              <a:t>Equivalent</a:t>
            </a:r>
            <a:r>
              <a:rPr lang="en-US" sz="2400" baseline="0" dirty="0">
                <a:latin typeface="Arial"/>
                <a:cs typeface="Arial"/>
              </a:rPr>
              <a:t> </a:t>
            </a:r>
            <a:r>
              <a:rPr sz="2400" spc="-10" baseline="0" dirty="0">
                <a:latin typeface="Arial"/>
                <a:cs typeface="Arial"/>
              </a:rPr>
              <a:t>LC-</a:t>
            </a:r>
            <a:r>
              <a:rPr sz="2400" baseline="0" dirty="0">
                <a:latin typeface="Arial"/>
                <a:cs typeface="Arial"/>
              </a:rPr>
              <a:t>3 </a:t>
            </a:r>
            <a:r>
              <a:rPr sz="2400" spc="-20" baseline="0" dirty="0">
                <a:latin typeface="Arial"/>
                <a:cs typeface="Arial"/>
              </a:rPr>
              <a:t>code</a:t>
            </a:r>
            <a:endParaRPr sz="2400" baseline="0" dirty="0">
              <a:latin typeface="Arial"/>
              <a:cs typeface="Arial"/>
            </a:endParaRPr>
          </a:p>
        </p:txBody>
      </p:sp>
      <p:sp>
        <p:nvSpPr>
          <p:cNvPr id="10" name="object 8">
            <a:extLst>
              <a:ext uri="{FF2B5EF4-FFF2-40B4-BE49-F238E27FC236}">
                <a16:creationId xmlns:a16="http://schemas.microsoft.com/office/drawing/2014/main" id="{CAC87CF0-B8E0-1C80-D970-A7FDBEEDA8F2}"/>
              </a:ext>
            </a:extLst>
          </p:cNvPr>
          <p:cNvSpPr/>
          <p:nvPr/>
        </p:nvSpPr>
        <p:spPr>
          <a:xfrm>
            <a:off x="4279017" y="4033901"/>
            <a:ext cx="490693" cy="342018"/>
          </a:xfrm>
          <a:custGeom>
            <a:avLst/>
            <a:gdLst/>
            <a:ahLst/>
            <a:cxnLst/>
            <a:rect l="l" t="t" r="r" b="b"/>
            <a:pathLst>
              <a:path w="295910" h="111759">
                <a:moveTo>
                  <a:pt x="239469" y="0"/>
                </a:moveTo>
                <a:lnTo>
                  <a:pt x="239469" y="27931"/>
                </a:lnTo>
                <a:lnTo>
                  <a:pt x="0" y="27931"/>
                </a:lnTo>
                <a:lnTo>
                  <a:pt x="0" y="83795"/>
                </a:lnTo>
                <a:lnTo>
                  <a:pt x="239469" y="83795"/>
                </a:lnTo>
                <a:lnTo>
                  <a:pt x="239469" y="111728"/>
                </a:lnTo>
                <a:lnTo>
                  <a:pt x="295334" y="55863"/>
                </a:lnTo>
                <a:lnTo>
                  <a:pt x="239469" y="0"/>
                </a:lnTo>
                <a:close/>
              </a:path>
            </a:pathLst>
          </a:custGeom>
          <a:solidFill>
            <a:srgbClr val="00CC99"/>
          </a:solidFill>
        </p:spPr>
        <p:txBody>
          <a:bodyPr wrap="square" lIns="0" tIns="0" rIns="0" bIns="0" rtlCol="0"/>
          <a:lstStyle/>
          <a:p>
            <a:endParaRPr sz="4400"/>
          </a:p>
        </p:txBody>
      </p:sp>
      <p:graphicFrame>
        <p:nvGraphicFramePr>
          <p:cNvPr id="11" name="object 9">
            <a:extLst>
              <a:ext uri="{FF2B5EF4-FFF2-40B4-BE49-F238E27FC236}">
                <a16:creationId xmlns:a16="http://schemas.microsoft.com/office/drawing/2014/main" id="{23321C60-253C-B646-D7BB-9C37B62A5A9A}"/>
              </a:ext>
            </a:extLst>
          </p:cNvPr>
          <p:cNvGraphicFramePr>
            <a:graphicFrameLocks noGrp="1"/>
          </p:cNvGraphicFramePr>
          <p:nvPr>
            <p:extLst>
              <p:ext uri="{D42A27DB-BD31-4B8C-83A1-F6EECF244321}">
                <p14:modId xmlns:p14="http://schemas.microsoft.com/office/powerpoint/2010/main" val="3767812844"/>
              </p:ext>
            </p:extLst>
          </p:nvPr>
        </p:nvGraphicFramePr>
        <p:xfrm>
          <a:off x="5148064" y="1374233"/>
          <a:ext cx="3475418" cy="5218514"/>
        </p:xfrm>
        <a:graphic>
          <a:graphicData uri="http://schemas.openxmlformats.org/drawingml/2006/table">
            <a:tbl>
              <a:tblPr firstRow="1" bandRow="1">
                <a:tableStyleId>{2D5ABB26-0587-4C30-8999-92F81FD0307C}</a:tableStyleId>
              </a:tblPr>
              <a:tblGrid>
                <a:gridCol w="537191">
                  <a:extLst>
                    <a:ext uri="{9D8B030D-6E8A-4147-A177-3AD203B41FA5}">
                      <a16:colId xmlns:a16="http://schemas.microsoft.com/office/drawing/2014/main" val="20000"/>
                    </a:ext>
                  </a:extLst>
                </a:gridCol>
                <a:gridCol w="1611698">
                  <a:extLst>
                    <a:ext uri="{9D8B030D-6E8A-4147-A177-3AD203B41FA5}">
                      <a16:colId xmlns:a16="http://schemas.microsoft.com/office/drawing/2014/main" val="20001"/>
                    </a:ext>
                  </a:extLst>
                </a:gridCol>
                <a:gridCol w="1326529">
                  <a:extLst>
                    <a:ext uri="{9D8B030D-6E8A-4147-A177-3AD203B41FA5}">
                      <a16:colId xmlns:a16="http://schemas.microsoft.com/office/drawing/2014/main" val="20002"/>
                    </a:ext>
                  </a:extLst>
                </a:gridCol>
              </a:tblGrid>
              <a:tr h="233000">
                <a:tc rowSpan="7">
                  <a:txBody>
                    <a:bodyPr/>
                    <a:lstStyle/>
                    <a:p>
                      <a:pPr>
                        <a:lnSpc>
                          <a:spcPct val="100000"/>
                        </a:lnSpc>
                      </a:pPr>
                      <a:endParaRPr sz="2800" b="1" dirty="0">
                        <a:latin typeface="Times New Roman"/>
                        <a:cs typeface="Times New Roman"/>
                      </a:endParaRPr>
                    </a:p>
                  </a:txBody>
                  <a:tcPr marL="0" marR="0" marT="0" marB="0">
                    <a:solidFill>
                      <a:srgbClr val="625D9C">
                        <a:alpha val="30198"/>
                      </a:srgbClr>
                    </a:solidFill>
                  </a:tcPr>
                </a:tc>
                <a:tc>
                  <a:txBody>
                    <a:bodyPr/>
                    <a:lstStyle/>
                    <a:p>
                      <a:pPr marL="159385">
                        <a:lnSpc>
                          <a:spcPct val="100000"/>
                        </a:lnSpc>
                        <a:spcBef>
                          <a:spcPts val="70"/>
                        </a:spcBef>
                      </a:pPr>
                      <a:r>
                        <a:rPr sz="1400" b="1" dirty="0">
                          <a:solidFill>
                            <a:srgbClr val="008000"/>
                          </a:solidFill>
                          <a:latin typeface="Courier New"/>
                          <a:cs typeface="Courier New"/>
                        </a:rPr>
                        <a:t>AND</a:t>
                      </a:r>
                      <a:r>
                        <a:rPr sz="1400" b="1" spc="-15" dirty="0">
                          <a:solidFill>
                            <a:srgbClr val="008000"/>
                          </a:solidFill>
                          <a:latin typeface="Courier New"/>
                          <a:cs typeface="Courier New"/>
                        </a:rPr>
                        <a:t> </a:t>
                      </a:r>
                      <a:r>
                        <a:rPr sz="1400" b="1" spc="-10" dirty="0">
                          <a:solidFill>
                            <a:srgbClr val="008000"/>
                          </a:solidFill>
                          <a:latin typeface="Courier New"/>
                          <a:cs typeface="Courier New"/>
                        </a:rPr>
                        <a:t>R2,R2,#0</a:t>
                      </a:r>
                      <a:endParaRPr sz="1400" b="1" dirty="0">
                        <a:solidFill>
                          <a:srgbClr val="008000"/>
                        </a:solidFill>
                        <a:latin typeface="Courier New"/>
                        <a:cs typeface="Courier New"/>
                      </a:endParaRPr>
                    </a:p>
                  </a:txBody>
                  <a:tcPr marL="0" marR="0" marT="8890" marB="0">
                    <a:solidFill>
                      <a:srgbClr val="625D9C">
                        <a:alpha val="30198"/>
                      </a:srgbClr>
                    </a:solidFill>
                  </a:tcPr>
                </a:tc>
                <a:tc rowSpan="2">
                  <a:txBody>
                    <a:bodyPr/>
                    <a:lstStyle/>
                    <a:p>
                      <a:pPr>
                        <a:lnSpc>
                          <a:spcPct val="100000"/>
                        </a:lnSpc>
                      </a:pPr>
                      <a:endParaRPr sz="2000" b="1">
                        <a:solidFill>
                          <a:srgbClr val="008000"/>
                        </a:solidFill>
                        <a:latin typeface="Times New Roman"/>
                        <a:cs typeface="Times New Roman"/>
                      </a:endParaRPr>
                    </a:p>
                  </a:txBody>
                  <a:tcPr marL="0" marR="0" marT="0" marB="0">
                    <a:solidFill>
                      <a:srgbClr val="625D9C">
                        <a:alpha val="30198"/>
                      </a:srgbClr>
                    </a:solidFill>
                  </a:tcPr>
                </a:tc>
                <a:extLst>
                  <a:ext uri="{0D108BD9-81ED-4DB2-BD59-A6C34878D82A}">
                    <a16:rowId xmlns:a16="http://schemas.microsoft.com/office/drawing/2014/main" val="10000"/>
                  </a:ext>
                </a:extLst>
              </a:tr>
              <a:tr h="217306">
                <a:tc vMerge="1">
                  <a:txBody>
                    <a:bodyPr/>
                    <a:lstStyle/>
                    <a:p>
                      <a:endParaRPr/>
                    </a:p>
                  </a:txBody>
                  <a:tcPr marL="0" marR="0" marT="0" marB="0">
                    <a:solidFill>
                      <a:srgbClr val="625D9C">
                        <a:alpha val="30198"/>
                      </a:srgbClr>
                    </a:solidFill>
                  </a:tcPr>
                </a:tc>
                <a:tc>
                  <a:txBody>
                    <a:bodyPr/>
                    <a:lstStyle/>
                    <a:p>
                      <a:pPr marL="159385">
                        <a:lnSpc>
                          <a:spcPct val="100000"/>
                        </a:lnSpc>
                        <a:spcBef>
                          <a:spcPts val="15"/>
                        </a:spcBef>
                      </a:pPr>
                      <a:r>
                        <a:rPr sz="1400" b="1" dirty="0">
                          <a:solidFill>
                            <a:srgbClr val="008000"/>
                          </a:solidFill>
                          <a:latin typeface="Courier New"/>
                          <a:cs typeface="Courier New"/>
                        </a:rPr>
                        <a:t>AND</a:t>
                      </a:r>
                      <a:r>
                        <a:rPr sz="1400" b="1" spc="-15" dirty="0">
                          <a:solidFill>
                            <a:srgbClr val="008000"/>
                          </a:solidFill>
                          <a:latin typeface="Courier New"/>
                          <a:cs typeface="Courier New"/>
                        </a:rPr>
                        <a:t> </a:t>
                      </a:r>
                      <a:r>
                        <a:rPr sz="1400" b="1" spc="-10" dirty="0">
                          <a:solidFill>
                            <a:srgbClr val="008000"/>
                          </a:solidFill>
                          <a:latin typeface="Courier New"/>
                          <a:cs typeface="Courier New"/>
                        </a:rPr>
                        <a:t>R3,R3,#0</a:t>
                      </a:r>
                      <a:endParaRPr sz="1400" b="1" dirty="0">
                        <a:solidFill>
                          <a:srgbClr val="008000"/>
                        </a:solidFill>
                        <a:latin typeface="Courier New"/>
                        <a:cs typeface="Courier New"/>
                      </a:endParaRPr>
                    </a:p>
                  </a:txBody>
                  <a:tcPr marL="0" marR="0" marT="1905" marB="0">
                    <a:solidFill>
                      <a:srgbClr val="625D9C">
                        <a:alpha val="30198"/>
                      </a:srgbClr>
                    </a:solidFill>
                  </a:tcPr>
                </a:tc>
                <a:tc vMerge="1">
                  <a:txBody>
                    <a:bodyPr/>
                    <a:lstStyle/>
                    <a:p>
                      <a:endParaRPr/>
                    </a:p>
                  </a:txBody>
                  <a:tcPr marL="0" marR="0" marT="0" marB="0">
                    <a:solidFill>
                      <a:srgbClr val="625D9C">
                        <a:alpha val="30198"/>
                      </a:srgbClr>
                    </a:solidFill>
                  </a:tcPr>
                </a:tc>
                <a:extLst>
                  <a:ext uri="{0D108BD9-81ED-4DB2-BD59-A6C34878D82A}">
                    <a16:rowId xmlns:a16="http://schemas.microsoft.com/office/drawing/2014/main" val="10001"/>
                  </a:ext>
                </a:extLst>
              </a:tr>
              <a:tr h="205233">
                <a:tc vMerge="1">
                  <a:txBody>
                    <a:bodyPr/>
                    <a:lstStyle/>
                    <a:p>
                      <a:endParaRPr/>
                    </a:p>
                  </a:txBody>
                  <a:tcPr marL="0" marR="0" marT="0" marB="0">
                    <a:solidFill>
                      <a:srgbClr val="625D9C">
                        <a:alpha val="30198"/>
                      </a:srgbClr>
                    </a:solidFill>
                  </a:tcPr>
                </a:tc>
                <a:tc>
                  <a:txBody>
                    <a:bodyPr/>
                    <a:lstStyle/>
                    <a:p>
                      <a:pPr marL="159385">
                        <a:lnSpc>
                          <a:spcPct val="100000"/>
                        </a:lnSpc>
                      </a:pPr>
                      <a:r>
                        <a:rPr sz="1400" b="1" dirty="0">
                          <a:solidFill>
                            <a:srgbClr val="008000"/>
                          </a:solidFill>
                          <a:latin typeface="Courier New"/>
                          <a:cs typeface="Courier New"/>
                        </a:rPr>
                        <a:t>LDR</a:t>
                      </a:r>
                      <a:r>
                        <a:rPr sz="1400" b="1" spc="40" dirty="0">
                          <a:solidFill>
                            <a:srgbClr val="008000"/>
                          </a:solidFill>
                          <a:latin typeface="Courier New"/>
                          <a:cs typeface="Courier New"/>
                        </a:rPr>
                        <a:t> </a:t>
                      </a:r>
                      <a:r>
                        <a:rPr sz="1400" b="1" spc="-10" dirty="0">
                          <a:solidFill>
                            <a:srgbClr val="008000"/>
                          </a:solidFill>
                          <a:latin typeface="Courier New"/>
                          <a:cs typeface="Courier New"/>
                        </a:rPr>
                        <a:t>R0,R5,#-</a:t>
                      </a:r>
                      <a:r>
                        <a:rPr sz="1400" b="1" spc="-50" dirty="0">
                          <a:solidFill>
                            <a:srgbClr val="008000"/>
                          </a:solidFill>
                          <a:latin typeface="Courier New"/>
                          <a:cs typeface="Courier New"/>
                        </a:rPr>
                        <a:t>1</a:t>
                      </a:r>
                      <a:endParaRPr sz="1400" b="1" dirty="0">
                        <a:solidFill>
                          <a:srgbClr val="008000"/>
                        </a:solidFill>
                        <a:latin typeface="Courier New"/>
                        <a:cs typeface="Courier New"/>
                      </a:endParaRPr>
                    </a:p>
                  </a:txBody>
                  <a:tcPr marL="0" marR="0" marT="0" marB="0">
                    <a:solidFill>
                      <a:srgbClr val="625D9C">
                        <a:alpha val="30198"/>
                      </a:srgbClr>
                    </a:solidFill>
                  </a:tcPr>
                </a:tc>
                <a:tc>
                  <a:txBody>
                    <a:bodyPr/>
                    <a:lstStyle/>
                    <a:p>
                      <a:pPr marL="45720">
                        <a:lnSpc>
                          <a:spcPct val="100000"/>
                        </a:lnSpc>
                      </a:pPr>
                      <a:r>
                        <a:rPr sz="1400" b="1" dirty="0">
                          <a:solidFill>
                            <a:srgbClr val="008000"/>
                          </a:solidFill>
                          <a:latin typeface="Courier New"/>
                          <a:cs typeface="Courier New"/>
                        </a:rPr>
                        <a:t>;</a:t>
                      </a:r>
                      <a:r>
                        <a:rPr sz="1400" b="1" spc="-5" dirty="0">
                          <a:solidFill>
                            <a:srgbClr val="008000"/>
                          </a:solidFill>
                          <a:latin typeface="Courier New"/>
                          <a:cs typeface="Courier New"/>
                        </a:rPr>
                        <a:t> </a:t>
                      </a:r>
                      <a:r>
                        <a:rPr sz="1400" b="1" spc="-50" dirty="0">
                          <a:solidFill>
                            <a:srgbClr val="008000"/>
                          </a:solidFill>
                          <a:latin typeface="Courier New"/>
                          <a:cs typeface="Courier New"/>
                        </a:rPr>
                        <a:t>b</a:t>
                      </a:r>
                      <a:endParaRPr sz="1400" b="1" dirty="0">
                        <a:solidFill>
                          <a:srgbClr val="008000"/>
                        </a:solidFill>
                        <a:latin typeface="Courier New"/>
                        <a:cs typeface="Courier New"/>
                      </a:endParaRPr>
                    </a:p>
                  </a:txBody>
                  <a:tcPr marL="0" marR="0" marT="0" marB="0">
                    <a:solidFill>
                      <a:srgbClr val="625D9C">
                        <a:alpha val="30198"/>
                      </a:srgbClr>
                    </a:solidFill>
                  </a:tcPr>
                </a:tc>
                <a:extLst>
                  <a:ext uri="{0D108BD9-81ED-4DB2-BD59-A6C34878D82A}">
                    <a16:rowId xmlns:a16="http://schemas.microsoft.com/office/drawing/2014/main" val="10002"/>
                  </a:ext>
                </a:extLst>
              </a:tr>
              <a:tr h="205233">
                <a:tc vMerge="1">
                  <a:txBody>
                    <a:bodyPr/>
                    <a:lstStyle/>
                    <a:p>
                      <a:endParaRPr/>
                    </a:p>
                  </a:txBody>
                  <a:tcPr marL="0" marR="0" marT="0" marB="0">
                    <a:solidFill>
                      <a:srgbClr val="625D9C">
                        <a:alpha val="30198"/>
                      </a:srgbClr>
                    </a:solidFill>
                  </a:tcPr>
                </a:tc>
                <a:tc>
                  <a:txBody>
                    <a:bodyPr/>
                    <a:lstStyle/>
                    <a:p>
                      <a:pPr marL="159385">
                        <a:lnSpc>
                          <a:spcPct val="100000"/>
                        </a:lnSpc>
                      </a:pPr>
                      <a:r>
                        <a:rPr sz="1400" b="1" dirty="0">
                          <a:solidFill>
                            <a:srgbClr val="008000"/>
                          </a:solidFill>
                          <a:latin typeface="Courier New"/>
                          <a:cs typeface="Courier New"/>
                        </a:rPr>
                        <a:t>BRz</a:t>
                      </a:r>
                      <a:r>
                        <a:rPr sz="1400" b="1" spc="-15" dirty="0">
                          <a:solidFill>
                            <a:srgbClr val="008000"/>
                          </a:solidFill>
                          <a:latin typeface="Courier New"/>
                          <a:cs typeface="Courier New"/>
                        </a:rPr>
                        <a:t> </a:t>
                      </a:r>
                      <a:r>
                        <a:rPr sz="1400" b="1" spc="-25" dirty="0">
                          <a:solidFill>
                            <a:srgbClr val="008000"/>
                          </a:solidFill>
                          <a:latin typeface="Courier New"/>
                          <a:cs typeface="Courier New"/>
                        </a:rPr>
                        <a:t>L3</a:t>
                      </a:r>
                      <a:endParaRPr sz="1400" b="1" dirty="0">
                        <a:solidFill>
                          <a:srgbClr val="008000"/>
                        </a:solidFill>
                        <a:latin typeface="Courier New"/>
                        <a:cs typeface="Courier New"/>
                      </a:endParaRPr>
                    </a:p>
                  </a:txBody>
                  <a:tcPr marL="0" marR="0" marT="0" marB="0">
                    <a:solidFill>
                      <a:srgbClr val="625D9C">
                        <a:alpha val="30198"/>
                      </a:srgbClr>
                    </a:solidFill>
                  </a:tcPr>
                </a:tc>
                <a:tc>
                  <a:txBody>
                    <a:bodyPr/>
                    <a:lstStyle/>
                    <a:p>
                      <a:pPr>
                        <a:lnSpc>
                          <a:spcPct val="100000"/>
                        </a:lnSpc>
                      </a:pPr>
                      <a:endParaRPr sz="1200" b="1" dirty="0">
                        <a:solidFill>
                          <a:srgbClr val="008000"/>
                        </a:solidFill>
                        <a:latin typeface="Times New Roman"/>
                        <a:cs typeface="Times New Roman"/>
                      </a:endParaRPr>
                    </a:p>
                  </a:txBody>
                  <a:tcPr marL="0" marR="0" marT="0" marB="0">
                    <a:solidFill>
                      <a:srgbClr val="625D9C">
                        <a:alpha val="30198"/>
                      </a:srgbClr>
                    </a:solidFill>
                  </a:tcPr>
                </a:tc>
                <a:extLst>
                  <a:ext uri="{0D108BD9-81ED-4DB2-BD59-A6C34878D82A}">
                    <a16:rowId xmlns:a16="http://schemas.microsoft.com/office/drawing/2014/main" val="10003"/>
                  </a:ext>
                </a:extLst>
              </a:tr>
              <a:tr h="205233">
                <a:tc vMerge="1">
                  <a:txBody>
                    <a:bodyPr/>
                    <a:lstStyle/>
                    <a:p>
                      <a:endParaRPr/>
                    </a:p>
                  </a:txBody>
                  <a:tcPr marL="0" marR="0" marT="0" marB="0">
                    <a:solidFill>
                      <a:srgbClr val="625D9C">
                        <a:alpha val="30198"/>
                      </a:srgbClr>
                    </a:solidFill>
                  </a:tcPr>
                </a:tc>
                <a:tc>
                  <a:txBody>
                    <a:bodyPr/>
                    <a:lstStyle/>
                    <a:p>
                      <a:pPr marL="159385">
                        <a:lnSpc>
                          <a:spcPct val="100000"/>
                        </a:lnSpc>
                      </a:pPr>
                      <a:r>
                        <a:rPr sz="1400" b="1" dirty="0">
                          <a:solidFill>
                            <a:srgbClr val="008000"/>
                          </a:solidFill>
                          <a:latin typeface="Courier New"/>
                          <a:cs typeface="Courier New"/>
                        </a:rPr>
                        <a:t>BRp</a:t>
                      </a:r>
                      <a:r>
                        <a:rPr sz="1400" b="1" spc="-15" dirty="0">
                          <a:solidFill>
                            <a:srgbClr val="008000"/>
                          </a:solidFill>
                          <a:latin typeface="Courier New"/>
                          <a:cs typeface="Courier New"/>
                        </a:rPr>
                        <a:t> </a:t>
                      </a:r>
                      <a:r>
                        <a:rPr sz="1400" b="1" spc="-25" dirty="0">
                          <a:solidFill>
                            <a:srgbClr val="008000"/>
                          </a:solidFill>
                          <a:latin typeface="Courier New"/>
                          <a:cs typeface="Courier New"/>
                        </a:rPr>
                        <a:t>L1</a:t>
                      </a:r>
                      <a:endParaRPr sz="1400" b="1" dirty="0">
                        <a:solidFill>
                          <a:srgbClr val="008000"/>
                        </a:solidFill>
                        <a:latin typeface="Courier New"/>
                        <a:cs typeface="Courier New"/>
                      </a:endParaRPr>
                    </a:p>
                  </a:txBody>
                  <a:tcPr marL="0" marR="0" marT="0" marB="0">
                    <a:solidFill>
                      <a:srgbClr val="625D9C">
                        <a:alpha val="30198"/>
                      </a:srgbClr>
                    </a:solidFill>
                  </a:tcPr>
                </a:tc>
                <a:tc>
                  <a:txBody>
                    <a:bodyPr/>
                    <a:lstStyle/>
                    <a:p>
                      <a:pPr>
                        <a:lnSpc>
                          <a:spcPct val="100000"/>
                        </a:lnSpc>
                      </a:pPr>
                      <a:endParaRPr sz="1200" b="1" dirty="0">
                        <a:solidFill>
                          <a:srgbClr val="008000"/>
                        </a:solidFill>
                        <a:latin typeface="Times New Roman"/>
                        <a:cs typeface="Times New Roman"/>
                      </a:endParaRPr>
                    </a:p>
                  </a:txBody>
                  <a:tcPr marL="0" marR="0" marT="0" marB="0">
                    <a:solidFill>
                      <a:srgbClr val="625D9C">
                        <a:alpha val="30198"/>
                      </a:srgbClr>
                    </a:solidFill>
                  </a:tcPr>
                </a:tc>
                <a:extLst>
                  <a:ext uri="{0D108BD9-81ED-4DB2-BD59-A6C34878D82A}">
                    <a16:rowId xmlns:a16="http://schemas.microsoft.com/office/drawing/2014/main" val="10004"/>
                  </a:ext>
                </a:extLst>
              </a:tr>
              <a:tr h="205233">
                <a:tc vMerge="1">
                  <a:txBody>
                    <a:bodyPr/>
                    <a:lstStyle/>
                    <a:p>
                      <a:endParaRPr/>
                    </a:p>
                  </a:txBody>
                  <a:tcPr marL="0" marR="0" marT="0" marB="0">
                    <a:solidFill>
                      <a:srgbClr val="625D9C">
                        <a:alpha val="30198"/>
                      </a:srgbClr>
                    </a:solidFill>
                  </a:tcPr>
                </a:tc>
                <a:tc>
                  <a:txBody>
                    <a:bodyPr/>
                    <a:lstStyle/>
                    <a:p>
                      <a:pPr marL="159385">
                        <a:lnSpc>
                          <a:spcPct val="100000"/>
                        </a:lnSpc>
                      </a:pPr>
                      <a:r>
                        <a:rPr sz="1400" b="1" dirty="0">
                          <a:latin typeface="Courier New"/>
                          <a:cs typeface="Courier New"/>
                        </a:rPr>
                        <a:t>NOT</a:t>
                      </a:r>
                      <a:r>
                        <a:rPr sz="1400" b="1" spc="-15" dirty="0">
                          <a:latin typeface="Courier New"/>
                          <a:cs typeface="Courier New"/>
                        </a:rPr>
                        <a:t> </a:t>
                      </a:r>
                      <a:r>
                        <a:rPr sz="1400" b="1" spc="-10" dirty="0">
                          <a:latin typeface="Courier New"/>
                          <a:cs typeface="Courier New"/>
                        </a:rPr>
                        <a:t>R3,R3</a:t>
                      </a:r>
                      <a:endParaRPr sz="1400" b="1" dirty="0">
                        <a:latin typeface="Courier New"/>
                        <a:cs typeface="Courier New"/>
                      </a:endParaRPr>
                    </a:p>
                  </a:txBody>
                  <a:tcPr marL="0" marR="0" marT="0" marB="0">
                    <a:solidFill>
                      <a:srgbClr val="625D9C">
                        <a:alpha val="30198"/>
                      </a:srgbClr>
                    </a:solidFill>
                  </a:tcPr>
                </a:tc>
                <a:tc>
                  <a:txBody>
                    <a:bodyPr/>
                    <a:lstStyle/>
                    <a:p>
                      <a:pPr>
                        <a:lnSpc>
                          <a:spcPct val="100000"/>
                        </a:lnSpc>
                      </a:pPr>
                      <a:endParaRPr sz="1200" b="1">
                        <a:latin typeface="Times New Roman"/>
                        <a:cs typeface="Times New Roman"/>
                      </a:endParaRPr>
                    </a:p>
                  </a:txBody>
                  <a:tcPr marL="0" marR="0" marT="0" marB="0">
                    <a:solidFill>
                      <a:srgbClr val="625D9C">
                        <a:alpha val="30198"/>
                      </a:srgbClr>
                    </a:solidFill>
                  </a:tcPr>
                </a:tc>
                <a:extLst>
                  <a:ext uri="{0D108BD9-81ED-4DB2-BD59-A6C34878D82A}">
                    <a16:rowId xmlns:a16="http://schemas.microsoft.com/office/drawing/2014/main" val="10005"/>
                  </a:ext>
                </a:extLst>
              </a:tr>
              <a:tr h="217306">
                <a:tc vMerge="1">
                  <a:txBody>
                    <a:bodyPr/>
                    <a:lstStyle/>
                    <a:p>
                      <a:endParaRPr/>
                    </a:p>
                  </a:txBody>
                  <a:tcPr marL="0" marR="0" marT="0" marB="0">
                    <a:solidFill>
                      <a:srgbClr val="625D9C">
                        <a:alpha val="30198"/>
                      </a:srgbClr>
                    </a:solidFill>
                  </a:tcPr>
                </a:tc>
                <a:tc>
                  <a:txBody>
                    <a:bodyPr/>
                    <a:lstStyle/>
                    <a:p>
                      <a:pPr marL="159385">
                        <a:lnSpc>
                          <a:spcPct val="100000"/>
                        </a:lnSpc>
                      </a:pPr>
                      <a:r>
                        <a:rPr sz="1400" b="1" dirty="0">
                          <a:latin typeface="Courier New"/>
                          <a:cs typeface="Courier New"/>
                        </a:rPr>
                        <a:t>NOT</a:t>
                      </a:r>
                      <a:r>
                        <a:rPr sz="1400" b="1" spc="-15" dirty="0">
                          <a:latin typeface="Courier New"/>
                          <a:cs typeface="Courier New"/>
                        </a:rPr>
                        <a:t> </a:t>
                      </a:r>
                      <a:r>
                        <a:rPr sz="1400" b="1" spc="-10" dirty="0">
                          <a:latin typeface="Courier New"/>
                          <a:cs typeface="Courier New"/>
                        </a:rPr>
                        <a:t>R0,R0</a:t>
                      </a:r>
                      <a:endParaRPr sz="1400" b="1" dirty="0">
                        <a:latin typeface="Courier New"/>
                        <a:cs typeface="Courier New"/>
                      </a:endParaRPr>
                    </a:p>
                  </a:txBody>
                  <a:tcPr marL="0" marR="0" marT="0" marB="0">
                    <a:solidFill>
                      <a:srgbClr val="625D9C">
                        <a:alpha val="30198"/>
                      </a:srgbClr>
                    </a:solidFill>
                  </a:tcPr>
                </a:tc>
                <a:tc>
                  <a:txBody>
                    <a:bodyPr/>
                    <a:lstStyle/>
                    <a:p>
                      <a:pPr>
                        <a:lnSpc>
                          <a:spcPct val="100000"/>
                        </a:lnSpc>
                      </a:pPr>
                      <a:endParaRPr sz="1400" b="1">
                        <a:latin typeface="Times New Roman"/>
                        <a:cs typeface="Times New Roman"/>
                      </a:endParaRPr>
                    </a:p>
                  </a:txBody>
                  <a:tcPr marL="0" marR="0" marT="0" marB="0">
                    <a:solidFill>
                      <a:srgbClr val="625D9C">
                        <a:alpha val="30198"/>
                      </a:srgbClr>
                    </a:solidFill>
                  </a:tcPr>
                </a:tc>
                <a:extLst>
                  <a:ext uri="{0D108BD9-81ED-4DB2-BD59-A6C34878D82A}">
                    <a16:rowId xmlns:a16="http://schemas.microsoft.com/office/drawing/2014/main" val="10006"/>
                  </a:ext>
                </a:extLst>
              </a:tr>
              <a:tr h="408051">
                <a:tc>
                  <a:txBody>
                    <a:bodyPr/>
                    <a:lstStyle/>
                    <a:p>
                      <a:pPr>
                        <a:lnSpc>
                          <a:spcPct val="100000"/>
                        </a:lnSpc>
                        <a:spcBef>
                          <a:spcPts val="114"/>
                        </a:spcBef>
                      </a:pPr>
                      <a:endParaRPr sz="1400" b="1" dirty="0">
                        <a:latin typeface="Times New Roman"/>
                        <a:cs typeface="Times New Roman"/>
                      </a:endParaRPr>
                    </a:p>
                    <a:p>
                      <a:pPr marL="91440">
                        <a:lnSpc>
                          <a:spcPct val="100000"/>
                        </a:lnSpc>
                      </a:pPr>
                      <a:r>
                        <a:rPr sz="1400" b="1" spc="-25" dirty="0">
                          <a:latin typeface="Courier New"/>
                          <a:cs typeface="Courier New"/>
                        </a:rPr>
                        <a:t>L1</a:t>
                      </a:r>
                      <a:endParaRPr sz="1400" b="1" dirty="0">
                        <a:latin typeface="Courier New"/>
                        <a:cs typeface="Courier New"/>
                      </a:endParaRPr>
                    </a:p>
                  </a:txBody>
                  <a:tcPr marL="0" marR="0" marT="14604" marB="0">
                    <a:solidFill>
                      <a:srgbClr val="625D9C">
                        <a:alpha val="30198"/>
                      </a:srgbClr>
                    </a:solidFill>
                  </a:tcPr>
                </a:tc>
                <a:tc>
                  <a:txBody>
                    <a:bodyPr/>
                    <a:lstStyle/>
                    <a:p>
                      <a:pPr marL="159385">
                        <a:lnSpc>
                          <a:spcPct val="100000"/>
                        </a:lnSpc>
                        <a:spcBef>
                          <a:spcPts val="15"/>
                        </a:spcBef>
                      </a:pPr>
                      <a:r>
                        <a:rPr sz="1400" b="1" dirty="0">
                          <a:latin typeface="Courier New"/>
                          <a:cs typeface="Courier New"/>
                        </a:rPr>
                        <a:t>ADD</a:t>
                      </a:r>
                      <a:r>
                        <a:rPr sz="1400" b="1" spc="-15" dirty="0">
                          <a:latin typeface="Courier New"/>
                          <a:cs typeface="Courier New"/>
                        </a:rPr>
                        <a:t> </a:t>
                      </a:r>
                      <a:r>
                        <a:rPr sz="1400" b="1" spc="-10" dirty="0">
                          <a:latin typeface="Courier New"/>
                          <a:cs typeface="Courier New"/>
                        </a:rPr>
                        <a:t>R0,R0,#1</a:t>
                      </a:r>
                      <a:endParaRPr sz="1400" b="1" dirty="0">
                        <a:latin typeface="Courier New"/>
                        <a:cs typeface="Courier New"/>
                      </a:endParaRPr>
                    </a:p>
                    <a:p>
                      <a:pPr marL="159385">
                        <a:lnSpc>
                          <a:spcPct val="100000"/>
                        </a:lnSpc>
                        <a:spcBef>
                          <a:spcPts val="70"/>
                        </a:spcBef>
                      </a:pPr>
                      <a:r>
                        <a:rPr sz="1400" b="1" dirty="0">
                          <a:solidFill>
                            <a:srgbClr val="008000"/>
                          </a:solidFill>
                          <a:latin typeface="Courier New"/>
                          <a:cs typeface="Courier New"/>
                        </a:rPr>
                        <a:t>LDR</a:t>
                      </a:r>
                      <a:r>
                        <a:rPr sz="1400" b="1" spc="40" dirty="0">
                          <a:solidFill>
                            <a:srgbClr val="008000"/>
                          </a:solidFill>
                          <a:latin typeface="Courier New"/>
                          <a:cs typeface="Courier New"/>
                        </a:rPr>
                        <a:t> </a:t>
                      </a:r>
                      <a:r>
                        <a:rPr sz="1400" b="1" spc="-10" dirty="0">
                          <a:solidFill>
                            <a:srgbClr val="008000"/>
                          </a:solidFill>
                          <a:latin typeface="Courier New"/>
                          <a:cs typeface="Courier New"/>
                        </a:rPr>
                        <a:t>R1,R5,#-</a:t>
                      </a:r>
                      <a:r>
                        <a:rPr sz="1400" b="1" spc="-50" dirty="0">
                          <a:solidFill>
                            <a:srgbClr val="008000"/>
                          </a:solidFill>
                          <a:latin typeface="Courier New"/>
                          <a:cs typeface="Courier New"/>
                        </a:rPr>
                        <a:t>2</a:t>
                      </a:r>
                      <a:endParaRPr sz="1400" b="1" dirty="0">
                        <a:solidFill>
                          <a:srgbClr val="008000"/>
                        </a:solidFill>
                        <a:latin typeface="Courier New"/>
                        <a:cs typeface="Courier New"/>
                      </a:endParaRPr>
                    </a:p>
                  </a:txBody>
                  <a:tcPr marL="0" marR="0" marT="1905" marB="0">
                    <a:solidFill>
                      <a:srgbClr val="625D9C">
                        <a:alpha val="30198"/>
                      </a:srgbClr>
                    </a:solidFill>
                  </a:tcPr>
                </a:tc>
                <a:tc>
                  <a:txBody>
                    <a:bodyPr/>
                    <a:lstStyle/>
                    <a:p>
                      <a:pPr>
                        <a:lnSpc>
                          <a:spcPct val="100000"/>
                        </a:lnSpc>
                        <a:spcBef>
                          <a:spcPts val="114"/>
                        </a:spcBef>
                      </a:pPr>
                      <a:endParaRPr sz="1400" b="1" dirty="0">
                        <a:latin typeface="Times New Roman"/>
                        <a:cs typeface="Times New Roman"/>
                      </a:endParaRPr>
                    </a:p>
                    <a:p>
                      <a:pPr marL="45720">
                        <a:lnSpc>
                          <a:spcPct val="100000"/>
                        </a:lnSpc>
                      </a:pPr>
                      <a:r>
                        <a:rPr sz="1400" b="1" dirty="0">
                          <a:latin typeface="Courier New"/>
                          <a:cs typeface="Courier New"/>
                        </a:rPr>
                        <a:t>;</a:t>
                      </a:r>
                      <a:r>
                        <a:rPr sz="1400" b="1" spc="-5" dirty="0">
                          <a:latin typeface="Courier New"/>
                          <a:cs typeface="Courier New"/>
                        </a:rPr>
                        <a:t> </a:t>
                      </a:r>
                      <a:r>
                        <a:rPr sz="1400" b="1" spc="-50" dirty="0">
                          <a:latin typeface="Courier New"/>
                          <a:cs typeface="Courier New"/>
                        </a:rPr>
                        <a:t>c</a:t>
                      </a:r>
                      <a:endParaRPr sz="1400" b="1" dirty="0">
                        <a:latin typeface="Courier New"/>
                        <a:cs typeface="Courier New"/>
                      </a:endParaRPr>
                    </a:p>
                  </a:txBody>
                  <a:tcPr marL="0" marR="0" marT="14604" marB="0">
                    <a:solidFill>
                      <a:srgbClr val="625D9C">
                        <a:alpha val="30198"/>
                      </a:srgbClr>
                    </a:solidFill>
                  </a:tcPr>
                </a:tc>
                <a:extLst>
                  <a:ext uri="{0D108BD9-81ED-4DB2-BD59-A6C34878D82A}">
                    <a16:rowId xmlns:a16="http://schemas.microsoft.com/office/drawing/2014/main" val="10007"/>
                  </a:ext>
                </a:extLst>
              </a:tr>
              <a:tr h="323408">
                <a:tc>
                  <a:txBody>
                    <a:bodyPr/>
                    <a:lstStyle/>
                    <a:p>
                      <a:pPr>
                        <a:lnSpc>
                          <a:spcPct val="100000"/>
                        </a:lnSpc>
                      </a:pPr>
                      <a:endParaRPr sz="1800" b="1">
                        <a:latin typeface="Times New Roman"/>
                        <a:cs typeface="Times New Roman"/>
                      </a:endParaRPr>
                    </a:p>
                  </a:txBody>
                  <a:tcPr marL="0" marR="0" marT="0" marB="0">
                    <a:solidFill>
                      <a:srgbClr val="625D9C">
                        <a:alpha val="30198"/>
                      </a:srgbClr>
                    </a:solidFill>
                  </a:tcPr>
                </a:tc>
                <a:tc>
                  <a:txBody>
                    <a:bodyPr/>
                    <a:lstStyle/>
                    <a:p>
                      <a:pPr marL="159385">
                        <a:lnSpc>
                          <a:spcPct val="100000"/>
                        </a:lnSpc>
                      </a:pPr>
                      <a:r>
                        <a:rPr sz="1400" b="1" dirty="0" err="1">
                          <a:solidFill>
                            <a:srgbClr val="008000"/>
                          </a:solidFill>
                          <a:latin typeface="Courier New"/>
                          <a:cs typeface="Courier New"/>
                        </a:rPr>
                        <a:t>BRz</a:t>
                      </a:r>
                      <a:r>
                        <a:rPr sz="1400" b="1" spc="-15" dirty="0">
                          <a:solidFill>
                            <a:srgbClr val="008000"/>
                          </a:solidFill>
                          <a:latin typeface="Courier New"/>
                          <a:cs typeface="Courier New"/>
                        </a:rPr>
                        <a:t> </a:t>
                      </a:r>
                      <a:r>
                        <a:rPr sz="1400" b="1" spc="-25" dirty="0">
                          <a:solidFill>
                            <a:srgbClr val="008000"/>
                          </a:solidFill>
                          <a:latin typeface="Courier New"/>
                          <a:cs typeface="Courier New"/>
                        </a:rPr>
                        <a:t>L</a:t>
                      </a:r>
                      <a:r>
                        <a:rPr lang="en-US" sz="1400" b="1" spc="-25" dirty="0">
                          <a:solidFill>
                            <a:srgbClr val="008000"/>
                          </a:solidFill>
                          <a:latin typeface="Courier New"/>
                          <a:cs typeface="Courier New"/>
                        </a:rPr>
                        <a:t>3</a:t>
                      </a:r>
                      <a:endParaRPr sz="1400" b="1" dirty="0">
                        <a:solidFill>
                          <a:srgbClr val="008000"/>
                        </a:solidFill>
                        <a:latin typeface="Courier New"/>
                        <a:cs typeface="Courier New"/>
                      </a:endParaRPr>
                    </a:p>
                  </a:txBody>
                  <a:tcPr marL="0" marR="0" marT="0" marB="0">
                    <a:solidFill>
                      <a:srgbClr val="625D9C">
                        <a:alpha val="30198"/>
                      </a:srgbClr>
                    </a:solidFill>
                  </a:tcPr>
                </a:tc>
                <a:tc>
                  <a:txBody>
                    <a:bodyPr/>
                    <a:lstStyle/>
                    <a:p>
                      <a:pPr>
                        <a:lnSpc>
                          <a:spcPct val="100000"/>
                        </a:lnSpc>
                      </a:pPr>
                      <a:endParaRPr sz="1400" b="1" dirty="0">
                        <a:latin typeface="Times New Roman"/>
                        <a:cs typeface="Times New Roman"/>
                      </a:endParaRPr>
                    </a:p>
                  </a:txBody>
                  <a:tcPr marL="0" marR="0" marT="0" marB="0">
                    <a:solidFill>
                      <a:srgbClr val="625D9C">
                        <a:alpha val="30198"/>
                      </a:srgbClr>
                    </a:solidFill>
                  </a:tcPr>
                </a:tc>
                <a:extLst>
                  <a:ext uri="{0D108BD9-81ED-4DB2-BD59-A6C34878D82A}">
                    <a16:rowId xmlns:a16="http://schemas.microsoft.com/office/drawing/2014/main" val="10008"/>
                  </a:ext>
                </a:extLst>
              </a:tr>
              <a:tr h="410466">
                <a:tc>
                  <a:txBody>
                    <a:bodyPr/>
                    <a:lstStyle/>
                    <a:p>
                      <a:pPr>
                        <a:lnSpc>
                          <a:spcPct val="100000"/>
                        </a:lnSpc>
                      </a:pPr>
                      <a:endParaRPr sz="2800" b="1" dirty="0">
                        <a:latin typeface="Times New Roman"/>
                        <a:cs typeface="Times New Roman"/>
                      </a:endParaRPr>
                    </a:p>
                  </a:txBody>
                  <a:tcPr marL="0" marR="0" marT="0" marB="0">
                    <a:solidFill>
                      <a:srgbClr val="625D9C">
                        <a:alpha val="30198"/>
                      </a:srgbClr>
                    </a:solidFill>
                  </a:tcPr>
                </a:tc>
                <a:tc>
                  <a:txBody>
                    <a:bodyPr/>
                    <a:lstStyle/>
                    <a:p>
                      <a:pPr marL="159385">
                        <a:lnSpc>
                          <a:spcPct val="100000"/>
                        </a:lnSpc>
                        <a:spcBef>
                          <a:spcPts val="15"/>
                        </a:spcBef>
                      </a:pPr>
                      <a:r>
                        <a:rPr sz="1400" b="1" dirty="0">
                          <a:solidFill>
                            <a:srgbClr val="008000"/>
                          </a:solidFill>
                          <a:latin typeface="Courier New"/>
                          <a:cs typeface="Courier New"/>
                        </a:rPr>
                        <a:t>BRp</a:t>
                      </a:r>
                      <a:r>
                        <a:rPr sz="1400" b="1" spc="-15" dirty="0">
                          <a:solidFill>
                            <a:srgbClr val="008000"/>
                          </a:solidFill>
                          <a:latin typeface="Courier New"/>
                          <a:cs typeface="Courier New"/>
                        </a:rPr>
                        <a:t> </a:t>
                      </a:r>
                      <a:r>
                        <a:rPr sz="1400" b="1" spc="-25" dirty="0">
                          <a:solidFill>
                            <a:srgbClr val="008000"/>
                          </a:solidFill>
                          <a:latin typeface="Courier New"/>
                          <a:cs typeface="Courier New"/>
                        </a:rPr>
                        <a:t>L2</a:t>
                      </a:r>
                      <a:endParaRPr sz="1400" b="1" dirty="0">
                        <a:solidFill>
                          <a:srgbClr val="008000"/>
                        </a:solidFill>
                        <a:latin typeface="Courier New"/>
                        <a:cs typeface="Courier New"/>
                      </a:endParaRPr>
                    </a:p>
                    <a:p>
                      <a:pPr marL="159385">
                        <a:lnSpc>
                          <a:spcPct val="100000"/>
                        </a:lnSpc>
                        <a:spcBef>
                          <a:spcPts val="70"/>
                        </a:spcBef>
                      </a:pPr>
                      <a:r>
                        <a:rPr sz="1400" b="1" dirty="0">
                          <a:latin typeface="Courier New"/>
                          <a:cs typeface="Courier New"/>
                        </a:rPr>
                        <a:t>NOT</a:t>
                      </a:r>
                      <a:r>
                        <a:rPr sz="1400" b="1" spc="-15" dirty="0">
                          <a:latin typeface="Courier New"/>
                          <a:cs typeface="Courier New"/>
                        </a:rPr>
                        <a:t> </a:t>
                      </a:r>
                      <a:r>
                        <a:rPr sz="1400" b="1" spc="-10" dirty="0">
                          <a:latin typeface="Courier New"/>
                          <a:cs typeface="Courier New"/>
                        </a:rPr>
                        <a:t>R3,R3</a:t>
                      </a:r>
                      <a:endParaRPr sz="1400" b="1" dirty="0">
                        <a:latin typeface="Courier New"/>
                        <a:cs typeface="Courier New"/>
                      </a:endParaRPr>
                    </a:p>
                  </a:txBody>
                  <a:tcPr marL="0" marR="0" marT="1905" marB="0">
                    <a:solidFill>
                      <a:srgbClr val="625D9C">
                        <a:alpha val="30198"/>
                      </a:srgbClr>
                    </a:solidFill>
                  </a:tcPr>
                </a:tc>
                <a:tc>
                  <a:txBody>
                    <a:bodyPr/>
                    <a:lstStyle/>
                    <a:p>
                      <a:pPr>
                        <a:lnSpc>
                          <a:spcPct val="100000"/>
                        </a:lnSpc>
                      </a:pPr>
                      <a:endParaRPr sz="2000" b="1" dirty="0">
                        <a:latin typeface="Times New Roman"/>
                        <a:cs typeface="Times New Roman"/>
                      </a:endParaRPr>
                    </a:p>
                  </a:txBody>
                  <a:tcPr marL="0" marR="0" marT="0" marB="0">
                    <a:solidFill>
                      <a:srgbClr val="625D9C">
                        <a:alpha val="30198"/>
                      </a:srgbClr>
                    </a:solidFill>
                  </a:tcPr>
                </a:tc>
                <a:extLst>
                  <a:ext uri="{0D108BD9-81ED-4DB2-BD59-A6C34878D82A}">
                    <a16:rowId xmlns:a16="http://schemas.microsoft.com/office/drawing/2014/main" val="10009"/>
                  </a:ext>
                </a:extLst>
              </a:tr>
              <a:tr h="217306">
                <a:tc>
                  <a:txBody>
                    <a:bodyPr/>
                    <a:lstStyle/>
                    <a:p>
                      <a:pPr>
                        <a:lnSpc>
                          <a:spcPct val="100000"/>
                        </a:lnSpc>
                      </a:pPr>
                      <a:endParaRPr sz="1800" b="1" dirty="0">
                        <a:latin typeface="Times New Roman"/>
                        <a:cs typeface="Times New Roman"/>
                      </a:endParaRPr>
                    </a:p>
                  </a:txBody>
                  <a:tcPr marL="0" marR="0" marT="0" marB="0">
                    <a:solidFill>
                      <a:srgbClr val="625D9C">
                        <a:alpha val="30198"/>
                      </a:srgbClr>
                    </a:solidFill>
                  </a:tcPr>
                </a:tc>
                <a:tc>
                  <a:txBody>
                    <a:bodyPr/>
                    <a:lstStyle/>
                    <a:p>
                      <a:pPr marL="159385">
                        <a:lnSpc>
                          <a:spcPct val="100000"/>
                        </a:lnSpc>
                        <a:spcBef>
                          <a:spcPts val="15"/>
                        </a:spcBef>
                      </a:pPr>
                      <a:r>
                        <a:rPr sz="1400" b="1" dirty="0">
                          <a:latin typeface="Courier New"/>
                          <a:cs typeface="Courier New"/>
                        </a:rPr>
                        <a:t>NOT</a:t>
                      </a:r>
                      <a:r>
                        <a:rPr sz="1400" b="1" spc="-15" dirty="0">
                          <a:latin typeface="Courier New"/>
                          <a:cs typeface="Courier New"/>
                        </a:rPr>
                        <a:t> </a:t>
                      </a:r>
                      <a:r>
                        <a:rPr sz="1400" b="1" spc="-10" dirty="0">
                          <a:latin typeface="Courier New"/>
                          <a:cs typeface="Courier New"/>
                        </a:rPr>
                        <a:t>R1,R1</a:t>
                      </a:r>
                      <a:endParaRPr sz="1400" b="1">
                        <a:latin typeface="Courier New"/>
                        <a:cs typeface="Courier New"/>
                      </a:endParaRPr>
                    </a:p>
                  </a:txBody>
                  <a:tcPr marL="0" marR="0" marT="1905" marB="0">
                    <a:solidFill>
                      <a:srgbClr val="625D9C">
                        <a:alpha val="30198"/>
                      </a:srgbClr>
                    </a:solidFill>
                  </a:tcPr>
                </a:tc>
                <a:tc>
                  <a:txBody>
                    <a:bodyPr/>
                    <a:lstStyle/>
                    <a:p>
                      <a:pPr>
                        <a:lnSpc>
                          <a:spcPct val="100000"/>
                        </a:lnSpc>
                      </a:pPr>
                      <a:endParaRPr sz="1400" b="1" dirty="0">
                        <a:latin typeface="Times New Roman"/>
                        <a:cs typeface="Times New Roman"/>
                      </a:endParaRPr>
                    </a:p>
                  </a:txBody>
                  <a:tcPr marL="0" marR="0" marT="0" marB="0">
                    <a:solidFill>
                      <a:srgbClr val="625D9C">
                        <a:alpha val="30198"/>
                      </a:srgbClr>
                    </a:solidFill>
                  </a:tcPr>
                </a:tc>
                <a:extLst>
                  <a:ext uri="{0D108BD9-81ED-4DB2-BD59-A6C34878D82A}">
                    <a16:rowId xmlns:a16="http://schemas.microsoft.com/office/drawing/2014/main" val="10010"/>
                  </a:ext>
                </a:extLst>
              </a:tr>
              <a:tr h="205233">
                <a:tc rowSpan="2">
                  <a:txBody>
                    <a:bodyPr/>
                    <a:lstStyle/>
                    <a:p>
                      <a:pPr marL="91440" marR="0" lvl="0" indent="0" algn="l" defTabSz="914400" rtl="0" eaLnBrk="1" fontAlgn="auto" latinLnBrk="0" hangingPunct="1">
                        <a:lnSpc>
                          <a:spcPts val="690"/>
                        </a:lnSpc>
                        <a:spcBef>
                          <a:spcPts val="0"/>
                        </a:spcBef>
                        <a:spcAft>
                          <a:spcPts val="0"/>
                        </a:spcAft>
                        <a:buClrTx/>
                        <a:buSzTx/>
                        <a:buFontTx/>
                        <a:buNone/>
                        <a:tabLst/>
                        <a:defRPr/>
                      </a:pPr>
                      <a:endParaRPr lang="en-US" altLang="zh-CN" sz="1100" b="1" spc="-25" dirty="0">
                        <a:latin typeface="Courier New"/>
                        <a:cs typeface="Courier New"/>
                      </a:endParaRPr>
                    </a:p>
                    <a:p>
                      <a:pPr marL="91440" marR="0" lvl="0" indent="0" algn="l" defTabSz="914400" rtl="0" eaLnBrk="1" fontAlgn="auto" latinLnBrk="0" hangingPunct="1">
                        <a:lnSpc>
                          <a:spcPts val="690"/>
                        </a:lnSpc>
                        <a:spcBef>
                          <a:spcPts val="0"/>
                        </a:spcBef>
                        <a:spcAft>
                          <a:spcPts val="0"/>
                        </a:spcAft>
                        <a:buClrTx/>
                        <a:buSzTx/>
                        <a:buFontTx/>
                        <a:buNone/>
                        <a:tabLst/>
                        <a:defRPr/>
                      </a:pPr>
                      <a:endParaRPr lang="en-US" altLang="zh-CN" sz="1100" b="1" spc="-25" dirty="0">
                        <a:latin typeface="Courier New"/>
                        <a:cs typeface="Courier New"/>
                      </a:endParaRPr>
                    </a:p>
                    <a:p>
                      <a:pPr marL="91440" marR="0" lvl="0" indent="0" algn="l" defTabSz="914400" rtl="0" eaLnBrk="1" fontAlgn="auto" latinLnBrk="0" hangingPunct="1">
                        <a:lnSpc>
                          <a:spcPts val="690"/>
                        </a:lnSpc>
                        <a:spcBef>
                          <a:spcPts val="0"/>
                        </a:spcBef>
                        <a:spcAft>
                          <a:spcPts val="0"/>
                        </a:spcAft>
                        <a:buClrTx/>
                        <a:buSzTx/>
                        <a:buFontTx/>
                        <a:buNone/>
                        <a:tabLst/>
                        <a:defRPr/>
                      </a:pPr>
                      <a:endParaRPr lang="en-US" altLang="zh-CN" sz="1100" b="1" spc="-25" dirty="0">
                        <a:latin typeface="Courier New"/>
                        <a:cs typeface="Courier New"/>
                      </a:endParaRPr>
                    </a:p>
                    <a:p>
                      <a:pPr marL="91440" marR="0" lvl="0" indent="0" algn="l" defTabSz="914400" rtl="0" eaLnBrk="1" fontAlgn="auto" latinLnBrk="0" hangingPunct="1">
                        <a:lnSpc>
                          <a:spcPts val="690"/>
                        </a:lnSpc>
                        <a:spcBef>
                          <a:spcPts val="0"/>
                        </a:spcBef>
                        <a:spcAft>
                          <a:spcPts val="0"/>
                        </a:spcAft>
                        <a:buClrTx/>
                        <a:buSzTx/>
                        <a:buFontTx/>
                        <a:buNone/>
                        <a:tabLst/>
                        <a:defRPr/>
                      </a:pPr>
                      <a:r>
                        <a:rPr lang="en-US" altLang="zh-CN" sz="1200" b="1" spc="-25" dirty="0">
                          <a:solidFill>
                            <a:srgbClr val="008000"/>
                          </a:solidFill>
                          <a:latin typeface="Courier New"/>
                          <a:cs typeface="Courier New"/>
                        </a:rPr>
                        <a:t>L2</a:t>
                      </a:r>
                      <a:endParaRPr lang="en-US" altLang="zh-CN" sz="1200" b="1" dirty="0">
                        <a:solidFill>
                          <a:srgbClr val="008000"/>
                        </a:solidFill>
                        <a:latin typeface="Courier New"/>
                        <a:cs typeface="Courier New"/>
                      </a:endParaRPr>
                    </a:p>
                    <a:p>
                      <a:pPr marL="91440">
                        <a:lnSpc>
                          <a:spcPts val="690"/>
                        </a:lnSpc>
                      </a:pPr>
                      <a:endParaRPr sz="1100" b="1" dirty="0">
                        <a:latin typeface="Courier New"/>
                        <a:cs typeface="Courier New"/>
                      </a:endParaRPr>
                    </a:p>
                  </a:txBody>
                  <a:tcPr marL="0" marR="0" marT="0" marB="0">
                    <a:solidFill>
                      <a:srgbClr val="625D9C">
                        <a:alpha val="30198"/>
                      </a:srgbClr>
                    </a:solidFill>
                  </a:tcPr>
                </a:tc>
                <a:tc>
                  <a:txBody>
                    <a:bodyPr/>
                    <a:lstStyle/>
                    <a:p>
                      <a:pPr marL="159385">
                        <a:lnSpc>
                          <a:spcPct val="100000"/>
                        </a:lnSpc>
                      </a:pPr>
                      <a:r>
                        <a:rPr sz="1400" b="1" dirty="0">
                          <a:latin typeface="Courier New"/>
                          <a:cs typeface="Courier New"/>
                        </a:rPr>
                        <a:t>ADD</a:t>
                      </a:r>
                      <a:r>
                        <a:rPr sz="1400" b="1" spc="-15" dirty="0">
                          <a:latin typeface="Courier New"/>
                          <a:cs typeface="Courier New"/>
                        </a:rPr>
                        <a:t> </a:t>
                      </a:r>
                      <a:r>
                        <a:rPr sz="1400" b="1" spc="-10" dirty="0">
                          <a:latin typeface="Courier New"/>
                          <a:cs typeface="Courier New"/>
                        </a:rPr>
                        <a:t>R1,R1,#1</a:t>
                      </a:r>
                      <a:endParaRPr sz="1400" b="1" dirty="0">
                        <a:latin typeface="Courier New"/>
                        <a:cs typeface="Courier New"/>
                      </a:endParaRPr>
                    </a:p>
                  </a:txBody>
                  <a:tcPr marL="0" marR="0" marT="0" marB="0">
                    <a:solidFill>
                      <a:srgbClr val="625D9C">
                        <a:alpha val="30198"/>
                      </a:srgbClr>
                    </a:solidFill>
                  </a:tcPr>
                </a:tc>
                <a:tc>
                  <a:txBody>
                    <a:bodyPr/>
                    <a:lstStyle/>
                    <a:p>
                      <a:pPr>
                        <a:lnSpc>
                          <a:spcPct val="100000"/>
                        </a:lnSpc>
                      </a:pPr>
                      <a:endParaRPr sz="1200" b="1" dirty="0">
                        <a:latin typeface="Times New Roman"/>
                        <a:cs typeface="Times New Roman"/>
                      </a:endParaRPr>
                    </a:p>
                  </a:txBody>
                  <a:tcPr marL="0" marR="0" marT="0" marB="0">
                    <a:solidFill>
                      <a:srgbClr val="625D9C">
                        <a:alpha val="30198"/>
                      </a:srgbClr>
                    </a:solidFill>
                  </a:tcPr>
                </a:tc>
                <a:extLst>
                  <a:ext uri="{0D108BD9-81ED-4DB2-BD59-A6C34878D82A}">
                    <a16:rowId xmlns:a16="http://schemas.microsoft.com/office/drawing/2014/main" val="10011"/>
                  </a:ext>
                </a:extLst>
              </a:tr>
              <a:tr h="205233">
                <a:tc vMerge="1">
                  <a:txBody>
                    <a:bodyPr/>
                    <a:lstStyle/>
                    <a:p>
                      <a:endParaRPr dirty="0"/>
                    </a:p>
                  </a:txBody>
                  <a:tcPr marL="0" marR="0" marT="0" marB="0">
                    <a:solidFill>
                      <a:srgbClr val="625D9C">
                        <a:alpha val="30198"/>
                      </a:srgbClr>
                    </a:solidFill>
                  </a:tcPr>
                </a:tc>
                <a:tc>
                  <a:txBody>
                    <a:bodyPr/>
                    <a:lstStyle/>
                    <a:p>
                      <a:pPr marL="159385">
                        <a:lnSpc>
                          <a:spcPct val="100000"/>
                        </a:lnSpc>
                      </a:pPr>
                      <a:r>
                        <a:rPr sz="1400" b="1" dirty="0">
                          <a:solidFill>
                            <a:srgbClr val="008000"/>
                          </a:solidFill>
                          <a:latin typeface="Courier New"/>
                          <a:cs typeface="Courier New"/>
                        </a:rPr>
                        <a:t>ADD</a:t>
                      </a:r>
                      <a:r>
                        <a:rPr sz="1400" b="1" spc="-15" dirty="0">
                          <a:solidFill>
                            <a:srgbClr val="008000"/>
                          </a:solidFill>
                          <a:latin typeface="Courier New"/>
                          <a:cs typeface="Courier New"/>
                        </a:rPr>
                        <a:t> </a:t>
                      </a:r>
                      <a:r>
                        <a:rPr sz="1400" b="1" spc="-10" dirty="0">
                          <a:solidFill>
                            <a:srgbClr val="008000"/>
                          </a:solidFill>
                          <a:latin typeface="Courier New"/>
                          <a:cs typeface="Courier New"/>
                        </a:rPr>
                        <a:t>R2,R2,R0</a:t>
                      </a:r>
                      <a:endParaRPr sz="1400" b="1" dirty="0">
                        <a:solidFill>
                          <a:srgbClr val="008000"/>
                        </a:solidFill>
                        <a:latin typeface="Courier New"/>
                        <a:cs typeface="Courier New"/>
                      </a:endParaRPr>
                    </a:p>
                  </a:txBody>
                  <a:tcPr marL="0" marR="0" marT="0" marB="0">
                    <a:solidFill>
                      <a:srgbClr val="625D9C">
                        <a:alpha val="30198"/>
                      </a:srgbClr>
                    </a:solidFill>
                  </a:tcPr>
                </a:tc>
                <a:tc>
                  <a:txBody>
                    <a:bodyPr/>
                    <a:lstStyle/>
                    <a:p>
                      <a:pPr marL="45720">
                        <a:lnSpc>
                          <a:spcPct val="100000"/>
                        </a:lnSpc>
                      </a:pPr>
                      <a:r>
                        <a:rPr sz="1400" b="1" dirty="0">
                          <a:latin typeface="Courier New"/>
                          <a:cs typeface="Courier New"/>
                        </a:rPr>
                        <a:t>;</a:t>
                      </a:r>
                      <a:r>
                        <a:rPr sz="1400" b="1" spc="-5" dirty="0">
                          <a:latin typeface="Courier New"/>
                          <a:cs typeface="Courier New"/>
                        </a:rPr>
                        <a:t> </a:t>
                      </a:r>
                      <a:r>
                        <a:rPr sz="1400" b="1" dirty="0">
                          <a:latin typeface="Courier New"/>
                          <a:cs typeface="Courier New"/>
                        </a:rPr>
                        <a:t>b</a:t>
                      </a:r>
                      <a:r>
                        <a:rPr sz="1400" b="1" spc="-5" dirty="0">
                          <a:latin typeface="Courier New"/>
                          <a:cs typeface="Courier New"/>
                        </a:rPr>
                        <a:t> </a:t>
                      </a:r>
                      <a:r>
                        <a:rPr sz="1400" b="1" dirty="0">
                          <a:latin typeface="Courier New"/>
                          <a:cs typeface="Courier New"/>
                        </a:rPr>
                        <a:t>*</a:t>
                      </a:r>
                      <a:r>
                        <a:rPr sz="1400" b="1" spc="-5" dirty="0">
                          <a:latin typeface="Courier New"/>
                          <a:cs typeface="Courier New"/>
                        </a:rPr>
                        <a:t> </a:t>
                      </a:r>
                      <a:r>
                        <a:rPr sz="1400" b="1" spc="-50" dirty="0">
                          <a:latin typeface="Courier New"/>
                          <a:cs typeface="Courier New"/>
                        </a:rPr>
                        <a:t>c</a:t>
                      </a:r>
                      <a:endParaRPr sz="1400" b="1" dirty="0">
                        <a:latin typeface="Courier New"/>
                        <a:cs typeface="Courier New"/>
                      </a:endParaRPr>
                    </a:p>
                  </a:txBody>
                  <a:tcPr marL="0" marR="0" marT="0" marB="0">
                    <a:solidFill>
                      <a:srgbClr val="625D9C">
                        <a:alpha val="30198"/>
                      </a:srgbClr>
                    </a:solidFill>
                  </a:tcPr>
                </a:tc>
                <a:extLst>
                  <a:ext uri="{0D108BD9-81ED-4DB2-BD59-A6C34878D82A}">
                    <a16:rowId xmlns:a16="http://schemas.microsoft.com/office/drawing/2014/main" val="10012"/>
                  </a:ext>
                </a:extLst>
              </a:tr>
              <a:tr h="217306">
                <a:tc>
                  <a:txBody>
                    <a:bodyPr/>
                    <a:lstStyle/>
                    <a:p>
                      <a:pPr>
                        <a:lnSpc>
                          <a:spcPct val="100000"/>
                        </a:lnSpc>
                      </a:pPr>
                      <a:endParaRPr sz="1800" b="1" dirty="0">
                        <a:latin typeface="Times New Roman"/>
                        <a:cs typeface="Times New Roman"/>
                      </a:endParaRPr>
                    </a:p>
                  </a:txBody>
                  <a:tcPr marL="0" marR="0" marT="0" marB="0">
                    <a:solidFill>
                      <a:srgbClr val="625D9C">
                        <a:alpha val="30198"/>
                      </a:srgbClr>
                    </a:solidFill>
                  </a:tcPr>
                </a:tc>
                <a:tc>
                  <a:txBody>
                    <a:bodyPr/>
                    <a:lstStyle/>
                    <a:p>
                      <a:pPr marL="159385">
                        <a:lnSpc>
                          <a:spcPct val="100000"/>
                        </a:lnSpc>
                      </a:pPr>
                      <a:r>
                        <a:rPr sz="1400" b="1" dirty="0">
                          <a:solidFill>
                            <a:srgbClr val="008000"/>
                          </a:solidFill>
                          <a:latin typeface="Courier New"/>
                          <a:cs typeface="Courier New"/>
                        </a:rPr>
                        <a:t>ADD</a:t>
                      </a:r>
                      <a:r>
                        <a:rPr sz="1400" b="1" spc="40" dirty="0">
                          <a:solidFill>
                            <a:srgbClr val="008000"/>
                          </a:solidFill>
                          <a:latin typeface="Courier New"/>
                          <a:cs typeface="Courier New"/>
                        </a:rPr>
                        <a:t> </a:t>
                      </a:r>
                      <a:r>
                        <a:rPr sz="1400" b="1" spc="-10" dirty="0">
                          <a:solidFill>
                            <a:srgbClr val="008000"/>
                          </a:solidFill>
                          <a:latin typeface="Courier New"/>
                          <a:cs typeface="Courier New"/>
                        </a:rPr>
                        <a:t>R1,R1,#-</a:t>
                      </a:r>
                      <a:r>
                        <a:rPr sz="1400" b="1" spc="-50" dirty="0">
                          <a:solidFill>
                            <a:srgbClr val="008000"/>
                          </a:solidFill>
                          <a:latin typeface="Courier New"/>
                          <a:cs typeface="Courier New"/>
                        </a:rPr>
                        <a:t>1</a:t>
                      </a:r>
                      <a:endParaRPr sz="1400" b="1" dirty="0">
                        <a:solidFill>
                          <a:srgbClr val="008000"/>
                        </a:solidFill>
                        <a:latin typeface="Courier New"/>
                        <a:cs typeface="Courier New"/>
                      </a:endParaRPr>
                    </a:p>
                  </a:txBody>
                  <a:tcPr marL="0" marR="0" marT="0" marB="0">
                    <a:solidFill>
                      <a:srgbClr val="625D9C">
                        <a:alpha val="30198"/>
                      </a:srgbClr>
                    </a:solidFill>
                  </a:tcPr>
                </a:tc>
                <a:tc>
                  <a:txBody>
                    <a:bodyPr/>
                    <a:lstStyle/>
                    <a:p>
                      <a:pPr>
                        <a:lnSpc>
                          <a:spcPct val="100000"/>
                        </a:lnSpc>
                      </a:pPr>
                      <a:endParaRPr sz="1400" b="1" dirty="0">
                        <a:latin typeface="Times New Roman"/>
                        <a:cs typeface="Times New Roman"/>
                      </a:endParaRPr>
                    </a:p>
                  </a:txBody>
                  <a:tcPr marL="0" marR="0" marT="0" marB="0">
                    <a:solidFill>
                      <a:srgbClr val="625D9C">
                        <a:alpha val="30198"/>
                      </a:srgbClr>
                    </a:solidFill>
                  </a:tcPr>
                </a:tc>
                <a:extLst>
                  <a:ext uri="{0D108BD9-81ED-4DB2-BD59-A6C34878D82A}">
                    <a16:rowId xmlns:a16="http://schemas.microsoft.com/office/drawing/2014/main" val="10013"/>
                  </a:ext>
                </a:extLst>
              </a:tr>
              <a:tr h="408051">
                <a:tc>
                  <a:txBody>
                    <a:bodyPr/>
                    <a:lstStyle/>
                    <a:p>
                      <a:pPr>
                        <a:lnSpc>
                          <a:spcPct val="100000"/>
                        </a:lnSpc>
                      </a:pPr>
                      <a:endParaRPr sz="2800" b="1" dirty="0">
                        <a:latin typeface="Times New Roman"/>
                        <a:cs typeface="Times New Roman"/>
                      </a:endParaRPr>
                    </a:p>
                  </a:txBody>
                  <a:tcPr marL="0" marR="0" marT="0" marB="0">
                    <a:solidFill>
                      <a:srgbClr val="625D9C">
                        <a:alpha val="30198"/>
                      </a:srgbClr>
                    </a:solidFill>
                  </a:tcPr>
                </a:tc>
                <a:tc>
                  <a:txBody>
                    <a:bodyPr/>
                    <a:lstStyle/>
                    <a:p>
                      <a:pPr marL="159385">
                        <a:lnSpc>
                          <a:spcPct val="100000"/>
                        </a:lnSpc>
                        <a:spcBef>
                          <a:spcPts val="15"/>
                        </a:spcBef>
                      </a:pPr>
                      <a:r>
                        <a:rPr sz="1400" b="1" dirty="0">
                          <a:solidFill>
                            <a:srgbClr val="008000"/>
                          </a:solidFill>
                          <a:latin typeface="Courier New"/>
                          <a:cs typeface="Courier New"/>
                        </a:rPr>
                        <a:t>BRp</a:t>
                      </a:r>
                      <a:r>
                        <a:rPr sz="1400" b="1" spc="-15" dirty="0">
                          <a:solidFill>
                            <a:srgbClr val="008000"/>
                          </a:solidFill>
                          <a:latin typeface="Courier New"/>
                          <a:cs typeface="Courier New"/>
                        </a:rPr>
                        <a:t> </a:t>
                      </a:r>
                      <a:r>
                        <a:rPr sz="1400" b="1" spc="-25" dirty="0">
                          <a:solidFill>
                            <a:srgbClr val="008000"/>
                          </a:solidFill>
                          <a:latin typeface="Courier New"/>
                          <a:cs typeface="Courier New"/>
                        </a:rPr>
                        <a:t>L2</a:t>
                      </a:r>
                      <a:endParaRPr sz="1400" b="1" dirty="0">
                        <a:solidFill>
                          <a:srgbClr val="008000"/>
                        </a:solidFill>
                        <a:latin typeface="Courier New"/>
                        <a:cs typeface="Courier New"/>
                      </a:endParaRPr>
                    </a:p>
                    <a:p>
                      <a:pPr marL="159385">
                        <a:lnSpc>
                          <a:spcPct val="100000"/>
                        </a:lnSpc>
                        <a:spcBef>
                          <a:spcPts val="70"/>
                        </a:spcBef>
                      </a:pPr>
                      <a:r>
                        <a:rPr sz="1400" b="1" dirty="0">
                          <a:solidFill>
                            <a:srgbClr val="008000"/>
                          </a:solidFill>
                          <a:latin typeface="Courier New"/>
                          <a:cs typeface="Courier New"/>
                        </a:rPr>
                        <a:t>ADD</a:t>
                      </a:r>
                      <a:r>
                        <a:rPr sz="1400" b="1" spc="-15" dirty="0">
                          <a:solidFill>
                            <a:srgbClr val="008000"/>
                          </a:solidFill>
                          <a:latin typeface="Courier New"/>
                          <a:cs typeface="Courier New"/>
                        </a:rPr>
                        <a:t> </a:t>
                      </a:r>
                      <a:r>
                        <a:rPr sz="1400" b="1" spc="-10" dirty="0">
                          <a:solidFill>
                            <a:srgbClr val="008000"/>
                          </a:solidFill>
                          <a:latin typeface="Courier New"/>
                          <a:cs typeface="Courier New"/>
                        </a:rPr>
                        <a:t>R3,R3,#0</a:t>
                      </a:r>
                      <a:endParaRPr sz="1400" b="1" dirty="0">
                        <a:solidFill>
                          <a:srgbClr val="008000"/>
                        </a:solidFill>
                        <a:latin typeface="Courier New"/>
                        <a:cs typeface="Courier New"/>
                      </a:endParaRPr>
                    </a:p>
                  </a:txBody>
                  <a:tcPr marL="0" marR="0" marT="1905" marB="0">
                    <a:solidFill>
                      <a:srgbClr val="625D9C">
                        <a:alpha val="30198"/>
                      </a:srgbClr>
                    </a:solidFill>
                  </a:tcPr>
                </a:tc>
                <a:tc>
                  <a:txBody>
                    <a:bodyPr/>
                    <a:lstStyle/>
                    <a:p>
                      <a:pPr>
                        <a:lnSpc>
                          <a:spcPct val="100000"/>
                        </a:lnSpc>
                      </a:pPr>
                      <a:endParaRPr sz="2000" b="1" dirty="0">
                        <a:latin typeface="Times New Roman"/>
                        <a:cs typeface="Times New Roman"/>
                      </a:endParaRPr>
                    </a:p>
                  </a:txBody>
                  <a:tcPr marL="0" marR="0" marT="0" marB="0">
                    <a:solidFill>
                      <a:srgbClr val="625D9C">
                        <a:alpha val="30198"/>
                      </a:srgbClr>
                    </a:solidFill>
                  </a:tcPr>
                </a:tc>
                <a:extLst>
                  <a:ext uri="{0D108BD9-81ED-4DB2-BD59-A6C34878D82A}">
                    <a16:rowId xmlns:a16="http://schemas.microsoft.com/office/drawing/2014/main" val="10014"/>
                  </a:ext>
                </a:extLst>
              </a:tr>
              <a:tr h="205233">
                <a:tc>
                  <a:txBody>
                    <a:bodyPr/>
                    <a:lstStyle/>
                    <a:p>
                      <a:pPr>
                        <a:lnSpc>
                          <a:spcPct val="100000"/>
                        </a:lnSpc>
                      </a:pPr>
                      <a:endParaRPr sz="1600" b="1" dirty="0">
                        <a:latin typeface="Times New Roman"/>
                        <a:cs typeface="Times New Roman"/>
                      </a:endParaRPr>
                    </a:p>
                  </a:txBody>
                  <a:tcPr marL="0" marR="0" marT="0" marB="0">
                    <a:solidFill>
                      <a:srgbClr val="625D9C">
                        <a:alpha val="30198"/>
                      </a:srgbClr>
                    </a:solidFill>
                  </a:tcPr>
                </a:tc>
                <a:tc>
                  <a:txBody>
                    <a:bodyPr/>
                    <a:lstStyle/>
                    <a:p>
                      <a:pPr marL="159385">
                        <a:lnSpc>
                          <a:spcPct val="100000"/>
                        </a:lnSpc>
                      </a:pPr>
                      <a:r>
                        <a:rPr sz="1400" b="1" dirty="0">
                          <a:solidFill>
                            <a:srgbClr val="008000"/>
                          </a:solidFill>
                          <a:latin typeface="Courier New"/>
                          <a:cs typeface="Courier New"/>
                        </a:rPr>
                        <a:t>BRp</a:t>
                      </a:r>
                      <a:r>
                        <a:rPr sz="1400" b="1" spc="-15" dirty="0">
                          <a:solidFill>
                            <a:srgbClr val="008000"/>
                          </a:solidFill>
                          <a:latin typeface="Courier New"/>
                          <a:cs typeface="Courier New"/>
                        </a:rPr>
                        <a:t> </a:t>
                      </a:r>
                      <a:r>
                        <a:rPr sz="1400" b="1" spc="-25" dirty="0">
                          <a:solidFill>
                            <a:srgbClr val="008000"/>
                          </a:solidFill>
                          <a:latin typeface="Courier New"/>
                          <a:cs typeface="Courier New"/>
                        </a:rPr>
                        <a:t>L3</a:t>
                      </a:r>
                      <a:endParaRPr sz="1400" b="1" dirty="0">
                        <a:solidFill>
                          <a:srgbClr val="008000"/>
                        </a:solidFill>
                        <a:latin typeface="Courier New"/>
                        <a:cs typeface="Courier New"/>
                      </a:endParaRPr>
                    </a:p>
                  </a:txBody>
                  <a:tcPr marL="0" marR="0" marT="0" marB="0">
                    <a:solidFill>
                      <a:srgbClr val="625D9C">
                        <a:alpha val="30198"/>
                      </a:srgbClr>
                    </a:solidFill>
                  </a:tcPr>
                </a:tc>
                <a:tc>
                  <a:txBody>
                    <a:bodyPr/>
                    <a:lstStyle/>
                    <a:p>
                      <a:pPr>
                        <a:lnSpc>
                          <a:spcPct val="100000"/>
                        </a:lnSpc>
                      </a:pPr>
                      <a:endParaRPr sz="1200" b="1" dirty="0">
                        <a:latin typeface="Times New Roman"/>
                        <a:cs typeface="Times New Roman"/>
                      </a:endParaRPr>
                    </a:p>
                  </a:txBody>
                  <a:tcPr marL="0" marR="0" marT="0" marB="0">
                    <a:solidFill>
                      <a:srgbClr val="625D9C">
                        <a:alpha val="30198"/>
                      </a:srgbClr>
                    </a:solidFill>
                  </a:tcPr>
                </a:tc>
                <a:extLst>
                  <a:ext uri="{0D108BD9-81ED-4DB2-BD59-A6C34878D82A}">
                    <a16:rowId xmlns:a16="http://schemas.microsoft.com/office/drawing/2014/main" val="10015"/>
                  </a:ext>
                </a:extLst>
              </a:tr>
              <a:tr h="205233">
                <a:tc>
                  <a:txBody>
                    <a:bodyPr/>
                    <a:lstStyle/>
                    <a:p>
                      <a:pPr>
                        <a:lnSpc>
                          <a:spcPct val="100000"/>
                        </a:lnSpc>
                      </a:pPr>
                      <a:endParaRPr sz="1600" b="1" dirty="0">
                        <a:latin typeface="Times New Roman"/>
                        <a:cs typeface="Times New Roman"/>
                      </a:endParaRPr>
                    </a:p>
                  </a:txBody>
                  <a:tcPr marL="0" marR="0" marT="0" marB="0">
                    <a:solidFill>
                      <a:srgbClr val="625D9C">
                        <a:alpha val="30198"/>
                      </a:srgbClr>
                    </a:solidFill>
                  </a:tcPr>
                </a:tc>
                <a:tc>
                  <a:txBody>
                    <a:bodyPr/>
                    <a:lstStyle/>
                    <a:p>
                      <a:pPr marL="159385">
                        <a:lnSpc>
                          <a:spcPct val="100000"/>
                        </a:lnSpc>
                      </a:pPr>
                      <a:r>
                        <a:rPr sz="1400" b="1" dirty="0">
                          <a:latin typeface="Courier New"/>
                          <a:cs typeface="Courier New"/>
                        </a:rPr>
                        <a:t>NOT</a:t>
                      </a:r>
                      <a:r>
                        <a:rPr sz="1400" b="1" spc="-15" dirty="0">
                          <a:latin typeface="Courier New"/>
                          <a:cs typeface="Courier New"/>
                        </a:rPr>
                        <a:t> </a:t>
                      </a:r>
                      <a:r>
                        <a:rPr sz="1400" b="1" spc="-10" dirty="0">
                          <a:latin typeface="Courier New"/>
                          <a:cs typeface="Courier New"/>
                        </a:rPr>
                        <a:t>R2,R2</a:t>
                      </a:r>
                      <a:endParaRPr sz="1400" b="1">
                        <a:latin typeface="Courier New"/>
                        <a:cs typeface="Courier New"/>
                      </a:endParaRPr>
                    </a:p>
                  </a:txBody>
                  <a:tcPr marL="0" marR="0" marT="0" marB="0">
                    <a:solidFill>
                      <a:srgbClr val="625D9C">
                        <a:alpha val="30198"/>
                      </a:srgbClr>
                    </a:solidFill>
                  </a:tcPr>
                </a:tc>
                <a:tc>
                  <a:txBody>
                    <a:bodyPr/>
                    <a:lstStyle/>
                    <a:p>
                      <a:pPr>
                        <a:lnSpc>
                          <a:spcPct val="100000"/>
                        </a:lnSpc>
                      </a:pPr>
                      <a:endParaRPr sz="1200" b="1" dirty="0">
                        <a:latin typeface="Times New Roman"/>
                        <a:cs typeface="Times New Roman"/>
                      </a:endParaRPr>
                    </a:p>
                  </a:txBody>
                  <a:tcPr marL="0" marR="0" marT="0" marB="0">
                    <a:solidFill>
                      <a:srgbClr val="625D9C">
                        <a:alpha val="30198"/>
                      </a:srgbClr>
                    </a:solidFill>
                  </a:tcPr>
                </a:tc>
                <a:extLst>
                  <a:ext uri="{0D108BD9-81ED-4DB2-BD59-A6C34878D82A}">
                    <a16:rowId xmlns:a16="http://schemas.microsoft.com/office/drawing/2014/main" val="10016"/>
                  </a:ext>
                </a:extLst>
              </a:tr>
              <a:tr h="217306">
                <a:tc>
                  <a:txBody>
                    <a:bodyPr/>
                    <a:lstStyle/>
                    <a:p>
                      <a:pPr>
                        <a:lnSpc>
                          <a:spcPct val="100000"/>
                        </a:lnSpc>
                      </a:pPr>
                      <a:endParaRPr sz="1800" b="1" dirty="0">
                        <a:latin typeface="Times New Roman"/>
                        <a:cs typeface="Times New Roman"/>
                      </a:endParaRPr>
                    </a:p>
                  </a:txBody>
                  <a:tcPr marL="0" marR="0" marT="0" marB="0">
                    <a:solidFill>
                      <a:srgbClr val="625D9C">
                        <a:alpha val="30198"/>
                      </a:srgbClr>
                    </a:solidFill>
                  </a:tcPr>
                </a:tc>
                <a:tc>
                  <a:txBody>
                    <a:bodyPr/>
                    <a:lstStyle/>
                    <a:p>
                      <a:pPr marL="159385">
                        <a:lnSpc>
                          <a:spcPct val="100000"/>
                        </a:lnSpc>
                      </a:pPr>
                      <a:r>
                        <a:rPr sz="1400" b="1" dirty="0">
                          <a:latin typeface="Courier New"/>
                          <a:cs typeface="Courier New"/>
                        </a:rPr>
                        <a:t>ADD</a:t>
                      </a:r>
                      <a:r>
                        <a:rPr sz="1400" b="1" spc="-15" dirty="0">
                          <a:latin typeface="Courier New"/>
                          <a:cs typeface="Courier New"/>
                        </a:rPr>
                        <a:t> </a:t>
                      </a:r>
                      <a:r>
                        <a:rPr sz="1400" b="1" spc="-10" dirty="0">
                          <a:latin typeface="Courier New"/>
                          <a:cs typeface="Courier New"/>
                        </a:rPr>
                        <a:t>R2,R2,#1</a:t>
                      </a:r>
                      <a:endParaRPr sz="1400" b="1" dirty="0">
                        <a:latin typeface="Courier New"/>
                        <a:cs typeface="Courier New"/>
                      </a:endParaRPr>
                    </a:p>
                  </a:txBody>
                  <a:tcPr marL="0" marR="0" marT="0" marB="0">
                    <a:solidFill>
                      <a:srgbClr val="625D9C">
                        <a:alpha val="30198"/>
                      </a:srgbClr>
                    </a:solidFill>
                  </a:tcPr>
                </a:tc>
                <a:tc>
                  <a:txBody>
                    <a:bodyPr/>
                    <a:lstStyle/>
                    <a:p>
                      <a:pPr>
                        <a:lnSpc>
                          <a:spcPct val="100000"/>
                        </a:lnSpc>
                      </a:pPr>
                      <a:endParaRPr sz="1400" b="1" dirty="0">
                        <a:latin typeface="Times New Roman"/>
                        <a:cs typeface="Times New Roman"/>
                      </a:endParaRPr>
                    </a:p>
                  </a:txBody>
                  <a:tcPr marL="0" marR="0" marT="0" marB="0">
                    <a:solidFill>
                      <a:srgbClr val="625D9C">
                        <a:alpha val="30198"/>
                      </a:srgbClr>
                    </a:solidFill>
                  </a:tcPr>
                </a:tc>
                <a:extLst>
                  <a:ext uri="{0D108BD9-81ED-4DB2-BD59-A6C34878D82A}">
                    <a16:rowId xmlns:a16="http://schemas.microsoft.com/office/drawing/2014/main" val="10017"/>
                  </a:ext>
                </a:extLst>
              </a:tr>
              <a:tr h="275254">
                <a:tc>
                  <a:txBody>
                    <a:bodyPr/>
                    <a:lstStyle/>
                    <a:p>
                      <a:pPr marL="91440">
                        <a:lnSpc>
                          <a:spcPct val="100000"/>
                        </a:lnSpc>
                        <a:spcBef>
                          <a:spcPts val="15"/>
                        </a:spcBef>
                      </a:pPr>
                      <a:r>
                        <a:rPr sz="1400" b="1" spc="-25" dirty="0">
                          <a:latin typeface="Courier New"/>
                          <a:cs typeface="Courier New"/>
                        </a:rPr>
                        <a:t>L3</a:t>
                      </a:r>
                      <a:endParaRPr sz="1400" b="1" dirty="0">
                        <a:latin typeface="Courier New"/>
                        <a:cs typeface="Courier New"/>
                      </a:endParaRPr>
                    </a:p>
                  </a:txBody>
                  <a:tcPr marL="0" marR="0" marT="1905" marB="0">
                    <a:solidFill>
                      <a:srgbClr val="625D9C">
                        <a:alpha val="30198"/>
                      </a:srgbClr>
                    </a:solidFill>
                  </a:tcPr>
                </a:tc>
                <a:tc>
                  <a:txBody>
                    <a:bodyPr/>
                    <a:lstStyle/>
                    <a:p>
                      <a:pPr marL="159385">
                        <a:lnSpc>
                          <a:spcPct val="100000"/>
                        </a:lnSpc>
                        <a:spcBef>
                          <a:spcPts val="15"/>
                        </a:spcBef>
                      </a:pPr>
                      <a:r>
                        <a:rPr sz="1400" b="1" dirty="0">
                          <a:solidFill>
                            <a:srgbClr val="008000"/>
                          </a:solidFill>
                          <a:latin typeface="Courier New"/>
                          <a:cs typeface="Courier New"/>
                        </a:rPr>
                        <a:t>STR</a:t>
                      </a:r>
                      <a:r>
                        <a:rPr sz="1400" b="1" spc="-15" dirty="0">
                          <a:solidFill>
                            <a:srgbClr val="008000"/>
                          </a:solidFill>
                          <a:latin typeface="Courier New"/>
                          <a:cs typeface="Courier New"/>
                        </a:rPr>
                        <a:t> </a:t>
                      </a:r>
                      <a:r>
                        <a:rPr sz="1400" b="1" spc="-10" dirty="0">
                          <a:solidFill>
                            <a:srgbClr val="008000"/>
                          </a:solidFill>
                          <a:latin typeface="Courier New"/>
                          <a:cs typeface="Courier New"/>
                        </a:rPr>
                        <a:t>R2,R5,#0</a:t>
                      </a:r>
                      <a:endParaRPr sz="1400" b="1" dirty="0">
                        <a:solidFill>
                          <a:srgbClr val="008000"/>
                        </a:solidFill>
                        <a:latin typeface="Courier New"/>
                        <a:cs typeface="Courier New"/>
                      </a:endParaRPr>
                    </a:p>
                  </a:txBody>
                  <a:tcPr marL="0" marR="0" marT="1905" marB="0">
                    <a:solidFill>
                      <a:srgbClr val="625D9C">
                        <a:alpha val="30198"/>
                      </a:srgbClr>
                    </a:solidFill>
                  </a:tcPr>
                </a:tc>
                <a:tc>
                  <a:txBody>
                    <a:bodyPr/>
                    <a:lstStyle/>
                    <a:p>
                      <a:pPr marL="45720">
                        <a:lnSpc>
                          <a:spcPct val="100000"/>
                        </a:lnSpc>
                        <a:spcBef>
                          <a:spcPts val="15"/>
                        </a:spcBef>
                      </a:pPr>
                      <a:r>
                        <a:rPr sz="1400" b="1" dirty="0">
                          <a:latin typeface="Courier New"/>
                          <a:cs typeface="Courier New"/>
                        </a:rPr>
                        <a:t>;</a:t>
                      </a:r>
                      <a:r>
                        <a:rPr sz="1400" b="1" spc="-10" dirty="0">
                          <a:latin typeface="Courier New"/>
                          <a:cs typeface="Courier New"/>
                        </a:rPr>
                        <a:t> </a:t>
                      </a:r>
                      <a:r>
                        <a:rPr sz="1400" b="1" dirty="0">
                          <a:latin typeface="Courier New"/>
                          <a:cs typeface="Courier New"/>
                        </a:rPr>
                        <a:t>store</a:t>
                      </a:r>
                      <a:r>
                        <a:rPr sz="1400" b="1" spc="-10" dirty="0">
                          <a:latin typeface="Courier New"/>
                          <a:cs typeface="Courier New"/>
                        </a:rPr>
                        <a:t> </a:t>
                      </a:r>
                      <a:r>
                        <a:rPr sz="1400" b="1" dirty="0">
                          <a:latin typeface="Courier New"/>
                          <a:cs typeface="Courier New"/>
                        </a:rPr>
                        <a:t>to</a:t>
                      </a:r>
                      <a:r>
                        <a:rPr sz="1400" b="1" spc="-10" dirty="0">
                          <a:latin typeface="Courier New"/>
                          <a:cs typeface="Courier New"/>
                        </a:rPr>
                        <a:t> </a:t>
                      </a:r>
                      <a:r>
                        <a:rPr sz="1400" b="1" spc="-50" dirty="0">
                          <a:latin typeface="Courier New"/>
                          <a:cs typeface="Courier New"/>
                        </a:rPr>
                        <a:t>a</a:t>
                      </a:r>
                      <a:endParaRPr sz="1400" b="1" dirty="0">
                        <a:latin typeface="Courier New"/>
                        <a:cs typeface="Courier New"/>
                      </a:endParaRPr>
                    </a:p>
                  </a:txBody>
                  <a:tcPr marL="0" marR="0" marT="1905" marB="0">
                    <a:solidFill>
                      <a:srgbClr val="625D9C">
                        <a:alpha val="30198"/>
                      </a:srgbClr>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41842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B4D827-E470-A773-312D-DF1DF5D17F08}"/>
              </a:ext>
            </a:extLst>
          </p:cNvPr>
          <p:cNvSpPr>
            <a:spLocks noGrp="1"/>
          </p:cNvSpPr>
          <p:nvPr>
            <p:ph type="title"/>
          </p:nvPr>
        </p:nvSpPr>
        <p:spPr/>
        <p:txBody>
          <a:bodyPr/>
          <a:lstStyle/>
          <a:p>
            <a:r>
              <a:rPr lang="en-US" altLang="zh-CN" sz="2800" b="1" spc="-10" dirty="0">
                <a:solidFill>
                  <a:srgbClr val="3333CC"/>
                </a:solidFill>
                <a:latin typeface="Arial"/>
                <a:cs typeface="Arial"/>
              </a:rPr>
              <a:t>Offset?</a:t>
            </a:r>
            <a:endParaRPr lang="zh-CN" altLang="en-US" dirty="0"/>
          </a:p>
        </p:txBody>
      </p:sp>
      <p:sp>
        <p:nvSpPr>
          <p:cNvPr id="7" name="object 10">
            <a:extLst>
              <a:ext uri="{FF2B5EF4-FFF2-40B4-BE49-F238E27FC236}">
                <a16:creationId xmlns:a16="http://schemas.microsoft.com/office/drawing/2014/main" id="{C519AE17-BC0F-9FAB-9A75-AA3924D0832C}"/>
              </a:ext>
            </a:extLst>
          </p:cNvPr>
          <p:cNvSpPr txBox="1"/>
          <p:nvPr/>
        </p:nvSpPr>
        <p:spPr>
          <a:xfrm>
            <a:off x="755576" y="1412776"/>
            <a:ext cx="2927866" cy="3405418"/>
          </a:xfrm>
          <a:prstGeom prst="rect">
            <a:avLst/>
          </a:prstGeom>
        </p:spPr>
        <p:txBody>
          <a:bodyPr vert="horz" wrap="square" lIns="0" tIns="14604" rIns="0" bIns="0" rtlCol="0">
            <a:spAutoFit/>
          </a:bodyPr>
          <a:lstStyle/>
          <a:p>
            <a:pPr marL="184150" marR="33655" indent="-171450" eaLnBrk="1" fontAlgn="auto" hangingPunct="1">
              <a:spcBef>
                <a:spcPts val="114"/>
              </a:spcBef>
              <a:spcAft>
                <a:spcPts val="0"/>
              </a:spcAft>
              <a:buFontTx/>
              <a:buChar char="•"/>
              <a:tabLst>
                <a:tab pos="184150" algn="l"/>
              </a:tabLst>
            </a:pPr>
            <a:r>
              <a:rPr kern="0" baseline="0" dirty="0">
                <a:solidFill>
                  <a:srgbClr val="C00000"/>
                </a:solidFill>
                <a:latin typeface="Arial"/>
                <a:cs typeface="Arial"/>
              </a:rPr>
              <a:t>Assembly</a:t>
            </a:r>
            <a:r>
              <a:rPr kern="0" spc="-20" baseline="0" dirty="0">
                <a:solidFill>
                  <a:srgbClr val="C00000"/>
                </a:solidFill>
                <a:latin typeface="Arial"/>
                <a:cs typeface="Arial"/>
              </a:rPr>
              <a:t> </a:t>
            </a:r>
            <a:r>
              <a:rPr kern="0" baseline="0" dirty="0">
                <a:solidFill>
                  <a:srgbClr val="C00000"/>
                </a:solidFill>
                <a:latin typeface="Arial"/>
                <a:cs typeface="Arial"/>
              </a:rPr>
              <a:t>code</a:t>
            </a:r>
            <a:r>
              <a:rPr kern="0" spc="-20" baseline="0" dirty="0">
                <a:solidFill>
                  <a:srgbClr val="C00000"/>
                </a:solidFill>
                <a:latin typeface="Arial"/>
                <a:cs typeface="Arial"/>
              </a:rPr>
              <a:t> </a:t>
            </a:r>
            <a:r>
              <a:rPr kern="0" spc="-10" baseline="0" dirty="0">
                <a:solidFill>
                  <a:srgbClr val="C00000"/>
                </a:solidFill>
                <a:latin typeface="Arial"/>
                <a:cs typeface="Arial"/>
              </a:rPr>
              <a:t>written </a:t>
            </a:r>
            <a:r>
              <a:rPr kern="0" baseline="0" dirty="0">
                <a:solidFill>
                  <a:srgbClr val="C00000"/>
                </a:solidFill>
                <a:latin typeface="Arial"/>
                <a:cs typeface="Arial"/>
              </a:rPr>
              <a:t>by</a:t>
            </a:r>
            <a:r>
              <a:rPr kern="0" spc="-10" baseline="0" dirty="0">
                <a:solidFill>
                  <a:srgbClr val="C00000"/>
                </a:solidFill>
                <a:latin typeface="Arial"/>
                <a:cs typeface="Arial"/>
              </a:rPr>
              <a:t> </a:t>
            </a:r>
            <a:r>
              <a:rPr kern="0" baseline="0" dirty="0">
                <a:solidFill>
                  <a:srgbClr val="C00000"/>
                </a:solidFill>
                <a:latin typeface="Arial"/>
                <a:cs typeface="Arial"/>
              </a:rPr>
              <a:t>a</a:t>
            </a:r>
            <a:r>
              <a:rPr kern="0" spc="-10" baseline="0" dirty="0">
                <a:solidFill>
                  <a:srgbClr val="C00000"/>
                </a:solidFill>
                <a:latin typeface="Arial"/>
                <a:cs typeface="Arial"/>
              </a:rPr>
              <a:t> </a:t>
            </a:r>
            <a:r>
              <a:rPr kern="0" baseline="0" dirty="0">
                <a:solidFill>
                  <a:srgbClr val="C00000"/>
                </a:solidFill>
                <a:latin typeface="Arial"/>
                <a:cs typeface="Arial"/>
              </a:rPr>
              <a:t>compiler</a:t>
            </a:r>
            <a:r>
              <a:rPr kern="0" spc="-10" baseline="0" dirty="0">
                <a:solidFill>
                  <a:srgbClr val="C00000"/>
                </a:solidFill>
                <a:latin typeface="Arial"/>
                <a:cs typeface="Arial"/>
              </a:rPr>
              <a:t> usually </a:t>
            </a:r>
            <a:r>
              <a:rPr kern="0" baseline="0" dirty="0">
                <a:solidFill>
                  <a:srgbClr val="C00000"/>
                </a:solidFill>
                <a:latin typeface="Arial"/>
                <a:cs typeface="Arial"/>
              </a:rPr>
              <a:t>looks</a:t>
            </a:r>
            <a:r>
              <a:rPr kern="0" spc="-10" baseline="0" dirty="0">
                <a:solidFill>
                  <a:srgbClr val="C00000"/>
                </a:solidFill>
                <a:latin typeface="Arial"/>
                <a:cs typeface="Arial"/>
              </a:rPr>
              <a:t> </a:t>
            </a:r>
            <a:r>
              <a:rPr kern="0" baseline="0" dirty="0">
                <a:solidFill>
                  <a:srgbClr val="C00000"/>
                </a:solidFill>
                <a:latin typeface="Arial"/>
                <a:cs typeface="Arial"/>
              </a:rPr>
              <a:t>a</a:t>
            </a:r>
            <a:r>
              <a:rPr kern="0" spc="-10" baseline="0" dirty="0">
                <a:solidFill>
                  <a:srgbClr val="C00000"/>
                </a:solidFill>
                <a:latin typeface="Arial"/>
                <a:cs typeface="Arial"/>
              </a:rPr>
              <a:t> </a:t>
            </a:r>
            <a:r>
              <a:rPr kern="0" baseline="0" dirty="0">
                <a:solidFill>
                  <a:srgbClr val="C00000"/>
                </a:solidFill>
                <a:latin typeface="Arial"/>
                <a:cs typeface="Arial"/>
              </a:rPr>
              <a:t>little</a:t>
            </a:r>
            <a:r>
              <a:rPr kern="0" spc="-10" baseline="0" dirty="0">
                <a:solidFill>
                  <a:srgbClr val="C00000"/>
                </a:solidFill>
                <a:latin typeface="Arial"/>
                <a:cs typeface="Arial"/>
              </a:rPr>
              <a:t> different </a:t>
            </a:r>
            <a:r>
              <a:rPr kern="0" baseline="0" dirty="0">
                <a:solidFill>
                  <a:srgbClr val="C00000"/>
                </a:solidFill>
                <a:latin typeface="Arial"/>
                <a:cs typeface="Arial"/>
              </a:rPr>
              <a:t>from</a:t>
            </a:r>
            <a:r>
              <a:rPr kern="0" spc="-30" baseline="0" dirty="0">
                <a:solidFill>
                  <a:srgbClr val="C00000"/>
                </a:solidFill>
                <a:latin typeface="Arial"/>
                <a:cs typeface="Arial"/>
              </a:rPr>
              <a:t> </a:t>
            </a:r>
            <a:r>
              <a:rPr kern="0" baseline="0" dirty="0">
                <a:solidFill>
                  <a:srgbClr val="C00000"/>
                </a:solidFill>
                <a:latin typeface="Arial"/>
                <a:cs typeface="Arial"/>
              </a:rPr>
              <a:t>assembly</a:t>
            </a:r>
            <a:r>
              <a:rPr kern="0" spc="-25" baseline="0" dirty="0">
                <a:solidFill>
                  <a:srgbClr val="C00000"/>
                </a:solidFill>
                <a:latin typeface="Arial"/>
                <a:cs typeface="Arial"/>
              </a:rPr>
              <a:t> </a:t>
            </a:r>
            <a:r>
              <a:rPr kern="0" spc="-20" baseline="0" dirty="0">
                <a:solidFill>
                  <a:srgbClr val="C00000"/>
                </a:solidFill>
                <a:latin typeface="Arial"/>
                <a:cs typeface="Arial"/>
              </a:rPr>
              <a:t>code </a:t>
            </a:r>
            <a:r>
              <a:rPr kern="0" baseline="0" dirty="0">
                <a:solidFill>
                  <a:srgbClr val="C00000"/>
                </a:solidFill>
                <a:latin typeface="Arial"/>
                <a:cs typeface="Arial"/>
              </a:rPr>
              <a:t>written</a:t>
            </a:r>
            <a:r>
              <a:rPr kern="0" spc="-20" baseline="0" dirty="0">
                <a:solidFill>
                  <a:srgbClr val="C00000"/>
                </a:solidFill>
                <a:latin typeface="Arial"/>
                <a:cs typeface="Arial"/>
              </a:rPr>
              <a:t> </a:t>
            </a:r>
            <a:r>
              <a:rPr kern="0" baseline="0" dirty="0">
                <a:solidFill>
                  <a:srgbClr val="C00000"/>
                </a:solidFill>
                <a:latin typeface="Arial"/>
                <a:cs typeface="Arial"/>
              </a:rPr>
              <a:t>by</a:t>
            </a:r>
            <a:r>
              <a:rPr kern="0" spc="-15" baseline="0" dirty="0">
                <a:solidFill>
                  <a:srgbClr val="C00000"/>
                </a:solidFill>
                <a:latin typeface="Arial"/>
                <a:cs typeface="Arial"/>
              </a:rPr>
              <a:t> </a:t>
            </a:r>
            <a:r>
              <a:rPr kern="0" spc="-20" baseline="0" dirty="0">
                <a:solidFill>
                  <a:srgbClr val="C00000"/>
                </a:solidFill>
                <a:latin typeface="Arial"/>
                <a:cs typeface="Arial"/>
              </a:rPr>
              <a:t>hand</a:t>
            </a:r>
            <a:endParaRPr kern="0" baseline="0" dirty="0">
              <a:solidFill>
                <a:sysClr val="windowText" lastClr="000000"/>
              </a:solidFill>
              <a:latin typeface="Arial"/>
              <a:cs typeface="Arial"/>
            </a:endParaRPr>
          </a:p>
          <a:p>
            <a:pPr marL="184150" marR="135890" indent="-171450" eaLnBrk="1" fontAlgn="auto" hangingPunct="1">
              <a:spcBef>
                <a:spcPts val="400"/>
              </a:spcBef>
              <a:spcAft>
                <a:spcPts val="0"/>
              </a:spcAft>
              <a:buFontTx/>
              <a:buChar char="•"/>
              <a:tabLst>
                <a:tab pos="184150" algn="l"/>
              </a:tabLst>
            </a:pPr>
            <a:r>
              <a:rPr kern="0" baseline="0" dirty="0">
                <a:solidFill>
                  <a:sysClr val="windowText" lastClr="000000"/>
                </a:solidFill>
                <a:latin typeface="Arial"/>
                <a:cs typeface="Arial"/>
              </a:rPr>
              <a:t>Registers</a:t>
            </a:r>
            <a:r>
              <a:rPr kern="0" spc="-25" baseline="0" dirty="0">
                <a:solidFill>
                  <a:sysClr val="windowText" lastClr="000000"/>
                </a:solidFill>
                <a:latin typeface="Arial"/>
                <a:cs typeface="Arial"/>
              </a:rPr>
              <a:t> are </a:t>
            </a:r>
            <a:r>
              <a:rPr kern="0" baseline="0" dirty="0">
                <a:solidFill>
                  <a:sysClr val="windowText" lastClr="000000"/>
                </a:solidFill>
                <a:latin typeface="Arial"/>
                <a:cs typeface="Arial"/>
              </a:rPr>
              <a:t>dedicated</a:t>
            </a:r>
            <a:r>
              <a:rPr kern="0" spc="-15" baseline="0" dirty="0">
                <a:solidFill>
                  <a:sysClr val="windowText" lastClr="000000"/>
                </a:solidFill>
                <a:latin typeface="Arial"/>
                <a:cs typeface="Arial"/>
              </a:rPr>
              <a:t> </a:t>
            </a:r>
            <a:r>
              <a:rPr kern="0" baseline="0" dirty="0">
                <a:solidFill>
                  <a:sysClr val="windowText" lastClr="000000"/>
                </a:solidFill>
                <a:latin typeface="Arial"/>
                <a:cs typeface="Arial"/>
              </a:rPr>
              <a:t>to</a:t>
            </a:r>
            <a:r>
              <a:rPr kern="0" spc="-15" baseline="0" dirty="0">
                <a:solidFill>
                  <a:sysClr val="windowText" lastClr="000000"/>
                </a:solidFill>
                <a:latin typeface="Arial"/>
                <a:cs typeface="Arial"/>
              </a:rPr>
              <a:t> </a:t>
            </a:r>
            <a:r>
              <a:rPr kern="0" baseline="0" dirty="0">
                <a:solidFill>
                  <a:sysClr val="windowText" lastClr="000000"/>
                </a:solidFill>
                <a:latin typeface="Arial"/>
                <a:cs typeface="Arial"/>
              </a:rPr>
              <a:t>point</a:t>
            </a:r>
            <a:r>
              <a:rPr kern="0" spc="-15" baseline="0" dirty="0">
                <a:solidFill>
                  <a:sysClr val="windowText" lastClr="000000"/>
                </a:solidFill>
                <a:latin typeface="Arial"/>
                <a:cs typeface="Arial"/>
              </a:rPr>
              <a:t> </a:t>
            </a:r>
            <a:r>
              <a:rPr kern="0" spc="-25" baseline="0" dirty="0">
                <a:solidFill>
                  <a:sysClr val="windowText" lastClr="000000"/>
                </a:solidFill>
                <a:latin typeface="Arial"/>
                <a:cs typeface="Arial"/>
              </a:rPr>
              <a:t>to </a:t>
            </a:r>
            <a:r>
              <a:rPr kern="0" baseline="0" dirty="0">
                <a:solidFill>
                  <a:sysClr val="windowText" lastClr="000000"/>
                </a:solidFill>
                <a:latin typeface="Arial"/>
                <a:cs typeface="Arial"/>
              </a:rPr>
              <a:t>key</a:t>
            </a:r>
            <a:r>
              <a:rPr kern="0" spc="-15" baseline="0" dirty="0">
                <a:solidFill>
                  <a:sysClr val="windowText" lastClr="000000"/>
                </a:solidFill>
                <a:latin typeface="Arial"/>
                <a:cs typeface="Arial"/>
              </a:rPr>
              <a:t> </a:t>
            </a:r>
            <a:r>
              <a:rPr kern="0" baseline="0" dirty="0">
                <a:solidFill>
                  <a:sysClr val="windowText" lastClr="000000"/>
                </a:solidFill>
                <a:latin typeface="Arial"/>
                <a:cs typeface="Arial"/>
              </a:rPr>
              <a:t>areas</a:t>
            </a:r>
            <a:r>
              <a:rPr kern="0" spc="-10" baseline="0" dirty="0">
                <a:solidFill>
                  <a:sysClr val="windowText" lastClr="000000"/>
                </a:solidFill>
                <a:latin typeface="Arial"/>
                <a:cs typeface="Arial"/>
              </a:rPr>
              <a:t> </a:t>
            </a:r>
            <a:r>
              <a:rPr kern="0" baseline="0" dirty="0">
                <a:solidFill>
                  <a:sysClr val="windowText" lastClr="000000"/>
                </a:solidFill>
                <a:latin typeface="Arial"/>
                <a:cs typeface="Arial"/>
              </a:rPr>
              <a:t>of</a:t>
            </a:r>
            <a:r>
              <a:rPr kern="0" spc="-10" baseline="0" dirty="0">
                <a:solidFill>
                  <a:sysClr val="windowText" lastClr="000000"/>
                </a:solidFill>
                <a:latin typeface="Arial"/>
                <a:cs typeface="Arial"/>
              </a:rPr>
              <a:t> memory</a:t>
            </a:r>
            <a:endParaRPr kern="0" baseline="0" dirty="0">
              <a:solidFill>
                <a:sysClr val="windowText" lastClr="000000"/>
              </a:solidFill>
              <a:latin typeface="Arial"/>
              <a:cs typeface="Arial"/>
            </a:endParaRPr>
          </a:p>
          <a:p>
            <a:pPr marL="184150" marR="473709" indent="-171450" eaLnBrk="1" fontAlgn="auto" hangingPunct="1">
              <a:spcBef>
                <a:spcPts val="445"/>
              </a:spcBef>
              <a:spcAft>
                <a:spcPts val="0"/>
              </a:spcAft>
              <a:buFontTx/>
              <a:buChar char="•"/>
              <a:tabLst>
                <a:tab pos="184150" algn="l"/>
              </a:tabLst>
            </a:pPr>
            <a:r>
              <a:rPr kern="0" baseline="0" dirty="0">
                <a:solidFill>
                  <a:sysClr val="windowText" lastClr="000000"/>
                </a:solidFill>
                <a:latin typeface="Arial"/>
                <a:cs typeface="Arial"/>
              </a:rPr>
              <a:t>R4</a:t>
            </a:r>
            <a:r>
              <a:rPr kern="0" spc="-10" baseline="0" dirty="0">
                <a:solidFill>
                  <a:sysClr val="windowText" lastClr="000000"/>
                </a:solidFill>
                <a:latin typeface="Arial"/>
                <a:cs typeface="Arial"/>
              </a:rPr>
              <a:t> </a:t>
            </a:r>
            <a:r>
              <a:rPr kern="0" baseline="0" dirty="0">
                <a:solidFill>
                  <a:sysClr val="windowText" lastClr="000000"/>
                </a:solidFill>
                <a:latin typeface="Arial"/>
                <a:cs typeface="Arial"/>
              </a:rPr>
              <a:t>is</a:t>
            </a:r>
            <a:r>
              <a:rPr kern="0" spc="-10" baseline="0" dirty="0">
                <a:solidFill>
                  <a:sysClr val="windowText" lastClr="000000"/>
                </a:solidFill>
                <a:latin typeface="Arial"/>
                <a:cs typeface="Arial"/>
              </a:rPr>
              <a:t> </a:t>
            </a:r>
            <a:r>
              <a:rPr kern="0" baseline="0" dirty="0">
                <a:solidFill>
                  <a:sysClr val="windowText" lastClr="000000"/>
                </a:solidFill>
                <a:latin typeface="Arial"/>
                <a:cs typeface="Arial"/>
              </a:rPr>
              <a:t>the</a:t>
            </a:r>
            <a:r>
              <a:rPr kern="0" spc="-5" baseline="0" dirty="0">
                <a:solidFill>
                  <a:sysClr val="windowText" lastClr="000000"/>
                </a:solidFill>
                <a:latin typeface="Arial"/>
                <a:cs typeface="Arial"/>
              </a:rPr>
              <a:t> </a:t>
            </a:r>
            <a:r>
              <a:rPr kern="0" spc="-10" baseline="0" dirty="0">
                <a:solidFill>
                  <a:sysClr val="windowText" lastClr="000000"/>
                </a:solidFill>
                <a:latin typeface="Arial"/>
                <a:cs typeface="Arial"/>
              </a:rPr>
              <a:t>Global Pointer</a:t>
            </a:r>
            <a:endParaRPr kern="0" baseline="0" dirty="0">
              <a:solidFill>
                <a:sysClr val="windowText" lastClr="000000"/>
              </a:solidFill>
              <a:latin typeface="Arial"/>
              <a:cs typeface="Arial"/>
            </a:endParaRPr>
          </a:p>
          <a:p>
            <a:pPr marL="446405" marR="5080" lvl="1" indent="-169545" eaLnBrk="1" fontAlgn="auto" hangingPunct="1">
              <a:spcBef>
                <a:spcPts val="235"/>
              </a:spcBef>
              <a:spcAft>
                <a:spcPts val="0"/>
              </a:spcAft>
              <a:buFontTx/>
              <a:buChar char="•"/>
              <a:tabLst>
                <a:tab pos="448309" algn="l"/>
              </a:tabLst>
            </a:pPr>
            <a:r>
              <a:rPr sz="1600" kern="0" baseline="0" dirty="0">
                <a:solidFill>
                  <a:sysClr val="windowText" lastClr="000000"/>
                </a:solidFill>
                <a:latin typeface="Arial"/>
                <a:cs typeface="Arial"/>
              </a:rPr>
              <a:t>Points</a:t>
            </a:r>
            <a:r>
              <a:rPr sz="1600" kern="0" spc="-5" baseline="0" dirty="0">
                <a:solidFill>
                  <a:sysClr val="windowText" lastClr="000000"/>
                </a:solidFill>
                <a:latin typeface="Arial"/>
                <a:cs typeface="Arial"/>
              </a:rPr>
              <a:t> </a:t>
            </a:r>
            <a:r>
              <a:rPr sz="1600" kern="0" baseline="0" dirty="0">
                <a:solidFill>
                  <a:sysClr val="windowText" lastClr="000000"/>
                </a:solidFill>
                <a:latin typeface="Arial"/>
                <a:cs typeface="Arial"/>
              </a:rPr>
              <a:t>to</a:t>
            </a:r>
            <a:r>
              <a:rPr sz="1600" kern="0" spc="-5" baseline="0" dirty="0">
                <a:solidFill>
                  <a:sysClr val="windowText" lastClr="000000"/>
                </a:solidFill>
                <a:latin typeface="Arial"/>
                <a:cs typeface="Arial"/>
              </a:rPr>
              <a:t> </a:t>
            </a:r>
            <a:r>
              <a:rPr sz="1600" kern="0" baseline="0" dirty="0">
                <a:solidFill>
                  <a:sysClr val="windowText" lastClr="000000"/>
                </a:solidFill>
                <a:latin typeface="Arial"/>
                <a:cs typeface="Arial"/>
              </a:rPr>
              <a:t>start</a:t>
            </a:r>
            <a:r>
              <a:rPr sz="1600" kern="0" spc="-5" baseline="0" dirty="0">
                <a:solidFill>
                  <a:sysClr val="windowText" lastClr="000000"/>
                </a:solidFill>
                <a:latin typeface="Arial"/>
                <a:cs typeface="Arial"/>
              </a:rPr>
              <a:t> </a:t>
            </a:r>
            <a:r>
              <a:rPr sz="1600" kern="0" baseline="0" dirty="0">
                <a:solidFill>
                  <a:sysClr val="windowText" lastClr="000000"/>
                </a:solidFill>
                <a:latin typeface="Arial"/>
                <a:cs typeface="Arial"/>
              </a:rPr>
              <a:t>of</a:t>
            </a:r>
            <a:r>
              <a:rPr sz="1600" kern="0" spc="-10" baseline="0" dirty="0">
                <a:solidFill>
                  <a:sysClr val="windowText" lastClr="000000"/>
                </a:solidFill>
                <a:latin typeface="Arial"/>
                <a:cs typeface="Arial"/>
              </a:rPr>
              <a:t> global 	</a:t>
            </a:r>
            <a:r>
              <a:rPr sz="1600" kern="0" baseline="0" dirty="0">
                <a:solidFill>
                  <a:sysClr val="windowText" lastClr="000000"/>
                </a:solidFill>
                <a:latin typeface="Arial"/>
                <a:cs typeface="Arial"/>
              </a:rPr>
              <a:t>static</a:t>
            </a:r>
            <a:r>
              <a:rPr sz="1600" kern="0" spc="-15" baseline="0" dirty="0">
                <a:solidFill>
                  <a:sysClr val="windowText" lastClr="000000"/>
                </a:solidFill>
                <a:latin typeface="Arial"/>
                <a:cs typeface="Arial"/>
              </a:rPr>
              <a:t> </a:t>
            </a:r>
            <a:r>
              <a:rPr sz="1600" kern="0" spc="-20" baseline="0" dirty="0">
                <a:solidFill>
                  <a:sysClr val="windowText" lastClr="000000"/>
                </a:solidFill>
                <a:latin typeface="Arial"/>
                <a:cs typeface="Arial"/>
              </a:rPr>
              <a:t>area</a:t>
            </a:r>
            <a:endParaRPr sz="1600" kern="0" baseline="0" dirty="0">
              <a:solidFill>
                <a:sysClr val="windowText" lastClr="000000"/>
              </a:solidFill>
              <a:latin typeface="Arial"/>
              <a:cs typeface="Arial"/>
            </a:endParaRPr>
          </a:p>
        </p:txBody>
      </p:sp>
      <p:sp>
        <p:nvSpPr>
          <p:cNvPr id="8" name="object 11">
            <a:extLst>
              <a:ext uri="{FF2B5EF4-FFF2-40B4-BE49-F238E27FC236}">
                <a16:creationId xmlns:a16="http://schemas.microsoft.com/office/drawing/2014/main" id="{4AAA40A0-A032-99FC-6CC4-DE9F306E9D12}"/>
              </a:ext>
            </a:extLst>
          </p:cNvPr>
          <p:cNvSpPr/>
          <p:nvPr/>
        </p:nvSpPr>
        <p:spPr>
          <a:xfrm>
            <a:off x="5560543" y="4406093"/>
            <a:ext cx="183151" cy="360102"/>
          </a:xfrm>
          <a:custGeom>
            <a:avLst/>
            <a:gdLst/>
            <a:ahLst/>
            <a:cxnLst/>
            <a:rect l="l" t="t" r="r" b="b"/>
            <a:pathLst>
              <a:path w="114300" h="257175">
                <a:moveTo>
                  <a:pt x="76200" y="95250"/>
                </a:moveTo>
                <a:lnTo>
                  <a:pt x="38100" y="95250"/>
                </a:lnTo>
                <a:lnTo>
                  <a:pt x="38100" y="257175"/>
                </a:lnTo>
                <a:lnTo>
                  <a:pt x="76200" y="257175"/>
                </a:lnTo>
                <a:lnTo>
                  <a:pt x="76200" y="95250"/>
                </a:lnTo>
                <a:close/>
              </a:path>
              <a:path w="114300" h="257175">
                <a:moveTo>
                  <a:pt x="57150" y="0"/>
                </a:moveTo>
                <a:lnTo>
                  <a:pt x="0" y="114300"/>
                </a:lnTo>
                <a:lnTo>
                  <a:pt x="38100" y="114300"/>
                </a:lnTo>
                <a:lnTo>
                  <a:pt x="38100" y="95250"/>
                </a:lnTo>
                <a:lnTo>
                  <a:pt x="104775" y="95250"/>
                </a:lnTo>
                <a:lnTo>
                  <a:pt x="57150" y="0"/>
                </a:lnTo>
                <a:close/>
              </a:path>
              <a:path w="114300" h="257175">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9" name="object 12">
            <a:extLst>
              <a:ext uri="{FF2B5EF4-FFF2-40B4-BE49-F238E27FC236}">
                <a16:creationId xmlns:a16="http://schemas.microsoft.com/office/drawing/2014/main" id="{8A370F43-BA8B-3F92-68A3-491098CAEED1}"/>
              </a:ext>
            </a:extLst>
          </p:cNvPr>
          <p:cNvGraphicFramePr>
            <a:graphicFrameLocks noGrp="1"/>
          </p:cNvGraphicFramePr>
          <p:nvPr>
            <p:extLst>
              <p:ext uri="{D42A27DB-BD31-4B8C-83A1-F6EECF244321}">
                <p14:modId xmlns:p14="http://schemas.microsoft.com/office/powerpoint/2010/main" val="3411443863"/>
              </p:ext>
            </p:extLst>
          </p:nvPr>
        </p:nvGraphicFramePr>
        <p:xfrm>
          <a:off x="4685418" y="2037390"/>
          <a:ext cx="1872208" cy="3412525"/>
        </p:xfrm>
        <a:graphic>
          <a:graphicData uri="http://schemas.openxmlformats.org/drawingml/2006/table">
            <a:tbl>
              <a:tblPr firstRow="1" bandRow="1"/>
              <a:tblGrid>
                <a:gridCol w="1872208">
                  <a:extLst>
                    <a:ext uri="{9D8B030D-6E8A-4147-A177-3AD203B41FA5}">
                      <a16:colId xmlns:a16="http://schemas.microsoft.com/office/drawing/2014/main" val="20000"/>
                    </a:ext>
                  </a:extLst>
                </a:gridCol>
              </a:tblGrid>
              <a:tr h="5628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0"/>
                        </a:spcBef>
                      </a:pPr>
                      <a:r>
                        <a:rPr sz="1600" spc="-20" dirty="0">
                          <a:latin typeface="Comic Sans MS"/>
                          <a:cs typeface="Comic Sans MS"/>
                        </a:rPr>
                        <a:t>Code</a:t>
                      </a:r>
                      <a:endParaRPr sz="1600" dirty="0">
                        <a:latin typeface="Comic Sans MS"/>
                        <a:cs typeface="Comic Sans MS"/>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58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600" dirty="0">
                          <a:latin typeface="Comic Sans MS"/>
                          <a:cs typeface="Comic Sans MS"/>
                        </a:rPr>
                        <a:t>Constant</a:t>
                      </a:r>
                      <a:r>
                        <a:rPr sz="1600" spc="-45" dirty="0">
                          <a:latin typeface="Comic Sans MS"/>
                          <a:cs typeface="Comic Sans MS"/>
                        </a:rPr>
                        <a:t> </a:t>
                      </a:r>
                      <a:r>
                        <a:rPr sz="1600" spc="-20" dirty="0">
                          <a:latin typeface="Comic Sans MS"/>
                          <a:cs typeface="Comic Sans MS"/>
                        </a:rPr>
                        <a:t>Data</a:t>
                      </a:r>
                      <a:endParaRPr sz="1600" dirty="0">
                        <a:latin typeface="Comic Sans MS"/>
                        <a:cs typeface="Comic Sans MS"/>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67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600" dirty="0">
                          <a:latin typeface="Comic Sans MS"/>
                          <a:cs typeface="Comic Sans MS"/>
                        </a:rPr>
                        <a:t>Alterable</a:t>
                      </a:r>
                      <a:r>
                        <a:rPr sz="1600" spc="-50" dirty="0">
                          <a:latin typeface="Comic Sans MS"/>
                          <a:cs typeface="Comic Sans MS"/>
                        </a:rPr>
                        <a:t> </a:t>
                      </a:r>
                      <a:r>
                        <a:rPr sz="1600" spc="-20" dirty="0">
                          <a:latin typeface="Comic Sans MS"/>
                          <a:cs typeface="Comic Sans MS"/>
                        </a:rPr>
                        <a:t>Data</a:t>
                      </a:r>
                      <a:endParaRPr sz="1600" dirty="0">
                        <a:latin typeface="Comic Sans MS"/>
                        <a:cs typeface="Comic Sans MS"/>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67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600" spc="-20" dirty="0">
                          <a:latin typeface="Comic Sans MS"/>
                          <a:cs typeface="Comic Sans MS"/>
                        </a:rPr>
                        <a:t>Heap</a:t>
                      </a:r>
                      <a:endParaRPr sz="1600" dirty="0">
                        <a:latin typeface="Comic Sans MS"/>
                        <a:cs typeface="Comic Sans MS"/>
                      </a:endParaRPr>
                    </a:p>
                  </a:txBody>
                  <a:tcPr marL="0" marR="0" marT="47625" marB="0">
                    <a:lnL w="19050">
                      <a:solidFill>
                        <a:srgbClr val="000000"/>
                      </a:solidFill>
                      <a:prstDash val="sysDash"/>
                    </a:lnL>
                    <a:lnR w="19050">
                      <a:solidFill>
                        <a:srgbClr val="000000"/>
                      </a:solidFill>
                      <a:prstDash val="sysDash"/>
                    </a:lnR>
                    <a:lnT w="19050">
                      <a:solidFill>
                        <a:srgbClr val="000000"/>
                      </a:solidFill>
                      <a:prstDash val="sysDash"/>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989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1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ysDash"/>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713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055"/>
                        </a:spcBef>
                      </a:pPr>
                      <a:r>
                        <a:rPr sz="1600" spc="-10" dirty="0">
                          <a:latin typeface="Comic Sans MS"/>
                          <a:cs typeface="Comic Sans MS"/>
                        </a:rPr>
                        <a:t>Stack</a:t>
                      </a:r>
                      <a:endParaRPr sz="1600" dirty="0">
                        <a:latin typeface="Comic Sans MS"/>
                        <a:cs typeface="Comic Sans MS"/>
                      </a:endParaRPr>
                    </a:p>
                  </a:txBody>
                  <a:tcPr marL="0" marR="0" marT="133985" marB="0">
                    <a:lnL w="19050">
                      <a:solidFill>
                        <a:srgbClr val="000000"/>
                      </a:solidFill>
                      <a:prstDash val="solid"/>
                    </a:lnL>
                    <a:lnR w="19050">
                      <a:solidFill>
                        <a:srgbClr val="000000"/>
                      </a:solidFill>
                      <a:prstDash val="solid"/>
                    </a:lnR>
                    <a:lnT w="19050">
                      <a:solidFill>
                        <a:srgbClr val="000000"/>
                      </a:solidFill>
                      <a:prstDash val="sysDash"/>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0" name="object 13">
            <a:extLst>
              <a:ext uri="{FF2B5EF4-FFF2-40B4-BE49-F238E27FC236}">
                <a16:creationId xmlns:a16="http://schemas.microsoft.com/office/drawing/2014/main" id="{7AB691CC-3E2E-82B5-2ABF-84C67275AF76}"/>
              </a:ext>
            </a:extLst>
          </p:cNvPr>
          <p:cNvSpPr/>
          <p:nvPr/>
        </p:nvSpPr>
        <p:spPr>
          <a:xfrm>
            <a:off x="5560544" y="3891250"/>
            <a:ext cx="183151" cy="360102"/>
          </a:xfrm>
          <a:custGeom>
            <a:avLst/>
            <a:gdLst/>
            <a:ahLst/>
            <a:cxnLst/>
            <a:rect l="l" t="t" r="r" b="b"/>
            <a:pathLst>
              <a:path w="114300" h="257175">
                <a:moveTo>
                  <a:pt x="38100" y="142875"/>
                </a:moveTo>
                <a:lnTo>
                  <a:pt x="0" y="142875"/>
                </a:lnTo>
                <a:lnTo>
                  <a:pt x="57150" y="257175"/>
                </a:lnTo>
                <a:lnTo>
                  <a:pt x="104775" y="161925"/>
                </a:lnTo>
                <a:lnTo>
                  <a:pt x="38100" y="161925"/>
                </a:lnTo>
                <a:lnTo>
                  <a:pt x="38100" y="142875"/>
                </a:lnTo>
                <a:close/>
              </a:path>
              <a:path w="114300" h="257175">
                <a:moveTo>
                  <a:pt x="76200" y="0"/>
                </a:moveTo>
                <a:lnTo>
                  <a:pt x="38100" y="0"/>
                </a:lnTo>
                <a:lnTo>
                  <a:pt x="38100" y="161925"/>
                </a:lnTo>
                <a:lnTo>
                  <a:pt x="76200" y="161925"/>
                </a:lnTo>
                <a:lnTo>
                  <a:pt x="76200" y="0"/>
                </a:lnTo>
                <a:close/>
              </a:path>
              <a:path w="114300" h="257175">
                <a:moveTo>
                  <a:pt x="114300" y="142875"/>
                </a:moveTo>
                <a:lnTo>
                  <a:pt x="76200" y="142875"/>
                </a:lnTo>
                <a:lnTo>
                  <a:pt x="76200" y="161925"/>
                </a:lnTo>
                <a:lnTo>
                  <a:pt x="104775" y="161925"/>
                </a:lnTo>
                <a:lnTo>
                  <a:pt x="114300" y="14287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4">
            <a:extLst>
              <a:ext uri="{FF2B5EF4-FFF2-40B4-BE49-F238E27FC236}">
                <a16:creationId xmlns:a16="http://schemas.microsoft.com/office/drawing/2014/main" id="{290881CE-1BFC-9F12-95DE-1EC0F674B1D5}"/>
              </a:ext>
            </a:extLst>
          </p:cNvPr>
          <p:cNvSpPr txBox="1"/>
          <p:nvPr/>
        </p:nvSpPr>
        <p:spPr>
          <a:xfrm>
            <a:off x="6655569" y="1946339"/>
            <a:ext cx="661616" cy="228268"/>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400" kern="0" spc="-10" baseline="0" dirty="0">
                <a:solidFill>
                  <a:sysClr val="windowText" lastClr="000000"/>
                </a:solidFill>
                <a:latin typeface="Arial"/>
                <a:cs typeface="Arial"/>
              </a:rPr>
              <a:t>x0000</a:t>
            </a:r>
            <a:endParaRPr sz="1000" kern="0" baseline="0" dirty="0">
              <a:solidFill>
                <a:sysClr val="windowText" lastClr="000000"/>
              </a:solidFill>
              <a:latin typeface="Arial"/>
              <a:cs typeface="Arial"/>
            </a:endParaRPr>
          </a:p>
        </p:txBody>
      </p:sp>
      <p:sp>
        <p:nvSpPr>
          <p:cNvPr id="12" name="object 15">
            <a:extLst>
              <a:ext uri="{FF2B5EF4-FFF2-40B4-BE49-F238E27FC236}">
                <a16:creationId xmlns:a16="http://schemas.microsoft.com/office/drawing/2014/main" id="{1BF86126-9D83-0C6B-5010-D69F39D83072}"/>
              </a:ext>
            </a:extLst>
          </p:cNvPr>
          <p:cNvSpPr txBox="1"/>
          <p:nvPr/>
        </p:nvSpPr>
        <p:spPr>
          <a:xfrm>
            <a:off x="6644343" y="5309428"/>
            <a:ext cx="519945" cy="182101"/>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100" kern="0" spc="-10" baseline="0" dirty="0">
                <a:solidFill>
                  <a:sysClr val="windowText" lastClr="000000"/>
                </a:solidFill>
                <a:latin typeface="Arial"/>
                <a:cs typeface="Arial"/>
              </a:rPr>
              <a:t>xFFFF</a:t>
            </a:r>
            <a:endParaRPr sz="1000" kern="0" baseline="0" dirty="0">
              <a:solidFill>
                <a:sysClr val="windowText" lastClr="000000"/>
              </a:solidFill>
              <a:latin typeface="Arial"/>
              <a:cs typeface="Arial"/>
            </a:endParaRPr>
          </a:p>
        </p:txBody>
      </p:sp>
      <p:grpSp>
        <p:nvGrpSpPr>
          <p:cNvPr id="13" name="object 16">
            <a:extLst>
              <a:ext uri="{FF2B5EF4-FFF2-40B4-BE49-F238E27FC236}">
                <a16:creationId xmlns:a16="http://schemas.microsoft.com/office/drawing/2014/main" id="{4A4321D1-5E2A-E748-7CB4-3981450191E1}"/>
              </a:ext>
            </a:extLst>
          </p:cNvPr>
          <p:cNvGrpSpPr/>
          <p:nvPr/>
        </p:nvGrpSpPr>
        <p:grpSpPr>
          <a:xfrm>
            <a:off x="4082222" y="2413713"/>
            <a:ext cx="598293" cy="367215"/>
            <a:chOff x="4070984" y="6491128"/>
            <a:chExt cx="373380" cy="262255"/>
          </a:xfrm>
        </p:grpSpPr>
        <p:sp>
          <p:nvSpPr>
            <p:cNvPr id="14" name="object 17">
              <a:extLst>
                <a:ext uri="{FF2B5EF4-FFF2-40B4-BE49-F238E27FC236}">
                  <a16:creationId xmlns:a16="http://schemas.microsoft.com/office/drawing/2014/main" id="{41C72D91-2BFF-8747-8E5A-E953EAE98178}"/>
                </a:ext>
              </a:extLst>
            </p:cNvPr>
            <p:cNvSpPr/>
            <p:nvPr/>
          </p:nvSpPr>
          <p:spPr>
            <a:xfrm>
              <a:off x="4073524" y="6493668"/>
              <a:ext cx="368300" cy="257175"/>
            </a:xfrm>
            <a:custGeom>
              <a:avLst/>
              <a:gdLst/>
              <a:ahLst/>
              <a:cxnLst/>
              <a:rect l="l" t="t" r="r" b="b"/>
              <a:pathLst>
                <a:path w="368300" h="257175">
                  <a:moveTo>
                    <a:pt x="182562" y="0"/>
                  </a:moveTo>
                  <a:lnTo>
                    <a:pt x="182562" y="47625"/>
                  </a:lnTo>
                  <a:lnTo>
                    <a:pt x="0" y="47625"/>
                  </a:lnTo>
                  <a:lnTo>
                    <a:pt x="0" y="209550"/>
                  </a:lnTo>
                  <a:lnTo>
                    <a:pt x="182562" y="209550"/>
                  </a:lnTo>
                  <a:lnTo>
                    <a:pt x="182562" y="257175"/>
                  </a:lnTo>
                  <a:lnTo>
                    <a:pt x="368300" y="128587"/>
                  </a:lnTo>
                  <a:lnTo>
                    <a:pt x="182562"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8">
              <a:extLst>
                <a:ext uri="{FF2B5EF4-FFF2-40B4-BE49-F238E27FC236}">
                  <a16:creationId xmlns:a16="http://schemas.microsoft.com/office/drawing/2014/main" id="{C811CA32-B065-8735-EA03-8830148A7783}"/>
                </a:ext>
              </a:extLst>
            </p:cNvPr>
            <p:cNvSpPr/>
            <p:nvPr/>
          </p:nvSpPr>
          <p:spPr>
            <a:xfrm>
              <a:off x="4073524" y="6493668"/>
              <a:ext cx="368300" cy="257175"/>
            </a:xfrm>
            <a:custGeom>
              <a:avLst/>
              <a:gdLst/>
              <a:ahLst/>
              <a:cxnLst/>
              <a:rect l="l" t="t" r="r" b="b"/>
              <a:pathLst>
                <a:path w="368300" h="257175">
                  <a:moveTo>
                    <a:pt x="0" y="47624"/>
                  </a:moveTo>
                  <a:lnTo>
                    <a:pt x="182563" y="47624"/>
                  </a:lnTo>
                  <a:lnTo>
                    <a:pt x="182563" y="0"/>
                  </a:lnTo>
                  <a:lnTo>
                    <a:pt x="368300" y="128587"/>
                  </a:lnTo>
                  <a:lnTo>
                    <a:pt x="182563" y="257175"/>
                  </a:lnTo>
                  <a:lnTo>
                    <a:pt x="182563" y="209550"/>
                  </a:lnTo>
                  <a:lnTo>
                    <a:pt x="0" y="209550"/>
                  </a:lnTo>
                  <a:lnTo>
                    <a:pt x="0" y="47624"/>
                  </a:lnTo>
                  <a:close/>
                </a:path>
              </a:pathLst>
            </a:custGeom>
            <a:ln w="476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 name="object 19">
            <a:extLst>
              <a:ext uri="{FF2B5EF4-FFF2-40B4-BE49-F238E27FC236}">
                <a16:creationId xmlns:a16="http://schemas.microsoft.com/office/drawing/2014/main" id="{79999820-1EBD-151B-AF4E-D402D172625C}"/>
              </a:ext>
            </a:extLst>
          </p:cNvPr>
          <p:cNvSpPr txBox="1"/>
          <p:nvPr/>
        </p:nvSpPr>
        <p:spPr>
          <a:xfrm>
            <a:off x="4087973" y="2307632"/>
            <a:ext cx="248271" cy="166712"/>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000" kern="0" spc="-25" baseline="0" dirty="0">
                <a:solidFill>
                  <a:sysClr val="windowText" lastClr="000000"/>
                </a:solidFill>
                <a:latin typeface="Arial"/>
                <a:cs typeface="Arial"/>
              </a:rPr>
              <a:t>R4</a:t>
            </a:r>
            <a:endParaRPr sz="1000" kern="0" baseline="0" dirty="0">
              <a:solidFill>
                <a:sysClr val="windowText" lastClr="000000"/>
              </a:solidFill>
              <a:latin typeface="Arial"/>
              <a:cs typeface="Arial"/>
            </a:endParaRPr>
          </a:p>
        </p:txBody>
      </p:sp>
    </p:spTree>
    <p:extLst>
      <p:ext uri="{BB962C8B-B14F-4D97-AF65-F5344CB8AC3E}">
        <p14:creationId xmlns:p14="http://schemas.microsoft.com/office/powerpoint/2010/main" val="4166271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50DDDF-3503-C042-17A1-91757DE4CBEE}"/>
              </a:ext>
            </a:extLst>
          </p:cNvPr>
          <p:cNvSpPr>
            <a:spLocks noGrp="1"/>
          </p:cNvSpPr>
          <p:nvPr>
            <p:ph type="title"/>
          </p:nvPr>
        </p:nvSpPr>
        <p:spPr/>
        <p:txBody>
          <a:bodyPr/>
          <a:lstStyle/>
          <a:p>
            <a:r>
              <a:rPr lang="en-US" altLang="zh-CN" sz="2800" b="1" dirty="0">
                <a:solidFill>
                  <a:srgbClr val="3333CC"/>
                </a:solidFill>
                <a:latin typeface="Arial"/>
                <a:cs typeface="Arial"/>
              </a:rPr>
              <a:t>Keeping</a:t>
            </a:r>
            <a:r>
              <a:rPr lang="en-US" altLang="zh-CN" sz="2800" b="1" spc="-5" dirty="0">
                <a:solidFill>
                  <a:srgbClr val="3333CC"/>
                </a:solidFill>
                <a:latin typeface="Arial"/>
                <a:cs typeface="Arial"/>
              </a:rPr>
              <a:t> </a:t>
            </a:r>
            <a:r>
              <a:rPr lang="en-US" altLang="zh-CN" sz="2800" b="1" dirty="0">
                <a:solidFill>
                  <a:srgbClr val="3333CC"/>
                </a:solidFill>
                <a:latin typeface="Arial"/>
                <a:cs typeface="Arial"/>
              </a:rPr>
              <a:t>Track of</a:t>
            </a:r>
            <a:r>
              <a:rPr lang="en-US" altLang="zh-CN" sz="2800" b="1" spc="5" dirty="0">
                <a:solidFill>
                  <a:srgbClr val="3333CC"/>
                </a:solidFill>
                <a:latin typeface="Arial"/>
                <a:cs typeface="Arial"/>
              </a:rPr>
              <a:t> </a:t>
            </a:r>
            <a:r>
              <a:rPr lang="en-US" altLang="zh-CN" sz="2800" spc="-10" dirty="0">
                <a:solidFill>
                  <a:srgbClr val="3333CC"/>
                </a:solidFill>
                <a:latin typeface="Courier New"/>
                <a:cs typeface="Courier New"/>
              </a:rPr>
              <a:t>auto</a:t>
            </a:r>
            <a:r>
              <a:rPr lang="en-US" altLang="zh-CN" sz="2800" spc="-459" dirty="0">
                <a:solidFill>
                  <a:srgbClr val="3333CC"/>
                </a:solidFill>
                <a:latin typeface="Courier New"/>
                <a:cs typeface="Courier New"/>
              </a:rPr>
              <a:t> </a:t>
            </a:r>
            <a:r>
              <a:rPr lang="en-US" altLang="zh-CN" sz="2800" b="1" spc="-10" dirty="0">
                <a:solidFill>
                  <a:srgbClr val="3333CC"/>
                </a:solidFill>
                <a:latin typeface="Arial"/>
                <a:cs typeface="Arial"/>
              </a:rPr>
              <a:t>variables</a:t>
            </a:r>
            <a:endParaRPr lang="zh-CN" altLang="en-US" dirty="0"/>
          </a:p>
        </p:txBody>
      </p:sp>
      <p:sp>
        <p:nvSpPr>
          <p:cNvPr id="7" name="object 3">
            <a:extLst>
              <a:ext uri="{FF2B5EF4-FFF2-40B4-BE49-F238E27FC236}">
                <a16:creationId xmlns:a16="http://schemas.microsoft.com/office/drawing/2014/main" id="{7C3A1299-7B32-80A7-DF8C-851A7751A911}"/>
              </a:ext>
            </a:extLst>
          </p:cNvPr>
          <p:cNvSpPr txBox="1"/>
          <p:nvPr/>
        </p:nvSpPr>
        <p:spPr>
          <a:xfrm>
            <a:off x="755576" y="1196752"/>
            <a:ext cx="3200400" cy="1413785"/>
          </a:xfrm>
          <a:prstGeom prst="rect">
            <a:avLst/>
          </a:prstGeom>
        </p:spPr>
        <p:txBody>
          <a:bodyPr vert="horz" wrap="square" lIns="0" tIns="13335" rIns="0" bIns="0" rtlCol="0">
            <a:spAutoFit/>
          </a:bodyPr>
          <a:lstStyle/>
          <a:p>
            <a:pPr marL="184150" marR="96520" indent="-171450" eaLnBrk="1" fontAlgn="auto" hangingPunct="1">
              <a:lnSpc>
                <a:spcPct val="99400"/>
              </a:lnSpc>
              <a:spcBef>
                <a:spcPts val="105"/>
              </a:spcBef>
              <a:spcAft>
                <a:spcPts val="0"/>
              </a:spcAft>
              <a:buFontTx/>
              <a:buChar char="•"/>
              <a:tabLst>
                <a:tab pos="184150" algn="l"/>
              </a:tabLst>
            </a:pPr>
            <a:r>
              <a:rPr kern="0" baseline="0" dirty="0">
                <a:solidFill>
                  <a:sysClr val="windowText" lastClr="000000"/>
                </a:solidFill>
                <a:latin typeface="Arial"/>
                <a:cs typeface="Arial"/>
              </a:rPr>
              <a:t>Stack</a:t>
            </a:r>
            <a:r>
              <a:rPr kern="0" spc="-20" baseline="0" dirty="0">
                <a:solidFill>
                  <a:sysClr val="windowText" lastClr="000000"/>
                </a:solidFill>
                <a:latin typeface="Arial"/>
                <a:cs typeface="Arial"/>
              </a:rPr>
              <a:t> </a:t>
            </a:r>
            <a:r>
              <a:rPr kern="0" baseline="0" dirty="0">
                <a:solidFill>
                  <a:sysClr val="windowText" lastClr="000000"/>
                </a:solidFill>
                <a:latin typeface="Arial"/>
                <a:cs typeface="Arial"/>
              </a:rPr>
              <a:t>pointer</a:t>
            </a:r>
            <a:r>
              <a:rPr kern="0" spc="-20" baseline="0" dirty="0">
                <a:solidFill>
                  <a:sysClr val="windowText" lastClr="000000"/>
                </a:solidFill>
                <a:latin typeface="Arial"/>
                <a:cs typeface="Arial"/>
              </a:rPr>
              <a:t> </a:t>
            </a:r>
            <a:r>
              <a:rPr kern="0" spc="-25" baseline="0" dirty="0">
                <a:solidFill>
                  <a:sysClr val="windowText" lastClr="000000"/>
                </a:solidFill>
                <a:latin typeface="Arial"/>
                <a:cs typeface="Arial"/>
              </a:rPr>
              <a:t>is </a:t>
            </a:r>
            <a:r>
              <a:rPr kern="0" baseline="0" dirty="0">
                <a:solidFill>
                  <a:sysClr val="windowText" lastClr="000000"/>
                </a:solidFill>
                <a:latin typeface="Arial"/>
                <a:cs typeface="Arial"/>
              </a:rPr>
              <a:t>obvious</a:t>
            </a:r>
            <a:r>
              <a:rPr kern="0" spc="-15" baseline="0" dirty="0">
                <a:solidFill>
                  <a:sysClr val="windowText" lastClr="000000"/>
                </a:solidFill>
                <a:latin typeface="Arial"/>
                <a:cs typeface="Arial"/>
              </a:rPr>
              <a:t> </a:t>
            </a:r>
            <a:r>
              <a:rPr kern="0" baseline="0" dirty="0">
                <a:solidFill>
                  <a:sysClr val="windowText" lastClr="000000"/>
                </a:solidFill>
                <a:latin typeface="Arial"/>
                <a:cs typeface="Arial"/>
              </a:rPr>
              <a:t>but</a:t>
            </a:r>
            <a:r>
              <a:rPr kern="0" spc="-10" baseline="0" dirty="0">
                <a:solidFill>
                  <a:sysClr val="windowText" lastClr="000000"/>
                </a:solidFill>
                <a:latin typeface="Arial"/>
                <a:cs typeface="Arial"/>
              </a:rPr>
              <a:t> </a:t>
            </a:r>
            <a:r>
              <a:rPr kern="0" spc="-25" baseline="0" dirty="0">
                <a:solidFill>
                  <a:sysClr val="windowText" lastClr="000000"/>
                </a:solidFill>
                <a:latin typeface="Arial"/>
                <a:cs typeface="Arial"/>
              </a:rPr>
              <a:t>the </a:t>
            </a:r>
            <a:r>
              <a:rPr kern="0" baseline="0" dirty="0">
                <a:solidFill>
                  <a:sysClr val="windowText" lastClr="000000"/>
                </a:solidFill>
                <a:latin typeface="Arial"/>
                <a:cs typeface="Arial"/>
              </a:rPr>
              <a:t>compiler</a:t>
            </a:r>
            <a:r>
              <a:rPr kern="0" spc="-25" baseline="0" dirty="0">
                <a:solidFill>
                  <a:sysClr val="windowText" lastClr="000000"/>
                </a:solidFill>
                <a:latin typeface="Arial"/>
                <a:cs typeface="Arial"/>
              </a:rPr>
              <a:t> </a:t>
            </a:r>
            <a:r>
              <a:rPr kern="0" baseline="0" dirty="0">
                <a:solidFill>
                  <a:sysClr val="windowText" lastClr="000000"/>
                </a:solidFill>
                <a:latin typeface="Arial"/>
                <a:cs typeface="Arial"/>
              </a:rPr>
              <a:t>writer</a:t>
            </a:r>
            <a:r>
              <a:rPr kern="0" spc="-20" baseline="0" dirty="0">
                <a:solidFill>
                  <a:sysClr val="windowText" lastClr="000000"/>
                </a:solidFill>
                <a:latin typeface="Arial"/>
                <a:cs typeface="Arial"/>
              </a:rPr>
              <a:t> </a:t>
            </a:r>
            <a:r>
              <a:rPr kern="0" spc="-10" baseline="0" dirty="0">
                <a:solidFill>
                  <a:sysClr val="windowText" lastClr="000000"/>
                </a:solidFill>
                <a:latin typeface="Arial"/>
                <a:cs typeface="Arial"/>
              </a:rPr>
              <a:t>needs </a:t>
            </a:r>
            <a:r>
              <a:rPr kern="0" baseline="0" dirty="0">
                <a:solidFill>
                  <a:sysClr val="windowText" lastClr="000000"/>
                </a:solidFill>
                <a:latin typeface="Arial"/>
                <a:cs typeface="Arial"/>
              </a:rPr>
              <a:t>more</a:t>
            </a:r>
            <a:r>
              <a:rPr kern="0" spc="-15" baseline="0" dirty="0">
                <a:solidFill>
                  <a:sysClr val="windowText" lastClr="000000"/>
                </a:solidFill>
                <a:latin typeface="Arial"/>
                <a:cs typeface="Arial"/>
              </a:rPr>
              <a:t> </a:t>
            </a:r>
            <a:r>
              <a:rPr kern="0" spc="-10" baseline="0" dirty="0">
                <a:solidFill>
                  <a:sysClr val="windowText" lastClr="000000"/>
                </a:solidFill>
                <a:latin typeface="Arial"/>
                <a:cs typeface="Arial"/>
              </a:rPr>
              <a:t>info...</a:t>
            </a:r>
            <a:endParaRPr kern="0" baseline="0" dirty="0">
              <a:solidFill>
                <a:sysClr val="windowText" lastClr="000000"/>
              </a:solidFill>
              <a:latin typeface="Arial"/>
              <a:cs typeface="Arial"/>
            </a:endParaRPr>
          </a:p>
          <a:p>
            <a:pPr marL="184150" marR="5080" indent="-171450" eaLnBrk="1" fontAlgn="auto" hangingPunct="1">
              <a:lnSpc>
                <a:spcPct val="103299"/>
              </a:lnSpc>
              <a:spcBef>
                <a:spcPts val="220"/>
              </a:spcBef>
              <a:spcAft>
                <a:spcPts val="0"/>
              </a:spcAft>
              <a:buFontTx/>
              <a:buChar char="•"/>
              <a:tabLst>
                <a:tab pos="184150" algn="l"/>
              </a:tabLst>
            </a:pPr>
            <a:r>
              <a:rPr kern="0" baseline="0" dirty="0">
                <a:solidFill>
                  <a:sysClr val="windowText" lastClr="000000"/>
                </a:solidFill>
                <a:latin typeface="Arial"/>
                <a:cs typeface="Arial"/>
              </a:rPr>
              <a:t>Where</a:t>
            </a:r>
            <a:r>
              <a:rPr kern="0" spc="-15" baseline="0" dirty="0">
                <a:solidFill>
                  <a:sysClr val="windowText" lastClr="000000"/>
                </a:solidFill>
                <a:latin typeface="Arial"/>
                <a:cs typeface="Arial"/>
              </a:rPr>
              <a:t> </a:t>
            </a:r>
            <a:r>
              <a:rPr kern="0" baseline="0" dirty="0">
                <a:solidFill>
                  <a:sysClr val="windowText" lastClr="000000"/>
                </a:solidFill>
                <a:latin typeface="Arial"/>
                <a:cs typeface="Arial"/>
              </a:rPr>
              <a:t>is</a:t>
            </a:r>
            <a:r>
              <a:rPr kern="0" spc="-15" baseline="0" dirty="0">
                <a:solidFill>
                  <a:sysClr val="windowText" lastClr="000000"/>
                </a:solidFill>
                <a:latin typeface="Arial"/>
                <a:cs typeface="Arial"/>
              </a:rPr>
              <a:t> </a:t>
            </a:r>
            <a:r>
              <a:rPr kern="0" baseline="0" dirty="0">
                <a:solidFill>
                  <a:sysClr val="windowText" lastClr="000000"/>
                </a:solidFill>
                <a:latin typeface="Arial"/>
                <a:cs typeface="Arial"/>
              </a:rPr>
              <a:t>the</a:t>
            </a:r>
            <a:r>
              <a:rPr kern="0" spc="-15" baseline="0" dirty="0">
                <a:solidFill>
                  <a:sysClr val="windowText" lastClr="000000"/>
                </a:solidFill>
                <a:latin typeface="Arial"/>
                <a:cs typeface="Arial"/>
              </a:rPr>
              <a:t> </a:t>
            </a:r>
            <a:r>
              <a:rPr kern="0" spc="-10" baseline="0" dirty="0">
                <a:solidFill>
                  <a:sysClr val="windowText" lastClr="000000"/>
                </a:solidFill>
                <a:latin typeface="Arial"/>
                <a:cs typeface="Arial"/>
              </a:rPr>
              <a:t>activation </a:t>
            </a:r>
            <a:r>
              <a:rPr kern="0" baseline="0" dirty="0">
                <a:solidFill>
                  <a:sysClr val="windowText" lastClr="000000"/>
                </a:solidFill>
                <a:latin typeface="Arial"/>
                <a:cs typeface="Arial"/>
              </a:rPr>
              <a:t>stack</a:t>
            </a:r>
            <a:r>
              <a:rPr kern="0" spc="-20" baseline="0" dirty="0">
                <a:solidFill>
                  <a:sysClr val="windowText" lastClr="000000"/>
                </a:solidFill>
                <a:latin typeface="Arial"/>
                <a:cs typeface="Arial"/>
              </a:rPr>
              <a:t> </a:t>
            </a:r>
            <a:r>
              <a:rPr kern="0" spc="-10" baseline="0" dirty="0">
                <a:solidFill>
                  <a:sysClr val="windowText" lastClr="000000"/>
                </a:solidFill>
                <a:latin typeface="Arial"/>
                <a:cs typeface="Arial"/>
              </a:rPr>
              <a:t>frame?</a:t>
            </a:r>
            <a:endParaRPr kern="0" baseline="0" dirty="0">
              <a:solidFill>
                <a:sysClr val="windowText" lastClr="000000"/>
              </a:solidFill>
              <a:latin typeface="Arial"/>
              <a:cs typeface="Arial"/>
            </a:endParaRPr>
          </a:p>
        </p:txBody>
      </p:sp>
      <p:sp>
        <p:nvSpPr>
          <p:cNvPr id="8" name="object 4">
            <a:extLst>
              <a:ext uri="{FF2B5EF4-FFF2-40B4-BE49-F238E27FC236}">
                <a16:creationId xmlns:a16="http://schemas.microsoft.com/office/drawing/2014/main" id="{DFEB09F1-CA6B-931C-37D0-1B85CC512EFD}"/>
              </a:ext>
            </a:extLst>
          </p:cNvPr>
          <p:cNvSpPr txBox="1"/>
          <p:nvPr/>
        </p:nvSpPr>
        <p:spPr>
          <a:xfrm>
            <a:off x="755576" y="3197975"/>
            <a:ext cx="3035866" cy="496931"/>
          </a:xfrm>
          <a:prstGeom prst="rect">
            <a:avLst/>
          </a:prstGeom>
        </p:spPr>
        <p:txBody>
          <a:bodyPr vert="horz" wrap="square" lIns="0" tIns="6350" rIns="0" bIns="0" rtlCol="0">
            <a:spAutoFit/>
          </a:bodyPr>
          <a:lstStyle/>
          <a:p>
            <a:pPr marL="184150" marR="5080" indent="-171450" eaLnBrk="1" fontAlgn="auto" hangingPunct="1">
              <a:lnSpc>
                <a:spcPct val="103299"/>
              </a:lnSpc>
              <a:spcBef>
                <a:spcPts val="50"/>
              </a:spcBef>
              <a:spcAft>
                <a:spcPts val="0"/>
              </a:spcAft>
              <a:buFontTx/>
              <a:buChar char="•"/>
              <a:tabLst>
                <a:tab pos="184150" algn="l"/>
              </a:tabLst>
            </a:pPr>
            <a:r>
              <a:rPr sz="1600" kern="0" baseline="0" dirty="0">
                <a:solidFill>
                  <a:sysClr val="windowText" lastClr="000000"/>
                </a:solidFill>
                <a:latin typeface="Arial"/>
                <a:cs typeface="Arial"/>
              </a:rPr>
              <a:t>R6</a:t>
            </a:r>
            <a:r>
              <a:rPr sz="1600" kern="0" spc="-10" baseline="0" dirty="0">
                <a:solidFill>
                  <a:sysClr val="windowText" lastClr="000000"/>
                </a:solidFill>
                <a:latin typeface="Arial"/>
                <a:cs typeface="Arial"/>
              </a:rPr>
              <a:t> </a:t>
            </a:r>
            <a:r>
              <a:rPr sz="1600" kern="0" baseline="0" dirty="0">
                <a:solidFill>
                  <a:sysClr val="windowText" lastClr="000000"/>
                </a:solidFill>
                <a:latin typeface="Arial"/>
                <a:cs typeface="Arial"/>
              </a:rPr>
              <a:t>is</a:t>
            </a:r>
            <a:r>
              <a:rPr sz="1600" kern="0" spc="-10" baseline="0" dirty="0">
                <a:solidFill>
                  <a:sysClr val="windowText" lastClr="000000"/>
                </a:solidFill>
                <a:latin typeface="Arial"/>
                <a:cs typeface="Arial"/>
              </a:rPr>
              <a:t> </a:t>
            </a:r>
            <a:r>
              <a:rPr sz="1600" kern="0" baseline="0" dirty="0">
                <a:solidFill>
                  <a:sysClr val="windowText" lastClr="000000"/>
                </a:solidFill>
                <a:latin typeface="Arial"/>
                <a:cs typeface="Arial"/>
              </a:rPr>
              <a:t>Top</a:t>
            </a:r>
            <a:r>
              <a:rPr sz="1600" kern="0" spc="-10" baseline="0" dirty="0">
                <a:solidFill>
                  <a:sysClr val="windowText" lastClr="000000"/>
                </a:solidFill>
                <a:latin typeface="Arial"/>
                <a:cs typeface="Arial"/>
              </a:rPr>
              <a:t> </a:t>
            </a:r>
            <a:r>
              <a:rPr sz="1600" kern="0" baseline="0" dirty="0">
                <a:solidFill>
                  <a:sysClr val="windowText" lastClr="000000"/>
                </a:solidFill>
                <a:latin typeface="Arial"/>
                <a:cs typeface="Arial"/>
              </a:rPr>
              <a:t>of</a:t>
            </a:r>
            <a:r>
              <a:rPr sz="1600" kern="0" spc="-10" baseline="0" dirty="0">
                <a:solidFill>
                  <a:sysClr val="windowText" lastClr="000000"/>
                </a:solidFill>
                <a:latin typeface="Arial"/>
                <a:cs typeface="Arial"/>
              </a:rPr>
              <a:t> </a:t>
            </a:r>
            <a:r>
              <a:rPr sz="1600" kern="0" spc="-20" baseline="0" dirty="0">
                <a:solidFill>
                  <a:sysClr val="windowText" lastClr="000000"/>
                </a:solidFill>
                <a:latin typeface="Arial"/>
                <a:cs typeface="Arial"/>
              </a:rPr>
              <a:t>Stack </a:t>
            </a:r>
            <a:r>
              <a:rPr sz="1600" kern="0" baseline="0" dirty="0">
                <a:solidFill>
                  <a:sysClr val="windowText" lastClr="000000"/>
                </a:solidFill>
                <a:latin typeface="Arial"/>
                <a:cs typeface="Arial"/>
              </a:rPr>
              <a:t>(TOS)</a:t>
            </a:r>
            <a:r>
              <a:rPr sz="1600" kern="0" spc="-45" baseline="0" dirty="0">
                <a:solidFill>
                  <a:sysClr val="windowText" lastClr="000000"/>
                </a:solidFill>
                <a:latin typeface="Arial"/>
                <a:cs typeface="Arial"/>
              </a:rPr>
              <a:t> </a:t>
            </a:r>
            <a:r>
              <a:rPr sz="1600" kern="0" spc="-10" baseline="0" dirty="0">
                <a:solidFill>
                  <a:sysClr val="windowText" lastClr="000000"/>
                </a:solidFill>
                <a:latin typeface="Arial"/>
                <a:cs typeface="Arial"/>
              </a:rPr>
              <a:t>pointer</a:t>
            </a:r>
            <a:endParaRPr sz="1600" kern="0" baseline="0" dirty="0">
              <a:solidFill>
                <a:sysClr val="windowText" lastClr="000000"/>
              </a:solidFill>
              <a:latin typeface="Arial"/>
              <a:cs typeface="Arial"/>
            </a:endParaRPr>
          </a:p>
        </p:txBody>
      </p:sp>
      <p:sp>
        <p:nvSpPr>
          <p:cNvPr id="9" name="object 5">
            <a:extLst>
              <a:ext uri="{FF2B5EF4-FFF2-40B4-BE49-F238E27FC236}">
                <a16:creationId xmlns:a16="http://schemas.microsoft.com/office/drawing/2014/main" id="{9D06A6C6-4BDD-F931-2CD6-4231869FE397}"/>
              </a:ext>
            </a:extLst>
          </p:cNvPr>
          <p:cNvSpPr/>
          <p:nvPr/>
        </p:nvSpPr>
        <p:spPr>
          <a:xfrm>
            <a:off x="5905500" y="4717150"/>
            <a:ext cx="114300" cy="257175"/>
          </a:xfrm>
          <a:custGeom>
            <a:avLst/>
            <a:gdLst/>
            <a:ahLst/>
            <a:cxnLst/>
            <a:rect l="l" t="t" r="r" b="b"/>
            <a:pathLst>
              <a:path w="114300" h="257175">
                <a:moveTo>
                  <a:pt x="76200" y="95250"/>
                </a:moveTo>
                <a:lnTo>
                  <a:pt x="38100" y="95250"/>
                </a:lnTo>
                <a:lnTo>
                  <a:pt x="38100" y="257175"/>
                </a:lnTo>
                <a:lnTo>
                  <a:pt x="76200" y="257175"/>
                </a:lnTo>
                <a:lnTo>
                  <a:pt x="76200" y="95250"/>
                </a:lnTo>
                <a:close/>
              </a:path>
              <a:path w="114300" h="257175">
                <a:moveTo>
                  <a:pt x="57150" y="0"/>
                </a:moveTo>
                <a:lnTo>
                  <a:pt x="0" y="114300"/>
                </a:lnTo>
                <a:lnTo>
                  <a:pt x="38100" y="114300"/>
                </a:lnTo>
                <a:lnTo>
                  <a:pt x="38100" y="95250"/>
                </a:lnTo>
                <a:lnTo>
                  <a:pt x="104775" y="95250"/>
                </a:lnTo>
                <a:lnTo>
                  <a:pt x="57150" y="0"/>
                </a:lnTo>
                <a:close/>
              </a:path>
              <a:path w="114300" h="257175">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10" name="object 6">
            <a:extLst>
              <a:ext uri="{FF2B5EF4-FFF2-40B4-BE49-F238E27FC236}">
                <a16:creationId xmlns:a16="http://schemas.microsoft.com/office/drawing/2014/main" id="{54D0D479-FA4F-0EA2-37F6-7437081BD993}"/>
              </a:ext>
            </a:extLst>
          </p:cNvPr>
          <p:cNvGraphicFramePr>
            <a:graphicFrameLocks noGrp="1"/>
          </p:cNvGraphicFramePr>
          <p:nvPr>
            <p:extLst>
              <p:ext uri="{D42A27DB-BD31-4B8C-83A1-F6EECF244321}">
                <p14:modId xmlns:p14="http://schemas.microsoft.com/office/powerpoint/2010/main" val="737267434"/>
              </p:ext>
            </p:extLst>
          </p:nvPr>
        </p:nvGraphicFramePr>
        <p:xfrm>
          <a:off x="4915010" y="1924948"/>
          <a:ext cx="2020664" cy="3816424"/>
        </p:xfrm>
        <a:graphic>
          <a:graphicData uri="http://schemas.openxmlformats.org/drawingml/2006/table">
            <a:tbl>
              <a:tblPr firstRow="1" bandRow="1"/>
              <a:tblGrid>
                <a:gridCol w="2020664">
                  <a:extLst>
                    <a:ext uri="{9D8B030D-6E8A-4147-A177-3AD203B41FA5}">
                      <a16:colId xmlns:a16="http://schemas.microsoft.com/office/drawing/2014/main" val="20000"/>
                    </a:ext>
                  </a:extLst>
                </a:gridCol>
              </a:tblGrid>
              <a:tr h="6294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0"/>
                        </a:spcBef>
                      </a:pPr>
                      <a:r>
                        <a:rPr sz="1800" spc="-20" dirty="0">
                          <a:latin typeface="Comic Sans MS"/>
                          <a:cs typeface="Comic Sans MS"/>
                        </a:rPr>
                        <a:t>Code</a:t>
                      </a:r>
                      <a:endParaRPr sz="1800" dirty="0">
                        <a:latin typeface="Comic Sans MS"/>
                        <a:cs typeface="Comic Sans MS"/>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630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800" dirty="0">
                          <a:latin typeface="Comic Sans MS"/>
                          <a:cs typeface="Comic Sans MS"/>
                        </a:rPr>
                        <a:t>Constant</a:t>
                      </a:r>
                      <a:r>
                        <a:rPr sz="1800" spc="-45" dirty="0">
                          <a:latin typeface="Comic Sans MS"/>
                          <a:cs typeface="Comic Sans MS"/>
                        </a:rPr>
                        <a:t> </a:t>
                      </a:r>
                      <a:r>
                        <a:rPr sz="1800" spc="-20" dirty="0">
                          <a:latin typeface="Comic Sans MS"/>
                          <a:cs typeface="Comic Sans MS"/>
                        </a:rPr>
                        <a:t>Data</a:t>
                      </a:r>
                      <a:endParaRPr sz="1800">
                        <a:latin typeface="Comic Sans MS"/>
                        <a:cs typeface="Comic Sans MS"/>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73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800" dirty="0">
                          <a:latin typeface="Comic Sans MS"/>
                          <a:cs typeface="Comic Sans MS"/>
                        </a:rPr>
                        <a:t>Alterable</a:t>
                      </a:r>
                      <a:r>
                        <a:rPr sz="1800" spc="-50" dirty="0">
                          <a:latin typeface="Comic Sans MS"/>
                          <a:cs typeface="Comic Sans MS"/>
                        </a:rPr>
                        <a:t> </a:t>
                      </a:r>
                      <a:r>
                        <a:rPr sz="1800" spc="-20" dirty="0">
                          <a:latin typeface="Comic Sans MS"/>
                          <a:cs typeface="Comic Sans MS"/>
                        </a:rPr>
                        <a:t>Data</a:t>
                      </a:r>
                      <a:endParaRPr sz="1800" dirty="0">
                        <a:latin typeface="Comic Sans MS"/>
                        <a:cs typeface="Comic Sans MS"/>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73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800" spc="-20" dirty="0">
                          <a:latin typeface="Comic Sans MS"/>
                          <a:cs typeface="Comic Sans MS"/>
                        </a:rPr>
                        <a:t>Heap</a:t>
                      </a:r>
                      <a:endParaRPr sz="1800" dirty="0">
                        <a:latin typeface="Comic Sans MS"/>
                        <a:cs typeface="Comic Sans MS"/>
                      </a:endParaRPr>
                    </a:p>
                  </a:txBody>
                  <a:tcPr marL="0" marR="0" marT="47625" marB="0">
                    <a:lnL w="19050">
                      <a:solidFill>
                        <a:srgbClr val="000000"/>
                      </a:solidFill>
                      <a:prstDash val="sysDash"/>
                    </a:lnL>
                    <a:lnR w="19050">
                      <a:solidFill>
                        <a:srgbClr val="000000"/>
                      </a:solidFill>
                      <a:prstDash val="sysDash"/>
                    </a:lnR>
                    <a:lnT w="19050">
                      <a:solidFill>
                        <a:srgbClr val="000000"/>
                      </a:solidFill>
                      <a:prstDash val="sysDash"/>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053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6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ysDash"/>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507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055"/>
                        </a:spcBef>
                      </a:pPr>
                      <a:r>
                        <a:rPr sz="1800" spc="-10" dirty="0">
                          <a:latin typeface="Comic Sans MS"/>
                          <a:cs typeface="Comic Sans MS"/>
                        </a:rPr>
                        <a:t>Stack</a:t>
                      </a:r>
                      <a:endParaRPr sz="1800" dirty="0">
                        <a:latin typeface="Comic Sans MS"/>
                        <a:cs typeface="Comic Sans MS"/>
                      </a:endParaRPr>
                    </a:p>
                  </a:txBody>
                  <a:tcPr marL="0" marR="0" marT="133985" marB="0">
                    <a:lnL w="19050">
                      <a:solidFill>
                        <a:srgbClr val="000000"/>
                      </a:solidFill>
                      <a:prstDash val="solid"/>
                    </a:lnL>
                    <a:lnR w="19050">
                      <a:solidFill>
                        <a:srgbClr val="000000"/>
                      </a:solidFill>
                      <a:prstDash val="solid"/>
                    </a:lnR>
                    <a:lnT w="19050">
                      <a:solidFill>
                        <a:srgbClr val="000000"/>
                      </a:solidFill>
                      <a:prstDash val="sysDash"/>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1" name="object 7">
            <a:extLst>
              <a:ext uri="{FF2B5EF4-FFF2-40B4-BE49-F238E27FC236}">
                <a16:creationId xmlns:a16="http://schemas.microsoft.com/office/drawing/2014/main" id="{1E0E2930-8D84-B696-B01C-69F0B01361D4}"/>
              </a:ext>
            </a:extLst>
          </p:cNvPr>
          <p:cNvSpPr/>
          <p:nvPr/>
        </p:nvSpPr>
        <p:spPr>
          <a:xfrm>
            <a:off x="5905500" y="4005064"/>
            <a:ext cx="114300" cy="257175"/>
          </a:xfrm>
          <a:custGeom>
            <a:avLst/>
            <a:gdLst/>
            <a:ahLst/>
            <a:cxnLst/>
            <a:rect l="l" t="t" r="r" b="b"/>
            <a:pathLst>
              <a:path w="114300" h="257175">
                <a:moveTo>
                  <a:pt x="38100" y="142875"/>
                </a:moveTo>
                <a:lnTo>
                  <a:pt x="0" y="142875"/>
                </a:lnTo>
                <a:lnTo>
                  <a:pt x="57150" y="257175"/>
                </a:lnTo>
                <a:lnTo>
                  <a:pt x="104775" y="161925"/>
                </a:lnTo>
                <a:lnTo>
                  <a:pt x="38100" y="161925"/>
                </a:lnTo>
                <a:lnTo>
                  <a:pt x="38100" y="142875"/>
                </a:lnTo>
                <a:close/>
              </a:path>
              <a:path w="114300" h="257175">
                <a:moveTo>
                  <a:pt x="76200" y="0"/>
                </a:moveTo>
                <a:lnTo>
                  <a:pt x="38100" y="0"/>
                </a:lnTo>
                <a:lnTo>
                  <a:pt x="38100" y="161925"/>
                </a:lnTo>
                <a:lnTo>
                  <a:pt x="76200" y="161925"/>
                </a:lnTo>
                <a:lnTo>
                  <a:pt x="76200" y="0"/>
                </a:lnTo>
                <a:close/>
              </a:path>
              <a:path w="114300" h="257175">
                <a:moveTo>
                  <a:pt x="114300" y="142875"/>
                </a:moveTo>
                <a:lnTo>
                  <a:pt x="76200" y="142875"/>
                </a:lnTo>
                <a:lnTo>
                  <a:pt x="76200" y="161925"/>
                </a:lnTo>
                <a:lnTo>
                  <a:pt x="104775" y="161925"/>
                </a:lnTo>
                <a:lnTo>
                  <a:pt x="114300" y="14287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8">
            <a:extLst>
              <a:ext uri="{FF2B5EF4-FFF2-40B4-BE49-F238E27FC236}">
                <a16:creationId xmlns:a16="http://schemas.microsoft.com/office/drawing/2014/main" id="{71462C22-9288-E6BA-33CB-689DC965B267}"/>
              </a:ext>
            </a:extLst>
          </p:cNvPr>
          <p:cNvSpPr txBox="1"/>
          <p:nvPr/>
        </p:nvSpPr>
        <p:spPr>
          <a:xfrm>
            <a:off x="7000791" y="1916832"/>
            <a:ext cx="731211" cy="174407"/>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050" kern="0" spc="-10" baseline="0" dirty="0">
                <a:solidFill>
                  <a:sysClr val="windowText" lastClr="000000"/>
                </a:solidFill>
                <a:latin typeface="Arial"/>
                <a:cs typeface="Arial"/>
              </a:rPr>
              <a:t>x0000</a:t>
            </a:r>
            <a:endParaRPr sz="800" kern="0" baseline="0" dirty="0">
              <a:solidFill>
                <a:sysClr val="windowText" lastClr="000000"/>
              </a:solidFill>
              <a:latin typeface="Arial"/>
              <a:cs typeface="Arial"/>
            </a:endParaRPr>
          </a:p>
        </p:txBody>
      </p:sp>
      <p:sp>
        <p:nvSpPr>
          <p:cNvPr id="13" name="object 9">
            <a:extLst>
              <a:ext uri="{FF2B5EF4-FFF2-40B4-BE49-F238E27FC236}">
                <a16:creationId xmlns:a16="http://schemas.microsoft.com/office/drawing/2014/main" id="{250655B0-E14C-042F-DF12-0712101187AC}"/>
              </a:ext>
            </a:extLst>
          </p:cNvPr>
          <p:cNvSpPr txBox="1"/>
          <p:nvPr/>
        </p:nvSpPr>
        <p:spPr>
          <a:xfrm>
            <a:off x="7000791" y="5585936"/>
            <a:ext cx="523537" cy="166712"/>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000" kern="0" spc="-10" baseline="0" dirty="0">
                <a:solidFill>
                  <a:sysClr val="windowText" lastClr="000000"/>
                </a:solidFill>
                <a:latin typeface="Arial"/>
                <a:cs typeface="Arial"/>
              </a:rPr>
              <a:t>xFFFF</a:t>
            </a:r>
            <a:endParaRPr sz="800" kern="0" baseline="0" dirty="0">
              <a:solidFill>
                <a:sysClr val="windowText" lastClr="000000"/>
              </a:solidFill>
              <a:latin typeface="Arial"/>
              <a:cs typeface="Arial"/>
            </a:endParaRPr>
          </a:p>
        </p:txBody>
      </p:sp>
      <p:grpSp>
        <p:nvGrpSpPr>
          <p:cNvPr id="14" name="object 10">
            <a:extLst>
              <a:ext uri="{FF2B5EF4-FFF2-40B4-BE49-F238E27FC236}">
                <a16:creationId xmlns:a16="http://schemas.microsoft.com/office/drawing/2014/main" id="{107BAF9E-6662-EB3A-6C87-7288D7E81710}"/>
              </a:ext>
            </a:extLst>
          </p:cNvPr>
          <p:cNvGrpSpPr/>
          <p:nvPr/>
        </p:nvGrpSpPr>
        <p:grpSpPr>
          <a:xfrm>
            <a:off x="4385173" y="2307966"/>
            <a:ext cx="544294" cy="449441"/>
            <a:chOff x="4070984" y="2249328"/>
            <a:chExt cx="373380" cy="262255"/>
          </a:xfrm>
        </p:grpSpPr>
        <p:sp>
          <p:nvSpPr>
            <p:cNvPr id="15" name="object 11">
              <a:extLst>
                <a:ext uri="{FF2B5EF4-FFF2-40B4-BE49-F238E27FC236}">
                  <a16:creationId xmlns:a16="http://schemas.microsoft.com/office/drawing/2014/main" id="{A99E026A-72AD-1B64-3D18-AFC6F1C19614}"/>
                </a:ext>
              </a:extLst>
            </p:cNvPr>
            <p:cNvSpPr/>
            <p:nvPr/>
          </p:nvSpPr>
          <p:spPr>
            <a:xfrm>
              <a:off x="4073524" y="2251868"/>
              <a:ext cx="368300" cy="257175"/>
            </a:xfrm>
            <a:custGeom>
              <a:avLst/>
              <a:gdLst/>
              <a:ahLst/>
              <a:cxnLst/>
              <a:rect l="l" t="t" r="r" b="b"/>
              <a:pathLst>
                <a:path w="368300" h="257175">
                  <a:moveTo>
                    <a:pt x="182562" y="0"/>
                  </a:moveTo>
                  <a:lnTo>
                    <a:pt x="182562" y="47625"/>
                  </a:lnTo>
                  <a:lnTo>
                    <a:pt x="0" y="47625"/>
                  </a:lnTo>
                  <a:lnTo>
                    <a:pt x="0" y="209550"/>
                  </a:lnTo>
                  <a:lnTo>
                    <a:pt x="182562" y="209550"/>
                  </a:lnTo>
                  <a:lnTo>
                    <a:pt x="182562" y="257175"/>
                  </a:lnTo>
                  <a:lnTo>
                    <a:pt x="368300" y="128587"/>
                  </a:lnTo>
                  <a:lnTo>
                    <a:pt x="182562"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2">
              <a:extLst>
                <a:ext uri="{FF2B5EF4-FFF2-40B4-BE49-F238E27FC236}">
                  <a16:creationId xmlns:a16="http://schemas.microsoft.com/office/drawing/2014/main" id="{BAD2DBC1-44CC-4FB5-6B7C-A4B45F47D498}"/>
                </a:ext>
              </a:extLst>
            </p:cNvPr>
            <p:cNvSpPr/>
            <p:nvPr/>
          </p:nvSpPr>
          <p:spPr>
            <a:xfrm>
              <a:off x="4073524" y="2251868"/>
              <a:ext cx="368300" cy="257175"/>
            </a:xfrm>
            <a:custGeom>
              <a:avLst/>
              <a:gdLst/>
              <a:ahLst/>
              <a:cxnLst/>
              <a:rect l="l" t="t" r="r" b="b"/>
              <a:pathLst>
                <a:path w="368300" h="257175">
                  <a:moveTo>
                    <a:pt x="0" y="47624"/>
                  </a:moveTo>
                  <a:lnTo>
                    <a:pt x="182563" y="47624"/>
                  </a:lnTo>
                  <a:lnTo>
                    <a:pt x="182563" y="0"/>
                  </a:lnTo>
                  <a:lnTo>
                    <a:pt x="368300" y="128587"/>
                  </a:lnTo>
                  <a:lnTo>
                    <a:pt x="182563" y="257175"/>
                  </a:lnTo>
                  <a:lnTo>
                    <a:pt x="182563" y="209550"/>
                  </a:lnTo>
                  <a:lnTo>
                    <a:pt x="0" y="209550"/>
                  </a:lnTo>
                  <a:lnTo>
                    <a:pt x="0" y="47624"/>
                  </a:lnTo>
                  <a:close/>
                </a:path>
              </a:pathLst>
            </a:custGeom>
            <a:ln w="476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7" name="object 13">
            <a:extLst>
              <a:ext uri="{FF2B5EF4-FFF2-40B4-BE49-F238E27FC236}">
                <a16:creationId xmlns:a16="http://schemas.microsoft.com/office/drawing/2014/main" id="{9B99D9D6-98F8-B0A0-F7A3-D66B6D9D78CC}"/>
              </a:ext>
            </a:extLst>
          </p:cNvPr>
          <p:cNvSpPr txBox="1"/>
          <p:nvPr/>
        </p:nvSpPr>
        <p:spPr>
          <a:xfrm>
            <a:off x="4482110" y="2459027"/>
            <a:ext cx="275310" cy="197490"/>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200" kern="0" spc="-25" baseline="0" dirty="0">
                <a:solidFill>
                  <a:sysClr val="windowText" lastClr="000000"/>
                </a:solidFill>
                <a:latin typeface="Arial"/>
                <a:cs typeface="Arial"/>
              </a:rPr>
              <a:t>R4</a:t>
            </a:r>
            <a:endParaRPr sz="1200" kern="0" baseline="0" dirty="0">
              <a:solidFill>
                <a:sysClr val="windowText" lastClr="000000"/>
              </a:solidFill>
              <a:latin typeface="Arial"/>
              <a:cs typeface="Arial"/>
            </a:endParaRPr>
          </a:p>
        </p:txBody>
      </p:sp>
      <p:grpSp>
        <p:nvGrpSpPr>
          <p:cNvPr id="18" name="object 14">
            <a:extLst>
              <a:ext uri="{FF2B5EF4-FFF2-40B4-BE49-F238E27FC236}">
                <a16:creationId xmlns:a16="http://schemas.microsoft.com/office/drawing/2014/main" id="{ED138087-86EC-52D9-BA14-5D5A8BD70319}"/>
              </a:ext>
            </a:extLst>
          </p:cNvPr>
          <p:cNvGrpSpPr/>
          <p:nvPr/>
        </p:nvGrpSpPr>
        <p:grpSpPr>
          <a:xfrm>
            <a:off x="4419600" y="4779276"/>
            <a:ext cx="509509" cy="388302"/>
            <a:chOff x="4070984" y="3805872"/>
            <a:chExt cx="373380" cy="262255"/>
          </a:xfrm>
        </p:grpSpPr>
        <p:sp>
          <p:nvSpPr>
            <p:cNvPr id="19" name="object 15">
              <a:extLst>
                <a:ext uri="{FF2B5EF4-FFF2-40B4-BE49-F238E27FC236}">
                  <a16:creationId xmlns:a16="http://schemas.microsoft.com/office/drawing/2014/main" id="{F6367A95-B70B-1B96-5193-78B02B06114F}"/>
                </a:ext>
              </a:extLst>
            </p:cNvPr>
            <p:cNvSpPr/>
            <p:nvPr/>
          </p:nvSpPr>
          <p:spPr>
            <a:xfrm>
              <a:off x="4073524" y="3808412"/>
              <a:ext cx="368300" cy="257175"/>
            </a:xfrm>
            <a:custGeom>
              <a:avLst/>
              <a:gdLst/>
              <a:ahLst/>
              <a:cxnLst/>
              <a:rect l="l" t="t" r="r" b="b"/>
              <a:pathLst>
                <a:path w="368300" h="257175">
                  <a:moveTo>
                    <a:pt x="182562" y="0"/>
                  </a:moveTo>
                  <a:lnTo>
                    <a:pt x="182562" y="47625"/>
                  </a:lnTo>
                  <a:lnTo>
                    <a:pt x="0" y="47625"/>
                  </a:lnTo>
                  <a:lnTo>
                    <a:pt x="0" y="209550"/>
                  </a:lnTo>
                  <a:lnTo>
                    <a:pt x="182562" y="209550"/>
                  </a:lnTo>
                  <a:lnTo>
                    <a:pt x="182562" y="257175"/>
                  </a:lnTo>
                  <a:lnTo>
                    <a:pt x="368300" y="128587"/>
                  </a:lnTo>
                  <a:lnTo>
                    <a:pt x="182562"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16">
              <a:extLst>
                <a:ext uri="{FF2B5EF4-FFF2-40B4-BE49-F238E27FC236}">
                  <a16:creationId xmlns:a16="http://schemas.microsoft.com/office/drawing/2014/main" id="{D6D9BF91-0C59-7EED-37EE-03656D610D1B}"/>
                </a:ext>
              </a:extLst>
            </p:cNvPr>
            <p:cNvSpPr/>
            <p:nvPr/>
          </p:nvSpPr>
          <p:spPr>
            <a:xfrm>
              <a:off x="4073524" y="3808412"/>
              <a:ext cx="368300" cy="257175"/>
            </a:xfrm>
            <a:custGeom>
              <a:avLst/>
              <a:gdLst/>
              <a:ahLst/>
              <a:cxnLst/>
              <a:rect l="l" t="t" r="r" b="b"/>
              <a:pathLst>
                <a:path w="368300" h="257175">
                  <a:moveTo>
                    <a:pt x="0" y="47624"/>
                  </a:moveTo>
                  <a:lnTo>
                    <a:pt x="182563" y="47624"/>
                  </a:lnTo>
                  <a:lnTo>
                    <a:pt x="182563" y="0"/>
                  </a:lnTo>
                  <a:lnTo>
                    <a:pt x="368300" y="128587"/>
                  </a:lnTo>
                  <a:lnTo>
                    <a:pt x="182563" y="257175"/>
                  </a:lnTo>
                  <a:lnTo>
                    <a:pt x="182563" y="209550"/>
                  </a:lnTo>
                  <a:lnTo>
                    <a:pt x="0" y="209550"/>
                  </a:lnTo>
                  <a:lnTo>
                    <a:pt x="0" y="47624"/>
                  </a:lnTo>
                  <a:close/>
                </a:path>
              </a:pathLst>
            </a:custGeom>
            <a:ln w="476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1" name="object 17">
            <a:extLst>
              <a:ext uri="{FF2B5EF4-FFF2-40B4-BE49-F238E27FC236}">
                <a16:creationId xmlns:a16="http://schemas.microsoft.com/office/drawing/2014/main" id="{66429E5F-AE0B-C5D3-3335-7CC108406B25}"/>
              </a:ext>
            </a:extLst>
          </p:cNvPr>
          <p:cNvSpPr txBox="1"/>
          <p:nvPr/>
        </p:nvSpPr>
        <p:spPr>
          <a:xfrm>
            <a:off x="4504629" y="4890969"/>
            <a:ext cx="219540" cy="182101"/>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100" kern="0" spc="-25" baseline="0" dirty="0">
                <a:solidFill>
                  <a:sysClr val="windowText" lastClr="000000"/>
                </a:solidFill>
                <a:latin typeface="Arial"/>
                <a:cs typeface="Arial"/>
              </a:rPr>
              <a:t>R6</a:t>
            </a:r>
            <a:endParaRPr sz="800" kern="0" baseline="0" dirty="0">
              <a:solidFill>
                <a:sysClr val="windowText" lastClr="000000"/>
              </a:solidFill>
              <a:latin typeface="Arial"/>
              <a:cs typeface="Arial"/>
            </a:endParaRPr>
          </a:p>
        </p:txBody>
      </p:sp>
    </p:spTree>
    <p:extLst>
      <p:ext uri="{BB962C8B-B14F-4D97-AF65-F5344CB8AC3E}">
        <p14:creationId xmlns:p14="http://schemas.microsoft.com/office/powerpoint/2010/main" val="273935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681497-0A96-5C8D-4797-F26DBF2C5ADF}"/>
              </a:ext>
            </a:extLst>
          </p:cNvPr>
          <p:cNvSpPr>
            <a:spLocks noGrp="1"/>
          </p:cNvSpPr>
          <p:nvPr>
            <p:ph type="title"/>
          </p:nvPr>
        </p:nvSpPr>
        <p:spPr/>
        <p:txBody>
          <a:bodyPr/>
          <a:lstStyle/>
          <a:p>
            <a:r>
              <a:rPr lang="en-US" altLang="zh-CN" sz="2800" b="1" dirty="0">
                <a:solidFill>
                  <a:srgbClr val="3333CC"/>
                </a:solidFill>
                <a:latin typeface="Arial"/>
                <a:cs typeface="Arial"/>
              </a:rPr>
              <a:t>Why</a:t>
            </a:r>
            <a:r>
              <a:rPr lang="en-US" altLang="zh-CN" sz="2800" b="1" spc="-15" dirty="0">
                <a:solidFill>
                  <a:srgbClr val="3333CC"/>
                </a:solidFill>
                <a:latin typeface="Arial"/>
                <a:cs typeface="Arial"/>
              </a:rPr>
              <a:t> </a:t>
            </a:r>
            <a:r>
              <a:rPr lang="en-US" altLang="zh-CN" sz="2800" b="1" dirty="0">
                <a:solidFill>
                  <a:srgbClr val="3333CC"/>
                </a:solidFill>
                <a:latin typeface="Arial"/>
                <a:cs typeface="Arial"/>
              </a:rPr>
              <a:t>do</a:t>
            </a:r>
            <a:r>
              <a:rPr lang="en-US" altLang="zh-CN" sz="2800" b="1" spc="-5" dirty="0">
                <a:solidFill>
                  <a:srgbClr val="3333CC"/>
                </a:solidFill>
                <a:latin typeface="Arial"/>
                <a:cs typeface="Arial"/>
              </a:rPr>
              <a:t> </a:t>
            </a:r>
            <a:r>
              <a:rPr lang="en-US" altLang="zh-CN" sz="2800" b="1" dirty="0">
                <a:solidFill>
                  <a:srgbClr val="3333CC"/>
                </a:solidFill>
                <a:latin typeface="Arial"/>
                <a:cs typeface="Arial"/>
              </a:rPr>
              <a:t>we </a:t>
            </a:r>
            <a:r>
              <a:rPr lang="en-US" altLang="zh-CN" sz="2800" b="1" spc="-20" dirty="0">
                <a:solidFill>
                  <a:srgbClr val="3333CC"/>
                </a:solidFill>
                <a:latin typeface="Arial"/>
                <a:cs typeface="Arial"/>
              </a:rPr>
              <a:t>care?</a:t>
            </a:r>
            <a:endParaRPr lang="zh-CN" altLang="en-US" dirty="0"/>
          </a:p>
        </p:txBody>
      </p:sp>
      <p:sp>
        <p:nvSpPr>
          <p:cNvPr id="7" name="object 21">
            <a:extLst>
              <a:ext uri="{FF2B5EF4-FFF2-40B4-BE49-F238E27FC236}">
                <a16:creationId xmlns:a16="http://schemas.microsoft.com/office/drawing/2014/main" id="{E14F6F51-32DB-516B-0F76-08BC3A511F03}"/>
              </a:ext>
            </a:extLst>
          </p:cNvPr>
          <p:cNvSpPr txBox="1"/>
          <p:nvPr/>
        </p:nvSpPr>
        <p:spPr>
          <a:xfrm>
            <a:off x="611560" y="1340768"/>
            <a:ext cx="2952328" cy="2848600"/>
          </a:xfrm>
          <a:prstGeom prst="rect">
            <a:avLst/>
          </a:prstGeom>
        </p:spPr>
        <p:txBody>
          <a:bodyPr vert="horz" wrap="square" lIns="0" tIns="13335" rIns="0" bIns="0" rtlCol="0">
            <a:spAutoFit/>
          </a:bodyPr>
          <a:lstStyle/>
          <a:p>
            <a:pPr marL="184150" marR="45085" indent="-171450" eaLnBrk="1" fontAlgn="auto" hangingPunct="1">
              <a:lnSpc>
                <a:spcPct val="99400"/>
              </a:lnSpc>
              <a:spcBef>
                <a:spcPts val="105"/>
              </a:spcBef>
              <a:spcAft>
                <a:spcPts val="0"/>
              </a:spcAft>
              <a:buFontTx/>
              <a:buChar char="•"/>
              <a:tabLst>
                <a:tab pos="184150" algn="l"/>
              </a:tabLst>
            </a:pPr>
            <a:r>
              <a:rPr sz="2000" kern="0" baseline="0" dirty="0">
                <a:solidFill>
                  <a:sysClr val="windowText" lastClr="000000"/>
                </a:solidFill>
                <a:latin typeface="Arial"/>
                <a:cs typeface="Arial"/>
              </a:rPr>
              <a:t>We</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would</a:t>
            </a:r>
            <a:r>
              <a:rPr sz="2000" kern="0" spc="-10" baseline="0" dirty="0">
                <a:solidFill>
                  <a:sysClr val="windowText" lastClr="000000"/>
                </a:solidFill>
                <a:latin typeface="Arial"/>
                <a:cs typeface="Arial"/>
              </a:rPr>
              <a:t> </a:t>
            </a:r>
            <a:r>
              <a:rPr sz="2000" kern="0" baseline="0" dirty="0">
                <a:solidFill>
                  <a:sysClr val="windowText" lastClr="000000"/>
                </a:solidFill>
                <a:latin typeface="Arial"/>
                <a:cs typeface="Arial"/>
              </a:rPr>
              <a:t>like</a:t>
            </a:r>
            <a:r>
              <a:rPr sz="2000" kern="0" spc="-10" baseline="0" dirty="0">
                <a:solidFill>
                  <a:sysClr val="windowText" lastClr="000000"/>
                </a:solidFill>
                <a:latin typeface="Arial"/>
                <a:cs typeface="Arial"/>
              </a:rPr>
              <a:t> </a:t>
            </a:r>
            <a:r>
              <a:rPr sz="2000" kern="0" baseline="0" dirty="0">
                <a:solidFill>
                  <a:sysClr val="windowText" lastClr="000000"/>
                </a:solidFill>
                <a:latin typeface="Arial"/>
                <a:cs typeface="Arial"/>
              </a:rPr>
              <a:t>to</a:t>
            </a:r>
            <a:r>
              <a:rPr sz="2000" kern="0" spc="-15" baseline="0" dirty="0">
                <a:solidFill>
                  <a:sysClr val="windowText" lastClr="000000"/>
                </a:solidFill>
                <a:latin typeface="Arial"/>
                <a:cs typeface="Arial"/>
              </a:rPr>
              <a:t> </a:t>
            </a:r>
            <a:r>
              <a:rPr sz="2000" kern="0" spc="-20" baseline="0" dirty="0">
                <a:solidFill>
                  <a:sysClr val="windowText" lastClr="000000"/>
                </a:solidFill>
                <a:latin typeface="Arial"/>
                <a:cs typeface="Arial"/>
              </a:rPr>
              <a:t>know </a:t>
            </a:r>
            <a:r>
              <a:rPr sz="2000" kern="0" baseline="0" dirty="0">
                <a:solidFill>
                  <a:sysClr val="windowText" lastClr="000000"/>
                </a:solidFill>
                <a:latin typeface="Arial"/>
                <a:cs typeface="Arial"/>
              </a:rPr>
              <a:t>where</a:t>
            </a:r>
            <a:r>
              <a:rPr sz="2000" kern="0" spc="-10" baseline="0" dirty="0">
                <a:solidFill>
                  <a:sysClr val="windowText" lastClr="000000"/>
                </a:solidFill>
                <a:latin typeface="Arial"/>
                <a:cs typeface="Arial"/>
              </a:rPr>
              <a:t> </a:t>
            </a:r>
            <a:r>
              <a:rPr sz="2000" kern="0" baseline="0" dirty="0">
                <a:solidFill>
                  <a:sysClr val="windowText" lastClr="000000"/>
                </a:solidFill>
                <a:latin typeface="Arial"/>
                <a:cs typeface="Arial"/>
              </a:rPr>
              <a:t>a</a:t>
            </a:r>
            <a:r>
              <a:rPr sz="2000" kern="0" spc="-10" baseline="0" dirty="0">
                <a:solidFill>
                  <a:sysClr val="windowText" lastClr="000000"/>
                </a:solidFill>
                <a:latin typeface="Arial"/>
                <a:cs typeface="Arial"/>
              </a:rPr>
              <a:t> </a:t>
            </a:r>
            <a:r>
              <a:rPr sz="2000" kern="0" baseline="0" dirty="0">
                <a:solidFill>
                  <a:sysClr val="windowText" lastClr="000000"/>
                </a:solidFill>
                <a:latin typeface="Arial"/>
                <a:cs typeface="Arial"/>
              </a:rPr>
              <a:t>variable</a:t>
            </a:r>
            <a:r>
              <a:rPr sz="2000" kern="0" spc="-5" baseline="0" dirty="0">
                <a:solidFill>
                  <a:sysClr val="windowText" lastClr="000000"/>
                </a:solidFill>
                <a:latin typeface="Arial"/>
                <a:cs typeface="Arial"/>
              </a:rPr>
              <a:t> </a:t>
            </a:r>
            <a:r>
              <a:rPr sz="2000" kern="0" spc="-25" baseline="0" dirty="0">
                <a:solidFill>
                  <a:sysClr val="windowText" lastClr="000000"/>
                </a:solidFill>
                <a:latin typeface="Arial"/>
                <a:cs typeface="Arial"/>
              </a:rPr>
              <a:t>is </a:t>
            </a:r>
            <a:r>
              <a:rPr sz="2000" kern="0" baseline="0" dirty="0">
                <a:solidFill>
                  <a:sysClr val="windowText" lastClr="000000"/>
                </a:solidFill>
                <a:latin typeface="Arial"/>
                <a:cs typeface="Arial"/>
              </a:rPr>
              <a:t>throughout</a:t>
            </a:r>
            <a:r>
              <a:rPr sz="2000" kern="0" spc="-25" baseline="0" dirty="0">
                <a:solidFill>
                  <a:sysClr val="windowText" lastClr="000000"/>
                </a:solidFill>
                <a:latin typeface="Arial"/>
                <a:cs typeface="Arial"/>
              </a:rPr>
              <a:t> the </a:t>
            </a:r>
            <a:r>
              <a:rPr sz="2000" kern="0" baseline="0" dirty="0">
                <a:solidFill>
                  <a:sysClr val="windowText" lastClr="000000"/>
                </a:solidFill>
                <a:latin typeface="Arial"/>
                <a:cs typeface="Arial"/>
              </a:rPr>
              <a:t>execution</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of</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a</a:t>
            </a:r>
            <a:r>
              <a:rPr sz="2000" kern="0" spc="-15" baseline="0" dirty="0">
                <a:solidFill>
                  <a:sysClr val="windowText" lastClr="000000"/>
                </a:solidFill>
                <a:latin typeface="Arial"/>
                <a:cs typeface="Arial"/>
              </a:rPr>
              <a:t> </a:t>
            </a:r>
            <a:r>
              <a:rPr sz="2000" kern="0" spc="-10" baseline="0" dirty="0">
                <a:solidFill>
                  <a:sysClr val="windowText" lastClr="000000"/>
                </a:solidFill>
                <a:latin typeface="Arial"/>
                <a:cs typeface="Arial"/>
              </a:rPr>
              <a:t>function</a:t>
            </a:r>
            <a:endParaRPr sz="2000" kern="0" baseline="0" dirty="0">
              <a:solidFill>
                <a:sysClr val="windowText" lastClr="000000"/>
              </a:solidFill>
              <a:latin typeface="Arial"/>
              <a:cs typeface="Arial"/>
            </a:endParaRPr>
          </a:p>
          <a:p>
            <a:pPr marL="184150" marR="5080" indent="-171450" eaLnBrk="1" fontAlgn="auto" hangingPunct="1">
              <a:lnSpc>
                <a:spcPct val="99400"/>
              </a:lnSpc>
              <a:spcBef>
                <a:spcPts val="275"/>
              </a:spcBef>
              <a:spcAft>
                <a:spcPts val="0"/>
              </a:spcAft>
              <a:buFontTx/>
              <a:buChar char="•"/>
              <a:tabLst>
                <a:tab pos="184150" algn="l"/>
              </a:tabLst>
            </a:pPr>
            <a:r>
              <a:rPr sz="2000" kern="0" baseline="0" dirty="0">
                <a:solidFill>
                  <a:sysClr val="windowText" lastClr="000000"/>
                </a:solidFill>
                <a:latin typeface="Arial"/>
                <a:cs typeface="Arial"/>
              </a:rPr>
              <a:t>But,</a:t>
            </a:r>
            <a:r>
              <a:rPr sz="2000" kern="0" spc="-20" baseline="0" dirty="0">
                <a:solidFill>
                  <a:sysClr val="windowText" lastClr="000000"/>
                </a:solidFill>
                <a:latin typeface="Arial"/>
                <a:cs typeface="Arial"/>
              </a:rPr>
              <a:t> </a:t>
            </a:r>
            <a:r>
              <a:rPr sz="2000" kern="0" baseline="0" dirty="0">
                <a:solidFill>
                  <a:sysClr val="windowText" lastClr="000000"/>
                </a:solidFill>
                <a:latin typeface="Arial"/>
                <a:cs typeface="Arial"/>
              </a:rPr>
              <a:t>wait</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you</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say,</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I</a:t>
            </a:r>
            <a:r>
              <a:rPr sz="2000" kern="0" spc="-15" baseline="0" dirty="0">
                <a:solidFill>
                  <a:sysClr val="windowText" lastClr="000000"/>
                </a:solidFill>
                <a:latin typeface="Arial"/>
                <a:cs typeface="Arial"/>
              </a:rPr>
              <a:t> </a:t>
            </a:r>
            <a:r>
              <a:rPr sz="2000" kern="0" spc="-25" baseline="0" dirty="0">
                <a:solidFill>
                  <a:sysClr val="windowText" lastClr="000000"/>
                </a:solidFill>
                <a:latin typeface="Arial"/>
                <a:cs typeface="Arial"/>
              </a:rPr>
              <a:t>can </a:t>
            </a:r>
            <a:r>
              <a:rPr sz="2000" kern="0" baseline="0" dirty="0">
                <a:solidFill>
                  <a:sysClr val="windowText" lastClr="000000"/>
                </a:solidFill>
                <a:latin typeface="Arial"/>
                <a:cs typeface="Arial"/>
              </a:rPr>
              <a:t>just</a:t>
            </a:r>
            <a:r>
              <a:rPr sz="2000" kern="0" spc="-25" baseline="0" dirty="0">
                <a:solidFill>
                  <a:sysClr val="windowText" lastClr="000000"/>
                </a:solidFill>
                <a:latin typeface="Arial"/>
                <a:cs typeface="Arial"/>
              </a:rPr>
              <a:t> </a:t>
            </a:r>
            <a:r>
              <a:rPr sz="2000" kern="0" baseline="0" dirty="0">
                <a:solidFill>
                  <a:sysClr val="windowText" lastClr="000000"/>
                </a:solidFill>
                <a:latin typeface="Arial"/>
                <a:cs typeface="Arial"/>
              </a:rPr>
              <a:t>reference</a:t>
            </a:r>
            <a:r>
              <a:rPr sz="2000" kern="0" spc="-20" baseline="0" dirty="0">
                <a:solidFill>
                  <a:sysClr val="windowText" lastClr="000000"/>
                </a:solidFill>
                <a:latin typeface="Arial"/>
                <a:cs typeface="Arial"/>
              </a:rPr>
              <a:t> </a:t>
            </a:r>
            <a:r>
              <a:rPr sz="2000" kern="0" spc="-25" baseline="0" dirty="0">
                <a:solidFill>
                  <a:sysClr val="windowText" lastClr="000000"/>
                </a:solidFill>
                <a:latin typeface="Arial"/>
                <a:cs typeface="Arial"/>
              </a:rPr>
              <a:t>the </a:t>
            </a:r>
            <a:r>
              <a:rPr sz="2000" kern="0" baseline="0" dirty="0">
                <a:solidFill>
                  <a:sysClr val="windowText" lastClr="000000"/>
                </a:solidFill>
                <a:latin typeface="Arial"/>
                <a:cs typeface="Arial"/>
              </a:rPr>
              <a:t>variable</a:t>
            </a:r>
            <a:r>
              <a:rPr sz="2000" kern="0" spc="-20" baseline="0" dirty="0">
                <a:solidFill>
                  <a:sysClr val="windowText" lastClr="000000"/>
                </a:solidFill>
                <a:latin typeface="Arial"/>
                <a:cs typeface="Arial"/>
              </a:rPr>
              <a:t> </a:t>
            </a:r>
            <a:r>
              <a:rPr sz="2000" kern="0" baseline="0" dirty="0">
                <a:solidFill>
                  <a:sysClr val="windowText" lastClr="000000"/>
                </a:solidFill>
                <a:latin typeface="Arial"/>
                <a:cs typeface="Arial"/>
              </a:rPr>
              <a:t>from</a:t>
            </a:r>
            <a:r>
              <a:rPr sz="2000" kern="0" spc="-20" baseline="0" dirty="0">
                <a:solidFill>
                  <a:sysClr val="windowText" lastClr="000000"/>
                </a:solidFill>
                <a:latin typeface="Arial"/>
                <a:cs typeface="Arial"/>
              </a:rPr>
              <a:t> </a:t>
            </a:r>
            <a:r>
              <a:rPr sz="2000" kern="0" baseline="0" dirty="0">
                <a:solidFill>
                  <a:sysClr val="windowText" lastClr="000000"/>
                </a:solidFill>
                <a:latin typeface="Arial"/>
                <a:cs typeface="Arial"/>
              </a:rPr>
              <a:t>the</a:t>
            </a:r>
            <a:r>
              <a:rPr sz="2000" kern="0" spc="-20" baseline="0" dirty="0">
                <a:solidFill>
                  <a:sysClr val="windowText" lastClr="000000"/>
                </a:solidFill>
                <a:latin typeface="Arial"/>
                <a:cs typeface="Arial"/>
              </a:rPr>
              <a:t> stack </a:t>
            </a:r>
            <a:r>
              <a:rPr sz="2000" kern="0" spc="-10" baseline="0" dirty="0">
                <a:solidFill>
                  <a:sysClr val="windowText" lastClr="000000"/>
                </a:solidFill>
                <a:latin typeface="Arial"/>
                <a:cs typeface="Arial"/>
              </a:rPr>
              <a:t>pointer</a:t>
            </a:r>
            <a:endParaRPr sz="2000" kern="0" baseline="0" dirty="0">
              <a:solidFill>
                <a:sysClr val="windowText" lastClr="000000"/>
              </a:solidFill>
              <a:latin typeface="Arial"/>
              <a:cs typeface="Arial"/>
            </a:endParaRPr>
          </a:p>
          <a:p>
            <a:pPr marL="184785" indent="-172085" eaLnBrk="1" fontAlgn="auto" hangingPunct="1">
              <a:spcBef>
                <a:spcPts val="360"/>
              </a:spcBef>
              <a:spcAft>
                <a:spcPts val="0"/>
              </a:spcAft>
              <a:buFontTx/>
              <a:buChar char="•"/>
              <a:tabLst>
                <a:tab pos="184785" algn="l"/>
              </a:tabLst>
            </a:pPr>
            <a:r>
              <a:rPr sz="2000" kern="0" spc="-25" baseline="0" dirty="0">
                <a:solidFill>
                  <a:sysClr val="windowText" lastClr="000000"/>
                </a:solidFill>
                <a:latin typeface="Arial"/>
                <a:cs typeface="Arial"/>
              </a:rPr>
              <a:t>HA!</a:t>
            </a:r>
            <a:endParaRPr sz="2000" kern="0" baseline="0" dirty="0">
              <a:solidFill>
                <a:sysClr val="windowText" lastClr="000000"/>
              </a:solidFill>
              <a:latin typeface="Arial"/>
              <a:cs typeface="Arial"/>
            </a:endParaRPr>
          </a:p>
        </p:txBody>
      </p:sp>
      <p:sp>
        <p:nvSpPr>
          <p:cNvPr id="8" name="object 22">
            <a:extLst>
              <a:ext uri="{FF2B5EF4-FFF2-40B4-BE49-F238E27FC236}">
                <a16:creationId xmlns:a16="http://schemas.microsoft.com/office/drawing/2014/main" id="{8C0111A0-9D65-DE60-8DF0-08D739FD490E}"/>
              </a:ext>
            </a:extLst>
          </p:cNvPr>
          <p:cNvSpPr/>
          <p:nvPr/>
        </p:nvSpPr>
        <p:spPr>
          <a:xfrm>
            <a:off x="5802850" y="4573471"/>
            <a:ext cx="114300" cy="257175"/>
          </a:xfrm>
          <a:custGeom>
            <a:avLst/>
            <a:gdLst/>
            <a:ahLst/>
            <a:cxnLst/>
            <a:rect l="l" t="t" r="r" b="b"/>
            <a:pathLst>
              <a:path w="114300" h="257175">
                <a:moveTo>
                  <a:pt x="76200" y="95250"/>
                </a:moveTo>
                <a:lnTo>
                  <a:pt x="38100" y="95250"/>
                </a:lnTo>
                <a:lnTo>
                  <a:pt x="38100" y="257175"/>
                </a:lnTo>
                <a:lnTo>
                  <a:pt x="76200" y="257175"/>
                </a:lnTo>
                <a:lnTo>
                  <a:pt x="76200" y="95250"/>
                </a:lnTo>
                <a:close/>
              </a:path>
              <a:path w="114300" h="257175">
                <a:moveTo>
                  <a:pt x="57150" y="0"/>
                </a:moveTo>
                <a:lnTo>
                  <a:pt x="0" y="114300"/>
                </a:lnTo>
                <a:lnTo>
                  <a:pt x="38100" y="114300"/>
                </a:lnTo>
                <a:lnTo>
                  <a:pt x="38100" y="95250"/>
                </a:lnTo>
                <a:lnTo>
                  <a:pt x="104775" y="95250"/>
                </a:lnTo>
                <a:lnTo>
                  <a:pt x="57150" y="0"/>
                </a:lnTo>
                <a:close/>
              </a:path>
              <a:path w="114300" h="257175">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9" name="object 23">
            <a:extLst>
              <a:ext uri="{FF2B5EF4-FFF2-40B4-BE49-F238E27FC236}">
                <a16:creationId xmlns:a16="http://schemas.microsoft.com/office/drawing/2014/main" id="{B4CEDBBE-7282-B63D-779D-9B57818D4DFD}"/>
              </a:ext>
            </a:extLst>
          </p:cNvPr>
          <p:cNvGraphicFramePr>
            <a:graphicFrameLocks noGrp="1"/>
          </p:cNvGraphicFramePr>
          <p:nvPr>
            <p:extLst>
              <p:ext uri="{D42A27DB-BD31-4B8C-83A1-F6EECF244321}">
                <p14:modId xmlns:p14="http://schemas.microsoft.com/office/powerpoint/2010/main" val="2829084312"/>
              </p:ext>
            </p:extLst>
          </p:nvPr>
        </p:nvGraphicFramePr>
        <p:xfrm>
          <a:off x="4605776" y="1798295"/>
          <a:ext cx="2508448" cy="3792865"/>
        </p:xfrm>
        <a:graphic>
          <a:graphicData uri="http://schemas.openxmlformats.org/drawingml/2006/table">
            <a:tbl>
              <a:tblPr firstRow="1" bandRow="1"/>
              <a:tblGrid>
                <a:gridCol w="2508448">
                  <a:extLst>
                    <a:ext uri="{9D8B030D-6E8A-4147-A177-3AD203B41FA5}">
                      <a16:colId xmlns:a16="http://schemas.microsoft.com/office/drawing/2014/main" val="20000"/>
                    </a:ext>
                  </a:extLst>
                </a:gridCol>
              </a:tblGrid>
              <a:tr h="625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0"/>
                        </a:spcBef>
                      </a:pPr>
                      <a:r>
                        <a:rPr sz="1800" spc="-20" dirty="0">
                          <a:latin typeface="Comic Sans MS"/>
                          <a:cs typeface="Comic Sans MS"/>
                        </a:rPr>
                        <a:t>Code</a:t>
                      </a:r>
                      <a:endParaRPr sz="1800">
                        <a:latin typeface="Comic Sans MS"/>
                        <a:cs typeface="Comic Sans MS"/>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336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800" dirty="0">
                          <a:latin typeface="Comic Sans MS"/>
                          <a:cs typeface="Comic Sans MS"/>
                        </a:rPr>
                        <a:t>Constant</a:t>
                      </a:r>
                      <a:r>
                        <a:rPr sz="1800" spc="-45" dirty="0">
                          <a:latin typeface="Comic Sans MS"/>
                          <a:cs typeface="Comic Sans MS"/>
                        </a:rPr>
                        <a:t> </a:t>
                      </a:r>
                      <a:r>
                        <a:rPr sz="1800" spc="-20" dirty="0">
                          <a:latin typeface="Comic Sans MS"/>
                          <a:cs typeface="Comic Sans MS"/>
                        </a:rPr>
                        <a:t>Data</a:t>
                      </a:r>
                      <a:endParaRPr sz="1800">
                        <a:latin typeface="Comic Sans MS"/>
                        <a:cs typeface="Comic Sans MS"/>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43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800" dirty="0">
                          <a:latin typeface="Comic Sans MS"/>
                          <a:cs typeface="Comic Sans MS"/>
                        </a:rPr>
                        <a:t>Alterable</a:t>
                      </a:r>
                      <a:r>
                        <a:rPr sz="1800" spc="-50" dirty="0">
                          <a:latin typeface="Comic Sans MS"/>
                          <a:cs typeface="Comic Sans MS"/>
                        </a:rPr>
                        <a:t> </a:t>
                      </a:r>
                      <a:r>
                        <a:rPr sz="1800" spc="-20" dirty="0">
                          <a:latin typeface="Comic Sans MS"/>
                          <a:cs typeface="Comic Sans MS"/>
                        </a:rPr>
                        <a:t>Data</a:t>
                      </a:r>
                      <a:endParaRPr sz="1800">
                        <a:latin typeface="Comic Sans MS"/>
                        <a:cs typeface="Comic Sans MS"/>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43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800" spc="-20" dirty="0">
                          <a:latin typeface="Comic Sans MS"/>
                          <a:cs typeface="Comic Sans MS"/>
                        </a:rPr>
                        <a:t>Heap</a:t>
                      </a:r>
                      <a:endParaRPr sz="1800">
                        <a:latin typeface="Comic Sans MS"/>
                        <a:cs typeface="Comic Sans MS"/>
                      </a:endParaRPr>
                    </a:p>
                  </a:txBody>
                  <a:tcPr marL="0" marR="0" marT="47625" marB="0">
                    <a:lnL w="19050">
                      <a:solidFill>
                        <a:srgbClr val="000000"/>
                      </a:solidFill>
                      <a:prstDash val="sysDash"/>
                    </a:lnL>
                    <a:lnR w="19050">
                      <a:solidFill>
                        <a:srgbClr val="000000"/>
                      </a:solidFill>
                      <a:prstDash val="sysDash"/>
                    </a:lnR>
                    <a:lnT w="19050">
                      <a:solidFill>
                        <a:srgbClr val="000000"/>
                      </a:solidFill>
                      <a:prstDash val="sysDash"/>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991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6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ysDash"/>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4612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055"/>
                        </a:spcBef>
                      </a:pPr>
                      <a:r>
                        <a:rPr sz="1800" spc="-10" dirty="0">
                          <a:latin typeface="Comic Sans MS"/>
                          <a:cs typeface="Comic Sans MS"/>
                        </a:rPr>
                        <a:t>Stack</a:t>
                      </a:r>
                      <a:endParaRPr sz="1800" dirty="0">
                        <a:latin typeface="Comic Sans MS"/>
                        <a:cs typeface="Comic Sans MS"/>
                      </a:endParaRPr>
                    </a:p>
                  </a:txBody>
                  <a:tcPr marL="0" marR="0" marT="133985" marB="0">
                    <a:lnL w="19050">
                      <a:solidFill>
                        <a:srgbClr val="000000"/>
                      </a:solidFill>
                      <a:prstDash val="solid"/>
                    </a:lnL>
                    <a:lnR w="19050">
                      <a:solidFill>
                        <a:srgbClr val="000000"/>
                      </a:solidFill>
                      <a:prstDash val="solid"/>
                    </a:lnR>
                    <a:lnT w="19050">
                      <a:solidFill>
                        <a:srgbClr val="000000"/>
                      </a:solidFill>
                      <a:prstDash val="sysDash"/>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0" name="object 24">
            <a:extLst>
              <a:ext uri="{FF2B5EF4-FFF2-40B4-BE49-F238E27FC236}">
                <a16:creationId xmlns:a16="http://schemas.microsoft.com/office/drawing/2014/main" id="{5D6FB4B4-5CFB-C63F-AB05-7F551C59FB78}"/>
              </a:ext>
            </a:extLst>
          </p:cNvPr>
          <p:cNvSpPr/>
          <p:nvPr/>
        </p:nvSpPr>
        <p:spPr>
          <a:xfrm>
            <a:off x="5802850" y="3861048"/>
            <a:ext cx="114300" cy="257175"/>
          </a:xfrm>
          <a:custGeom>
            <a:avLst/>
            <a:gdLst/>
            <a:ahLst/>
            <a:cxnLst/>
            <a:rect l="l" t="t" r="r" b="b"/>
            <a:pathLst>
              <a:path w="114300" h="257175">
                <a:moveTo>
                  <a:pt x="38100" y="142875"/>
                </a:moveTo>
                <a:lnTo>
                  <a:pt x="0" y="142875"/>
                </a:lnTo>
                <a:lnTo>
                  <a:pt x="57150" y="257175"/>
                </a:lnTo>
                <a:lnTo>
                  <a:pt x="104775" y="161925"/>
                </a:lnTo>
                <a:lnTo>
                  <a:pt x="38100" y="161925"/>
                </a:lnTo>
                <a:lnTo>
                  <a:pt x="38100" y="142875"/>
                </a:lnTo>
                <a:close/>
              </a:path>
              <a:path w="114300" h="257175">
                <a:moveTo>
                  <a:pt x="76200" y="0"/>
                </a:moveTo>
                <a:lnTo>
                  <a:pt x="38100" y="0"/>
                </a:lnTo>
                <a:lnTo>
                  <a:pt x="38100" y="161925"/>
                </a:lnTo>
                <a:lnTo>
                  <a:pt x="76200" y="161925"/>
                </a:lnTo>
                <a:lnTo>
                  <a:pt x="76200" y="0"/>
                </a:lnTo>
                <a:close/>
              </a:path>
              <a:path w="114300" h="257175">
                <a:moveTo>
                  <a:pt x="114300" y="142875"/>
                </a:moveTo>
                <a:lnTo>
                  <a:pt x="76200" y="142875"/>
                </a:lnTo>
                <a:lnTo>
                  <a:pt x="76200" y="161925"/>
                </a:lnTo>
                <a:lnTo>
                  <a:pt x="104775" y="161925"/>
                </a:lnTo>
                <a:lnTo>
                  <a:pt x="114300" y="14287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3" name="object 27">
            <a:extLst>
              <a:ext uri="{FF2B5EF4-FFF2-40B4-BE49-F238E27FC236}">
                <a16:creationId xmlns:a16="http://schemas.microsoft.com/office/drawing/2014/main" id="{0172CF49-8778-9C72-66C6-0B75E57A33C2}"/>
              </a:ext>
            </a:extLst>
          </p:cNvPr>
          <p:cNvGrpSpPr/>
          <p:nvPr/>
        </p:nvGrpSpPr>
        <p:grpSpPr>
          <a:xfrm>
            <a:off x="3978457" y="2225844"/>
            <a:ext cx="588128" cy="409469"/>
            <a:chOff x="4070984" y="6491128"/>
            <a:chExt cx="373380" cy="262255"/>
          </a:xfrm>
        </p:grpSpPr>
        <p:sp>
          <p:nvSpPr>
            <p:cNvPr id="14" name="object 28">
              <a:extLst>
                <a:ext uri="{FF2B5EF4-FFF2-40B4-BE49-F238E27FC236}">
                  <a16:creationId xmlns:a16="http://schemas.microsoft.com/office/drawing/2014/main" id="{1093AB3E-FF42-E9D0-53EA-2F4AB4D8047E}"/>
                </a:ext>
              </a:extLst>
            </p:cNvPr>
            <p:cNvSpPr/>
            <p:nvPr/>
          </p:nvSpPr>
          <p:spPr>
            <a:xfrm>
              <a:off x="4073524" y="6493668"/>
              <a:ext cx="368300" cy="257175"/>
            </a:xfrm>
            <a:custGeom>
              <a:avLst/>
              <a:gdLst/>
              <a:ahLst/>
              <a:cxnLst/>
              <a:rect l="l" t="t" r="r" b="b"/>
              <a:pathLst>
                <a:path w="368300" h="257175">
                  <a:moveTo>
                    <a:pt x="182562" y="0"/>
                  </a:moveTo>
                  <a:lnTo>
                    <a:pt x="182562" y="47625"/>
                  </a:lnTo>
                  <a:lnTo>
                    <a:pt x="0" y="47625"/>
                  </a:lnTo>
                  <a:lnTo>
                    <a:pt x="0" y="209550"/>
                  </a:lnTo>
                  <a:lnTo>
                    <a:pt x="182562" y="209550"/>
                  </a:lnTo>
                  <a:lnTo>
                    <a:pt x="182562" y="257175"/>
                  </a:lnTo>
                  <a:lnTo>
                    <a:pt x="368300" y="128587"/>
                  </a:lnTo>
                  <a:lnTo>
                    <a:pt x="182562"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29">
              <a:extLst>
                <a:ext uri="{FF2B5EF4-FFF2-40B4-BE49-F238E27FC236}">
                  <a16:creationId xmlns:a16="http://schemas.microsoft.com/office/drawing/2014/main" id="{50C4EF52-4DD1-F30C-76FD-299DB05FFC1A}"/>
                </a:ext>
              </a:extLst>
            </p:cNvPr>
            <p:cNvSpPr/>
            <p:nvPr/>
          </p:nvSpPr>
          <p:spPr>
            <a:xfrm>
              <a:off x="4073524" y="6493668"/>
              <a:ext cx="368300" cy="257175"/>
            </a:xfrm>
            <a:custGeom>
              <a:avLst/>
              <a:gdLst/>
              <a:ahLst/>
              <a:cxnLst/>
              <a:rect l="l" t="t" r="r" b="b"/>
              <a:pathLst>
                <a:path w="368300" h="257175">
                  <a:moveTo>
                    <a:pt x="0" y="47624"/>
                  </a:moveTo>
                  <a:lnTo>
                    <a:pt x="182563" y="47624"/>
                  </a:lnTo>
                  <a:lnTo>
                    <a:pt x="182563" y="0"/>
                  </a:lnTo>
                  <a:lnTo>
                    <a:pt x="368300" y="128587"/>
                  </a:lnTo>
                  <a:lnTo>
                    <a:pt x="182563" y="257175"/>
                  </a:lnTo>
                  <a:lnTo>
                    <a:pt x="182563" y="209550"/>
                  </a:lnTo>
                  <a:lnTo>
                    <a:pt x="0" y="209550"/>
                  </a:lnTo>
                  <a:lnTo>
                    <a:pt x="0" y="47624"/>
                  </a:lnTo>
                  <a:close/>
                </a:path>
              </a:pathLst>
            </a:custGeom>
            <a:ln w="476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 name="object 30">
            <a:extLst>
              <a:ext uri="{FF2B5EF4-FFF2-40B4-BE49-F238E27FC236}">
                <a16:creationId xmlns:a16="http://schemas.microsoft.com/office/drawing/2014/main" id="{326DA739-1D82-42AE-F741-AF6922FC0552}"/>
              </a:ext>
            </a:extLst>
          </p:cNvPr>
          <p:cNvSpPr txBox="1"/>
          <p:nvPr/>
        </p:nvSpPr>
        <p:spPr>
          <a:xfrm>
            <a:off x="4038401" y="2343374"/>
            <a:ext cx="348507" cy="174407"/>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050" kern="0" spc="-25" baseline="0" dirty="0">
                <a:solidFill>
                  <a:sysClr val="windowText" lastClr="000000"/>
                </a:solidFill>
                <a:latin typeface="Arial"/>
                <a:cs typeface="Arial"/>
              </a:rPr>
              <a:t>R4</a:t>
            </a:r>
            <a:endParaRPr sz="800" kern="0" baseline="0" dirty="0">
              <a:solidFill>
                <a:sysClr val="windowText" lastClr="000000"/>
              </a:solidFill>
              <a:latin typeface="Arial"/>
              <a:cs typeface="Arial"/>
            </a:endParaRPr>
          </a:p>
        </p:txBody>
      </p:sp>
      <p:grpSp>
        <p:nvGrpSpPr>
          <p:cNvPr id="17" name="object 31">
            <a:extLst>
              <a:ext uri="{FF2B5EF4-FFF2-40B4-BE49-F238E27FC236}">
                <a16:creationId xmlns:a16="http://schemas.microsoft.com/office/drawing/2014/main" id="{8F51A42F-52D8-1F6A-137B-53FAD91C297B}"/>
              </a:ext>
            </a:extLst>
          </p:cNvPr>
          <p:cNvGrpSpPr/>
          <p:nvPr/>
        </p:nvGrpSpPr>
        <p:grpSpPr>
          <a:xfrm>
            <a:off x="4038401" y="4653136"/>
            <a:ext cx="533599" cy="360039"/>
            <a:chOff x="4070984" y="8047672"/>
            <a:chExt cx="373380" cy="262255"/>
          </a:xfrm>
        </p:grpSpPr>
        <p:sp>
          <p:nvSpPr>
            <p:cNvPr id="18" name="object 32">
              <a:extLst>
                <a:ext uri="{FF2B5EF4-FFF2-40B4-BE49-F238E27FC236}">
                  <a16:creationId xmlns:a16="http://schemas.microsoft.com/office/drawing/2014/main" id="{6683B0E7-8B5A-8E91-FDF2-0FAABB0BD7E7}"/>
                </a:ext>
              </a:extLst>
            </p:cNvPr>
            <p:cNvSpPr/>
            <p:nvPr/>
          </p:nvSpPr>
          <p:spPr>
            <a:xfrm>
              <a:off x="4073524" y="8050212"/>
              <a:ext cx="368300" cy="257175"/>
            </a:xfrm>
            <a:custGeom>
              <a:avLst/>
              <a:gdLst/>
              <a:ahLst/>
              <a:cxnLst/>
              <a:rect l="l" t="t" r="r" b="b"/>
              <a:pathLst>
                <a:path w="368300" h="257175">
                  <a:moveTo>
                    <a:pt x="182562" y="0"/>
                  </a:moveTo>
                  <a:lnTo>
                    <a:pt x="182562" y="47625"/>
                  </a:lnTo>
                  <a:lnTo>
                    <a:pt x="0" y="47625"/>
                  </a:lnTo>
                  <a:lnTo>
                    <a:pt x="0" y="209550"/>
                  </a:lnTo>
                  <a:lnTo>
                    <a:pt x="182562" y="209550"/>
                  </a:lnTo>
                  <a:lnTo>
                    <a:pt x="182562" y="257175"/>
                  </a:lnTo>
                  <a:lnTo>
                    <a:pt x="368300" y="128587"/>
                  </a:lnTo>
                  <a:lnTo>
                    <a:pt x="182562"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33">
              <a:extLst>
                <a:ext uri="{FF2B5EF4-FFF2-40B4-BE49-F238E27FC236}">
                  <a16:creationId xmlns:a16="http://schemas.microsoft.com/office/drawing/2014/main" id="{DEC93494-510E-B095-912B-6C4B9DEC478A}"/>
                </a:ext>
              </a:extLst>
            </p:cNvPr>
            <p:cNvSpPr/>
            <p:nvPr/>
          </p:nvSpPr>
          <p:spPr>
            <a:xfrm>
              <a:off x="4073524" y="8050212"/>
              <a:ext cx="368300" cy="257175"/>
            </a:xfrm>
            <a:custGeom>
              <a:avLst/>
              <a:gdLst/>
              <a:ahLst/>
              <a:cxnLst/>
              <a:rect l="l" t="t" r="r" b="b"/>
              <a:pathLst>
                <a:path w="368300" h="257175">
                  <a:moveTo>
                    <a:pt x="0" y="47624"/>
                  </a:moveTo>
                  <a:lnTo>
                    <a:pt x="182563" y="47624"/>
                  </a:lnTo>
                  <a:lnTo>
                    <a:pt x="182563" y="0"/>
                  </a:lnTo>
                  <a:lnTo>
                    <a:pt x="368300" y="128587"/>
                  </a:lnTo>
                  <a:lnTo>
                    <a:pt x="182563" y="257175"/>
                  </a:lnTo>
                  <a:lnTo>
                    <a:pt x="182563" y="209550"/>
                  </a:lnTo>
                  <a:lnTo>
                    <a:pt x="0" y="209550"/>
                  </a:lnTo>
                  <a:lnTo>
                    <a:pt x="0" y="47624"/>
                  </a:lnTo>
                  <a:close/>
                </a:path>
              </a:pathLst>
            </a:custGeom>
            <a:ln w="476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0" name="object 34">
            <a:extLst>
              <a:ext uri="{FF2B5EF4-FFF2-40B4-BE49-F238E27FC236}">
                <a16:creationId xmlns:a16="http://schemas.microsoft.com/office/drawing/2014/main" id="{7744AB9C-01E0-57F6-BE87-7292848F6C9C}"/>
              </a:ext>
            </a:extLst>
          </p:cNvPr>
          <p:cNvSpPr txBox="1"/>
          <p:nvPr/>
        </p:nvSpPr>
        <p:spPr>
          <a:xfrm>
            <a:off x="4117581" y="4754984"/>
            <a:ext cx="154940" cy="151323"/>
          </a:xfrm>
          <a:prstGeom prst="rect">
            <a:avLst/>
          </a:prstGeom>
        </p:spPr>
        <p:txBody>
          <a:bodyPr vert="horz" wrap="square" lIns="0" tIns="12700" rIns="0" bIns="0" rtlCol="0">
            <a:spAutoFit/>
          </a:bodyPr>
          <a:lstStyle/>
          <a:p>
            <a:pPr marL="12700" eaLnBrk="1" fontAlgn="auto" hangingPunct="1">
              <a:spcBef>
                <a:spcPts val="100"/>
              </a:spcBef>
              <a:spcAft>
                <a:spcPts val="0"/>
              </a:spcAft>
            </a:pPr>
            <a:r>
              <a:rPr sz="900" kern="0" spc="-25" baseline="0" dirty="0">
                <a:solidFill>
                  <a:sysClr val="windowText" lastClr="000000"/>
                </a:solidFill>
                <a:latin typeface="Arial"/>
                <a:cs typeface="Arial"/>
              </a:rPr>
              <a:t>R6</a:t>
            </a:r>
            <a:endParaRPr sz="800" kern="0" baseline="0" dirty="0">
              <a:solidFill>
                <a:sysClr val="windowText" lastClr="000000"/>
              </a:solidFill>
              <a:latin typeface="Arial"/>
              <a:cs typeface="Arial"/>
            </a:endParaRPr>
          </a:p>
        </p:txBody>
      </p:sp>
      <p:sp>
        <p:nvSpPr>
          <p:cNvPr id="21" name="object 8">
            <a:extLst>
              <a:ext uri="{FF2B5EF4-FFF2-40B4-BE49-F238E27FC236}">
                <a16:creationId xmlns:a16="http://schemas.microsoft.com/office/drawing/2014/main" id="{231CC357-3EBE-C28D-7168-DB91D6DF4B69}"/>
              </a:ext>
            </a:extLst>
          </p:cNvPr>
          <p:cNvSpPr txBox="1"/>
          <p:nvPr/>
        </p:nvSpPr>
        <p:spPr>
          <a:xfrm>
            <a:off x="7151630" y="1782780"/>
            <a:ext cx="731211" cy="174407"/>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050" kern="0" spc="-10" baseline="0" dirty="0">
                <a:solidFill>
                  <a:sysClr val="windowText" lastClr="000000"/>
                </a:solidFill>
                <a:latin typeface="Arial"/>
                <a:cs typeface="Arial"/>
              </a:rPr>
              <a:t>x0000</a:t>
            </a:r>
            <a:endParaRPr sz="800" kern="0" baseline="0" dirty="0">
              <a:solidFill>
                <a:sysClr val="windowText" lastClr="000000"/>
              </a:solidFill>
              <a:latin typeface="Arial"/>
              <a:cs typeface="Arial"/>
            </a:endParaRPr>
          </a:p>
        </p:txBody>
      </p:sp>
      <p:sp>
        <p:nvSpPr>
          <p:cNvPr id="22" name="object 9">
            <a:extLst>
              <a:ext uri="{FF2B5EF4-FFF2-40B4-BE49-F238E27FC236}">
                <a16:creationId xmlns:a16="http://schemas.microsoft.com/office/drawing/2014/main" id="{4453FE50-F80E-3552-AFDE-57E75DF2FE88}"/>
              </a:ext>
            </a:extLst>
          </p:cNvPr>
          <p:cNvSpPr txBox="1"/>
          <p:nvPr/>
        </p:nvSpPr>
        <p:spPr>
          <a:xfrm>
            <a:off x="7151630" y="5424448"/>
            <a:ext cx="523537" cy="166712"/>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000" kern="0" spc="-10" baseline="0" dirty="0">
                <a:solidFill>
                  <a:sysClr val="windowText" lastClr="000000"/>
                </a:solidFill>
                <a:latin typeface="Arial"/>
                <a:cs typeface="Arial"/>
              </a:rPr>
              <a:t>xFFFF</a:t>
            </a:r>
            <a:endParaRPr sz="800" kern="0" baseline="0" dirty="0">
              <a:solidFill>
                <a:sysClr val="windowText" lastClr="000000"/>
              </a:solidFill>
              <a:latin typeface="Arial"/>
              <a:cs typeface="Arial"/>
            </a:endParaRPr>
          </a:p>
        </p:txBody>
      </p:sp>
    </p:spTree>
    <p:extLst>
      <p:ext uri="{BB962C8B-B14F-4D97-AF65-F5344CB8AC3E}">
        <p14:creationId xmlns:p14="http://schemas.microsoft.com/office/powerpoint/2010/main" val="3181924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653D60-1FA1-B17D-AEED-E15AF85B6834}"/>
              </a:ext>
            </a:extLst>
          </p:cNvPr>
          <p:cNvSpPr>
            <a:spLocks noGrp="1"/>
          </p:cNvSpPr>
          <p:nvPr>
            <p:ph type="title"/>
          </p:nvPr>
        </p:nvSpPr>
        <p:spPr/>
        <p:txBody>
          <a:bodyPr/>
          <a:lstStyle/>
          <a:p>
            <a:r>
              <a:rPr lang="en-US" altLang="zh-CN" sz="2800" b="1" dirty="0">
                <a:solidFill>
                  <a:srgbClr val="3333CC"/>
                </a:solidFill>
                <a:latin typeface="Arial"/>
                <a:cs typeface="Arial"/>
              </a:rPr>
              <a:t>Can</a:t>
            </a:r>
            <a:r>
              <a:rPr lang="en-US" altLang="zh-CN" sz="2800" b="1" spc="-10" dirty="0">
                <a:solidFill>
                  <a:srgbClr val="3333CC"/>
                </a:solidFill>
                <a:latin typeface="Arial"/>
                <a:cs typeface="Arial"/>
              </a:rPr>
              <a:t> </a:t>
            </a:r>
            <a:r>
              <a:rPr lang="en-US" altLang="zh-CN" sz="2800" b="1" dirty="0">
                <a:solidFill>
                  <a:srgbClr val="3333CC"/>
                </a:solidFill>
                <a:latin typeface="Arial"/>
                <a:cs typeface="Arial"/>
              </a:rPr>
              <a:t>we use </a:t>
            </a:r>
            <a:r>
              <a:rPr lang="en-US" altLang="zh-CN" sz="2800" b="1" spc="-25" dirty="0">
                <a:solidFill>
                  <a:srgbClr val="3333CC"/>
                </a:solidFill>
                <a:latin typeface="Arial"/>
                <a:cs typeface="Arial"/>
              </a:rPr>
              <a:t>TOS</a:t>
            </a:r>
            <a:endParaRPr lang="zh-CN" altLang="en-US" dirty="0"/>
          </a:p>
        </p:txBody>
      </p:sp>
      <p:sp>
        <p:nvSpPr>
          <p:cNvPr id="7" name="object 2">
            <a:extLst>
              <a:ext uri="{FF2B5EF4-FFF2-40B4-BE49-F238E27FC236}">
                <a16:creationId xmlns:a16="http://schemas.microsoft.com/office/drawing/2014/main" id="{1FDD99AD-4714-726A-5005-0B398DADBDE0}"/>
              </a:ext>
            </a:extLst>
          </p:cNvPr>
          <p:cNvSpPr txBox="1"/>
          <p:nvPr/>
        </p:nvSpPr>
        <p:spPr>
          <a:xfrm>
            <a:off x="2483768" y="1978863"/>
            <a:ext cx="3744416" cy="1709186"/>
          </a:xfrm>
          <a:prstGeom prst="rect">
            <a:avLst/>
          </a:prstGeom>
        </p:spPr>
        <p:txBody>
          <a:bodyPr vert="horz" wrap="square" lIns="0" tIns="12700" rIns="0" bIns="0" rtlCol="0">
            <a:spAutoFit/>
          </a:bodyPr>
          <a:lstStyle/>
          <a:p>
            <a:pPr marL="353695" marR="5080" indent="-171450" eaLnBrk="1" fontAlgn="auto" hangingPunct="1">
              <a:lnSpc>
                <a:spcPct val="120000"/>
              </a:lnSpc>
              <a:spcBef>
                <a:spcPts val="545"/>
              </a:spcBef>
              <a:spcAft>
                <a:spcPts val="0"/>
              </a:spcAft>
            </a:pPr>
            <a:r>
              <a:rPr b="1" kern="0" baseline="0" dirty="0">
                <a:solidFill>
                  <a:sysClr val="windowText" lastClr="000000"/>
                </a:solidFill>
                <a:latin typeface="Courier New"/>
                <a:cs typeface="Courier New"/>
              </a:rPr>
              <a:t>int</a:t>
            </a:r>
            <a:r>
              <a:rPr b="1" kern="0" spc="-20" baseline="0" dirty="0">
                <a:solidFill>
                  <a:sysClr val="windowText" lastClr="000000"/>
                </a:solidFill>
                <a:latin typeface="Courier New"/>
                <a:cs typeface="Courier New"/>
              </a:rPr>
              <a:t> </a:t>
            </a:r>
            <a:r>
              <a:rPr b="1" kern="0" baseline="0" dirty="0">
                <a:solidFill>
                  <a:sysClr val="windowText" lastClr="000000"/>
                </a:solidFill>
                <a:latin typeface="Courier New"/>
                <a:cs typeface="Courier New"/>
              </a:rPr>
              <a:t>f(int</a:t>
            </a:r>
            <a:r>
              <a:rPr b="1" kern="0" spc="-20" baseline="0" dirty="0">
                <a:solidFill>
                  <a:sysClr val="windowText" lastClr="000000"/>
                </a:solidFill>
                <a:latin typeface="Courier New"/>
                <a:cs typeface="Courier New"/>
              </a:rPr>
              <a:t> </a:t>
            </a:r>
            <a:r>
              <a:rPr b="1" kern="0" baseline="0" dirty="0">
                <a:solidFill>
                  <a:sysClr val="windowText" lastClr="000000"/>
                </a:solidFill>
                <a:latin typeface="Courier New"/>
                <a:cs typeface="Courier New"/>
              </a:rPr>
              <a:t>a,</a:t>
            </a:r>
            <a:r>
              <a:rPr b="1" kern="0" spc="-20" baseline="0" dirty="0">
                <a:solidFill>
                  <a:sysClr val="windowText" lastClr="000000"/>
                </a:solidFill>
                <a:latin typeface="Courier New"/>
                <a:cs typeface="Courier New"/>
              </a:rPr>
              <a:t> </a:t>
            </a:r>
            <a:r>
              <a:rPr b="1" kern="0" baseline="0" dirty="0">
                <a:solidFill>
                  <a:sysClr val="windowText" lastClr="000000"/>
                </a:solidFill>
                <a:latin typeface="Courier New"/>
                <a:cs typeface="Courier New"/>
              </a:rPr>
              <a:t>int</a:t>
            </a:r>
            <a:r>
              <a:rPr b="1" kern="0" spc="-20" baseline="0" dirty="0">
                <a:solidFill>
                  <a:sysClr val="windowText" lastClr="000000"/>
                </a:solidFill>
                <a:latin typeface="Courier New"/>
                <a:cs typeface="Courier New"/>
              </a:rPr>
              <a:t> </a:t>
            </a:r>
            <a:r>
              <a:rPr b="1" kern="0" baseline="0" dirty="0">
                <a:solidFill>
                  <a:sysClr val="windowText" lastClr="000000"/>
                </a:solidFill>
                <a:latin typeface="Courier New"/>
                <a:cs typeface="Courier New"/>
              </a:rPr>
              <a:t>b)</a:t>
            </a:r>
            <a:r>
              <a:rPr b="1" kern="0" spc="-20" baseline="0" dirty="0">
                <a:solidFill>
                  <a:sysClr val="windowText" lastClr="000000"/>
                </a:solidFill>
                <a:latin typeface="Courier New"/>
                <a:cs typeface="Courier New"/>
              </a:rPr>
              <a:t> </a:t>
            </a:r>
            <a:r>
              <a:rPr b="1" kern="0" spc="-50" baseline="0" dirty="0">
                <a:solidFill>
                  <a:sysClr val="windowText" lastClr="000000"/>
                </a:solidFill>
                <a:latin typeface="Courier New"/>
                <a:cs typeface="Courier New"/>
              </a:rPr>
              <a:t>{</a:t>
            </a:r>
            <a:endParaRPr lang="en-US" b="1" kern="0" spc="-50" baseline="0" dirty="0">
              <a:solidFill>
                <a:sysClr val="windowText" lastClr="000000"/>
              </a:solidFill>
              <a:latin typeface="Courier New"/>
              <a:cs typeface="Courier New"/>
            </a:endParaRPr>
          </a:p>
          <a:p>
            <a:pPr marL="353695" marR="5080" indent="-171450" eaLnBrk="1" fontAlgn="auto" hangingPunct="1">
              <a:lnSpc>
                <a:spcPct val="120000"/>
              </a:lnSpc>
              <a:spcBef>
                <a:spcPts val="545"/>
              </a:spcBef>
              <a:spcAft>
                <a:spcPts val="0"/>
              </a:spcAft>
            </a:pPr>
            <a:r>
              <a:rPr b="1" kern="0" spc="-50" baseline="0" dirty="0">
                <a:solidFill>
                  <a:sysClr val="windowText" lastClr="000000"/>
                </a:solidFill>
                <a:latin typeface="Courier New"/>
                <a:cs typeface="Courier New"/>
              </a:rPr>
              <a:t> </a:t>
            </a:r>
            <a:r>
              <a:rPr b="1" kern="0" baseline="0" dirty="0">
                <a:solidFill>
                  <a:sysClr val="windowText" lastClr="000000"/>
                </a:solidFill>
                <a:latin typeface="Courier New"/>
                <a:cs typeface="Courier New"/>
              </a:rPr>
              <a:t>int</a:t>
            </a:r>
            <a:r>
              <a:rPr b="1" kern="0" spc="-30" baseline="0" dirty="0">
                <a:solidFill>
                  <a:sysClr val="windowText" lastClr="000000"/>
                </a:solidFill>
                <a:latin typeface="Courier New"/>
                <a:cs typeface="Courier New"/>
              </a:rPr>
              <a:t> </a:t>
            </a:r>
            <a:r>
              <a:rPr b="1" kern="0" spc="-25" baseline="0" dirty="0">
                <a:solidFill>
                  <a:sysClr val="windowText" lastClr="000000"/>
                </a:solidFill>
                <a:latin typeface="Courier New"/>
                <a:cs typeface="Courier New"/>
              </a:rPr>
              <a:t>c;</a:t>
            </a:r>
            <a:endParaRPr b="1" kern="0" baseline="0" dirty="0">
              <a:solidFill>
                <a:sysClr val="windowText" lastClr="000000"/>
              </a:solidFill>
              <a:latin typeface="Courier New"/>
              <a:cs typeface="Courier New"/>
            </a:endParaRPr>
          </a:p>
          <a:p>
            <a:pPr marL="353695" marR="584200" eaLnBrk="1" fontAlgn="auto" hangingPunct="1">
              <a:lnSpc>
                <a:spcPct val="120000"/>
              </a:lnSpc>
              <a:spcBef>
                <a:spcPts val="0"/>
              </a:spcBef>
              <a:spcAft>
                <a:spcPts val="0"/>
              </a:spcAft>
            </a:pPr>
            <a:r>
              <a:rPr b="1" kern="0" baseline="0" dirty="0">
                <a:solidFill>
                  <a:sysClr val="windowText" lastClr="000000"/>
                </a:solidFill>
                <a:latin typeface="Courier New"/>
                <a:cs typeface="Courier New"/>
              </a:rPr>
              <a:t>c</a:t>
            </a:r>
            <a:r>
              <a:rPr b="1" kern="0" spc="-10" baseline="0" dirty="0">
                <a:solidFill>
                  <a:sysClr val="windowText" lastClr="000000"/>
                </a:solidFill>
                <a:latin typeface="Courier New"/>
                <a:cs typeface="Courier New"/>
              </a:rPr>
              <a:t> </a:t>
            </a:r>
            <a:r>
              <a:rPr b="1" kern="0" baseline="0" dirty="0">
                <a:solidFill>
                  <a:sysClr val="windowText" lastClr="000000"/>
                </a:solidFill>
                <a:latin typeface="Courier New"/>
                <a:cs typeface="Courier New"/>
              </a:rPr>
              <a:t>=</a:t>
            </a:r>
            <a:r>
              <a:rPr b="1" kern="0" spc="-10" baseline="0" dirty="0">
                <a:solidFill>
                  <a:sysClr val="windowText" lastClr="000000"/>
                </a:solidFill>
                <a:latin typeface="Courier New"/>
                <a:cs typeface="Courier New"/>
              </a:rPr>
              <a:t> </a:t>
            </a:r>
            <a:r>
              <a:rPr b="1" kern="0" baseline="0" dirty="0">
                <a:solidFill>
                  <a:sysClr val="windowText" lastClr="000000"/>
                </a:solidFill>
                <a:latin typeface="Courier New"/>
                <a:cs typeface="Courier New"/>
              </a:rPr>
              <a:t>a</a:t>
            </a:r>
            <a:r>
              <a:rPr b="1" kern="0" spc="-10" baseline="0" dirty="0">
                <a:solidFill>
                  <a:sysClr val="windowText" lastClr="000000"/>
                </a:solidFill>
                <a:latin typeface="Courier New"/>
                <a:cs typeface="Courier New"/>
              </a:rPr>
              <a:t> </a:t>
            </a:r>
            <a:r>
              <a:rPr b="1" kern="0" baseline="0" dirty="0">
                <a:solidFill>
                  <a:sysClr val="windowText" lastClr="000000"/>
                </a:solidFill>
                <a:latin typeface="Courier New"/>
                <a:cs typeface="Courier New"/>
              </a:rPr>
              <a:t>+</a:t>
            </a:r>
            <a:r>
              <a:rPr b="1" kern="0" spc="-10" baseline="0" dirty="0">
                <a:solidFill>
                  <a:sysClr val="windowText" lastClr="000000"/>
                </a:solidFill>
                <a:latin typeface="Courier New"/>
                <a:cs typeface="Courier New"/>
              </a:rPr>
              <a:t> </a:t>
            </a:r>
            <a:r>
              <a:rPr b="1" kern="0" spc="-25" baseline="0" dirty="0">
                <a:solidFill>
                  <a:sysClr val="windowText" lastClr="000000"/>
                </a:solidFill>
                <a:latin typeface="Courier New"/>
                <a:cs typeface="Courier New"/>
              </a:rPr>
              <a:t>b; </a:t>
            </a:r>
            <a:endParaRPr lang="en-US" b="1" kern="0" spc="-25" baseline="0" dirty="0">
              <a:solidFill>
                <a:sysClr val="windowText" lastClr="000000"/>
              </a:solidFill>
              <a:latin typeface="Courier New"/>
              <a:cs typeface="Courier New"/>
            </a:endParaRPr>
          </a:p>
          <a:p>
            <a:pPr marL="353695" marR="584200" eaLnBrk="1" fontAlgn="auto" hangingPunct="1">
              <a:lnSpc>
                <a:spcPct val="120000"/>
              </a:lnSpc>
              <a:spcBef>
                <a:spcPts val="0"/>
              </a:spcBef>
              <a:spcAft>
                <a:spcPts val="0"/>
              </a:spcAft>
            </a:pPr>
            <a:r>
              <a:rPr b="1" kern="0" baseline="0" dirty="0">
                <a:solidFill>
                  <a:sysClr val="windowText" lastClr="000000"/>
                </a:solidFill>
                <a:latin typeface="Courier New"/>
                <a:cs typeface="Courier New"/>
              </a:rPr>
              <a:t>return</a:t>
            </a:r>
            <a:r>
              <a:rPr b="1" kern="0" spc="-35" baseline="0" dirty="0">
                <a:solidFill>
                  <a:sysClr val="windowText" lastClr="000000"/>
                </a:solidFill>
                <a:latin typeface="Courier New"/>
                <a:cs typeface="Courier New"/>
              </a:rPr>
              <a:t> </a:t>
            </a:r>
            <a:r>
              <a:rPr b="1" kern="0" spc="-25" baseline="0" dirty="0">
                <a:solidFill>
                  <a:sysClr val="windowText" lastClr="000000"/>
                </a:solidFill>
                <a:latin typeface="Courier New"/>
                <a:cs typeface="Courier New"/>
              </a:rPr>
              <a:t>c;</a:t>
            </a:r>
            <a:endParaRPr b="1" kern="0" baseline="0" dirty="0">
              <a:solidFill>
                <a:sysClr val="windowText" lastClr="000000"/>
              </a:solidFill>
              <a:latin typeface="Courier New"/>
              <a:cs typeface="Courier New"/>
            </a:endParaRPr>
          </a:p>
          <a:p>
            <a:pPr marL="182245" eaLnBrk="1" fontAlgn="auto" hangingPunct="1">
              <a:spcBef>
                <a:spcPts val="240"/>
              </a:spcBef>
              <a:spcAft>
                <a:spcPts val="0"/>
              </a:spcAft>
            </a:pPr>
            <a:r>
              <a:rPr b="1" kern="0" spc="-50" baseline="0" dirty="0">
                <a:solidFill>
                  <a:sysClr val="windowText" lastClr="000000"/>
                </a:solidFill>
                <a:latin typeface="Courier New"/>
                <a:cs typeface="Courier New"/>
              </a:rPr>
              <a:t>}</a:t>
            </a:r>
            <a:endParaRPr sz="1600" b="1" kern="0" baseline="0" dirty="0">
              <a:solidFill>
                <a:sysClr val="windowText" lastClr="000000"/>
              </a:solidFill>
              <a:latin typeface="Courier New"/>
              <a:cs typeface="Courier New"/>
            </a:endParaRPr>
          </a:p>
        </p:txBody>
      </p:sp>
      <p:sp>
        <p:nvSpPr>
          <p:cNvPr id="8" name="object 3">
            <a:extLst>
              <a:ext uri="{FF2B5EF4-FFF2-40B4-BE49-F238E27FC236}">
                <a16:creationId xmlns:a16="http://schemas.microsoft.com/office/drawing/2014/main" id="{426A0CE5-B986-131B-2F4F-57EAFEC3B66D}"/>
              </a:ext>
            </a:extLst>
          </p:cNvPr>
          <p:cNvSpPr txBox="1"/>
          <p:nvPr/>
        </p:nvSpPr>
        <p:spPr>
          <a:xfrm>
            <a:off x="2627784" y="4053280"/>
            <a:ext cx="3200400" cy="1953227"/>
          </a:xfrm>
          <a:prstGeom prst="rect">
            <a:avLst/>
          </a:prstGeom>
        </p:spPr>
        <p:txBody>
          <a:bodyPr vert="horz" wrap="square" lIns="0" tIns="12700" rIns="0" bIns="0" rtlCol="0">
            <a:spAutoFit/>
          </a:bodyPr>
          <a:lstStyle/>
          <a:p>
            <a:pPr marL="171450" marR="585470" indent="-171450" eaLnBrk="1" fontAlgn="auto" hangingPunct="1">
              <a:lnSpc>
                <a:spcPct val="120000"/>
              </a:lnSpc>
              <a:spcBef>
                <a:spcPts val="100"/>
              </a:spcBef>
              <a:spcAft>
                <a:spcPts val="0"/>
              </a:spcAft>
            </a:pPr>
            <a:r>
              <a:rPr b="1" kern="0" baseline="0" dirty="0">
                <a:solidFill>
                  <a:sysClr val="windowText" lastClr="000000"/>
                </a:solidFill>
                <a:latin typeface="Courier New"/>
                <a:cs typeface="Courier New"/>
              </a:rPr>
              <a:t>int</a:t>
            </a:r>
            <a:r>
              <a:rPr b="1" kern="0" spc="-40" baseline="0" dirty="0">
                <a:solidFill>
                  <a:sysClr val="windowText" lastClr="000000"/>
                </a:solidFill>
                <a:latin typeface="Courier New"/>
                <a:cs typeface="Courier New"/>
              </a:rPr>
              <a:t> </a:t>
            </a:r>
            <a:r>
              <a:rPr b="1" kern="0" baseline="0" dirty="0">
                <a:solidFill>
                  <a:sysClr val="windowText" lastClr="000000"/>
                </a:solidFill>
                <a:latin typeface="Courier New"/>
                <a:cs typeface="Courier New"/>
              </a:rPr>
              <a:t>main()</a:t>
            </a:r>
            <a:r>
              <a:rPr b="1" kern="0" spc="-25" baseline="0" dirty="0">
                <a:solidFill>
                  <a:sysClr val="windowText" lastClr="000000"/>
                </a:solidFill>
                <a:latin typeface="Courier New"/>
                <a:cs typeface="Courier New"/>
              </a:rPr>
              <a:t> </a:t>
            </a:r>
            <a:r>
              <a:rPr b="1" kern="0" spc="-50" baseline="0" dirty="0">
                <a:solidFill>
                  <a:sysClr val="windowText" lastClr="000000"/>
                </a:solidFill>
                <a:latin typeface="Courier New"/>
                <a:cs typeface="Courier New"/>
              </a:rPr>
              <a:t>{ </a:t>
            </a:r>
            <a:r>
              <a:rPr b="1" kern="0" baseline="0" dirty="0">
                <a:solidFill>
                  <a:sysClr val="windowText" lastClr="000000"/>
                </a:solidFill>
                <a:latin typeface="Courier New"/>
                <a:cs typeface="Courier New"/>
              </a:rPr>
              <a:t>int</a:t>
            </a:r>
            <a:r>
              <a:rPr b="1" kern="0" spc="-30" baseline="0" dirty="0">
                <a:solidFill>
                  <a:sysClr val="windowText" lastClr="000000"/>
                </a:solidFill>
                <a:latin typeface="Courier New"/>
                <a:cs typeface="Courier New"/>
              </a:rPr>
              <a:t> </a:t>
            </a:r>
            <a:r>
              <a:rPr b="1" kern="0" spc="-25" baseline="0" dirty="0">
                <a:solidFill>
                  <a:sysClr val="windowText" lastClr="000000"/>
                </a:solidFill>
                <a:latin typeface="Courier New"/>
                <a:cs typeface="Courier New"/>
              </a:rPr>
              <a:t>x;</a:t>
            </a:r>
            <a:endParaRPr b="1" kern="0" baseline="0" dirty="0">
              <a:solidFill>
                <a:sysClr val="windowText" lastClr="000000"/>
              </a:solidFill>
              <a:latin typeface="Courier New"/>
              <a:cs typeface="Courier New"/>
            </a:endParaRPr>
          </a:p>
          <a:p>
            <a:pPr marL="171450" marR="414655" eaLnBrk="1" fontAlgn="auto" hangingPunct="1">
              <a:lnSpc>
                <a:spcPct val="120000"/>
              </a:lnSpc>
              <a:spcBef>
                <a:spcPts val="0"/>
              </a:spcBef>
              <a:spcAft>
                <a:spcPts val="0"/>
              </a:spcAft>
            </a:pPr>
            <a:r>
              <a:rPr b="1" kern="0" baseline="0" dirty="0">
                <a:solidFill>
                  <a:sysClr val="windowText" lastClr="000000"/>
                </a:solidFill>
                <a:latin typeface="Courier New"/>
                <a:cs typeface="Courier New"/>
              </a:rPr>
              <a:t>int</a:t>
            </a:r>
            <a:r>
              <a:rPr b="1" kern="0" spc="-25" baseline="0" dirty="0">
                <a:solidFill>
                  <a:sysClr val="windowText" lastClr="000000"/>
                </a:solidFill>
                <a:latin typeface="Courier New"/>
                <a:cs typeface="Courier New"/>
              </a:rPr>
              <a:t> </a:t>
            </a:r>
            <a:r>
              <a:rPr b="1" kern="0" baseline="0" dirty="0">
                <a:solidFill>
                  <a:sysClr val="windowText" lastClr="000000"/>
                </a:solidFill>
                <a:latin typeface="Courier New"/>
                <a:cs typeface="Courier New"/>
              </a:rPr>
              <a:t>y</a:t>
            </a:r>
            <a:r>
              <a:rPr b="1" kern="0" spc="-15" baseline="0" dirty="0">
                <a:solidFill>
                  <a:sysClr val="windowText" lastClr="000000"/>
                </a:solidFill>
                <a:latin typeface="Courier New"/>
                <a:cs typeface="Courier New"/>
              </a:rPr>
              <a:t> </a:t>
            </a:r>
            <a:r>
              <a:rPr b="1" kern="0" baseline="0" dirty="0">
                <a:solidFill>
                  <a:sysClr val="windowText" lastClr="000000"/>
                </a:solidFill>
                <a:latin typeface="Courier New"/>
                <a:cs typeface="Courier New"/>
              </a:rPr>
              <a:t>=</a:t>
            </a:r>
            <a:r>
              <a:rPr b="1" kern="0" spc="-10" baseline="0" dirty="0">
                <a:solidFill>
                  <a:sysClr val="windowText" lastClr="000000"/>
                </a:solidFill>
                <a:latin typeface="Courier New"/>
                <a:cs typeface="Courier New"/>
              </a:rPr>
              <a:t> </a:t>
            </a:r>
            <a:r>
              <a:rPr b="1" kern="0" spc="-25" baseline="0" dirty="0">
                <a:solidFill>
                  <a:sysClr val="windowText" lastClr="000000"/>
                </a:solidFill>
                <a:latin typeface="Courier New"/>
                <a:cs typeface="Courier New"/>
              </a:rPr>
              <a:t>4;</a:t>
            </a:r>
            <a:r>
              <a:rPr b="1" kern="0" spc="500" baseline="0" dirty="0">
                <a:solidFill>
                  <a:sysClr val="windowText" lastClr="000000"/>
                </a:solidFill>
                <a:latin typeface="Courier New"/>
                <a:cs typeface="Courier New"/>
              </a:rPr>
              <a:t> </a:t>
            </a:r>
            <a:endParaRPr lang="en-US" b="1" kern="0" spc="500" baseline="0" dirty="0">
              <a:solidFill>
                <a:sysClr val="windowText" lastClr="000000"/>
              </a:solidFill>
              <a:latin typeface="Courier New"/>
              <a:cs typeface="Courier New"/>
            </a:endParaRPr>
          </a:p>
          <a:p>
            <a:pPr marL="171450" marR="414655" eaLnBrk="1" fontAlgn="auto" hangingPunct="1">
              <a:lnSpc>
                <a:spcPct val="120000"/>
              </a:lnSpc>
              <a:spcBef>
                <a:spcPts val="0"/>
              </a:spcBef>
              <a:spcAft>
                <a:spcPts val="0"/>
              </a:spcAft>
            </a:pPr>
            <a:r>
              <a:rPr b="1" kern="0" baseline="0" dirty="0">
                <a:solidFill>
                  <a:sysClr val="windowText" lastClr="000000"/>
                </a:solidFill>
                <a:latin typeface="Courier New"/>
                <a:cs typeface="Courier New"/>
              </a:rPr>
              <a:t>x</a:t>
            </a:r>
            <a:r>
              <a:rPr b="1" kern="0" spc="-25" baseline="0" dirty="0">
                <a:solidFill>
                  <a:sysClr val="windowText" lastClr="000000"/>
                </a:solidFill>
                <a:latin typeface="Courier New"/>
                <a:cs typeface="Courier New"/>
              </a:rPr>
              <a:t> </a:t>
            </a:r>
            <a:r>
              <a:rPr b="1" kern="0" baseline="0" dirty="0">
                <a:solidFill>
                  <a:sysClr val="windowText" lastClr="000000"/>
                </a:solidFill>
                <a:latin typeface="Courier New"/>
                <a:cs typeface="Courier New"/>
              </a:rPr>
              <a:t>=</a:t>
            </a:r>
            <a:r>
              <a:rPr b="1" kern="0" spc="-15" baseline="0" dirty="0">
                <a:solidFill>
                  <a:sysClr val="windowText" lastClr="000000"/>
                </a:solidFill>
                <a:latin typeface="Courier New"/>
                <a:cs typeface="Courier New"/>
              </a:rPr>
              <a:t> </a:t>
            </a:r>
            <a:r>
              <a:rPr b="1" kern="0" baseline="0" dirty="0">
                <a:solidFill>
                  <a:sysClr val="windowText" lastClr="000000"/>
                </a:solidFill>
                <a:latin typeface="Courier New"/>
                <a:cs typeface="Courier New"/>
              </a:rPr>
              <a:t>f(7,</a:t>
            </a:r>
            <a:r>
              <a:rPr b="1" kern="0" spc="-15" baseline="0" dirty="0">
                <a:solidFill>
                  <a:sysClr val="windowText" lastClr="000000"/>
                </a:solidFill>
                <a:latin typeface="Courier New"/>
                <a:cs typeface="Courier New"/>
              </a:rPr>
              <a:t> </a:t>
            </a:r>
            <a:r>
              <a:rPr b="1" kern="0" spc="-25" baseline="0" dirty="0">
                <a:solidFill>
                  <a:sysClr val="windowText" lastClr="000000"/>
                </a:solidFill>
                <a:latin typeface="Courier New"/>
                <a:cs typeface="Courier New"/>
              </a:rPr>
              <a:t>y);</a:t>
            </a:r>
            <a:endParaRPr b="1" kern="0" baseline="0" dirty="0">
              <a:solidFill>
                <a:sysClr val="windowText" lastClr="000000"/>
              </a:solidFill>
              <a:latin typeface="Courier New"/>
              <a:cs typeface="Courier New"/>
            </a:endParaRPr>
          </a:p>
          <a:p>
            <a:pPr marL="171450" marR="5080" eaLnBrk="1" fontAlgn="auto" hangingPunct="1">
              <a:lnSpc>
                <a:spcPct val="111100"/>
              </a:lnSpc>
              <a:spcBef>
                <a:spcPts val="120"/>
              </a:spcBef>
              <a:spcAft>
                <a:spcPts val="0"/>
              </a:spcAft>
            </a:pPr>
            <a:r>
              <a:rPr b="1" kern="0" baseline="0" dirty="0">
                <a:solidFill>
                  <a:sysClr val="windowText" lastClr="000000"/>
                </a:solidFill>
                <a:latin typeface="Courier New"/>
                <a:cs typeface="Courier New"/>
              </a:rPr>
              <a:t>printf("%d\n",</a:t>
            </a:r>
            <a:r>
              <a:rPr b="1" kern="0" spc="-75" baseline="0" dirty="0">
                <a:solidFill>
                  <a:sysClr val="windowText" lastClr="000000"/>
                </a:solidFill>
                <a:latin typeface="Courier New"/>
                <a:cs typeface="Courier New"/>
              </a:rPr>
              <a:t> </a:t>
            </a:r>
            <a:r>
              <a:rPr b="1" kern="0" spc="-25" baseline="0" dirty="0">
                <a:solidFill>
                  <a:sysClr val="windowText" lastClr="000000"/>
                </a:solidFill>
                <a:latin typeface="Courier New"/>
                <a:cs typeface="Courier New"/>
              </a:rPr>
              <a:t>x); </a:t>
            </a:r>
            <a:endParaRPr lang="en-US" b="1" kern="0" spc="-25" baseline="0" dirty="0">
              <a:solidFill>
                <a:sysClr val="windowText" lastClr="000000"/>
              </a:solidFill>
              <a:latin typeface="Courier New"/>
              <a:cs typeface="Courier New"/>
            </a:endParaRPr>
          </a:p>
          <a:p>
            <a:pPr marL="171450" marR="5080" eaLnBrk="1" fontAlgn="auto" hangingPunct="1">
              <a:lnSpc>
                <a:spcPct val="111100"/>
              </a:lnSpc>
              <a:spcBef>
                <a:spcPts val="120"/>
              </a:spcBef>
              <a:spcAft>
                <a:spcPts val="0"/>
              </a:spcAft>
            </a:pPr>
            <a:r>
              <a:rPr b="1" kern="0" baseline="0" dirty="0">
                <a:solidFill>
                  <a:sysClr val="windowText" lastClr="000000"/>
                </a:solidFill>
                <a:latin typeface="Courier New"/>
                <a:cs typeface="Courier New"/>
              </a:rPr>
              <a:t>return</a:t>
            </a:r>
            <a:r>
              <a:rPr b="1" kern="0" spc="-35" baseline="0" dirty="0">
                <a:solidFill>
                  <a:sysClr val="windowText" lastClr="000000"/>
                </a:solidFill>
                <a:latin typeface="Courier New"/>
                <a:cs typeface="Courier New"/>
              </a:rPr>
              <a:t> </a:t>
            </a:r>
            <a:r>
              <a:rPr b="1" kern="0" spc="-25" baseline="0" dirty="0">
                <a:solidFill>
                  <a:sysClr val="windowText" lastClr="000000"/>
                </a:solidFill>
                <a:latin typeface="Courier New"/>
                <a:cs typeface="Courier New"/>
              </a:rPr>
              <a:t>0;</a:t>
            </a:r>
            <a:endParaRPr b="1" kern="0" baseline="0" dirty="0">
              <a:solidFill>
                <a:sysClr val="windowText" lastClr="000000"/>
              </a:solidFill>
              <a:latin typeface="Courier New"/>
              <a:cs typeface="Courier New"/>
            </a:endParaRPr>
          </a:p>
          <a:p>
            <a:pPr eaLnBrk="1" fontAlgn="auto" hangingPunct="1">
              <a:spcBef>
                <a:spcPts val="215"/>
              </a:spcBef>
              <a:spcAft>
                <a:spcPts val="0"/>
              </a:spcAft>
            </a:pPr>
            <a:r>
              <a:rPr b="1" kern="0" spc="-50" baseline="0" dirty="0">
                <a:solidFill>
                  <a:sysClr val="windowText" lastClr="000000"/>
                </a:solidFill>
                <a:latin typeface="Courier New"/>
                <a:cs typeface="Courier New"/>
              </a:rPr>
              <a:t>}</a:t>
            </a:r>
            <a:endParaRPr b="1" kern="0" baseline="0" dirty="0">
              <a:solidFill>
                <a:sysClr val="windowText" lastClr="000000"/>
              </a:solidFill>
              <a:latin typeface="Courier New"/>
              <a:cs typeface="Courier New"/>
            </a:endParaRPr>
          </a:p>
        </p:txBody>
      </p:sp>
      <p:sp>
        <p:nvSpPr>
          <p:cNvPr id="9" name="object 4">
            <a:extLst>
              <a:ext uri="{FF2B5EF4-FFF2-40B4-BE49-F238E27FC236}">
                <a16:creationId xmlns:a16="http://schemas.microsoft.com/office/drawing/2014/main" id="{5B530691-7D3D-6B5B-5B3D-410F2C0214CE}"/>
              </a:ext>
            </a:extLst>
          </p:cNvPr>
          <p:cNvSpPr txBox="1"/>
          <p:nvPr/>
        </p:nvSpPr>
        <p:spPr>
          <a:xfrm>
            <a:off x="383821" y="1211533"/>
            <a:ext cx="7140507" cy="240130"/>
          </a:xfrm>
          <a:prstGeom prst="rect">
            <a:avLst/>
          </a:prstGeom>
        </p:spPr>
        <p:txBody>
          <a:bodyPr vert="horz" wrap="square" lIns="0" tIns="23495" rIns="0" bIns="0" rtlCol="0">
            <a:spAutoFit/>
          </a:bodyPr>
          <a:lstStyle/>
          <a:p>
            <a:pPr marL="171450" marR="5080" indent="-171450">
              <a:lnSpc>
                <a:spcPts val="1390"/>
              </a:lnSpc>
              <a:spcBef>
                <a:spcPts val="185"/>
              </a:spcBef>
              <a:buFont typeface="Arial"/>
              <a:buChar char="•"/>
              <a:tabLst>
                <a:tab pos="171450" algn="l"/>
              </a:tabLst>
            </a:pPr>
            <a:r>
              <a:rPr sz="2800" b="1" baseline="0" dirty="0">
                <a:latin typeface="Arial"/>
                <a:cs typeface="Arial"/>
              </a:rPr>
              <a:t>What</a:t>
            </a:r>
            <a:r>
              <a:rPr sz="2800" b="1" spc="-30" baseline="0" dirty="0">
                <a:latin typeface="Arial"/>
                <a:cs typeface="Arial"/>
              </a:rPr>
              <a:t> </a:t>
            </a:r>
            <a:r>
              <a:rPr sz="2800" b="1" baseline="0" dirty="0">
                <a:latin typeface="Arial"/>
                <a:cs typeface="Arial"/>
              </a:rPr>
              <a:t>do</a:t>
            </a:r>
            <a:r>
              <a:rPr sz="2800" b="1" spc="-25" baseline="0" dirty="0">
                <a:latin typeface="Arial"/>
                <a:cs typeface="Arial"/>
              </a:rPr>
              <a:t> </a:t>
            </a:r>
            <a:r>
              <a:rPr sz="2800" b="1" baseline="0" dirty="0">
                <a:latin typeface="Arial"/>
                <a:cs typeface="Arial"/>
              </a:rPr>
              <a:t>we</a:t>
            </a:r>
            <a:r>
              <a:rPr sz="2800" b="1" spc="-25" baseline="0" dirty="0">
                <a:latin typeface="Arial"/>
                <a:cs typeface="Arial"/>
              </a:rPr>
              <a:t> </a:t>
            </a:r>
            <a:r>
              <a:rPr sz="2800" b="1" baseline="0" dirty="0">
                <a:latin typeface="Arial"/>
                <a:cs typeface="Arial"/>
              </a:rPr>
              <a:t>need</a:t>
            </a:r>
            <a:r>
              <a:rPr sz="2800" b="1" spc="-30" baseline="0" dirty="0">
                <a:latin typeface="Arial"/>
                <a:cs typeface="Arial"/>
              </a:rPr>
              <a:t> </a:t>
            </a:r>
            <a:r>
              <a:rPr sz="2800" b="1" spc="-25" baseline="0" dirty="0">
                <a:latin typeface="Arial"/>
                <a:cs typeface="Arial"/>
              </a:rPr>
              <a:t>to </a:t>
            </a:r>
            <a:r>
              <a:rPr sz="2800" b="1" baseline="0" dirty="0">
                <a:latin typeface="Arial"/>
                <a:cs typeface="Arial"/>
              </a:rPr>
              <a:t>keep</a:t>
            </a:r>
            <a:r>
              <a:rPr sz="2800" b="1" spc="-10" baseline="0" dirty="0">
                <a:latin typeface="Arial"/>
                <a:cs typeface="Arial"/>
              </a:rPr>
              <a:t> </a:t>
            </a:r>
            <a:r>
              <a:rPr sz="2800" b="1" baseline="0" dirty="0">
                <a:latin typeface="Arial"/>
                <a:cs typeface="Arial"/>
              </a:rPr>
              <a:t>track</a:t>
            </a:r>
            <a:r>
              <a:rPr sz="2800" b="1" spc="-5" baseline="0" dirty="0">
                <a:latin typeface="Arial"/>
                <a:cs typeface="Arial"/>
              </a:rPr>
              <a:t> </a:t>
            </a:r>
            <a:r>
              <a:rPr sz="2800" b="1" spc="-25" baseline="0" dirty="0">
                <a:latin typeface="Arial"/>
                <a:cs typeface="Arial"/>
              </a:rPr>
              <a:t>of?</a:t>
            </a:r>
            <a:endParaRPr sz="2800" baseline="0" dirty="0">
              <a:latin typeface="Arial"/>
              <a:cs typeface="Arial"/>
            </a:endParaRPr>
          </a:p>
        </p:txBody>
      </p:sp>
    </p:spTree>
    <p:extLst>
      <p:ext uri="{BB962C8B-B14F-4D97-AF65-F5344CB8AC3E}">
        <p14:creationId xmlns:p14="http://schemas.microsoft.com/office/powerpoint/2010/main" val="1203428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803BE2-F9E7-BB0A-835A-D6CEFDBA268F}"/>
              </a:ext>
            </a:extLst>
          </p:cNvPr>
          <p:cNvSpPr>
            <a:spLocks noGrp="1"/>
          </p:cNvSpPr>
          <p:nvPr>
            <p:ph type="title"/>
          </p:nvPr>
        </p:nvSpPr>
        <p:spPr/>
        <p:txBody>
          <a:bodyPr/>
          <a:lstStyle/>
          <a:p>
            <a:r>
              <a:rPr lang="en-US" altLang="zh-CN" sz="2800" b="1" dirty="0">
                <a:solidFill>
                  <a:srgbClr val="3333CC"/>
                </a:solidFill>
                <a:latin typeface="Arial"/>
                <a:cs typeface="Arial"/>
              </a:rPr>
              <a:t>Frame</a:t>
            </a:r>
            <a:r>
              <a:rPr lang="en-US" altLang="zh-CN" sz="2800" b="1" spc="-25" dirty="0">
                <a:solidFill>
                  <a:srgbClr val="3333CC"/>
                </a:solidFill>
                <a:latin typeface="Arial"/>
                <a:cs typeface="Arial"/>
              </a:rPr>
              <a:t> </a:t>
            </a:r>
            <a:r>
              <a:rPr lang="en-US" altLang="zh-CN" sz="2800" b="1" spc="-10" dirty="0">
                <a:solidFill>
                  <a:srgbClr val="3333CC"/>
                </a:solidFill>
                <a:latin typeface="Arial"/>
                <a:cs typeface="Arial"/>
              </a:rPr>
              <a:t>Pointer</a:t>
            </a:r>
            <a:endParaRPr lang="zh-CN" altLang="en-US" dirty="0"/>
          </a:p>
        </p:txBody>
      </p:sp>
      <p:sp>
        <p:nvSpPr>
          <p:cNvPr id="7" name="object 23">
            <a:extLst>
              <a:ext uri="{FF2B5EF4-FFF2-40B4-BE49-F238E27FC236}">
                <a16:creationId xmlns:a16="http://schemas.microsoft.com/office/drawing/2014/main" id="{B694E2AE-A115-2978-A63D-44FB93A838D8}"/>
              </a:ext>
            </a:extLst>
          </p:cNvPr>
          <p:cNvSpPr txBox="1"/>
          <p:nvPr/>
        </p:nvSpPr>
        <p:spPr>
          <a:xfrm>
            <a:off x="755576" y="1268760"/>
            <a:ext cx="2952328" cy="1232389"/>
          </a:xfrm>
          <a:prstGeom prst="rect">
            <a:avLst/>
          </a:prstGeom>
        </p:spPr>
        <p:txBody>
          <a:bodyPr vert="horz" wrap="square" lIns="0" tIns="13335" rIns="0" bIns="0" rtlCol="0">
            <a:spAutoFit/>
          </a:bodyPr>
          <a:lstStyle/>
          <a:p>
            <a:pPr marL="184150" marR="5080" indent="-171450" eaLnBrk="1" fontAlgn="auto" hangingPunct="1">
              <a:lnSpc>
                <a:spcPct val="99400"/>
              </a:lnSpc>
              <a:spcBef>
                <a:spcPts val="105"/>
              </a:spcBef>
              <a:spcAft>
                <a:spcPts val="0"/>
              </a:spcAft>
              <a:buFontTx/>
              <a:buChar char="•"/>
              <a:tabLst>
                <a:tab pos="184150" algn="l"/>
              </a:tabLst>
            </a:pPr>
            <a:r>
              <a:rPr sz="1600" kern="0" baseline="0" dirty="0">
                <a:solidFill>
                  <a:sysClr val="windowText" lastClr="000000"/>
                </a:solidFill>
                <a:latin typeface="Arial"/>
                <a:cs typeface="Arial"/>
              </a:rPr>
              <a:t>The</a:t>
            </a:r>
            <a:r>
              <a:rPr sz="1600" kern="0" spc="-25" baseline="0" dirty="0">
                <a:solidFill>
                  <a:sysClr val="windowText" lastClr="000000"/>
                </a:solidFill>
                <a:latin typeface="Arial"/>
                <a:cs typeface="Arial"/>
              </a:rPr>
              <a:t> </a:t>
            </a:r>
            <a:r>
              <a:rPr sz="1600" kern="0" baseline="0" dirty="0">
                <a:solidFill>
                  <a:sysClr val="windowText" lastClr="000000"/>
                </a:solidFill>
                <a:latin typeface="Arial"/>
                <a:cs typeface="Arial"/>
              </a:rPr>
              <a:t>Frame</a:t>
            </a:r>
            <a:r>
              <a:rPr sz="1600" kern="0" spc="-20" baseline="0" dirty="0">
                <a:solidFill>
                  <a:sysClr val="windowText" lastClr="000000"/>
                </a:solidFill>
                <a:latin typeface="Arial"/>
                <a:cs typeface="Arial"/>
              </a:rPr>
              <a:t> </a:t>
            </a:r>
            <a:r>
              <a:rPr sz="1600" kern="0" spc="-10" baseline="0" dirty="0">
                <a:solidFill>
                  <a:sysClr val="windowText" lastClr="000000"/>
                </a:solidFill>
                <a:latin typeface="Arial"/>
                <a:cs typeface="Arial"/>
              </a:rPr>
              <a:t>Pointer </a:t>
            </a:r>
            <a:r>
              <a:rPr sz="1600" kern="0" baseline="0" dirty="0">
                <a:solidFill>
                  <a:sysClr val="windowText" lastClr="000000"/>
                </a:solidFill>
                <a:latin typeface="Arial"/>
                <a:cs typeface="Arial"/>
              </a:rPr>
              <a:t>designates</a:t>
            </a:r>
            <a:r>
              <a:rPr sz="1600" kern="0" spc="-20" baseline="0" dirty="0">
                <a:solidFill>
                  <a:sysClr val="windowText" lastClr="000000"/>
                </a:solidFill>
                <a:latin typeface="Arial"/>
                <a:cs typeface="Arial"/>
              </a:rPr>
              <a:t> </a:t>
            </a:r>
            <a:r>
              <a:rPr sz="1600" kern="0" baseline="0" dirty="0">
                <a:solidFill>
                  <a:sysClr val="windowText" lastClr="000000"/>
                </a:solidFill>
                <a:latin typeface="Arial"/>
                <a:cs typeface="Arial"/>
              </a:rPr>
              <a:t>a</a:t>
            </a:r>
            <a:r>
              <a:rPr sz="1600" kern="0" spc="-15" baseline="0" dirty="0">
                <a:solidFill>
                  <a:sysClr val="windowText" lastClr="000000"/>
                </a:solidFill>
                <a:latin typeface="Arial"/>
                <a:cs typeface="Arial"/>
              </a:rPr>
              <a:t> </a:t>
            </a:r>
            <a:r>
              <a:rPr sz="1600" kern="0" baseline="0" dirty="0">
                <a:solidFill>
                  <a:sysClr val="windowText" lastClr="000000"/>
                </a:solidFill>
                <a:latin typeface="Arial"/>
                <a:cs typeface="Arial"/>
              </a:rPr>
              <a:t>fixed</a:t>
            </a:r>
            <a:r>
              <a:rPr sz="1600" kern="0" spc="-15" baseline="0" dirty="0">
                <a:solidFill>
                  <a:sysClr val="windowText" lastClr="000000"/>
                </a:solidFill>
                <a:latin typeface="Arial"/>
                <a:cs typeface="Arial"/>
              </a:rPr>
              <a:t> </a:t>
            </a:r>
            <a:r>
              <a:rPr sz="1600" kern="0" spc="-20" baseline="0" dirty="0">
                <a:solidFill>
                  <a:sysClr val="windowText" lastClr="000000"/>
                </a:solidFill>
                <a:latin typeface="Arial"/>
                <a:cs typeface="Arial"/>
              </a:rPr>
              <a:t>spot </a:t>
            </a:r>
            <a:r>
              <a:rPr sz="1600" kern="0" baseline="0" dirty="0">
                <a:solidFill>
                  <a:sysClr val="windowText" lastClr="000000"/>
                </a:solidFill>
                <a:latin typeface="Arial"/>
                <a:cs typeface="Arial"/>
              </a:rPr>
              <a:t>in</a:t>
            </a:r>
            <a:r>
              <a:rPr sz="1600" kern="0" spc="-20" baseline="0" dirty="0">
                <a:solidFill>
                  <a:sysClr val="windowText" lastClr="000000"/>
                </a:solidFill>
                <a:latin typeface="Arial"/>
                <a:cs typeface="Arial"/>
              </a:rPr>
              <a:t> </a:t>
            </a:r>
            <a:r>
              <a:rPr sz="1600" kern="0" baseline="0" dirty="0">
                <a:solidFill>
                  <a:sysClr val="windowText" lastClr="000000"/>
                </a:solidFill>
                <a:latin typeface="Arial"/>
                <a:cs typeface="Arial"/>
              </a:rPr>
              <a:t>the</a:t>
            </a:r>
            <a:r>
              <a:rPr sz="1600" kern="0" spc="-15" baseline="0" dirty="0">
                <a:solidFill>
                  <a:sysClr val="windowText" lastClr="000000"/>
                </a:solidFill>
                <a:latin typeface="Arial"/>
                <a:cs typeface="Arial"/>
              </a:rPr>
              <a:t> </a:t>
            </a:r>
            <a:r>
              <a:rPr sz="1600" kern="0" baseline="0" dirty="0">
                <a:solidFill>
                  <a:sysClr val="windowText" lastClr="000000"/>
                </a:solidFill>
                <a:latin typeface="Arial"/>
                <a:cs typeface="Arial"/>
              </a:rPr>
              <a:t>activation</a:t>
            </a:r>
            <a:r>
              <a:rPr sz="1600" kern="0" spc="-15" baseline="0" dirty="0">
                <a:solidFill>
                  <a:sysClr val="windowText" lastClr="000000"/>
                </a:solidFill>
                <a:latin typeface="Arial"/>
                <a:cs typeface="Arial"/>
              </a:rPr>
              <a:t> </a:t>
            </a:r>
            <a:r>
              <a:rPr sz="1600" kern="0" spc="-20" baseline="0" dirty="0">
                <a:solidFill>
                  <a:sysClr val="windowText" lastClr="000000"/>
                </a:solidFill>
                <a:latin typeface="Arial"/>
                <a:cs typeface="Arial"/>
              </a:rPr>
              <a:t>stack </a:t>
            </a:r>
            <a:r>
              <a:rPr sz="1600" kern="0" baseline="0" dirty="0">
                <a:solidFill>
                  <a:sysClr val="windowText" lastClr="000000"/>
                </a:solidFill>
                <a:latin typeface="Arial"/>
                <a:cs typeface="Arial"/>
              </a:rPr>
              <a:t>which</a:t>
            </a:r>
            <a:r>
              <a:rPr sz="1600" kern="0" spc="-10" baseline="0" dirty="0">
                <a:solidFill>
                  <a:sysClr val="windowText" lastClr="000000"/>
                </a:solidFill>
                <a:latin typeface="Arial"/>
                <a:cs typeface="Arial"/>
              </a:rPr>
              <a:t> </a:t>
            </a:r>
            <a:r>
              <a:rPr sz="1600" kern="0" baseline="0" dirty="0">
                <a:solidFill>
                  <a:sysClr val="windowText" lastClr="000000"/>
                </a:solidFill>
                <a:latin typeface="Arial"/>
                <a:cs typeface="Arial"/>
              </a:rPr>
              <a:t>can</a:t>
            </a:r>
            <a:r>
              <a:rPr sz="1600" kern="0" spc="-5" baseline="0" dirty="0">
                <a:solidFill>
                  <a:sysClr val="windowText" lastClr="000000"/>
                </a:solidFill>
                <a:latin typeface="Arial"/>
                <a:cs typeface="Arial"/>
              </a:rPr>
              <a:t> </a:t>
            </a:r>
            <a:r>
              <a:rPr sz="1600" kern="0" baseline="0" dirty="0">
                <a:solidFill>
                  <a:sysClr val="windowText" lastClr="000000"/>
                </a:solidFill>
                <a:latin typeface="Arial"/>
                <a:cs typeface="Arial"/>
              </a:rPr>
              <a:t>be</a:t>
            </a:r>
            <a:r>
              <a:rPr sz="1600" kern="0" spc="-10" baseline="0" dirty="0">
                <a:solidFill>
                  <a:sysClr val="windowText" lastClr="000000"/>
                </a:solidFill>
                <a:latin typeface="Arial"/>
                <a:cs typeface="Arial"/>
              </a:rPr>
              <a:t> </a:t>
            </a:r>
            <a:r>
              <a:rPr sz="1600" kern="0" baseline="0" dirty="0">
                <a:solidFill>
                  <a:sysClr val="windowText" lastClr="000000"/>
                </a:solidFill>
                <a:latin typeface="Arial"/>
                <a:cs typeface="Arial"/>
              </a:rPr>
              <a:t>used</a:t>
            </a:r>
            <a:r>
              <a:rPr sz="1600" kern="0" spc="-5" baseline="0" dirty="0">
                <a:solidFill>
                  <a:sysClr val="windowText" lastClr="000000"/>
                </a:solidFill>
                <a:latin typeface="Arial"/>
                <a:cs typeface="Arial"/>
              </a:rPr>
              <a:t> </a:t>
            </a:r>
            <a:r>
              <a:rPr sz="1600" kern="0" baseline="0" dirty="0">
                <a:solidFill>
                  <a:sysClr val="windowText" lastClr="000000"/>
                </a:solidFill>
                <a:latin typeface="Arial"/>
                <a:cs typeface="Arial"/>
              </a:rPr>
              <a:t>as</a:t>
            </a:r>
            <a:r>
              <a:rPr sz="1600" kern="0" spc="-10" baseline="0" dirty="0">
                <a:solidFill>
                  <a:sysClr val="windowText" lastClr="000000"/>
                </a:solidFill>
                <a:latin typeface="Arial"/>
                <a:cs typeface="Arial"/>
              </a:rPr>
              <a:t> </a:t>
            </a:r>
            <a:r>
              <a:rPr sz="1600" kern="0" spc="-50" baseline="0" dirty="0">
                <a:solidFill>
                  <a:sysClr val="windowText" lastClr="000000"/>
                </a:solidFill>
                <a:latin typeface="Arial"/>
                <a:cs typeface="Arial"/>
              </a:rPr>
              <a:t>a </a:t>
            </a:r>
            <a:r>
              <a:rPr sz="1600" kern="0" baseline="0" dirty="0">
                <a:solidFill>
                  <a:sysClr val="windowText" lastClr="000000"/>
                </a:solidFill>
                <a:latin typeface="Arial"/>
                <a:cs typeface="Arial"/>
              </a:rPr>
              <a:t>reference</a:t>
            </a:r>
            <a:r>
              <a:rPr sz="1600" kern="0" spc="-30" baseline="0" dirty="0">
                <a:solidFill>
                  <a:sysClr val="windowText" lastClr="000000"/>
                </a:solidFill>
                <a:latin typeface="Arial"/>
                <a:cs typeface="Arial"/>
              </a:rPr>
              <a:t> </a:t>
            </a:r>
            <a:r>
              <a:rPr sz="1600" kern="0" spc="-10" baseline="0" dirty="0">
                <a:solidFill>
                  <a:sysClr val="windowText" lastClr="000000"/>
                </a:solidFill>
                <a:latin typeface="Arial"/>
                <a:cs typeface="Arial"/>
              </a:rPr>
              <a:t>throughout </a:t>
            </a:r>
            <a:r>
              <a:rPr sz="1600" kern="0" baseline="0" dirty="0">
                <a:solidFill>
                  <a:sysClr val="windowText" lastClr="000000"/>
                </a:solidFill>
                <a:latin typeface="Arial"/>
                <a:cs typeface="Arial"/>
              </a:rPr>
              <a:t>execution</a:t>
            </a:r>
            <a:r>
              <a:rPr sz="1600" kern="0" spc="-20" baseline="0" dirty="0">
                <a:solidFill>
                  <a:sysClr val="windowText" lastClr="000000"/>
                </a:solidFill>
                <a:latin typeface="Arial"/>
                <a:cs typeface="Arial"/>
              </a:rPr>
              <a:t> </a:t>
            </a:r>
            <a:r>
              <a:rPr sz="1600" kern="0" baseline="0" dirty="0">
                <a:solidFill>
                  <a:sysClr val="windowText" lastClr="000000"/>
                </a:solidFill>
                <a:latin typeface="Arial"/>
                <a:cs typeface="Arial"/>
              </a:rPr>
              <a:t>of</a:t>
            </a:r>
            <a:r>
              <a:rPr sz="1600" kern="0" spc="-20" baseline="0" dirty="0">
                <a:solidFill>
                  <a:sysClr val="windowText" lastClr="000000"/>
                </a:solidFill>
                <a:latin typeface="Arial"/>
                <a:cs typeface="Arial"/>
              </a:rPr>
              <a:t> </a:t>
            </a:r>
            <a:r>
              <a:rPr sz="1600" kern="0" spc="-25" baseline="0" dirty="0">
                <a:solidFill>
                  <a:sysClr val="windowText" lastClr="000000"/>
                </a:solidFill>
                <a:latin typeface="Arial"/>
                <a:cs typeface="Arial"/>
              </a:rPr>
              <a:t>the </a:t>
            </a:r>
            <a:r>
              <a:rPr sz="1600" kern="0" spc="-10" baseline="0" dirty="0">
                <a:solidFill>
                  <a:sysClr val="windowText" lastClr="000000"/>
                </a:solidFill>
                <a:latin typeface="Arial"/>
                <a:cs typeface="Arial"/>
              </a:rPr>
              <a:t>function.</a:t>
            </a:r>
            <a:endParaRPr sz="1600" kern="0" baseline="0" dirty="0">
              <a:solidFill>
                <a:sysClr val="windowText" lastClr="000000"/>
              </a:solidFill>
              <a:latin typeface="Arial"/>
              <a:cs typeface="Arial"/>
            </a:endParaRPr>
          </a:p>
        </p:txBody>
      </p:sp>
      <p:sp>
        <p:nvSpPr>
          <p:cNvPr id="8" name="object 24">
            <a:extLst>
              <a:ext uri="{FF2B5EF4-FFF2-40B4-BE49-F238E27FC236}">
                <a16:creationId xmlns:a16="http://schemas.microsoft.com/office/drawing/2014/main" id="{34960722-0677-0CA9-FA9E-0573F523D590}"/>
              </a:ext>
            </a:extLst>
          </p:cNvPr>
          <p:cNvSpPr txBox="1"/>
          <p:nvPr/>
        </p:nvSpPr>
        <p:spPr>
          <a:xfrm>
            <a:off x="729976" y="2809360"/>
            <a:ext cx="2952328" cy="1384995"/>
          </a:xfrm>
          <a:prstGeom prst="rect">
            <a:avLst/>
          </a:prstGeom>
        </p:spPr>
        <p:txBody>
          <a:bodyPr vert="horz" wrap="square" lIns="0" tIns="23495" rIns="0" bIns="0" rtlCol="0">
            <a:spAutoFit/>
          </a:bodyPr>
          <a:lstStyle/>
          <a:p>
            <a:pPr marL="184150" marR="5080" indent="-171450" eaLnBrk="1" fontAlgn="auto" hangingPunct="1">
              <a:lnSpc>
                <a:spcPts val="1390"/>
              </a:lnSpc>
              <a:spcBef>
                <a:spcPts val="185"/>
              </a:spcBef>
              <a:spcAft>
                <a:spcPts val="0"/>
              </a:spcAft>
              <a:buFontTx/>
              <a:buChar char="•"/>
              <a:tabLst>
                <a:tab pos="184150" algn="l"/>
              </a:tabLst>
            </a:pPr>
            <a:r>
              <a:rPr sz="1600" kern="0" baseline="0" dirty="0">
                <a:solidFill>
                  <a:sysClr val="windowText" lastClr="000000"/>
                </a:solidFill>
                <a:latin typeface="Arial"/>
                <a:cs typeface="Arial"/>
              </a:rPr>
              <a:t>Note:</a:t>
            </a:r>
            <a:r>
              <a:rPr sz="1600" kern="0" spc="-30" baseline="0" dirty="0">
                <a:solidFill>
                  <a:sysClr val="windowText" lastClr="000000"/>
                </a:solidFill>
                <a:latin typeface="Arial"/>
                <a:cs typeface="Arial"/>
              </a:rPr>
              <a:t> </a:t>
            </a:r>
            <a:r>
              <a:rPr sz="1600" kern="0" baseline="0" dirty="0">
                <a:solidFill>
                  <a:sysClr val="windowText" lastClr="000000"/>
                </a:solidFill>
                <a:latin typeface="Arial"/>
                <a:cs typeface="Arial"/>
              </a:rPr>
              <a:t>Frame</a:t>
            </a:r>
            <a:r>
              <a:rPr sz="1600" kern="0" spc="-25" baseline="0" dirty="0">
                <a:solidFill>
                  <a:sysClr val="windowText" lastClr="000000"/>
                </a:solidFill>
                <a:latin typeface="Arial"/>
                <a:cs typeface="Arial"/>
              </a:rPr>
              <a:t> </a:t>
            </a:r>
            <a:r>
              <a:rPr sz="1600" kern="0" spc="-10" baseline="0" dirty="0">
                <a:solidFill>
                  <a:sysClr val="windowText" lastClr="000000"/>
                </a:solidFill>
                <a:latin typeface="Arial"/>
                <a:cs typeface="Arial"/>
              </a:rPr>
              <a:t>pointer </a:t>
            </a:r>
            <a:r>
              <a:rPr sz="1600" kern="0" baseline="0" dirty="0">
                <a:solidFill>
                  <a:sysClr val="windowText" lastClr="000000"/>
                </a:solidFill>
                <a:latin typeface="Arial"/>
                <a:cs typeface="Arial"/>
              </a:rPr>
              <a:t>also</a:t>
            </a:r>
            <a:r>
              <a:rPr sz="1600" kern="0" spc="-10" baseline="0" dirty="0">
                <a:solidFill>
                  <a:sysClr val="windowText" lastClr="000000"/>
                </a:solidFill>
                <a:latin typeface="Arial"/>
                <a:cs typeface="Arial"/>
              </a:rPr>
              <a:t> </a:t>
            </a:r>
            <a:r>
              <a:rPr sz="1600" kern="0" baseline="0" dirty="0">
                <a:solidFill>
                  <a:sysClr val="windowText" lastClr="000000"/>
                </a:solidFill>
                <a:latin typeface="Arial"/>
                <a:cs typeface="Arial"/>
              </a:rPr>
              <a:t>called</a:t>
            </a:r>
            <a:r>
              <a:rPr sz="1600" kern="0" spc="-10" baseline="0" dirty="0">
                <a:solidFill>
                  <a:sysClr val="windowText" lastClr="000000"/>
                </a:solidFill>
                <a:latin typeface="Arial"/>
                <a:cs typeface="Arial"/>
              </a:rPr>
              <a:t> </a:t>
            </a:r>
            <a:r>
              <a:rPr sz="1600" kern="0" baseline="0" dirty="0">
                <a:solidFill>
                  <a:srgbClr val="FF0000"/>
                </a:solidFill>
                <a:latin typeface="Arial"/>
                <a:cs typeface="Arial"/>
              </a:rPr>
              <a:t>dynamic</a:t>
            </a:r>
            <a:r>
              <a:rPr sz="1600" kern="0" spc="-10" baseline="0" dirty="0">
                <a:solidFill>
                  <a:srgbClr val="FF0000"/>
                </a:solidFill>
                <a:latin typeface="Arial"/>
                <a:cs typeface="Arial"/>
              </a:rPr>
              <a:t> </a:t>
            </a:r>
            <a:r>
              <a:rPr sz="1600" kern="0" spc="-20" baseline="0" dirty="0">
                <a:solidFill>
                  <a:srgbClr val="FF0000"/>
                </a:solidFill>
                <a:latin typeface="Arial"/>
                <a:cs typeface="Arial"/>
              </a:rPr>
              <a:t>link</a:t>
            </a:r>
            <a:endParaRPr sz="1600" kern="0" baseline="0" dirty="0">
              <a:solidFill>
                <a:sysClr val="windowText" lastClr="000000"/>
              </a:solidFill>
              <a:latin typeface="Arial"/>
              <a:cs typeface="Arial"/>
            </a:endParaRPr>
          </a:p>
          <a:p>
            <a:pPr marL="184150" marR="90805" indent="-171450" eaLnBrk="1" fontAlgn="auto" hangingPunct="1">
              <a:lnSpc>
                <a:spcPct val="103299"/>
              </a:lnSpc>
              <a:spcBef>
                <a:spcPts val="180"/>
              </a:spcBef>
              <a:spcAft>
                <a:spcPts val="0"/>
              </a:spcAft>
              <a:buFontTx/>
              <a:buChar char="•"/>
              <a:tabLst>
                <a:tab pos="184150" algn="l"/>
              </a:tabLst>
            </a:pPr>
            <a:r>
              <a:rPr sz="1600" kern="0" baseline="0" dirty="0">
                <a:solidFill>
                  <a:sysClr val="windowText" lastClr="000000"/>
                </a:solidFill>
                <a:latin typeface="Arial"/>
                <a:cs typeface="Arial"/>
              </a:rPr>
              <a:t>Store</a:t>
            </a:r>
            <a:r>
              <a:rPr sz="1600" kern="0" spc="-30" baseline="0" dirty="0">
                <a:solidFill>
                  <a:sysClr val="windowText" lastClr="000000"/>
                </a:solidFill>
                <a:latin typeface="Arial"/>
                <a:cs typeface="Arial"/>
              </a:rPr>
              <a:t> </a:t>
            </a:r>
            <a:r>
              <a:rPr sz="1600" kern="0" baseline="0" dirty="0">
                <a:solidFill>
                  <a:sysClr val="windowText" lastClr="000000"/>
                </a:solidFill>
                <a:latin typeface="Arial"/>
                <a:cs typeface="Arial"/>
              </a:rPr>
              <a:t>Frame</a:t>
            </a:r>
            <a:r>
              <a:rPr sz="1600" kern="0" spc="-25" baseline="0" dirty="0">
                <a:solidFill>
                  <a:sysClr val="windowText" lastClr="000000"/>
                </a:solidFill>
                <a:latin typeface="Arial"/>
                <a:cs typeface="Arial"/>
              </a:rPr>
              <a:t> </a:t>
            </a:r>
            <a:r>
              <a:rPr sz="1600" kern="0" baseline="0" dirty="0">
                <a:solidFill>
                  <a:sysClr val="windowText" lastClr="000000"/>
                </a:solidFill>
                <a:latin typeface="Arial"/>
                <a:cs typeface="Arial"/>
              </a:rPr>
              <a:t>pointer</a:t>
            </a:r>
            <a:r>
              <a:rPr sz="1600" kern="0" spc="-25" baseline="0" dirty="0">
                <a:solidFill>
                  <a:sysClr val="windowText" lastClr="000000"/>
                </a:solidFill>
                <a:latin typeface="Arial"/>
                <a:cs typeface="Arial"/>
              </a:rPr>
              <a:t> in </a:t>
            </a:r>
            <a:r>
              <a:rPr sz="1600" kern="0" spc="-10" baseline="0" dirty="0">
                <a:solidFill>
                  <a:sysClr val="windowText" lastClr="000000"/>
                </a:solidFill>
                <a:latin typeface="Arial"/>
                <a:cs typeface="Arial"/>
              </a:rPr>
              <a:t>register….R5</a:t>
            </a:r>
            <a:endParaRPr sz="1600" kern="0" baseline="0" dirty="0">
              <a:solidFill>
                <a:sysClr val="windowText" lastClr="000000"/>
              </a:solidFill>
              <a:latin typeface="Arial"/>
              <a:cs typeface="Arial"/>
            </a:endParaRPr>
          </a:p>
          <a:p>
            <a:pPr marL="446405" marR="26670" lvl="1" indent="-169545" eaLnBrk="1" fontAlgn="auto" hangingPunct="1">
              <a:spcBef>
                <a:spcPts val="275"/>
              </a:spcBef>
              <a:spcAft>
                <a:spcPts val="0"/>
              </a:spcAft>
              <a:buFontTx/>
              <a:buChar char="•"/>
              <a:tabLst>
                <a:tab pos="448309" algn="l"/>
              </a:tabLst>
            </a:pPr>
            <a:r>
              <a:rPr sz="1400" kern="0" baseline="0" dirty="0">
                <a:solidFill>
                  <a:sysClr val="windowText" lastClr="000000"/>
                </a:solidFill>
                <a:latin typeface="Arial"/>
                <a:cs typeface="Arial"/>
              </a:rPr>
              <a:t>Points</a:t>
            </a:r>
            <a:r>
              <a:rPr sz="1400" kern="0" spc="-10" baseline="0" dirty="0">
                <a:solidFill>
                  <a:sysClr val="windowText" lastClr="000000"/>
                </a:solidFill>
                <a:latin typeface="Arial"/>
                <a:cs typeface="Arial"/>
              </a:rPr>
              <a:t> </a:t>
            </a:r>
            <a:r>
              <a:rPr sz="1400" kern="0" baseline="0" dirty="0">
                <a:solidFill>
                  <a:sysClr val="windowText" lastClr="000000"/>
                </a:solidFill>
                <a:latin typeface="Arial"/>
                <a:cs typeface="Arial"/>
              </a:rPr>
              <a:t>to</a:t>
            </a:r>
            <a:r>
              <a:rPr sz="1400" kern="0" spc="-5" baseline="0" dirty="0">
                <a:solidFill>
                  <a:sysClr val="windowText" lastClr="000000"/>
                </a:solidFill>
                <a:latin typeface="Arial"/>
                <a:cs typeface="Arial"/>
              </a:rPr>
              <a:t> </a:t>
            </a:r>
            <a:r>
              <a:rPr sz="1400" kern="0" baseline="0" dirty="0">
                <a:solidFill>
                  <a:sysClr val="windowText" lastClr="000000"/>
                </a:solidFill>
                <a:latin typeface="Arial"/>
                <a:cs typeface="Arial"/>
              </a:rPr>
              <a:t>‘start’</a:t>
            </a:r>
            <a:r>
              <a:rPr sz="1400" kern="0" spc="-5" baseline="0" dirty="0">
                <a:solidFill>
                  <a:sysClr val="windowText" lastClr="000000"/>
                </a:solidFill>
                <a:latin typeface="Arial"/>
                <a:cs typeface="Arial"/>
              </a:rPr>
              <a:t> </a:t>
            </a:r>
            <a:r>
              <a:rPr sz="1400" kern="0" baseline="0" dirty="0">
                <a:solidFill>
                  <a:sysClr val="windowText" lastClr="000000"/>
                </a:solidFill>
                <a:latin typeface="Arial"/>
                <a:cs typeface="Arial"/>
              </a:rPr>
              <a:t>of</a:t>
            </a:r>
            <a:r>
              <a:rPr sz="1400" kern="0" spc="-10" baseline="0" dirty="0">
                <a:solidFill>
                  <a:sysClr val="windowText" lastClr="000000"/>
                </a:solidFill>
                <a:latin typeface="Arial"/>
                <a:cs typeface="Arial"/>
              </a:rPr>
              <a:t> </a:t>
            </a:r>
            <a:r>
              <a:rPr sz="1400" kern="0" baseline="0" dirty="0">
                <a:solidFill>
                  <a:sysClr val="windowText" lastClr="000000"/>
                </a:solidFill>
                <a:latin typeface="Arial"/>
                <a:cs typeface="Arial"/>
              </a:rPr>
              <a:t>set</a:t>
            </a:r>
            <a:r>
              <a:rPr sz="1400" kern="0" spc="-10" baseline="0" dirty="0">
                <a:solidFill>
                  <a:sysClr val="windowText" lastClr="000000"/>
                </a:solidFill>
                <a:latin typeface="Arial"/>
                <a:cs typeface="Arial"/>
              </a:rPr>
              <a:t> </a:t>
            </a:r>
            <a:r>
              <a:rPr sz="1400" kern="0" spc="-25" baseline="0" dirty="0">
                <a:solidFill>
                  <a:sysClr val="windowText" lastClr="000000"/>
                </a:solidFill>
                <a:latin typeface="Arial"/>
                <a:cs typeface="Arial"/>
              </a:rPr>
              <a:t>of 	</a:t>
            </a:r>
            <a:r>
              <a:rPr sz="1400" kern="0" baseline="0" dirty="0">
                <a:solidFill>
                  <a:sysClr val="windowText" lastClr="000000"/>
                </a:solidFill>
                <a:latin typeface="Arial"/>
                <a:cs typeface="Arial"/>
              </a:rPr>
              <a:t>local</a:t>
            </a:r>
            <a:r>
              <a:rPr sz="1400" kern="0" spc="-10" baseline="0" dirty="0">
                <a:solidFill>
                  <a:sysClr val="windowText" lastClr="000000"/>
                </a:solidFill>
                <a:latin typeface="Arial"/>
                <a:cs typeface="Arial"/>
              </a:rPr>
              <a:t> variables</a:t>
            </a:r>
            <a:endParaRPr sz="1400" kern="0" baseline="0" dirty="0">
              <a:solidFill>
                <a:sysClr val="windowText" lastClr="000000"/>
              </a:solidFill>
              <a:latin typeface="Arial"/>
              <a:cs typeface="Arial"/>
            </a:endParaRPr>
          </a:p>
        </p:txBody>
      </p:sp>
      <p:sp>
        <p:nvSpPr>
          <p:cNvPr id="9" name="object 8">
            <a:extLst>
              <a:ext uri="{FF2B5EF4-FFF2-40B4-BE49-F238E27FC236}">
                <a16:creationId xmlns:a16="http://schemas.microsoft.com/office/drawing/2014/main" id="{F439206D-FC67-2866-7E48-9F8D3D7FFFFB}"/>
              </a:ext>
            </a:extLst>
          </p:cNvPr>
          <p:cNvSpPr/>
          <p:nvPr/>
        </p:nvSpPr>
        <p:spPr>
          <a:xfrm>
            <a:off x="5578077" y="4430698"/>
            <a:ext cx="114300" cy="257175"/>
          </a:xfrm>
          <a:custGeom>
            <a:avLst/>
            <a:gdLst/>
            <a:ahLst/>
            <a:cxnLst/>
            <a:rect l="l" t="t" r="r" b="b"/>
            <a:pathLst>
              <a:path w="114300" h="257175">
                <a:moveTo>
                  <a:pt x="76200" y="95250"/>
                </a:moveTo>
                <a:lnTo>
                  <a:pt x="38100" y="95250"/>
                </a:lnTo>
                <a:lnTo>
                  <a:pt x="38100" y="257175"/>
                </a:lnTo>
                <a:lnTo>
                  <a:pt x="76200" y="257175"/>
                </a:lnTo>
                <a:lnTo>
                  <a:pt x="76200" y="95250"/>
                </a:lnTo>
                <a:close/>
              </a:path>
              <a:path w="114300" h="257175">
                <a:moveTo>
                  <a:pt x="57150" y="0"/>
                </a:moveTo>
                <a:lnTo>
                  <a:pt x="0" y="114300"/>
                </a:lnTo>
                <a:lnTo>
                  <a:pt x="38100" y="114300"/>
                </a:lnTo>
                <a:lnTo>
                  <a:pt x="38100" y="95250"/>
                </a:lnTo>
                <a:lnTo>
                  <a:pt x="104775" y="95250"/>
                </a:lnTo>
                <a:lnTo>
                  <a:pt x="57150" y="0"/>
                </a:lnTo>
                <a:close/>
              </a:path>
              <a:path w="114300" h="257175">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10" name="object 9">
            <a:extLst>
              <a:ext uri="{FF2B5EF4-FFF2-40B4-BE49-F238E27FC236}">
                <a16:creationId xmlns:a16="http://schemas.microsoft.com/office/drawing/2014/main" id="{7A8D4672-D669-C010-1957-74C17DC862BC}"/>
              </a:ext>
            </a:extLst>
          </p:cNvPr>
          <p:cNvGraphicFramePr>
            <a:graphicFrameLocks noGrp="1"/>
          </p:cNvGraphicFramePr>
          <p:nvPr>
            <p:extLst>
              <p:ext uri="{D42A27DB-BD31-4B8C-83A1-F6EECF244321}">
                <p14:modId xmlns:p14="http://schemas.microsoft.com/office/powerpoint/2010/main" val="608892039"/>
              </p:ext>
            </p:extLst>
          </p:nvPr>
        </p:nvGraphicFramePr>
        <p:xfrm>
          <a:off x="4466875" y="1384760"/>
          <a:ext cx="2313758" cy="4063125"/>
        </p:xfrm>
        <a:graphic>
          <a:graphicData uri="http://schemas.openxmlformats.org/drawingml/2006/table">
            <a:tbl>
              <a:tblPr firstRow="1" bandRow="1"/>
              <a:tblGrid>
                <a:gridCol w="2313758">
                  <a:extLst>
                    <a:ext uri="{9D8B030D-6E8A-4147-A177-3AD203B41FA5}">
                      <a16:colId xmlns:a16="http://schemas.microsoft.com/office/drawing/2014/main" val="20000"/>
                    </a:ext>
                  </a:extLst>
                </a:gridCol>
              </a:tblGrid>
              <a:tr h="6701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0"/>
                        </a:spcBef>
                      </a:pPr>
                      <a:r>
                        <a:rPr sz="1800" spc="-20" dirty="0">
                          <a:latin typeface="Comic Sans MS"/>
                          <a:cs typeface="Comic Sans MS"/>
                        </a:rPr>
                        <a:t>Code</a:t>
                      </a:r>
                      <a:endParaRPr sz="1800" dirty="0">
                        <a:latin typeface="Comic Sans MS"/>
                        <a:cs typeface="Comic Sans MS"/>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70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800" dirty="0">
                          <a:latin typeface="Comic Sans MS"/>
                          <a:cs typeface="Comic Sans MS"/>
                        </a:rPr>
                        <a:t>Constant</a:t>
                      </a:r>
                      <a:r>
                        <a:rPr sz="1800" spc="-45" dirty="0">
                          <a:latin typeface="Comic Sans MS"/>
                          <a:cs typeface="Comic Sans MS"/>
                        </a:rPr>
                        <a:t> </a:t>
                      </a:r>
                      <a:r>
                        <a:rPr sz="1800" spc="-20" dirty="0">
                          <a:latin typeface="Comic Sans MS"/>
                          <a:cs typeface="Comic Sans MS"/>
                        </a:rPr>
                        <a:t>Data</a:t>
                      </a:r>
                      <a:endParaRPr sz="1800">
                        <a:latin typeface="Comic Sans MS"/>
                        <a:cs typeface="Comic Sans MS"/>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81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800" dirty="0">
                          <a:latin typeface="Comic Sans MS"/>
                          <a:cs typeface="Comic Sans MS"/>
                        </a:rPr>
                        <a:t>Alterable</a:t>
                      </a:r>
                      <a:r>
                        <a:rPr sz="1800" spc="-50" dirty="0">
                          <a:latin typeface="Comic Sans MS"/>
                          <a:cs typeface="Comic Sans MS"/>
                        </a:rPr>
                        <a:t> </a:t>
                      </a:r>
                      <a:r>
                        <a:rPr sz="1800" spc="-20" dirty="0">
                          <a:latin typeface="Comic Sans MS"/>
                          <a:cs typeface="Comic Sans MS"/>
                        </a:rPr>
                        <a:t>Data</a:t>
                      </a:r>
                      <a:endParaRPr sz="1800" dirty="0">
                        <a:latin typeface="Comic Sans MS"/>
                        <a:cs typeface="Comic Sans MS"/>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81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75"/>
                        </a:spcBef>
                      </a:pPr>
                      <a:r>
                        <a:rPr sz="1800" spc="-20" dirty="0">
                          <a:latin typeface="Comic Sans MS"/>
                          <a:cs typeface="Comic Sans MS"/>
                        </a:rPr>
                        <a:t>Heap</a:t>
                      </a:r>
                      <a:endParaRPr sz="1800" dirty="0">
                        <a:latin typeface="Comic Sans MS"/>
                        <a:cs typeface="Comic Sans MS"/>
                      </a:endParaRPr>
                    </a:p>
                  </a:txBody>
                  <a:tcPr marL="0" marR="0" marT="47625" marB="0">
                    <a:lnL w="19050">
                      <a:solidFill>
                        <a:srgbClr val="000000"/>
                      </a:solidFill>
                      <a:prstDash val="sysDash"/>
                    </a:lnL>
                    <a:lnR w="19050">
                      <a:solidFill>
                        <a:srgbClr val="000000"/>
                      </a:solidFill>
                      <a:prstDash val="sysDash"/>
                    </a:lnR>
                    <a:lnT w="19050">
                      <a:solidFill>
                        <a:srgbClr val="000000"/>
                      </a:solidFill>
                      <a:prstDash val="sysDash"/>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703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6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ysDash"/>
                    </a:lnT>
                    <a:lnB w="19050">
                      <a:solidFill>
                        <a:srgbClr val="000000"/>
                      </a:solidFill>
                      <a:prstDash val="sysDash"/>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992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055"/>
                        </a:spcBef>
                      </a:pPr>
                      <a:r>
                        <a:rPr sz="1800" spc="-10" dirty="0">
                          <a:latin typeface="Comic Sans MS"/>
                          <a:cs typeface="Comic Sans MS"/>
                        </a:rPr>
                        <a:t>Stack</a:t>
                      </a:r>
                      <a:endParaRPr sz="1800" dirty="0">
                        <a:latin typeface="Comic Sans MS"/>
                        <a:cs typeface="Comic Sans MS"/>
                      </a:endParaRPr>
                    </a:p>
                  </a:txBody>
                  <a:tcPr marL="0" marR="0" marT="133985" marB="0">
                    <a:lnL w="19050">
                      <a:solidFill>
                        <a:srgbClr val="000000"/>
                      </a:solidFill>
                      <a:prstDash val="solid"/>
                    </a:lnL>
                    <a:lnR w="19050">
                      <a:solidFill>
                        <a:srgbClr val="000000"/>
                      </a:solidFill>
                      <a:prstDash val="solid"/>
                    </a:lnR>
                    <a:lnT w="19050">
                      <a:solidFill>
                        <a:srgbClr val="000000"/>
                      </a:solidFill>
                      <a:prstDash val="sysDash"/>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1" name="object 10">
            <a:extLst>
              <a:ext uri="{FF2B5EF4-FFF2-40B4-BE49-F238E27FC236}">
                <a16:creationId xmlns:a16="http://schemas.microsoft.com/office/drawing/2014/main" id="{3E09AFD6-20FB-5EFB-BA52-6AF947DFB8CB}"/>
              </a:ext>
            </a:extLst>
          </p:cNvPr>
          <p:cNvSpPr/>
          <p:nvPr/>
        </p:nvSpPr>
        <p:spPr>
          <a:xfrm>
            <a:off x="5566604" y="3563671"/>
            <a:ext cx="114300" cy="257175"/>
          </a:xfrm>
          <a:custGeom>
            <a:avLst/>
            <a:gdLst/>
            <a:ahLst/>
            <a:cxnLst/>
            <a:rect l="l" t="t" r="r" b="b"/>
            <a:pathLst>
              <a:path w="114300" h="257175">
                <a:moveTo>
                  <a:pt x="38100" y="142875"/>
                </a:moveTo>
                <a:lnTo>
                  <a:pt x="0" y="142875"/>
                </a:lnTo>
                <a:lnTo>
                  <a:pt x="57150" y="257175"/>
                </a:lnTo>
                <a:lnTo>
                  <a:pt x="104775" y="161925"/>
                </a:lnTo>
                <a:lnTo>
                  <a:pt x="38100" y="161925"/>
                </a:lnTo>
                <a:lnTo>
                  <a:pt x="38100" y="142875"/>
                </a:lnTo>
                <a:close/>
              </a:path>
              <a:path w="114300" h="257175">
                <a:moveTo>
                  <a:pt x="76200" y="0"/>
                </a:moveTo>
                <a:lnTo>
                  <a:pt x="38100" y="0"/>
                </a:lnTo>
                <a:lnTo>
                  <a:pt x="38100" y="161925"/>
                </a:lnTo>
                <a:lnTo>
                  <a:pt x="76200" y="161925"/>
                </a:lnTo>
                <a:lnTo>
                  <a:pt x="76200" y="0"/>
                </a:lnTo>
                <a:close/>
              </a:path>
              <a:path w="114300" h="257175">
                <a:moveTo>
                  <a:pt x="114300" y="142875"/>
                </a:moveTo>
                <a:lnTo>
                  <a:pt x="76200" y="142875"/>
                </a:lnTo>
                <a:lnTo>
                  <a:pt x="76200" y="161925"/>
                </a:lnTo>
                <a:lnTo>
                  <a:pt x="104775" y="161925"/>
                </a:lnTo>
                <a:lnTo>
                  <a:pt x="114300" y="14287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4" name="object 13">
            <a:extLst>
              <a:ext uri="{FF2B5EF4-FFF2-40B4-BE49-F238E27FC236}">
                <a16:creationId xmlns:a16="http://schemas.microsoft.com/office/drawing/2014/main" id="{5ADB800D-ED1D-42CA-0F43-4C77E9EE8AA6}"/>
              </a:ext>
            </a:extLst>
          </p:cNvPr>
          <p:cNvGrpSpPr/>
          <p:nvPr/>
        </p:nvGrpSpPr>
        <p:grpSpPr>
          <a:xfrm>
            <a:off x="3886139" y="1804749"/>
            <a:ext cx="557176" cy="450816"/>
            <a:chOff x="4070984" y="6491128"/>
            <a:chExt cx="373380" cy="262255"/>
          </a:xfrm>
        </p:grpSpPr>
        <p:sp>
          <p:nvSpPr>
            <p:cNvPr id="15" name="object 14">
              <a:extLst>
                <a:ext uri="{FF2B5EF4-FFF2-40B4-BE49-F238E27FC236}">
                  <a16:creationId xmlns:a16="http://schemas.microsoft.com/office/drawing/2014/main" id="{9B9A499C-163A-64F1-3EEE-BD98BABA5C50}"/>
                </a:ext>
              </a:extLst>
            </p:cNvPr>
            <p:cNvSpPr/>
            <p:nvPr/>
          </p:nvSpPr>
          <p:spPr>
            <a:xfrm>
              <a:off x="4073524" y="6493668"/>
              <a:ext cx="368300" cy="257175"/>
            </a:xfrm>
            <a:custGeom>
              <a:avLst/>
              <a:gdLst/>
              <a:ahLst/>
              <a:cxnLst/>
              <a:rect l="l" t="t" r="r" b="b"/>
              <a:pathLst>
                <a:path w="368300" h="257175">
                  <a:moveTo>
                    <a:pt x="182562" y="0"/>
                  </a:moveTo>
                  <a:lnTo>
                    <a:pt x="182562" y="47625"/>
                  </a:lnTo>
                  <a:lnTo>
                    <a:pt x="0" y="47625"/>
                  </a:lnTo>
                  <a:lnTo>
                    <a:pt x="0" y="209550"/>
                  </a:lnTo>
                  <a:lnTo>
                    <a:pt x="182562" y="209550"/>
                  </a:lnTo>
                  <a:lnTo>
                    <a:pt x="182562" y="257175"/>
                  </a:lnTo>
                  <a:lnTo>
                    <a:pt x="368300" y="128587"/>
                  </a:lnTo>
                  <a:lnTo>
                    <a:pt x="182562"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5">
              <a:extLst>
                <a:ext uri="{FF2B5EF4-FFF2-40B4-BE49-F238E27FC236}">
                  <a16:creationId xmlns:a16="http://schemas.microsoft.com/office/drawing/2014/main" id="{B3F38F7B-4AB2-C016-5D6C-9D0D8E1D71A7}"/>
                </a:ext>
              </a:extLst>
            </p:cNvPr>
            <p:cNvSpPr/>
            <p:nvPr/>
          </p:nvSpPr>
          <p:spPr>
            <a:xfrm>
              <a:off x="4073524" y="6493668"/>
              <a:ext cx="368300" cy="257175"/>
            </a:xfrm>
            <a:custGeom>
              <a:avLst/>
              <a:gdLst/>
              <a:ahLst/>
              <a:cxnLst/>
              <a:rect l="l" t="t" r="r" b="b"/>
              <a:pathLst>
                <a:path w="368300" h="257175">
                  <a:moveTo>
                    <a:pt x="0" y="47624"/>
                  </a:moveTo>
                  <a:lnTo>
                    <a:pt x="182563" y="47624"/>
                  </a:lnTo>
                  <a:lnTo>
                    <a:pt x="182563" y="0"/>
                  </a:lnTo>
                  <a:lnTo>
                    <a:pt x="368300" y="128587"/>
                  </a:lnTo>
                  <a:lnTo>
                    <a:pt x="182563" y="257175"/>
                  </a:lnTo>
                  <a:lnTo>
                    <a:pt x="182563" y="209550"/>
                  </a:lnTo>
                  <a:lnTo>
                    <a:pt x="0" y="209550"/>
                  </a:lnTo>
                  <a:lnTo>
                    <a:pt x="0" y="47624"/>
                  </a:lnTo>
                  <a:close/>
                </a:path>
              </a:pathLst>
            </a:custGeom>
            <a:ln w="476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7" name="object 16">
            <a:extLst>
              <a:ext uri="{FF2B5EF4-FFF2-40B4-BE49-F238E27FC236}">
                <a16:creationId xmlns:a16="http://schemas.microsoft.com/office/drawing/2014/main" id="{7ABAEE4F-7FF9-1467-51F0-51B8ED7A7901}"/>
              </a:ext>
            </a:extLst>
          </p:cNvPr>
          <p:cNvSpPr txBox="1"/>
          <p:nvPr/>
        </p:nvSpPr>
        <p:spPr>
          <a:xfrm>
            <a:off x="3973478" y="1968144"/>
            <a:ext cx="382498" cy="166712"/>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000" kern="0" spc="-25" baseline="0" dirty="0">
                <a:solidFill>
                  <a:sysClr val="windowText" lastClr="000000"/>
                </a:solidFill>
                <a:latin typeface="Arial"/>
                <a:cs typeface="Arial"/>
              </a:rPr>
              <a:t>R4</a:t>
            </a:r>
            <a:endParaRPr sz="1000" kern="0" baseline="0" dirty="0">
              <a:solidFill>
                <a:sysClr val="windowText" lastClr="000000"/>
              </a:solidFill>
              <a:latin typeface="Arial"/>
              <a:cs typeface="Arial"/>
            </a:endParaRPr>
          </a:p>
        </p:txBody>
      </p:sp>
      <p:grpSp>
        <p:nvGrpSpPr>
          <p:cNvPr id="18" name="object 17">
            <a:extLst>
              <a:ext uri="{FF2B5EF4-FFF2-40B4-BE49-F238E27FC236}">
                <a16:creationId xmlns:a16="http://schemas.microsoft.com/office/drawing/2014/main" id="{3F316E5C-6063-5CA5-C2D9-E07A54DF051B}"/>
              </a:ext>
            </a:extLst>
          </p:cNvPr>
          <p:cNvGrpSpPr/>
          <p:nvPr/>
        </p:nvGrpSpPr>
        <p:grpSpPr>
          <a:xfrm>
            <a:off x="3817124" y="4440608"/>
            <a:ext cx="597788" cy="698007"/>
            <a:chOff x="4070984" y="8047672"/>
            <a:chExt cx="373380" cy="467359"/>
          </a:xfrm>
        </p:grpSpPr>
        <p:sp>
          <p:nvSpPr>
            <p:cNvPr id="19" name="object 18">
              <a:extLst>
                <a:ext uri="{FF2B5EF4-FFF2-40B4-BE49-F238E27FC236}">
                  <a16:creationId xmlns:a16="http://schemas.microsoft.com/office/drawing/2014/main" id="{00F22712-F554-56CD-0422-53C925EE5CF6}"/>
                </a:ext>
              </a:extLst>
            </p:cNvPr>
            <p:cNvSpPr/>
            <p:nvPr/>
          </p:nvSpPr>
          <p:spPr>
            <a:xfrm>
              <a:off x="4073524" y="8050212"/>
              <a:ext cx="368300" cy="257175"/>
            </a:xfrm>
            <a:custGeom>
              <a:avLst/>
              <a:gdLst/>
              <a:ahLst/>
              <a:cxnLst/>
              <a:rect l="l" t="t" r="r" b="b"/>
              <a:pathLst>
                <a:path w="368300" h="257175">
                  <a:moveTo>
                    <a:pt x="182562" y="0"/>
                  </a:moveTo>
                  <a:lnTo>
                    <a:pt x="182562" y="47625"/>
                  </a:lnTo>
                  <a:lnTo>
                    <a:pt x="0" y="47625"/>
                  </a:lnTo>
                  <a:lnTo>
                    <a:pt x="0" y="209550"/>
                  </a:lnTo>
                  <a:lnTo>
                    <a:pt x="182562" y="209550"/>
                  </a:lnTo>
                  <a:lnTo>
                    <a:pt x="182562" y="257175"/>
                  </a:lnTo>
                  <a:lnTo>
                    <a:pt x="368300" y="128587"/>
                  </a:lnTo>
                  <a:lnTo>
                    <a:pt x="182562"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19">
              <a:extLst>
                <a:ext uri="{FF2B5EF4-FFF2-40B4-BE49-F238E27FC236}">
                  <a16:creationId xmlns:a16="http://schemas.microsoft.com/office/drawing/2014/main" id="{01D53AC3-F8BB-1A15-3E8D-4D5F217750B7}"/>
                </a:ext>
              </a:extLst>
            </p:cNvPr>
            <p:cNvSpPr/>
            <p:nvPr/>
          </p:nvSpPr>
          <p:spPr>
            <a:xfrm>
              <a:off x="4073524" y="8050212"/>
              <a:ext cx="368300" cy="257175"/>
            </a:xfrm>
            <a:custGeom>
              <a:avLst/>
              <a:gdLst/>
              <a:ahLst/>
              <a:cxnLst/>
              <a:rect l="l" t="t" r="r" b="b"/>
              <a:pathLst>
                <a:path w="368300" h="257175">
                  <a:moveTo>
                    <a:pt x="0" y="47624"/>
                  </a:moveTo>
                  <a:lnTo>
                    <a:pt x="182563" y="47624"/>
                  </a:lnTo>
                  <a:lnTo>
                    <a:pt x="182563" y="0"/>
                  </a:lnTo>
                  <a:lnTo>
                    <a:pt x="368300" y="128587"/>
                  </a:lnTo>
                  <a:lnTo>
                    <a:pt x="182563" y="257175"/>
                  </a:lnTo>
                  <a:lnTo>
                    <a:pt x="182563" y="209550"/>
                  </a:lnTo>
                  <a:lnTo>
                    <a:pt x="0" y="209550"/>
                  </a:lnTo>
                  <a:lnTo>
                    <a:pt x="0" y="47624"/>
                  </a:lnTo>
                  <a:close/>
                </a:path>
              </a:pathLst>
            </a:custGeom>
            <a:ln w="476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0">
              <a:extLst>
                <a:ext uri="{FF2B5EF4-FFF2-40B4-BE49-F238E27FC236}">
                  <a16:creationId xmlns:a16="http://schemas.microsoft.com/office/drawing/2014/main" id="{9DDD563A-472A-0FA9-474F-2A64FCEADFF9}"/>
                </a:ext>
              </a:extLst>
            </p:cNvPr>
            <p:cNvSpPr/>
            <p:nvPr/>
          </p:nvSpPr>
          <p:spPr>
            <a:xfrm>
              <a:off x="4073524" y="8254999"/>
              <a:ext cx="368300" cy="257175"/>
            </a:xfrm>
            <a:custGeom>
              <a:avLst/>
              <a:gdLst/>
              <a:ahLst/>
              <a:cxnLst/>
              <a:rect l="l" t="t" r="r" b="b"/>
              <a:pathLst>
                <a:path w="368300" h="257175">
                  <a:moveTo>
                    <a:pt x="182562" y="0"/>
                  </a:moveTo>
                  <a:lnTo>
                    <a:pt x="182562" y="47625"/>
                  </a:lnTo>
                  <a:lnTo>
                    <a:pt x="0" y="47625"/>
                  </a:lnTo>
                  <a:lnTo>
                    <a:pt x="0" y="209550"/>
                  </a:lnTo>
                  <a:lnTo>
                    <a:pt x="182562" y="209550"/>
                  </a:lnTo>
                  <a:lnTo>
                    <a:pt x="182562" y="257175"/>
                  </a:lnTo>
                  <a:lnTo>
                    <a:pt x="368300" y="128587"/>
                  </a:lnTo>
                  <a:lnTo>
                    <a:pt x="182562"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1">
              <a:extLst>
                <a:ext uri="{FF2B5EF4-FFF2-40B4-BE49-F238E27FC236}">
                  <a16:creationId xmlns:a16="http://schemas.microsoft.com/office/drawing/2014/main" id="{3BE1C9CE-8B56-EBBC-4EA2-084F79023E3E}"/>
                </a:ext>
              </a:extLst>
            </p:cNvPr>
            <p:cNvSpPr/>
            <p:nvPr/>
          </p:nvSpPr>
          <p:spPr>
            <a:xfrm>
              <a:off x="4073524" y="8254999"/>
              <a:ext cx="368300" cy="257175"/>
            </a:xfrm>
            <a:custGeom>
              <a:avLst/>
              <a:gdLst/>
              <a:ahLst/>
              <a:cxnLst/>
              <a:rect l="l" t="t" r="r" b="b"/>
              <a:pathLst>
                <a:path w="368300" h="257175">
                  <a:moveTo>
                    <a:pt x="0" y="47624"/>
                  </a:moveTo>
                  <a:lnTo>
                    <a:pt x="182563" y="47624"/>
                  </a:lnTo>
                  <a:lnTo>
                    <a:pt x="182563" y="0"/>
                  </a:lnTo>
                  <a:lnTo>
                    <a:pt x="368300" y="128587"/>
                  </a:lnTo>
                  <a:lnTo>
                    <a:pt x="182563" y="257175"/>
                  </a:lnTo>
                  <a:lnTo>
                    <a:pt x="182563" y="209550"/>
                  </a:lnTo>
                  <a:lnTo>
                    <a:pt x="0" y="209550"/>
                  </a:lnTo>
                  <a:lnTo>
                    <a:pt x="0" y="47624"/>
                  </a:lnTo>
                  <a:close/>
                </a:path>
              </a:pathLst>
            </a:custGeom>
            <a:ln w="476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3" name="object 22">
            <a:extLst>
              <a:ext uri="{FF2B5EF4-FFF2-40B4-BE49-F238E27FC236}">
                <a16:creationId xmlns:a16="http://schemas.microsoft.com/office/drawing/2014/main" id="{6DBF66AD-94B2-8E7F-8631-A708D76AC896}"/>
              </a:ext>
            </a:extLst>
          </p:cNvPr>
          <p:cNvSpPr txBox="1"/>
          <p:nvPr/>
        </p:nvSpPr>
        <p:spPr>
          <a:xfrm>
            <a:off x="3848542" y="4555887"/>
            <a:ext cx="361886" cy="410369"/>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000" kern="0" spc="-25" baseline="0" dirty="0">
                <a:solidFill>
                  <a:sysClr val="windowText" lastClr="000000"/>
                </a:solidFill>
                <a:latin typeface="Arial"/>
                <a:cs typeface="Arial"/>
              </a:rPr>
              <a:t>R6</a:t>
            </a:r>
            <a:endParaRPr sz="1000" kern="0" baseline="0" dirty="0">
              <a:solidFill>
                <a:sysClr val="windowText" lastClr="000000"/>
              </a:solidFill>
              <a:latin typeface="Arial"/>
              <a:cs typeface="Arial"/>
            </a:endParaRPr>
          </a:p>
          <a:p>
            <a:pPr marL="12700" eaLnBrk="1" fontAlgn="auto" hangingPunct="1">
              <a:spcBef>
                <a:spcPts val="670"/>
              </a:spcBef>
              <a:spcAft>
                <a:spcPts val="0"/>
              </a:spcAft>
            </a:pPr>
            <a:r>
              <a:rPr sz="1000" kern="0" spc="-25" baseline="0" dirty="0">
                <a:solidFill>
                  <a:sysClr val="windowText" lastClr="000000"/>
                </a:solidFill>
                <a:latin typeface="Arial"/>
                <a:cs typeface="Arial"/>
              </a:rPr>
              <a:t>R5</a:t>
            </a:r>
            <a:endParaRPr sz="1000" kern="0" baseline="0" dirty="0">
              <a:solidFill>
                <a:sysClr val="windowText" lastClr="000000"/>
              </a:solidFill>
              <a:latin typeface="Arial"/>
              <a:cs typeface="Arial"/>
            </a:endParaRPr>
          </a:p>
        </p:txBody>
      </p:sp>
      <p:sp>
        <p:nvSpPr>
          <p:cNvPr id="24" name="object 8">
            <a:extLst>
              <a:ext uri="{FF2B5EF4-FFF2-40B4-BE49-F238E27FC236}">
                <a16:creationId xmlns:a16="http://schemas.microsoft.com/office/drawing/2014/main" id="{DD19EF1D-A3FA-8454-229F-DDCE96B8BEE0}"/>
              </a:ext>
            </a:extLst>
          </p:cNvPr>
          <p:cNvSpPr txBox="1"/>
          <p:nvPr/>
        </p:nvSpPr>
        <p:spPr>
          <a:xfrm>
            <a:off x="6837765" y="1336979"/>
            <a:ext cx="731211" cy="228268"/>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400" kern="0" spc="-10" baseline="0" dirty="0">
                <a:solidFill>
                  <a:sysClr val="windowText" lastClr="000000"/>
                </a:solidFill>
                <a:latin typeface="Arial"/>
                <a:cs typeface="Arial"/>
              </a:rPr>
              <a:t>x0000</a:t>
            </a:r>
            <a:endParaRPr sz="1050" kern="0" baseline="0" dirty="0">
              <a:solidFill>
                <a:sysClr val="windowText" lastClr="000000"/>
              </a:solidFill>
              <a:latin typeface="Arial"/>
              <a:cs typeface="Arial"/>
            </a:endParaRPr>
          </a:p>
        </p:txBody>
      </p:sp>
      <p:sp>
        <p:nvSpPr>
          <p:cNvPr id="25" name="object 9">
            <a:extLst>
              <a:ext uri="{FF2B5EF4-FFF2-40B4-BE49-F238E27FC236}">
                <a16:creationId xmlns:a16="http://schemas.microsoft.com/office/drawing/2014/main" id="{C04A0DB4-2A04-33F0-1808-72EF8C2E27EE}"/>
              </a:ext>
            </a:extLst>
          </p:cNvPr>
          <p:cNvSpPr txBox="1"/>
          <p:nvPr/>
        </p:nvSpPr>
        <p:spPr>
          <a:xfrm>
            <a:off x="6876256" y="5313409"/>
            <a:ext cx="523537" cy="197490"/>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200" kern="0" spc="-10" baseline="0" dirty="0">
                <a:solidFill>
                  <a:sysClr val="windowText" lastClr="000000"/>
                </a:solidFill>
                <a:latin typeface="Arial"/>
                <a:cs typeface="Arial"/>
              </a:rPr>
              <a:t>xFFFF</a:t>
            </a:r>
            <a:endParaRPr sz="1050" kern="0" baseline="0" dirty="0">
              <a:solidFill>
                <a:sysClr val="windowText" lastClr="000000"/>
              </a:solidFill>
              <a:latin typeface="Arial"/>
              <a:cs typeface="Arial"/>
            </a:endParaRPr>
          </a:p>
        </p:txBody>
      </p:sp>
    </p:spTree>
    <p:extLst>
      <p:ext uri="{BB962C8B-B14F-4D97-AF65-F5344CB8AC3E}">
        <p14:creationId xmlns:p14="http://schemas.microsoft.com/office/powerpoint/2010/main" val="14249816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293FCA-D61D-5C02-5849-3D5A6404A363}"/>
              </a:ext>
            </a:extLst>
          </p:cNvPr>
          <p:cNvSpPr>
            <a:spLocks noGrp="1"/>
          </p:cNvSpPr>
          <p:nvPr>
            <p:ph type="title"/>
          </p:nvPr>
        </p:nvSpPr>
        <p:spPr/>
        <p:txBody>
          <a:bodyPr/>
          <a:lstStyle/>
          <a:p>
            <a:r>
              <a:rPr lang="en-US" altLang="zh-CN" sz="2800" b="1" dirty="0">
                <a:solidFill>
                  <a:srgbClr val="3333CC"/>
                </a:solidFill>
                <a:latin typeface="Arial"/>
                <a:cs typeface="Arial"/>
              </a:rPr>
              <a:t>LC3:</a:t>
            </a:r>
            <a:r>
              <a:rPr lang="en-US" altLang="zh-CN" sz="2800" b="1" spc="-15" dirty="0">
                <a:solidFill>
                  <a:srgbClr val="3333CC"/>
                </a:solidFill>
                <a:latin typeface="Arial"/>
                <a:cs typeface="Arial"/>
              </a:rPr>
              <a:t> </a:t>
            </a:r>
            <a:r>
              <a:rPr lang="en-US" altLang="zh-CN" sz="2800" b="1" dirty="0">
                <a:solidFill>
                  <a:srgbClr val="3333CC"/>
                </a:solidFill>
                <a:latin typeface="Arial"/>
                <a:cs typeface="Arial"/>
              </a:rPr>
              <a:t>Local</a:t>
            </a:r>
            <a:r>
              <a:rPr lang="en-US" altLang="zh-CN" sz="2800" b="1" spc="-15" dirty="0">
                <a:solidFill>
                  <a:srgbClr val="3333CC"/>
                </a:solidFill>
                <a:latin typeface="Arial"/>
                <a:cs typeface="Arial"/>
              </a:rPr>
              <a:t> </a:t>
            </a:r>
            <a:r>
              <a:rPr lang="en-US" altLang="zh-CN" sz="2800" b="1" dirty="0">
                <a:solidFill>
                  <a:srgbClr val="3333CC"/>
                </a:solidFill>
                <a:latin typeface="Arial"/>
                <a:cs typeface="Arial"/>
              </a:rPr>
              <a:t>Variable</a:t>
            </a:r>
            <a:r>
              <a:rPr lang="en-US" altLang="zh-CN" sz="2800" b="1" spc="-10" dirty="0">
                <a:solidFill>
                  <a:srgbClr val="3333CC"/>
                </a:solidFill>
                <a:latin typeface="Arial"/>
                <a:cs typeface="Arial"/>
              </a:rPr>
              <a:t> Storage</a:t>
            </a:r>
            <a:endParaRPr lang="zh-CN" altLang="en-US" dirty="0"/>
          </a:p>
        </p:txBody>
      </p:sp>
      <p:sp>
        <p:nvSpPr>
          <p:cNvPr id="7" name="object 3">
            <a:extLst>
              <a:ext uri="{FF2B5EF4-FFF2-40B4-BE49-F238E27FC236}">
                <a16:creationId xmlns:a16="http://schemas.microsoft.com/office/drawing/2014/main" id="{0930D19C-27E9-9EC4-E3DC-56165F213307}"/>
              </a:ext>
            </a:extLst>
          </p:cNvPr>
          <p:cNvSpPr txBox="1"/>
          <p:nvPr/>
        </p:nvSpPr>
        <p:spPr>
          <a:xfrm>
            <a:off x="611560" y="1124744"/>
            <a:ext cx="3686810" cy="2024272"/>
          </a:xfrm>
          <a:prstGeom prst="rect">
            <a:avLst/>
          </a:prstGeom>
        </p:spPr>
        <p:txBody>
          <a:bodyPr vert="horz" wrap="square" lIns="0" tIns="127635" rIns="0" bIns="0" rtlCol="0">
            <a:spAutoFit/>
          </a:bodyPr>
          <a:lstStyle/>
          <a:p>
            <a:pPr marL="88900" eaLnBrk="1" fontAlgn="auto" hangingPunct="1">
              <a:spcBef>
                <a:spcPts val="1005"/>
              </a:spcBef>
              <a:spcAft>
                <a:spcPts val="0"/>
              </a:spcAft>
            </a:pPr>
            <a:r>
              <a:rPr sz="1400" b="1" kern="0" baseline="0" dirty="0">
                <a:solidFill>
                  <a:srgbClr val="3333CC"/>
                </a:solidFill>
                <a:latin typeface="Arial"/>
                <a:cs typeface="Arial"/>
              </a:rPr>
              <a:t>LC</a:t>
            </a:r>
            <a:r>
              <a:rPr sz="2000" b="1" kern="0" baseline="0" dirty="0">
                <a:solidFill>
                  <a:srgbClr val="3333CC"/>
                </a:solidFill>
                <a:latin typeface="Arial"/>
                <a:cs typeface="Arial"/>
              </a:rPr>
              <a:t>3:</a:t>
            </a:r>
            <a:r>
              <a:rPr sz="2000" b="1" kern="0" spc="-15" baseline="0" dirty="0">
                <a:solidFill>
                  <a:srgbClr val="3333CC"/>
                </a:solidFill>
                <a:latin typeface="Arial"/>
                <a:cs typeface="Arial"/>
              </a:rPr>
              <a:t> </a:t>
            </a:r>
            <a:r>
              <a:rPr sz="2000" b="1" kern="0" baseline="0" dirty="0">
                <a:solidFill>
                  <a:srgbClr val="3333CC"/>
                </a:solidFill>
                <a:latin typeface="Arial"/>
                <a:cs typeface="Arial"/>
              </a:rPr>
              <a:t>Local</a:t>
            </a:r>
            <a:r>
              <a:rPr sz="2000" b="1" kern="0" spc="-15" baseline="0" dirty="0">
                <a:solidFill>
                  <a:srgbClr val="3333CC"/>
                </a:solidFill>
                <a:latin typeface="Arial"/>
                <a:cs typeface="Arial"/>
              </a:rPr>
              <a:t> </a:t>
            </a:r>
            <a:r>
              <a:rPr sz="2000" b="1" kern="0" baseline="0" dirty="0">
                <a:solidFill>
                  <a:srgbClr val="3333CC"/>
                </a:solidFill>
                <a:latin typeface="Arial"/>
                <a:cs typeface="Arial"/>
              </a:rPr>
              <a:t>Variable</a:t>
            </a:r>
            <a:r>
              <a:rPr sz="2000" b="1" kern="0" spc="-10" baseline="0" dirty="0">
                <a:solidFill>
                  <a:srgbClr val="3333CC"/>
                </a:solidFill>
                <a:latin typeface="Arial"/>
                <a:cs typeface="Arial"/>
              </a:rPr>
              <a:t> Storage</a:t>
            </a:r>
            <a:endParaRPr sz="2000" kern="0" baseline="0" dirty="0">
              <a:solidFill>
                <a:sysClr val="windowText" lastClr="000000"/>
              </a:solidFill>
              <a:latin typeface="Arial"/>
              <a:cs typeface="Arial"/>
            </a:endParaRPr>
          </a:p>
          <a:p>
            <a:pPr marL="65405" indent="-62230" eaLnBrk="1" fontAlgn="auto" hangingPunct="1">
              <a:spcBef>
                <a:spcPts val="775"/>
              </a:spcBef>
              <a:spcAft>
                <a:spcPts val="0"/>
              </a:spcAft>
              <a:buSzPct val="91666"/>
              <a:buFontTx/>
              <a:buChar char="•"/>
              <a:tabLst>
                <a:tab pos="65405" algn="l"/>
              </a:tabLst>
            </a:pPr>
            <a:r>
              <a:rPr sz="2000" kern="0" baseline="0" dirty="0">
                <a:solidFill>
                  <a:sysClr val="windowText" lastClr="000000"/>
                </a:solidFill>
                <a:latin typeface="Arial"/>
                <a:cs typeface="Arial"/>
              </a:rPr>
              <a:t>Local</a:t>
            </a:r>
            <a:r>
              <a:rPr sz="2000" kern="0" spc="-10" baseline="0" dirty="0">
                <a:solidFill>
                  <a:sysClr val="windowText" lastClr="000000"/>
                </a:solidFill>
                <a:latin typeface="Arial"/>
                <a:cs typeface="Arial"/>
              </a:rPr>
              <a:t> </a:t>
            </a:r>
            <a:r>
              <a:rPr sz="2000" kern="0" baseline="0" dirty="0">
                <a:solidFill>
                  <a:sysClr val="windowText" lastClr="000000"/>
                </a:solidFill>
                <a:latin typeface="Arial"/>
                <a:cs typeface="Arial"/>
              </a:rPr>
              <a:t>variables</a:t>
            </a:r>
            <a:r>
              <a:rPr sz="2000" kern="0" spc="-10" baseline="0" dirty="0">
                <a:solidFill>
                  <a:sysClr val="windowText" lastClr="000000"/>
                </a:solidFill>
                <a:latin typeface="Arial"/>
                <a:cs typeface="Arial"/>
              </a:rPr>
              <a:t> </a:t>
            </a:r>
            <a:r>
              <a:rPr sz="2000" kern="0" baseline="0" dirty="0">
                <a:solidFill>
                  <a:sysClr val="windowText" lastClr="000000"/>
                </a:solidFill>
                <a:latin typeface="Arial"/>
                <a:cs typeface="Arial"/>
              </a:rPr>
              <a:t>are</a:t>
            </a:r>
            <a:r>
              <a:rPr sz="2000" kern="0" spc="-10" baseline="0" dirty="0">
                <a:solidFill>
                  <a:sysClr val="windowText" lastClr="000000"/>
                </a:solidFill>
                <a:latin typeface="Arial"/>
                <a:cs typeface="Arial"/>
              </a:rPr>
              <a:t> </a:t>
            </a:r>
            <a:r>
              <a:rPr sz="2000" kern="0" baseline="0" dirty="0">
                <a:solidFill>
                  <a:sysClr val="windowText" lastClr="000000"/>
                </a:solidFill>
                <a:latin typeface="Arial"/>
                <a:cs typeface="Arial"/>
              </a:rPr>
              <a:t>stored</a:t>
            </a:r>
            <a:r>
              <a:rPr sz="2000" kern="0" spc="-10" baseline="0" dirty="0">
                <a:solidFill>
                  <a:sysClr val="windowText" lastClr="000000"/>
                </a:solidFill>
                <a:latin typeface="Arial"/>
                <a:cs typeface="Arial"/>
              </a:rPr>
              <a:t> </a:t>
            </a:r>
            <a:r>
              <a:rPr sz="2000" kern="0" baseline="0" dirty="0">
                <a:solidFill>
                  <a:sysClr val="windowText" lastClr="000000"/>
                </a:solidFill>
                <a:latin typeface="Arial"/>
                <a:cs typeface="Arial"/>
              </a:rPr>
              <a:t>in</a:t>
            </a:r>
            <a:r>
              <a:rPr sz="2000" kern="0" spc="-10" baseline="0" dirty="0">
                <a:solidFill>
                  <a:sysClr val="windowText" lastClr="000000"/>
                </a:solidFill>
                <a:latin typeface="Arial"/>
                <a:cs typeface="Arial"/>
              </a:rPr>
              <a:t> </a:t>
            </a:r>
            <a:r>
              <a:rPr sz="2000" kern="0" spc="-25" baseline="0" dirty="0">
                <a:solidFill>
                  <a:sysClr val="windowText" lastClr="000000"/>
                </a:solidFill>
                <a:latin typeface="Arial"/>
                <a:cs typeface="Arial"/>
              </a:rPr>
              <a:t>an</a:t>
            </a:r>
            <a:endParaRPr sz="2000" kern="0" baseline="0" dirty="0">
              <a:solidFill>
                <a:sysClr val="windowText" lastClr="000000"/>
              </a:solidFill>
              <a:latin typeface="Arial"/>
              <a:cs typeface="Arial"/>
            </a:endParaRPr>
          </a:p>
          <a:p>
            <a:pPr marL="12700" eaLnBrk="1" fontAlgn="auto" hangingPunct="1">
              <a:spcBef>
                <a:spcPts val="0"/>
              </a:spcBef>
              <a:spcAft>
                <a:spcPts val="0"/>
              </a:spcAft>
            </a:pPr>
            <a:r>
              <a:rPr sz="2000" i="1" kern="0" baseline="0" dirty="0">
                <a:solidFill>
                  <a:srgbClr val="CE0000"/>
                </a:solidFill>
                <a:latin typeface="Arial"/>
                <a:cs typeface="Arial"/>
              </a:rPr>
              <a:t>activation</a:t>
            </a:r>
            <a:r>
              <a:rPr sz="2000" i="1" kern="0" spc="-15" baseline="0" dirty="0">
                <a:solidFill>
                  <a:srgbClr val="CE0000"/>
                </a:solidFill>
                <a:latin typeface="Arial"/>
                <a:cs typeface="Arial"/>
              </a:rPr>
              <a:t> </a:t>
            </a:r>
            <a:r>
              <a:rPr sz="2000" i="1" kern="0" baseline="0" dirty="0">
                <a:solidFill>
                  <a:srgbClr val="CE0000"/>
                </a:solidFill>
                <a:latin typeface="Arial"/>
                <a:cs typeface="Arial"/>
              </a:rPr>
              <a:t>record</a:t>
            </a:r>
            <a:r>
              <a:rPr sz="2000" kern="0" baseline="0" dirty="0">
                <a:solidFill>
                  <a:sysClr val="windowText" lastClr="000000"/>
                </a:solidFill>
                <a:latin typeface="Arial"/>
                <a:cs typeface="Arial"/>
              </a:rPr>
              <a:t>,</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for</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each</a:t>
            </a:r>
            <a:r>
              <a:rPr sz="2000" kern="0" spc="-10" baseline="0" dirty="0">
                <a:solidFill>
                  <a:sysClr val="windowText" lastClr="000000"/>
                </a:solidFill>
                <a:latin typeface="Arial"/>
                <a:cs typeface="Arial"/>
              </a:rPr>
              <a:t> </a:t>
            </a:r>
            <a:r>
              <a:rPr sz="2000" kern="0" baseline="0" dirty="0">
                <a:solidFill>
                  <a:sysClr val="windowText" lastClr="000000"/>
                </a:solidFill>
                <a:latin typeface="Arial"/>
                <a:cs typeface="Arial"/>
              </a:rPr>
              <a:t>code</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block</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also</a:t>
            </a:r>
            <a:r>
              <a:rPr sz="2000" kern="0" spc="-10" baseline="0" dirty="0">
                <a:solidFill>
                  <a:sysClr val="windowText" lastClr="000000"/>
                </a:solidFill>
                <a:latin typeface="Arial"/>
                <a:cs typeface="Arial"/>
              </a:rPr>
              <a:t> </a:t>
            </a:r>
            <a:r>
              <a:rPr sz="2000" kern="0" baseline="0" dirty="0">
                <a:solidFill>
                  <a:sysClr val="windowText" lastClr="000000"/>
                </a:solidFill>
                <a:latin typeface="Arial"/>
                <a:cs typeface="Arial"/>
              </a:rPr>
              <a:t>known</a:t>
            </a:r>
            <a:r>
              <a:rPr sz="2000" kern="0" spc="-15" baseline="0" dirty="0">
                <a:solidFill>
                  <a:sysClr val="windowText" lastClr="000000"/>
                </a:solidFill>
                <a:latin typeface="Arial"/>
                <a:cs typeface="Arial"/>
              </a:rPr>
              <a:t> </a:t>
            </a:r>
            <a:r>
              <a:rPr sz="2000" kern="0" baseline="0" dirty="0">
                <a:solidFill>
                  <a:sysClr val="windowText" lastClr="000000"/>
                </a:solidFill>
                <a:latin typeface="Arial"/>
                <a:cs typeface="Arial"/>
              </a:rPr>
              <a:t>as</a:t>
            </a:r>
            <a:r>
              <a:rPr sz="2000" kern="0" spc="-15" baseline="0" dirty="0">
                <a:solidFill>
                  <a:sysClr val="windowText" lastClr="000000"/>
                </a:solidFill>
                <a:latin typeface="Arial"/>
                <a:cs typeface="Arial"/>
              </a:rPr>
              <a:t> </a:t>
            </a:r>
            <a:r>
              <a:rPr sz="2000" kern="0" spc="-50" baseline="0" dirty="0">
                <a:solidFill>
                  <a:sysClr val="windowText" lastClr="000000"/>
                </a:solidFill>
                <a:latin typeface="Arial"/>
                <a:cs typeface="Arial"/>
              </a:rPr>
              <a:t>a</a:t>
            </a:r>
            <a:r>
              <a:rPr lang="en-US" sz="2000" kern="0" spc="-50" baseline="0" dirty="0">
                <a:solidFill>
                  <a:sysClr val="windowText" lastClr="000000"/>
                </a:solidFill>
                <a:latin typeface="Arial"/>
                <a:cs typeface="Arial"/>
              </a:rPr>
              <a:t>  </a:t>
            </a:r>
            <a:r>
              <a:rPr sz="2000" i="1" kern="0" baseline="0" dirty="0">
                <a:solidFill>
                  <a:srgbClr val="CE0000"/>
                </a:solidFill>
                <a:latin typeface="Arial"/>
                <a:cs typeface="Arial"/>
              </a:rPr>
              <a:t>stack</a:t>
            </a:r>
            <a:r>
              <a:rPr sz="2000" i="1" kern="0" spc="-20" baseline="0" dirty="0">
                <a:solidFill>
                  <a:srgbClr val="CE0000"/>
                </a:solidFill>
                <a:latin typeface="Arial"/>
                <a:cs typeface="Arial"/>
              </a:rPr>
              <a:t> </a:t>
            </a:r>
            <a:r>
              <a:rPr sz="2000" i="1" kern="0" spc="-10" baseline="0" dirty="0">
                <a:solidFill>
                  <a:srgbClr val="CE0000"/>
                </a:solidFill>
                <a:latin typeface="Arial"/>
                <a:cs typeface="Arial"/>
              </a:rPr>
              <a:t>frame</a:t>
            </a:r>
            <a:r>
              <a:rPr sz="2000" kern="0" spc="-10" baseline="0" dirty="0">
                <a:solidFill>
                  <a:sysClr val="windowText" lastClr="000000"/>
                </a:solidFill>
                <a:latin typeface="Arial"/>
                <a:cs typeface="Arial"/>
              </a:rPr>
              <a:t>.</a:t>
            </a:r>
            <a:endParaRPr sz="2000" kern="0" baseline="0" dirty="0">
              <a:solidFill>
                <a:sysClr val="windowText" lastClr="000000"/>
              </a:solidFill>
              <a:latin typeface="Arial"/>
              <a:cs typeface="Arial"/>
            </a:endParaRPr>
          </a:p>
          <a:p>
            <a:pPr marL="299720" lvl="1" indent="-116205" eaLnBrk="1" fontAlgn="auto" hangingPunct="1">
              <a:spcBef>
                <a:spcPts val="270"/>
              </a:spcBef>
              <a:spcAft>
                <a:spcPts val="0"/>
              </a:spcAft>
              <a:buFontTx/>
              <a:buChar char="•"/>
              <a:tabLst>
                <a:tab pos="299720" algn="l"/>
              </a:tabLst>
            </a:pPr>
            <a:r>
              <a:rPr sz="1400" kern="0" baseline="0" dirty="0">
                <a:solidFill>
                  <a:sysClr val="windowText" lastClr="000000"/>
                </a:solidFill>
                <a:latin typeface="Arial"/>
                <a:cs typeface="Arial"/>
              </a:rPr>
              <a:t>Cannot</a:t>
            </a:r>
            <a:r>
              <a:rPr sz="1400" kern="0" spc="-5" baseline="0" dirty="0">
                <a:solidFill>
                  <a:sysClr val="windowText" lastClr="000000"/>
                </a:solidFill>
                <a:latin typeface="Arial"/>
                <a:cs typeface="Arial"/>
              </a:rPr>
              <a:t> </a:t>
            </a:r>
            <a:r>
              <a:rPr sz="1400" kern="0" baseline="0" dirty="0">
                <a:solidFill>
                  <a:sysClr val="windowText" lastClr="000000"/>
                </a:solidFill>
                <a:latin typeface="Arial"/>
                <a:cs typeface="Arial"/>
              </a:rPr>
              <a:t>afford</a:t>
            </a:r>
            <a:r>
              <a:rPr sz="1400" kern="0" spc="5" baseline="0" dirty="0">
                <a:solidFill>
                  <a:sysClr val="windowText" lastClr="000000"/>
                </a:solidFill>
                <a:latin typeface="Arial"/>
                <a:cs typeface="Arial"/>
              </a:rPr>
              <a:t> </a:t>
            </a:r>
            <a:r>
              <a:rPr sz="1400" kern="0" baseline="0" dirty="0">
                <a:solidFill>
                  <a:sysClr val="windowText" lastClr="000000"/>
                </a:solidFill>
                <a:latin typeface="Arial"/>
                <a:cs typeface="Arial"/>
              </a:rPr>
              <a:t>to</a:t>
            </a:r>
            <a:r>
              <a:rPr sz="1400" kern="0" spc="5" baseline="0" dirty="0">
                <a:solidFill>
                  <a:sysClr val="windowText" lastClr="000000"/>
                </a:solidFill>
                <a:latin typeface="Arial"/>
                <a:cs typeface="Arial"/>
              </a:rPr>
              <a:t> </a:t>
            </a:r>
            <a:r>
              <a:rPr sz="1400" kern="0" baseline="0" dirty="0">
                <a:solidFill>
                  <a:sysClr val="windowText" lastClr="000000"/>
                </a:solidFill>
                <a:latin typeface="Arial"/>
                <a:cs typeface="Arial"/>
              </a:rPr>
              <a:t>forget about</a:t>
            </a:r>
            <a:r>
              <a:rPr sz="1400" kern="0" spc="-5" baseline="0" dirty="0">
                <a:solidFill>
                  <a:sysClr val="windowText" lastClr="000000"/>
                </a:solidFill>
                <a:latin typeface="Arial"/>
                <a:cs typeface="Arial"/>
              </a:rPr>
              <a:t> </a:t>
            </a:r>
            <a:r>
              <a:rPr sz="1400" kern="0" baseline="0" dirty="0">
                <a:solidFill>
                  <a:sysClr val="windowText" lastClr="000000"/>
                </a:solidFill>
                <a:latin typeface="Arial"/>
                <a:cs typeface="Arial"/>
              </a:rPr>
              <a:t>the</a:t>
            </a:r>
            <a:r>
              <a:rPr sz="1400" kern="0" spc="5" baseline="0" dirty="0">
                <a:solidFill>
                  <a:sysClr val="windowText" lastClr="000000"/>
                </a:solidFill>
                <a:latin typeface="Arial"/>
                <a:cs typeface="Arial"/>
              </a:rPr>
              <a:t> </a:t>
            </a:r>
            <a:r>
              <a:rPr sz="1400" kern="0" baseline="0" dirty="0">
                <a:solidFill>
                  <a:sysClr val="windowText" lastClr="000000"/>
                </a:solidFill>
                <a:latin typeface="Arial"/>
                <a:cs typeface="Arial"/>
              </a:rPr>
              <a:t>Stack</a:t>
            </a:r>
            <a:r>
              <a:rPr sz="1400" kern="0" spc="5" baseline="0" dirty="0">
                <a:solidFill>
                  <a:sysClr val="windowText" lastClr="000000"/>
                </a:solidFill>
                <a:latin typeface="Arial"/>
                <a:cs typeface="Arial"/>
              </a:rPr>
              <a:t> </a:t>
            </a:r>
            <a:r>
              <a:rPr sz="1400" kern="0" spc="-50" baseline="0" dirty="0">
                <a:solidFill>
                  <a:sysClr val="windowText" lastClr="000000"/>
                </a:solidFill>
                <a:latin typeface="Cambria"/>
                <a:cs typeface="Cambria"/>
              </a:rPr>
              <a:t>©</a:t>
            </a:r>
            <a:endParaRPr sz="1400" kern="0" baseline="0" dirty="0">
              <a:solidFill>
                <a:sysClr val="windowText" lastClr="000000"/>
              </a:solidFill>
              <a:latin typeface="Cambria"/>
              <a:cs typeface="Cambria"/>
            </a:endParaRPr>
          </a:p>
        </p:txBody>
      </p:sp>
      <p:sp>
        <p:nvSpPr>
          <p:cNvPr id="8" name="object 4">
            <a:extLst>
              <a:ext uri="{FF2B5EF4-FFF2-40B4-BE49-F238E27FC236}">
                <a16:creationId xmlns:a16="http://schemas.microsoft.com/office/drawing/2014/main" id="{39ACF5C8-3137-6D73-BA13-54E82EC9C6C1}"/>
              </a:ext>
            </a:extLst>
          </p:cNvPr>
          <p:cNvSpPr txBox="1"/>
          <p:nvPr/>
        </p:nvSpPr>
        <p:spPr>
          <a:xfrm>
            <a:off x="646196" y="3093511"/>
            <a:ext cx="4199436" cy="2665986"/>
          </a:xfrm>
          <a:prstGeom prst="rect">
            <a:avLst/>
          </a:prstGeom>
        </p:spPr>
        <p:txBody>
          <a:bodyPr vert="horz" wrap="square" lIns="0" tIns="3175" rIns="0" bIns="0" rtlCol="0">
            <a:spAutoFit/>
          </a:bodyPr>
          <a:lstStyle/>
          <a:p>
            <a:pPr marL="12700" marR="299085" indent="-9525">
              <a:lnSpc>
                <a:spcPct val="105000"/>
              </a:lnSpc>
              <a:spcBef>
                <a:spcPts val="25"/>
              </a:spcBef>
              <a:buSzPct val="91666"/>
              <a:buFont typeface="Arial"/>
              <a:buChar char="•"/>
              <a:tabLst>
                <a:tab pos="65405" algn="l"/>
              </a:tabLst>
            </a:pPr>
            <a:r>
              <a:rPr sz="2800" i="1" dirty="0">
                <a:solidFill>
                  <a:srgbClr val="C00000"/>
                </a:solidFill>
                <a:latin typeface="Arial"/>
                <a:cs typeface="Arial"/>
              </a:rPr>
              <a:t>Symbol</a:t>
            </a:r>
            <a:r>
              <a:rPr sz="2800" i="1" spc="-20" dirty="0">
                <a:solidFill>
                  <a:srgbClr val="C00000"/>
                </a:solidFill>
                <a:latin typeface="Arial"/>
                <a:cs typeface="Arial"/>
              </a:rPr>
              <a:t> </a:t>
            </a:r>
            <a:r>
              <a:rPr sz="2800" i="1" dirty="0">
                <a:solidFill>
                  <a:srgbClr val="C00000"/>
                </a:solidFill>
                <a:latin typeface="Arial"/>
                <a:cs typeface="Arial"/>
              </a:rPr>
              <a:t>table</a:t>
            </a:r>
            <a:r>
              <a:rPr sz="2800" i="1" spc="-25" dirty="0">
                <a:solidFill>
                  <a:srgbClr val="C00000"/>
                </a:solidFill>
                <a:latin typeface="Arial"/>
                <a:cs typeface="Arial"/>
              </a:rPr>
              <a:t> </a:t>
            </a:r>
            <a:r>
              <a:rPr sz="2800" i="1" dirty="0">
                <a:solidFill>
                  <a:srgbClr val="C00000"/>
                </a:solidFill>
                <a:latin typeface="Arial"/>
                <a:cs typeface="Arial"/>
              </a:rPr>
              <a:t>“offset”</a:t>
            </a:r>
            <a:r>
              <a:rPr sz="2800" i="1" spc="-25" dirty="0">
                <a:solidFill>
                  <a:srgbClr val="C00000"/>
                </a:solidFill>
                <a:latin typeface="Arial"/>
                <a:cs typeface="Arial"/>
              </a:rPr>
              <a:t> </a:t>
            </a:r>
            <a:r>
              <a:rPr sz="2800" i="1" dirty="0">
                <a:solidFill>
                  <a:srgbClr val="C00000"/>
                </a:solidFill>
                <a:latin typeface="Arial"/>
                <a:cs typeface="Arial"/>
              </a:rPr>
              <a:t>gives</a:t>
            </a:r>
            <a:r>
              <a:rPr sz="2800" i="1" spc="-25" dirty="0">
                <a:solidFill>
                  <a:srgbClr val="C00000"/>
                </a:solidFill>
                <a:latin typeface="Arial"/>
                <a:cs typeface="Arial"/>
              </a:rPr>
              <a:t> the </a:t>
            </a:r>
            <a:r>
              <a:rPr sz="2800" i="1" dirty="0">
                <a:solidFill>
                  <a:srgbClr val="C00000"/>
                </a:solidFill>
                <a:latin typeface="Arial"/>
                <a:cs typeface="Arial"/>
              </a:rPr>
              <a:t>distance</a:t>
            </a:r>
            <a:r>
              <a:rPr sz="2800" i="1" spc="-20" dirty="0">
                <a:solidFill>
                  <a:srgbClr val="C00000"/>
                </a:solidFill>
                <a:latin typeface="Arial"/>
                <a:cs typeface="Arial"/>
              </a:rPr>
              <a:t> </a:t>
            </a:r>
            <a:r>
              <a:rPr sz="2800" i="1" dirty="0">
                <a:solidFill>
                  <a:srgbClr val="C00000"/>
                </a:solidFill>
                <a:latin typeface="Arial"/>
                <a:cs typeface="Arial"/>
              </a:rPr>
              <a:t>from</a:t>
            </a:r>
            <a:r>
              <a:rPr sz="2800" i="1" spc="-20" dirty="0">
                <a:solidFill>
                  <a:srgbClr val="C00000"/>
                </a:solidFill>
                <a:latin typeface="Arial"/>
                <a:cs typeface="Arial"/>
              </a:rPr>
              <a:t> </a:t>
            </a:r>
            <a:r>
              <a:rPr sz="2800" i="1" dirty="0">
                <a:solidFill>
                  <a:srgbClr val="C00000"/>
                </a:solidFill>
                <a:latin typeface="Arial"/>
                <a:cs typeface="Arial"/>
              </a:rPr>
              <a:t>the</a:t>
            </a:r>
            <a:r>
              <a:rPr sz="2800" i="1" spc="-15" dirty="0">
                <a:solidFill>
                  <a:srgbClr val="C00000"/>
                </a:solidFill>
                <a:latin typeface="Arial"/>
                <a:cs typeface="Arial"/>
              </a:rPr>
              <a:t> </a:t>
            </a:r>
            <a:r>
              <a:rPr sz="2800" i="1" dirty="0">
                <a:solidFill>
                  <a:srgbClr val="C00000"/>
                </a:solidFill>
                <a:latin typeface="Arial"/>
                <a:cs typeface="Arial"/>
              </a:rPr>
              <a:t>base</a:t>
            </a:r>
            <a:r>
              <a:rPr sz="2800" i="1" spc="-20" dirty="0">
                <a:solidFill>
                  <a:srgbClr val="C00000"/>
                </a:solidFill>
                <a:latin typeface="Arial"/>
                <a:cs typeface="Arial"/>
              </a:rPr>
              <a:t> </a:t>
            </a:r>
            <a:r>
              <a:rPr sz="2800" i="1" dirty="0">
                <a:solidFill>
                  <a:srgbClr val="C00000"/>
                </a:solidFill>
                <a:latin typeface="Arial"/>
                <a:cs typeface="Arial"/>
              </a:rPr>
              <a:t>of</a:t>
            </a:r>
            <a:r>
              <a:rPr sz="2800" i="1" spc="-15" dirty="0">
                <a:solidFill>
                  <a:srgbClr val="C00000"/>
                </a:solidFill>
                <a:latin typeface="Arial"/>
                <a:cs typeface="Arial"/>
              </a:rPr>
              <a:t> </a:t>
            </a:r>
            <a:r>
              <a:rPr sz="2800" i="1" dirty="0">
                <a:solidFill>
                  <a:srgbClr val="C00000"/>
                </a:solidFill>
                <a:latin typeface="Arial"/>
                <a:cs typeface="Arial"/>
              </a:rPr>
              <a:t>the</a:t>
            </a:r>
            <a:r>
              <a:rPr sz="2800" i="1" spc="-20" dirty="0">
                <a:solidFill>
                  <a:srgbClr val="C00000"/>
                </a:solidFill>
                <a:latin typeface="Arial"/>
                <a:cs typeface="Arial"/>
              </a:rPr>
              <a:t> </a:t>
            </a:r>
            <a:r>
              <a:rPr sz="2800" i="1" spc="-10" dirty="0">
                <a:solidFill>
                  <a:srgbClr val="C00000"/>
                </a:solidFill>
                <a:latin typeface="Arial"/>
                <a:cs typeface="Arial"/>
              </a:rPr>
              <a:t>fram</a:t>
            </a:r>
            <a:r>
              <a:rPr sz="2800" spc="-10" dirty="0">
                <a:latin typeface="Arial"/>
                <a:cs typeface="Arial"/>
              </a:rPr>
              <a:t>e.</a:t>
            </a:r>
            <a:endParaRPr sz="2800" dirty="0">
              <a:latin typeface="Arial"/>
              <a:cs typeface="Arial"/>
            </a:endParaRPr>
          </a:p>
          <a:p>
            <a:pPr marL="299720" marR="236854" lvl="1" indent="-116205">
              <a:lnSpc>
                <a:spcPct val="100000"/>
              </a:lnSpc>
              <a:spcBef>
                <a:spcPts val="250"/>
              </a:spcBef>
              <a:buChar char="•"/>
              <a:tabLst>
                <a:tab pos="300990" algn="l"/>
              </a:tabLst>
            </a:pPr>
            <a:r>
              <a:rPr sz="2400" dirty="0">
                <a:latin typeface="Arial"/>
                <a:cs typeface="Arial"/>
              </a:rPr>
              <a:t>R5</a:t>
            </a:r>
            <a:r>
              <a:rPr sz="2400" spc="-5" dirty="0">
                <a:latin typeface="Arial"/>
                <a:cs typeface="Arial"/>
              </a:rPr>
              <a:t> </a:t>
            </a:r>
            <a:r>
              <a:rPr sz="2400" dirty="0">
                <a:latin typeface="Arial"/>
                <a:cs typeface="Arial"/>
              </a:rPr>
              <a:t>is</a:t>
            </a:r>
            <a:r>
              <a:rPr sz="2400" spc="-5" dirty="0">
                <a:latin typeface="Arial"/>
                <a:cs typeface="Arial"/>
              </a:rPr>
              <a:t> </a:t>
            </a:r>
            <a:r>
              <a:rPr sz="2400" dirty="0">
                <a:latin typeface="Arial"/>
                <a:cs typeface="Arial"/>
              </a:rPr>
              <a:t>the frame</a:t>
            </a:r>
            <a:r>
              <a:rPr sz="2400" spc="-5" dirty="0">
                <a:latin typeface="Arial"/>
                <a:cs typeface="Arial"/>
              </a:rPr>
              <a:t> </a:t>
            </a:r>
            <a:r>
              <a:rPr sz="2400" dirty="0">
                <a:latin typeface="Arial"/>
                <a:cs typeface="Arial"/>
              </a:rPr>
              <a:t>pointer</a:t>
            </a:r>
            <a:r>
              <a:rPr sz="2400" spc="-5" dirty="0">
                <a:latin typeface="Arial"/>
                <a:cs typeface="Arial"/>
              </a:rPr>
              <a:t> </a:t>
            </a:r>
            <a:r>
              <a:rPr sz="2400" dirty="0">
                <a:latin typeface="Arial"/>
                <a:cs typeface="Arial"/>
              </a:rPr>
              <a:t>– holds</a:t>
            </a:r>
            <a:r>
              <a:rPr sz="2400" spc="-5" dirty="0">
                <a:latin typeface="Arial"/>
                <a:cs typeface="Arial"/>
              </a:rPr>
              <a:t> </a:t>
            </a:r>
            <a:r>
              <a:rPr sz="2400" spc="-10" dirty="0">
                <a:latin typeface="Arial"/>
                <a:cs typeface="Arial"/>
              </a:rPr>
              <a:t>address </a:t>
            </a:r>
            <a:r>
              <a:rPr sz="2400" dirty="0">
                <a:latin typeface="Arial"/>
                <a:cs typeface="Arial"/>
              </a:rPr>
              <a:t>of</a:t>
            </a:r>
            <a:r>
              <a:rPr sz="2400" spc="-10" dirty="0">
                <a:latin typeface="Arial"/>
                <a:cs typeface="Arial"/>
              </a:rPr>
              <a:t> </a:t>
            </a:r>
            <a:r>
              <a:rPr sz="2400" dirty="0">
                <a:latin typeface="Arial"/>
                <a:cs typeface="Arial"/>
              </a:rPr>
              <a:t>the base of</a:t>
            </a:r>
            <a:r>
              <a:rPr sz="2400" spc="-5" dirty="0">
                <a:latin typeface="Arial"/>
                <a:cs typeface="Arial"/>
              </a:rPr>
              <a:t> </a:t>
            </a:r>
            <a:r>
              <a:rPr sz="2400" dirty="0">
                <a:latin typeface="Arial"/>
                <a:cs typeface="Arial"/>
              </a:rPr>
              <a:t>the current</a:t>
            </a:r>
            <a:r>
              <a:rPr sz="2400" spc="-5" dirty="0">
                <a:latin typeface="Arial"/>
                <a:cs typeface="Arial"/>
              </a:rPr>
              <a:t> </a:t>
            </a:r>
            <a:r>
              <a:rPr sz="2400" spc="-10" dirty="0">
                <a:latin typeface="Arial"/>
                <a:cs typeface="Arial"/>
              </a:rPr>
              <a:t>frame.</a:t>
            </a:r>
            <a:endParaRPr sz="2400" dirty="0">
              <a:latin typeface="Arial"/>
              <a:cs typeface="Arial"/>
            </a:endParaRPr>
          </a:p>
          <a:p>
            <a:pPr marL="299720" lvl="1" indent="-116205">
              <a:lnSpc>
                <a:spcPct val="100000"/>
              </a:lnSpc>
              <a:spcBef>
                <a:spcPts val="215"/>
              </a:spcBef>
              <a:buChar char="•"/>
              <a:tabLst>
                <a:tab pos="299720" algn="l"/>
              </a:tabLst>
            </a:pPr>
            <a:r>
              <a:rPr sz="2400" dirty="0">
                <a:latin typeface="Arial"/>
                <a:cs typeface="Arial"/>
              </a:rPr>
              <a:t>A</a:t>
            </a:r>
            <a:r>
              <a:rPr sz="2400" spc="-5" dirty="0">
                <a:latin typeface="Arial"/>
                <a:cs typeface="Arial"/>
              </a:rPr>
              <a:t> </a:t>
            </a:r>
            <a:r>
              <a:rPr sz="2400" dirty="0">
                <a:latin typeface="Arial"/>
                <a:cs typeface="Arial"/>
              </a:rPr>
              <a:t>new frame is</a:t>
            </a:r>
            <a:r>
              <a:rPr sz="2400" spc="-5" dirty="0">
                <a:latin typeface="Arial"/>
                <a:cs typeface="Arial"/>
              </a:rPr>
              <a:t> </a:t>
            </a:r>
            <a:r>
              <a:rPr sz="2400" dirty="0">
                <a:latin typeface="Arial"/>
                <a:cs typeface="Arial"/>
              </a:rPr>
              <a:t>pushed</a:t>
            </a:r>
            <a:r>
              <a:rPr sz="2400" spc="-5" dirty="0">
                <a:latin typeface="Arial"/>
                <a:cs typeface="Arial"/>
              </a:rPr>
              <a:t> </a:t>
            </a:r>
            <a:r>
              <a:rPr sz="2400" dirty="0">
                <a:latin typeface="Arial"/>
                <a:cs typeface="Arial"/>
              </a:rPr>
              <a:t>on </a:t>
            </a:r>
            <a:r>
              <a:rPr sz="2400" spc="-25" dirty="0">
                <a:latin typeface="Arial"/>
                <a:cs typeface="Arial"/>
              </a:rPr>
              <a:t>the</a:t>
            </a:r>
            <a:endParaRPr sz="2400" dirty="0">
              <a:latin typeface="Arial"/>
              <a:cs typeface="Arial"/>
            </a:endParaRPr>
          </a:p>
          <a:p>
            <a:pPr marL="300990">
              <a:lnSpc>
                <a:spcPct val="100000"/>
              </a:lnSpc>
            </a:pPr>
            <a:r>
              <a:rPr sz="2400" spc="-10" dirty="0">
                <a:latin typeface="Arial"/>
                <a:cs typeface="Arial"/>
              </a:rPr>
              <a:t>run-</a:t>
            </a:r>
            <a:r>
              <a:rPr sz="2400" dirty="0">
                <a:latin typeface="Arial"/>
                <a:cs typeface="Arial"/>
              </a:rPr>
              <a:t>time</a:t>
            </a:r>
            <a:r>
              <a:rPr sz="2400" spc="-5" dirty="0">
                <a:latin typeface="Arial"/>
                <a:cs typeface="Arial"/>
              </a:rPr>
              <a:t> </a:t>
            </a:r>
            <a:r>
              <a:rPr sz="2400" dirty="0">
                <a:latin typeface="Arial"/>
                <a:cs typeface="Arial"/>
              </a:rPr>
              <a:t>stack</a:t>
            </a:r>
            <a:r>
              <a:rPr sz="2400" spc="-5" dirty="0">
                <a:latin typeface="Arial"/>
                <a:cs typeface="Arial"/>
              </a:rPr>
              <a:t> </a:t>
            </a:r>
            <a:r>
              <a:rPr sz="2400" dirty="0">
                <a:latin typeface="Arial"/>
                <a:cs typeface="Arial"/>
              </a:rPr>
              <a:t>each time</a:t>
            </a:r>
            <a:r>
              <a:rPr sz="2400" spc="-5" dirty="0">
                <a:latin typeface="Arial"/>
                <a:cs typeface="Arial"/>
              </a:rPr>
              <a:t> </a:t>
            </a:r>
            <a:r>
              <a:rPr sz="2400" dirty="0">
                <a:latin typeface="Arial"/>
                <a:cs typeface="Arial"/>
              </a:rPr>
              <a:t>a</a:t>
            </a:r>
            <a:r>
              <a:rPr sz="2400" spc="-5" dirty="0">
                <a:latin typeface="Arial"/>
                <a:cs typeface="Arial"/>
              </a:rPr>
              <a:t> </a:t>
            </a:r>
            <a:r>
              <a:rPr sz="2400" dirty="0">
                <a:latin typeface="Arial"/>
                <a:cs typeface="Arial"/>
              </a:rPr>
              <a:t>block is</a:t>
            </a:r>
            <a:r>
              <a:rPr sz="2400" spc="-5" dirty="0">
                <a:latin typeface="Arial"/>
                <a:cs typeface="Arial"/>
              </a:rPr>
              <a:t> </a:t>
            </a:r>
            <a:r>
              <a:rPr sz="2400" spc="-10" dirty="0">
                <a:latin typeface="Arial"/>
                <a:cs typeface="Arial"/>
              </a:rPr>
              <a:t>entered.</a:t>
            </a:r>
            <a:endParaRPr sz="2400" dirty="0">
              <a:latin typeface="Arial"/>
              <a:cs typeface="Arial"/>
            </a:endParaRPr>
          </a:p>
          <a:p>
            <a:pPr marL="299720" lvl="1" indent="-116205">
              <a:lnSpc>
                <a:spcPct val="100000"/>
              </a:lnSpc>
              <a:spcBef>
                <a:spcPts val="190"/>
              </a:spcBef>
              <a:buChar char="•"/>
              <a:tabLst>
                <a:tab pos="299720" algn="l"/>
              </a:tabLst>
            </a:pPr>
            <a:r>
              <a:rPr sz="2400" dirty="0">
                <a:latin typeface="Arial"/>
                <a:cs typeface="Arial"/>
              </a:rPr>
              <a:t>Because</a:t>
            </a:r>
            <a:r>
              <a:rPr sz="2400" spc="-10" dirty="0">
                <a:latin typeface="Arial"/>
                <a:cs typeface="Arial"/>
              </a:rPr>
              <a:t> </a:t>
            </a:r>
            <a:r>
              <a:rPr sz="2400" dirty="0">
                <a:latin typeface="Arial"/>
                <a:cs typeface="Arial"/>
              </a:rPr>
              <a:t>stack</a:t>
            </a:r>
            <a:r>
              <a:rPr sz="2400" spc="-5" dirty="0">
                <a:latin typeface="Arial"/>
                <a:cs typeface="Arial"/>
              </a:rPr>
              <a:t> </a:t>
            </a:r>
            <a:r>
              <a:rPr sz="2400" dirty="0">
                <a:latin typeface="Arial"/>
                <a:cs typeface="Arial"/>
              </a:rPr>
              <a:t>grows</a:t>
            </a:r>
            <a:r>
              <a:rPr sz="2400" spc="-10" dirty="0">
                <a:latin typeface="Arial"/>
                <a:cs typeface="Arial"/>
              </a:rPr>
              <a:t> downward,</a:t>
            </a:r>
            <a:endParaRPr sz="2400" dirty="0">
              <a:latin typeface="Arial"/>
              <a:cs typeface="Arial"/>
            </a:endParaRPr>
          </a:p>
          <a:p>
            <a:pPr marL="300990" marR="160020">
              <a:lnSpc>
                <a:spcPct val="100000"/>
              </a:lnSpc>
            </a:pPr>
            <a:r>
              <a:rPr sz="2400" dirty="0">
                <a:latin typeface="Arial"/>
                <a:cs typeface="Arial"/>
              </a:rPr>
              <a:t>base</a:t>
            </a:r>
            <a:r>
              <a:rPr sz="2400" spc="-10" dirty="0">
                <a:latin typeface="Arial"/>
                <a:cs typeface="Arial"/>
              </a:rPr>
              <a:t> </a:t>
            </a:r>
            <a:r>
              <a:rPr sz="2400" dirty="0">
                <a:latin typeface="Arial"/>
                <a:cs typeface="Arial"/>
              </a:rPr>
              <a:t>is</a:t>
            </a:r>
            <a:r>
              <a:rPr sz="2400" spc="5" dirty="0">
                <a:latin typeface="Arial"/>
                <a:cs typeface="Arial"/>
              </a:rPr>
              <a:t> </a:t>
            </a:r>
            <a:r>
              <a:rPr sz="2400" dirty="0">
                <a:latin typeface="Arial"/>
                <a:cs typeface="Arial"/>
              </a:rPr>
              <a:t>the highest address of the</a:t>
            </a:r>
            <a:r>
              <a:rPr sz="2400" spc="5" dirty="0">
                <a:latin typeface="Arial"/>
                <a:cs typeface="Arial"/>
              </a:rPr>
              <a:t> </a:t>
            </a:r>
            <a:r>
              <a:rPr sz="2400" spc="-10" dirty="0">
                <a:latin typeface="Arial"/>
                <a:cs typeface="Arial"/>
              </a:rPr>
              <a:t>frame, </a:t>
            </a:r>
            <a:r>
              <a:rPr sz="2400" dirty="0">
                <a:latin typeface="Arial"/>
                <a:cs typeface="Arial"/>
              </a:rPr>
              <a:t>and</a:t>
            </a:r>
            <a:r>
              <a:rPr sz="2400" spc="-10" dirty="0">
                <a:latin typeface="Arial"/>
                <a:cs typeface="Arial"/>
              </a:rPr>
              <a:t> </a:t>
            </a:r>
            <a:r>
              <a:rPr sz="2400" dirty="0">
                <a:latin typeface="Arial"/>
                <a:cs typeface="Arial"/>
              </a:rPr>
              <a:t>variable</a:t>
            </a:r>
            <a:r>
              <a:rPr sz="2400" spc="-10" dirty="0">
                <a:latin typeface="Arial"/>
                <a:cs typeface="Arial"/>
              </a:rPr>
              <a:t> </a:t>
            </a:r>
            <a:r>
              <a:rPr sz="2400" dirty="0">
                <a:latin typeface="Arial"/>
                <a:cs typeface="Arial"/>
              </a:rPr>
              <a:t>offsets</a:t>
            </a:r>
            <a:r>
              <a:rPr sz="2400" spc="-5" dirty="0">
                <a:latin typeface="Arial"/>
                <a:cs typeface="Arial"/>
              </a:rPr>
              <a:t> </a:t>
            </a:r>
            <a:r>
              <a:rPr sz="2400" dirty="0">
                <a:latin typeface="Arial"/>
                <a:cs typeface="Arial"/>
              </a:rPr>
              <a:t>are</a:t>
            </a:r>
            <a:r>
              <a:rPr sz="2400" spc="-10" dirty="0">
                <a:latin typeface="Arial"/>
                <a:cs typeface="Arial"/>
              </a:rPr>
              <a:t> </a:t>
            </a:r>
            <a:r>
              <a:rPr sz="2400" dirty="0">
                <a:latin typeface="Arial"/>
                <a:cs typeface="Arial"/>
              </a:rPr>
              <a:t>&lt;=</a:t>
            </a:r>
            <a:r>
              <a:rPr sz="2400" spc="-15" dirty="0">
                <a:latin typeface="Arial"/>
                <a:cs typeface="Arial"/>
              </a:rPr>
              <a:t> </a:t>
            </a:r>
            <a:r>
              <a:rPr sz="2400" spc="-25" dirty="0">
                <a:latin typeface="Arial"/>
                <a:cs typeface="Arial"/>
              </a:rPr>
              <a:t>0.</a:t>
            </a:r>
            <a:endParaRPr sz="2400" dirty="0">
              <a:latin typeface="Arial"/>
              <a:cs typeface="Arial"/>
            </a:endParaRPr>
          </a:p>
        </p:txBody>
      </p:sp>
      <p:graphicFrame>
        <p:nvGraphicFramePr>
          <p:cNvPr id="9" name="object 5">
            <a:extLst>
              <a:ext uri="{FF2B5EF4-FFF2-40B4-BE49-F238E27FC236}">
                <a16:creationId xmlns:a16="http://schemas.microsoft.com/office/drawing/2014/main" id="{C2CEC4CB-1E69-7509-E187-95348F70A443}"/>
              </a:ext>
            </a:extLst>
          </p:cNvPr>
          <p:cNvGraphicFramePr>
            <a:graphicFrameLocks noGrp="1"/>
          </p:cNvGraphicFramePr>
          <p:nvPr>
            <p:extLst>
              <p:ext uri="{D42A27DB-BD31-4B8C-83A1-F6EECF244321}">
                <p14:modId xmlns:p14="http://schemas.microsoft.com/office/powerpoint/2010/main" val="3739212456"/>
              </p:ext>
            </p:extLst>
          </p:nvPr>
        </p:nvGraphicFramePr>
        <p:xfrm>
          <a:off x="5292080" y="2564904"/>
          <a:ext cx="2895650" cy="2629892"/>
        </p:xfrm>
        <a:graphic>
          <a:graphicData uri="http://schemas.openxmlformats.org/drawingml/2006/table">
            <a:tbl>
              <a:tblPr firstRow="1" bandRow="1"/>
              <a:tblGrid>
                <a:gridCol w="2895650">
                  <a:extLst>
                    <a:ext uri="{9D8B030D-6E8A-4147-A177-3AD203B41FA5}">
                      <a16:colId xmlns:a16="http://schemas.microsoft.com/office/drawing/2014/main" val="20000"/>
                    </a:ext>
                  </a:extLst>
                </a:gridCol>
              </a:tblGrid>
              <a:tr h="36710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600" dirty="0">
                        <a:latin typeface="Times New Roman"/>
                        <a:cs typeface="Times New Roman"/>
                      </a:endParaRPr>
                    </a:p>
                  </a:txBody>
                  <a:tcPr marL="0" marR="0" marT="0" marB="0">
                    <a:lnL w="6350">
                      <a:solidFill>
                        <a:srgbClr val="000000"/>
                      </a:solidFill>
                      <a:prstDash val="solid"/>
                    </a:lnL>
                    <a:lnR w="6350">
                      <a:solidFill>
                        <a:srgbClr val="000000"/>
                      </a:solidFill>
                      <a:prstDash val="solid"/>
                    </a:lnR>
                    <a:lnT>
                      <a:noFill/>
                    </a:lnT>
                    <a:lnB w="63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47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47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4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47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4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47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030"/>
                        </a:lnSpc>
                        <a:spcBef>
                          <a:spcPts val="70"/>
                        </a:spcBef>
                      </a:pPr>
                      <a:r>
                        <a:rPr sz="1600" spc="-20" dirty="0">
                          <a:latin typeface="Franklin Gothic Book"/>
                          <a:cs typeface="Franklin Gothic Book"/>
                        </a:rPr>
                        <a:t>temp</a:t>
                      </a:r>
                      <a:endParaRPr sz="1600">
                        <a:latin typeface="Franklin Gothic Book"/>
                        <a:cs typeface="Franklin Gothic Book"/>
                      </a:endParaRPr>
                    </a:p>
                  </a:txBody>
                  <a:tcPr marL="0" marR="0" marT="889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47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055"/>
                        </a:lnSpc>
                      </a:pPr>
                      <a:r>
                        <a:rPr sz="1600" spc="-10" dirty="0">
                          <a:latin typeface="Franklin Gothic Book"/>
                          <a:cs typeface="Franklin Gothic Book"/>
                        </a:rPr>
                        <a:t>value</a:t>
                      </a:r>
                      <a:endParaRPr sz="1600" dirty="0">
                        <a:latin typeface="Franklin Gothic Book"/>
                        <a:cs typeface="Franklin Gothic Book"/>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47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960"/>
                        </a:lnSpc>
                      </a:pPr>
                      <a:r>
                        <a:rPr sz="1600" spc="-10" dirty="0">
                          <a:latin typeface="Franklin Gothic Book"/>
                          <a:cs typeface="Franklin Gothic Book"/>
                        </a:rPr>
                        <a:t>number</a:t>
                      </a:r>
                      <a:endParaRPr sz="1600" dirty="0">
                        <a:latin typeface="Franklin Gothic Book"/>
                        <a:cs typeface="Franklin Gothic Book"/>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943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6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object 6">
            <a:extLst>
              <a:ext uri="{FF2B5EF4-FFF2-40B4-BE49-F238E27FC236}">
                <a16:creationId xmlns:a16="http://schemas.microsoft.com/office/drawing/2014/main" id="{90E69BFE-64D4-C00C-0A10-A13EED52E89A}"/>
              </a:ext>
            </a:extLst>
          </p:cNvPr>
          <p:cNvSpPr txBox="1"/>
          <p:nvPr/>
        </p:nvSpPr>
        <p:spPr>
          <a:xfrm>
            <a:off x="4703519" y="4160340"/>
            <a:ext cx="313025" cy="197490"/>
          </a:xfrm>
          <a:prstGeom prst="rect">
            <a:avLst/>
          </a:prstGeom>
        </p:spPr>
        <p:txBody>
          <a:bodyPr vert="horz" wrap="square" lIns="0" tIns="12700" rIns="0" bIns="0" rtlCol="0">
            <a:spAutoFit/>
          </a:bodyPr>
          <a:lstStyle/>
          <a:p>
            <a:pPr marL="12700">
              <a:lnSpc>
                <a:spcPct val="100000"/>
              </a:lnSpc>
              <a:spcBef>
                <a:spcPts val="100"/>
              </a:spcBef>
            </a:pPr>
            <a:r>
              <a:rPr spc="-25" dirty="0">
                <a:latin typeface="Arial"/>
                <a:cs typeface="Arial"/>
              </a:rPr>
              <a:t>R5</a:t>
            </a:r>
            <a:endParaRPr sz="1100" dirty="0">
              <a:latin typeface="Arial"/>
              <a:cs typeface="Arial"/>
            </a:endParaRPr>
          </a:p>
        </p:txBody>
      </p:sp>
      <p:sp>
        <p:nvSpPr>
          <p:cNvPr id="11" name="object 8">
            <a:extLst>
              <a:ext uri="{FF2B5EF4-FFF2-40B4-BE49-F238E27FC236}">
                <a16:creationId xmlns:a16="http://schemas.microsoft.com/office/drawing/2014/main" id="{E77F6ADC-73EF-43A9-5AAF-8E721A15C515}"/>
              </a:ext>
            </a:extLst>
          </p:cNvPr>
          <p:cNvSpPr/>
          <p:nvPr/>
        </p:nvSpPr>
        <p:spPr>
          <a:xfrm>
            <a:off x="4957034" y="4294592"/>
            <a:ext cx="263037" cy="50546"/>
          </a:xfrm>
          <a:custGeom>
            <a:avLst/>
            <a:gdLst/>
            <a:ahLst/>
            <a:cxnLst/>
            <a:rect l="l" t="t" r="r" b="b"/>
            <a:pathLst>
              <a:path w="152400" h="38100">
                <a:moveTo>
                  <a:pt x="114300" y="0"/>
                </a:moveTo>
                <a:lnTo>
                  <a:pt x="114300" y="38100"/>
                </a:lnTo>
                <a:lnTo>
                  <a:pt x="147637" y="21431"/>
                </a:lnTo>
                <a:lnTo>
                  <a:pt x="120650" y="21431"/>
                </a:lnTo>
                <a:lnTo>
                  <a:pt x="120650" y="16668"/>
                </a:lnTo>
                <a:lnTo>
                  <a:pt x="147637" y="16668"/>
                </a:lnTo>
                <a:lnTo>
                  <a:pt x="114300" y="0"/>
                </a:lnTo>
                <a:close/>
              </a:path>
              <a:path w="152400" h="38100">
                <a:moveTo>
                  <a:pt x="114300" y="16668"/>
                </a:moveTo>
                <a:lnTo>
                  <a:pt x="0" y="16668"/>
                </a:lnTo>
                <a:lnTo>
                  <a:pt x="0" y="21431"/>
                </a:lnTo>
                <a:lnTo>
                  <a:pt x="114300" y="21431"/>
                </a:lnTo>
                <a:lnTo>
                  <a:pt x="114300" y="16668"/>
                </a:lnTo>
                <a:close/>
              </a:path>
              <a:path w="152400" h="38100">
                <a:moveTo>
                  <a:pt x="147637" y="16668"/>
                </a:moveTo>
                <a:lnTo>
                  <a:pt x="120650" y="16668"/>
                </a:lnTo>
                <a:lnTo>
                  <a:pt x="120650" y="21431"/>
                </a:lnTo>
                <a:lnTo>
                  <a:pt x="147637" y="21431"/>
                </a:lnTo>
                <a:lnTo>
                  <a:pt x="152400" y="19050"/>
                </a:lnTo>
                <a:lnTo>
                  <a:pt x="147637" y="16668"/>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637394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F705D0-2B66-3ABB-268A-F73980554B6B}"/>
              </a:ext>
            </a:extLst>
          </p:cNvPr>
          <p:cNvSpPr>
            <a:spLocks noGrp="1"/>
          </p:cNvSpPr>
          <p:nvPr>
            <p:ph type="title"/>
          </p:nvPr>
        </p:nvSpPr>
        <p:spPr/>
        <p:txBody>
          <a:bodyPr/>
          <a:lstStyle/>
          <a:p>
            <a:r>
              <a:rPr lang="en-US" altLang="zh-CN" sz="2800" b="1" dirty="0">
                <a:solidFill>
                  <a:srgbClr val="3333CC"/>
                </a:solidFill>
                <a:latin typeface="Arial"/>
                <a:cs typeface="Arial"/>
              </a:rPr>
              <a:t>Summary:</a:t>
            </a:r>
            <a:r>
              <a:rPr lang="en-US" altLang="zh-CN" sz="2800" b="1" spc="-25" dirty="0">
                <a:solidFill>
                  <a:srgbClr val="3333CC"/>
                </a:solidFill>
                <a:latin typeface="Arial"/>
                <a:cs typeface="Arial"/>
              </a:rPr>
              <a:t> </a:t>
            </a:r>
            <a:r>
              <a:rPr lang="en-US" altLang="zh-CN" sz="2800" b="1" dirty="0">
                <a:solidFill>
                  <a:srgbClr val="3333CC"/>
                </a:solidFill>
                <a:latin typeface="Arial"/>
                <a:cs typeface="Arial"/>
              </a:rPr>
              <a:t>LC3</a:t>
            </a:r>
            <a:r>
              <a:rPr lang="en-US" altLang="zh-CN" sz="2800" b="1" spc="-25" dirty="0">
                <a:solidFill>
                  <a:srgbClr val="3333CC"/>
                </a:solidFill>
                <a:latin typeface="Arial"/>
                <a:cs typeface="Arial"/>
              </a:rPr>
              <a:t> </a:t>
            </a:r>
            <a:r>
              <a:rPr lang="en-US" altLang="zh-CN" sz="2800" b="1" dirty="0">
                <a:solidFill>
                  <a:srgbClr val="3333CC"/>
                </a:solidFill>
                <a:latin typeface="Arial"/>
                <a:cs typeface="Arial"/>
              </a:rPr>
              <a:t>Allocation</a:t>
            </a:r>
            <a:r>
              <a:rPr lang="en-US" altLang="zh-CN" sz="2800" b="1" spc="-25" dirty="0">
                <a:solidFill>
                  <a:srgbClr val="3333CC"/>
                </a:solidFill>
                <a:latin typeface="Arial"/>
                <a:cs typeface="Arial"/>
              </a:rPr>
              <a:t> </a:t>
            </a:r>
            <a:r>
              <a:rPr lang="en-US" altLang="zh-CN" sz="2800" b="1" dirty="0">
                <a:solidFill>
                  <a:srgbClr val="3333CC"/>
                </a:solidFill>
                <a:latin typeface="Arial"/>
                <a:cs typeface="Arial"/>
              </a:rPr>
              <a:t>for</a:t>
            </a:r>
            <a:r>
              <a:rPr lang="en-US" altLang="zh-CN" sz="2800" b="1" spc="-30" dirty="0">
                <a:solidFill>
                  <a:srgbClr val="3333CC"/>
                </a:solidFill>
                <a:latin typeface="Arial"/>
                <a:cs typeface="Arial"/>
              </a:rPr>
              <a:t> </a:t>
            </a:r>
            <a:r>
              <a:rPr lang="en-US" altLang="zh-CN" sz="2800" b="1" spc="-10" dirty="0">
                <a:solidFill>
                  <a:srgbClr val="3333CC"/>
                </a:solidFill>
                <a:latin typeface="Arial"/>
                <a:cs typeface="Arial"/>
              </a:rPr>
              <a:t>Variables</a:t>
            </a:r>
            <a:endParaRPr lang="zh-CN" altLang="en-US" dirty="0"/>
          </a:p>
        </p:txBody>
      </p:sp>
      <p:sp>
        <p:nvSpPr>
          <p:cNvPr id="7" name="object 13">
            <a:extLst>
              <a:ext uri="{FF2B5EF4-FFF2-40B4-BE49-F238E27FC236}">
                <a16:creationId xmlns:a16="http://schemas.microsoft.com/office/drawing/2014/main" id="{7213503D-8D56-748B-EDF4-9519C3C20AFC}"/>
              </a:ext>
            </a:extLst>
          </p:cNvPr>
          <p:cNvSpPr txBox="1"/>
          <p:nvPr/>
        </p:nvSpPr>
        <p:spPr>
          <a:xfrm>
            <a:off x="902804" y="1268760"/>
            <a:ext cx="3528392" cy="4646785"/>
          </a:xfrm>
          <a:prstGeom prst="rect">
            <a:avLst/>
          </a:prstGeom>
        </p:spPr>
        <p:txBody>
          <a:bodyPr vert="horz" wrap="square" lIns="0" tIns="50165" rIns="0" bIns="0" rtlCol="0">
            <a:spAutoFit/>
          </a:bodyPr>
          <a:lstStyle/>
          <a:p>
            <a:pPr marL="65405" indent="-63500" eaLnBrk="1" fontAlgn="auto" hangingPunct="1">
              <a:spcBef>
                <a:spcPts val="395"/>
              </a:spcBef>
              <a:spcAft>
                <a:spcPts val="0"/>
              </a:spcAft>
              <a:buSzPct val="87500"/>
              <a:buFontTx/>
              <a:buChar char="•"/>
              <a:tabLst>
                <a:tab pos="65405" algn="l"/>
              </a:tabLst>
            </a:pPr>
            <a:r>
              <a:rPr sz="2400" kern="0" baseline="0" dirty="0">
                <a:solidFill>
                  <a:srgbClr val="CE0000"/>
                </a:solidFill>
                <a:latin typeface="Arial"/>
                <a:cs typeface="Arial"/>
              </a:rPr>
              <a:t>Global</a:t>
            </a:r>
            <a:r>
              <a:rPr sz="2400" kern="0" spc="-15" baseline="0" dirty="0">
                <a:solidFill>
                  <a:srgbClr val="CE0000"/>
                </a:solidFill>
                <a:latin typeface="Arial"/>
                <a:cs typeface="Arial"/>
              </a:rPr>
              <a:t> </a:t>
            </a:r>
            <a:r>
              <a:rPr sz="2400" kern="0" baseline="0" dirty="0">
                <a:solidFill>
                  <a:srgbClr val="CE0000"/>
                </a:solidFill>
                <a:latin typeface="Arial"/>
                <a:cs typeface="Arial"/>
              </a:rPr>
              <a:t>data</a:t>
            </a:r>
            <a:r>
              <a:rPr sz="2400" kern="0" spc="-15" baseline="0" dirty="0">
                <a:solidFill>
                  <a:srgbClr val="CE0000"/>
                </a:solidFill>
                <a:latin typeface="Arial"/>
                <a:cs typeface="Arial"/>
              </a:rPr>
              <a:t> </a:t>
            </a:r>
            <a:r>
              <a:rPr sz="2400" kern="0" spc="-10" baseline="0" dirty="0">
                <a:solidFill>
                  <a:srgbClr val="CE0000"/>
                </a:solidFill>
                <a:latin typeface="Arial"/>
                <a:cs typeface="Arial"/>
              </a:rPr>
              <a:t>section</a:t>
            </a:r>
            <a:endParaRPr sz="2400" kern="0" baseline="0" dirty="0">
              <a:solidFill>
                <a:sysClr val="windowText" lastClr="000000"/>
              </a:solidFill>
              <a:latin typeface="Arial"/>
              <a:cs typeface="Arial"/>
            </a:endParaRPr>
          </a:p>
          <a:p>
            <a:pPr marL="299720" marR="231140" lvl="1" indent="-116205" eaLnBrk="1" fontAlgn="auto" hangingPunct="1">
              <a:spcBef>
                <a:spcPts val="250"/>
              </a:spcBef>
              <a:spcAft>
                <a:spcPts val="0"/>
              </a:spcAft>
              <a:buFontTx/>
              <a:buChar char="•"/>
              <a:tabLst>
                <a:tab pos="300990" algn="l"/>
              </a:tabLst>
            </a:pPr>
            <a:r>
              <a:rPr sz="1600" kern="0" baseline="0" dirty="0">
                <a:solidFill>
                  <a:sysClr val="windowText" lastClr="000000"/>
                </a:solidFill>
                <a:latin typeface="Arial"/>
                <a:cs typeface="Arial"/>
              </a:rPr>
              <a:t>All</a:t>
            </a:r>
            <a:r>
              <a:rPr sz="1600" kern="0" spc="-5" baseline="0" dirty="0">
                <a:solidFill>
                  <a:sysClr val="windowText" lastClr="000000"/>
                </a:solidFill>
                <a:latin typeface="Arial"/>
                <a:cs typeface="Arial"/>
              </a:rPr>
              <a:t> </a:t>
            </a:r>
            <a:r>
              <a:rPr sz="1600" kern="0" baseline="0" dirty="0">
                <a:solidFill>
                  <a:sysClr val="windowText" lastClr="000000"/>
                </a:solidFill>
                <a:latin typeface="Arial"/>
                <a:cs typeface="Arial"/>
              </a:rPr>
              <a:t>global variables</a:t>
            </a:r>
            <a:r>
              <a:rPr sz="1600" kern="0" spc="-5" baseline="0" dirty="0">
                <a:solidFill>
                  <a:sysClr val="windowText" lastClr="000000"/>
                </a:solidFill>
                <a:latin typeface="Arial"/>
                <a:cs typeface="Arial"/>
              </a:rPr>
              <a:t> </a:t>
            </a:r>
            <a:r>
              <a:rPr sz="1600" kern="0" baseline="0" dirty="0">
                <a:solidFill>
                  <a:sysClr val="windowText" lastClr="000000"/>
                </a:solidFill>
                <a:latin typeface="Arial"/>
                <a:cs typeface="Arial"/>
              </a:rPr>
              <a:t>stored</a:t>
            </a:r>
            <a:r>
              <a:rPr sz="1600" kern="0" spc="-10" baseline="0" dirty="0">
                <a:solidFill>
                  <a:sysClr val="windowText" lastClr="000000"/>
                </a:solidFill>
                <a:latin typeface="Arial"/>
                <a:cs typeface="Arial"/>
              </a:rPr>
              <a:t> </a:t>
            </a:r>
            <a:r>
              <a:rPr sz="1600" kern="0" spc="-20" baseline="0" dirty="0">
                <a:solidFill>
                  <a:sysClr val="windowText" lastClr="000000"/>
                </a:solidFill>
                <a:latin typeface="Arial"/>
                <a:cs typeface="Arial"/>
              </a:rPr>
              <a:t>here 	</a:t>
            </a:r>
            <a:r>
              <a:rPr sz="1600" kern="0" baseline="0" dirty="0">
                <a:solidFill>
                  <a:sysClr val="windowText" lastClr="000000"/>
                </a:solidFill>
                <a:latin typeface="Arial"/>
                <a:cs typeface="Arial"/>
              </a:rPr>
              <a:t>(actually</a:t>
            </a:r>
            <a:r>
              <a:rPr sz="1600" kern="0" spc="-15" baseline="0" dirty="0">
                <a:solidFill>
                  <a:sysClr val="windowText" lastClr="000000"/>
                </a:solidFill>
                <a:latin typeface="Arial"/>
                <a:cs typeface="Arial"/>
              </a:rPr>
              <a:t> </a:t>
            </a:r>
            <a:r>
              <a:rPr sz="1600" kern="0" baseline="0" dirty="0">
                <a:solidFill>
                  <a:sysClr val="windowText" lastClr="000000"/>
                </a:solidFill>
                <a:latin typeface="Arial"/>
                <a:cs typeface="Arial"/>
              </a:rPr>
              <a:t>all</a:t>
            </a:r>
            <a:r>
              <a:rPr sz="1600" kern="0" spc="-5" baseline="0" dirty="0">
                <a:solidFill>
                  <a:sysClr val="windowText" lastClr="000000"/>
                </a:solidFill>
                <a:latin typeface="Arial"/>
                <a:cs typeface="Arial"/>
              </a:rPr>
              <a:t> </a:t>
            </a:r>
            <a:r>
              <a:rPr sz="1600" kern="0" baseline="0" dirty="0">
                <a:solidFill>
                  <a:sysClr val="windowText" lastClr="000000"/>
                </a:solidFill>
                <a:latin typeface="Arial"/>
                <a:cs typeface="Arial"/>
              </a:rPr>
              <a:t>static</a:t>
            </a:r>
            <a:r>
              <a:rPr sz="1600" kern="0" spc="-10" baseline="0" dirty="0">
                <a:solidFill>
                  <a:sysClr val="windowText" lastClr="000000"/>
                </a:solidFill>
                <a:latin typeface="Arial"/>
                <a:cs typeface="Arial"/>
              </a:rPr>
              <a:t> variables)</a:t>
            </a:r>
            <a:endParaRPr sz="1600" kern="0" baseline="0" dirty="0">
              <a:solidFill>
                <a:sysClr val="windowText" lastClr="000000"/>
              </a:solidFill>
              <a:latin typeface="Arial"/>
              <a:cs typeface="Arial"/>
            </a:endParaRPr>
          </a:p>
          <a:p>
            <a:pPr marL="299720" lvl="1" indent="-116205" eaLnBrk="1" fontAlgn="auto" hangingPunct="1">
              <a:spcBef>
                <a:spcPts val="215"/>
              </a:spcBef>
              <a:spcAft>
                <a:spcPts val="0"/>
              </a:spcAft>
              <a:buFontTx/>
              <a:buChar char="•"/>
              <a:tabLst>
                <a:tab pos="299720" algn="l"/>
              </a:tabLst>
            </a:pPr>
            <a:r>
              <a:rPr sz="1600" kern="0" baseline="0" dirty="0">
                <a:solidFill>
                  <a:sysClr val="windowText" lastClr="000000"/>
                </a:solidFill>
                <a:latin typeface="Arial"/>
                <a:cs typeface="Arial"/>
              </a:rPr>
              <a:t>R4</a:t>
            </a:r>
            <a:r>
              <a:rPr sz="1600" kern="0" spc="-5" baseline="0" dirty="0">
                <a:solidFill>
                  <a:sysClr val="windowText" lastClr="000000"/>
                </a:solidFill>
                <a:latin typeface="Arial"/>
                <a:cs typeface="Arial"/>
              </a:rPr>
              <a:t> </a:t>
            </a:r>
            <a:r>
              <a:rPr sz="1600" kern="0" baseline="0" dirty="0">
                <a:solidFill>
                  <a:sysClr val="windowText" lastClr="000000"/>
                </a:solidFill>
                <a:latin typeface="Arial"/>
                <a:cs typeface="Arial"/>
              </a:rPr>
              <a:t>points to </a:t>
            </a:r>
            <a:r>
              <a:rPr sz="1600" kern="0" spc="-10" baseline="0" dirty="0">
                <a:solidFill>
                  <a:sysClr val="windowText" lastClr="000000"/>
                </a:solidFill>
                <a:latin typeface="Arial"/>
                <a:cs typeface="Arial"/>
              </a:rPr>
              <a:t>beginning</a:t>
            </a:r>
            <a:endParaRPr sz="1600" kern="0" baseline="0" dirty="0">
              <a:solidFill>
                <a:sysClr val="windowText" lastClr="000000"/>
              </a:solidFill>
              <a:latin typeface="Arial"/>
              <a:cs typeface="Arial"/>
            </a:endParaRPr>
          </a:p>
          <a:p>
            <a:pPr marL="65405" indent="-63500" eaLnBrk="1" fontAlgn="auto" hangingPunct="1">
              <a:spcBef>
                <a:spcPts val="305"/>
              </a:spcBef>
              <a:spcAft>
                <a:spcPts val="0"/>
              </a:spcAft>
              <a:buSzPct val="87500"/>
              <a:buFontTx/>
              <a:buChar char="•"/>
              <a:tabLst>
                <a:tab pos="65405" algn="l"/>
              </a:tabLst>
            </a:pPr>
            <a:r>
              <a:rPr sz="2400" kern="0" spc="-10" baseline="0" dirty="0">
                <a:solidFill>
                  <a:srgbClr val="CE0000"/>
                </a:solidFill>
                <a:latin typeface="Arial"/>
                <a:cs typeface="Arial"/>
              </a:rPr>
              <a:t>Run-</a:t>
            </a:r>
            <a:r>
              <a:rPr sz="2400" kern="0" baseline="0" dirty="0">
                <a:solidFill>
                  <a:srgbClr val="CE0000"/>
                </a:solidFill>
                <a:latin typeface="Arial"/>
                <a:cs typeface="Arial"/>
              </a:rPr>
              <a:t>time</a:t>
            </a:r>
            <a:r>
              <a:rPr sz="2400" kern="0" spc="10" baseline="0" dirty="0">
                <a:solidFill>
                  <a:srgbClr val="CE0000"/>
                </a:solidFill>
                <a:latin typeface="Arial"/>
                <a:cs typeface="Arial"/>
              </a:rPr>
              <a:t> </a:t>
            </a:r>
            <a:r>
              <a:rPr sz="2400" kern="0" spc="-10" baseline="0" dirty="0">
                <a:solidFill>
                  <a:srgbClr val="CE0000"/>
                </a:solidFill>
                <a:latin typeface="Arial"/>
                <a:cs typeface="Arial"/>
              </a:rPr>
              <a:t>stack</a:t>
            </a:r>
            <a:endParaRPr sz="2400" kern="0" baseline="0" dirty="0">
              <a:solidFill>
                <a:sysClr val="windowText" lastClr="000000"/>
              </a:solidFill>
              <a:latin typeface="Arial"/>
              <a:cs typeface="Arial"/>
            </a:endParaRPr>
          </a:p>
          <a:p>
            <a:pPr marL="299720" lvl="1" indent="-116205" eaLnBrk="1" fontAlgn="auto" hangingPunct="1">
              <a:spcBef>
                <a:spcPts val="245"/>
              </a:spcBef>
              <a:spcAft>
                <a:spcPts val="0"/>
              </a:spcAft>
              <a:buFontTx/>
              <a:buChar char="•"/>
              <a:tabLst>
                <a:tab pos="299720" algn="l"/>
              </a:tabLst>
            </a:pPr>
            <a:r>
              <a:rPr sz="1600" kern="0" baseline="0" dirty="0">
                <a:solidFill>
                  <a:sysClr val="windowText" lastClr="000000"/>
                </a:solidFill>
                <a:latin typeface="Arial"/>
                <a:cs typeface="Arial"/>
              </a:rPr>
              <a:t>Used</a:t>
            </a:r>
            <a:r>
              <a:rPr sz="1600" kern="0" spc="-15" baseline="0" dirty="0">
                <a:solidFill>
                  <a:sysClr val="windowText" lastClr="000000"/>
                </a:solidFill>
                <a:latin typeface="Arial"/>
                <a:cs typeface="Arial"/>
              </a:rPr>
              <a:t> </a:t>
            </a:r>
            <a:r>
              <a:rPr sz="1600" kern="0" baseline="0" dirty="0">
                <a:solidFill>
                  <a:sysClr val="windowText" lastClr="000000"/>
                </a:solidFill>
                <a:latin typeface="Arial"/>
                <a:cs typeface="Arial"/>
              </a:rPr>
              <a:t>for</a:t>
            </a:r>
            <a:r>
              <a:rPr sz="1600" kern="0" spc="-10" baseline="0" dirty="0">
                <a:solidFill>
                  <a:sysClr val="windowText" lastClr="000000"/>
                </a:solidFill>
                <a:latin typeface="Arial"/>
                <a:cs typeface="Arial"/>
              </a:rPr>
              <a:t> </a:t>
            </a:r>
            <a:r>
              <a:rPr sz="1600" kern="0" baseline="0" dirty="0">
                <a:solidFill>
                  <a:sysClr val="windowText" lastClr="000000"/>
                </a:solidFill>
                <a:latin typeface="Arial"/>
                <a:cs typeface="Arial"/>
              </a:rPr>
              <a:t>local</a:t>
            </a:r>
            <a:r>
              <a:rPr sz="1600" kern="0" spc="-5" baseline="0" dirty="0">
                <a:solidFill>
                  <a:sysClr val="windowText" lastClr="000000"/>
                </a:solidFill>
                <a:latin typeface="Arial"/>
                <a:cs typeface="Arial"/>
              </a:rPr>
              <a:t> </a:t>
            </a:r>
            <a:r>
              <a:rPr sz="1600" kern="0" spc="-10" baseline="0" dirty="0">
                <a:solidFill>
                  <a:sysClr val="windowText" lastClr="000000"/>
                </a:solidFill>
                <a:latin typeface="Arial"/>
                <a:cs typeface="Arial"/>
              </a:rPr>
              <a:t>variables</a:t>
            </a:r>
            <a:endParaRPr sz="1600" kern="0" baseline="0" dirty="0">
              <a:solidFill>
                <a:sysClr val="windowText" lastClr="000000"/>
              </a:solidFill>
              <a:latin typeface="Arial"/>
              <a:cs typeface="Arial"/>
            </a:endParaRPr>
          </a:p>
          <a:p>
            <a:pPr marL="299720" lvl="1" indent="-116205" eaLnBrk="1" fontAlgn="auto" hangingPunct="1">
              <a:spcBef>
                <a:spcPts val="195"/>
              </a:spcBef>
              <a:spcAft>
                <a:spcPts val="0"/>
              </a:spcAft>
              <a:buFontTx/>
              <a:buChar char="•"/>
              <a:tabLst>
                <a:tab pos="299720" algn="l"/>
              </a:tabLst>
            </a:pPr>
            <a:r>
              <a:rPr sz="1600" kern="0" baseline="0" dirty="0">
                <a:solidFill>
                  <a:sysClr val="windowText" lastClr="000000"/>
                </a:solidFill>
                <a:latin typeface="Arial"/>
                <a:cs typeface="Arial"/>
              </a:rPr>
              <a:t>R6 points to top of</a:t>
            </a:r>
            <a:r>
              <a:rPr sz="1600" kern="0" spc="-5" baseline="0" dirty="0">
                <a:solidFill>
                  <a:sysClr val="windowText" lastClr="000000"/>
                </a:solidFill>
                <a:latin typeface="Arial"/>
                <a:cs typeface="Arial"/>
              </a:rPr>
              <a:t> </a:t>
            </a:r>
            <a:r>
              <a:rPr sz="1600" kern="0" spc="-20" baseline="0" dirty="0">
                <a:solidFill>
                  <a:sysClr val="windowText" lastClr="000000"/>
                </a:solidFill>
                <a:latin typeface="Arial"/>
                <a:cs typeface="Arial"/>
              </a:rPr>
              <a:t>stack</a:t>
            </a:r>
            <a:endParaRPr sz="1600" kern="0" baseline="0" dirty="0">
              <a:solidFill>
                <a:sysClr val="windowText" lastClr="000000"/>
              </a:solidFill>
              <a:latin typeface="Arial"/>
              <a:cs typeface="Arial"/>
            </a:endParaRPr>
          </a:p>
          <a:p>
            <a:pPr marL="299720" lvl="1" indent="-116205" eaLnBrk="1" fontAlgn="auto" hangingPunct="1">
              <a:spcBef>
                <a:spcPts val="215"/>
              </a:spcBef>
              <a:spcAft>
                <a:spcPts val="0"/>
              </a:spcAft>
              <a:buFontTx/>
              <a:buChar char="•"/>
              <a:tabLst>
                <a:tab pos="299720" algn="l"/>
              </a:tabLst>
            </a:pPr>
            <a:r>
              <a:rPr sz="1600" kern="0" baseline="0" dirty="0">
                <a:solidFill>
                  <a:sysClr val="windowText" lastClr="000000"/>
                </a:solidFill>
                <a:latin typeface="Arial"/>
                <a:cs typeface="Arial"/>
              </a:rPr>
              <a:t>R5</a:t>
            </a:r>
            <a:r>
              <a:rPr sz="1600" kern="0" spc="-5" baseline="0" dirty="0">
                <a:solidFill>
                  <a:sysClr val="windowText" lastClr="000000"/>
                </a:solidFill>
                <a:latin typeface="Arial"/>
                <a:cs typeface="Arial"/>
              </a:rPr>
              <a:t> </a:t>
            </a:r>
            <a:r>
              <a:rPr sz="1600" kern="0" baseline="0" dirty="0">
                <a:solidFill>
                  <a:sysClr val="windowText" lastClr="000000"/>
                </a:solidFill>
                <a:latin typeface="Arial"/>
                <a:cs typeface="Arial"/>
              </a:rPr>
              <a:t>points</a:t>
            </a:r>
            <a:r>
              <a:rPr sz="1600" kern="0" spc="-5" baseline="0" dirty="0">
                <a:solidFill>
                  <a:sysClr val="windowText" lastClr="000000"/>
                </a:solidFill>
                <a:latin typeface="Arial"/>
                <a:cs typeface="Arial"/>
              </a:rPr>
              <a:t> </a:t>
            </a:r>
            <a:r>
              <a:rPr sz="1600" kern="0" baseline="0" dirty="0">
                <a:solidFill>
                  <a:sysClr val="windowText" lastClr="000000"/>
                </a:solidFill>
                <a:latin typeface="Arial"/>
                <a:cs typeface="Arial"/>
              </a:rPr>
              <a:t>to top</a:t>
            </a:r>
            <a:r>
              <a:rPr sz="1600" kern="0" spc="-5" baseline="0" dirty="0">
                <a:solidFill>
                  <a:sysClr val="windowText" lastClr="000000"/>
                </a:solidFill>
                <a:latin typeface="Arial"/>
                <a:cs typeface="Arial"/>
              </a:rPr>
              <a:t> </a:t>
            </a:r>
            <a:r>
              <a:rPr sz="1600" kern="0" baseline="0" dirty="0">
                <a:solidFill>
                  <a:sysClr val="windowText" lastClr="000000"/>
                </a:solidFill>
                <a:latin typeface="Arial"/>
                <a:cs typeface="Arial"/>
              </a:rPr>
              <a:t>frame on</a:t>
            </a:r>
            <a:r>
              <a:rPr sz="1600" kern="0" spc="-5" baseline="0" dirty="0">
                <a:solidFill>
                  <a:sysClr val="windowText" lastClr="000000"/>
                </a:solidFill>
                <a:latin typeface="Arial"/>
                <a:cs typeface="Arial"/>
              </a:rPr>
              <a:t> </a:t>
            </a:r>
            <a:r>
              <a:rPr sz="1600" kern="0" spc="-10" baseline="0" dirty="0">
                <a:solidFill>
                  <a:sysClr val="windowText" lastClr="000000"/>
                </a:solidFill>
                <a:latin typeface="Arial"/>
                <a:cs typeface="Arial"/>
              </a:rPr>
              <a:t>stack</a:t>
            </a:r>
            <a:endParaRPr sz="1600" kern="0" baseline="0" dirty="0">
              <a:solidFill>
                <a:sysClr val="windowText" lastClr="000000"/>
              </a:solidFill>
              <a:latin typeface="Arial"/>
              <a:cs typeface="Arial"/>
            </a:endParaRPr>
          </a:p>
          <a:p>
            <a:pPr marL="299720" marR="231775" lvl="1" indent="-116205" eaLnBrk="1" fontAlgn="auto" hangingPunct="1">
              <a:spcBef>
                <a:spcPts val="290"/>
              </a:spcBef>
              <a:spcAft>
                <a:spcPts val="0"/>
              </a:spcAft>
              <a:buFontTx/>
              <a:buChar char="•"/>
              <a:tabLst>
                <a:tab pos="300990" algn="l"/>
              </a:tabLst>
            </a:pPr>
            <a:r>
              <a:rPr sz="1600" kern="0" baseline="0" dirty="0">
                <a:solidFill>
                  <a:sysClr val="windowText" lastClr="000000"/>
                </a:solidFill>
                <a:latin typeface="Arial"/>
                <a:cs typeface="Arial"/>
              </a:rPr>
              <a:t>New</a:t>
            </a:r>
            <a:r>
              <a:rPr sz="1600" kern="0" spc="-10" baseline="0" dirty="0">
                <a:solidFill>
                  <a:sysClr val="windowText" lastClr="000000"/>
                </a:solidFill>
                <a:latin typeface="Arial"/>
                <a:cs typeface="Arial"/>
              </a:rPr>
              <a:t> </a:t>
            </a:r>
            <a:r>
              <a:rPr sz="1600" kern="0" baseline="0" dirty="0">
                <a:solidFill>
                  <a:sysClr val="windowText" lastClr="000000"/>
                </a:solidFill>
                <a:latin typeface="Arial"/>
                <a:cs typeface="Arial"/>
              </a:rPr>
              <a:t>frame</a:t>
            </a:r>
            <a:r>
              <a:rPr sz="1600" kern="0" spc="-10" baseline="0" dirty="0">
                <a:solidFill>
                  <a:sysClr val="windowText" lastClr="000000"/>
                </a:solidFill>
                <a:latin typeface="Arial"/>
                <a:cs typeface="Arial"/>
              </a:rPr>
              <a:t> </a:t>
            </a:r>
            <a:r>
              <a:rPr sz="1600" kern="0" baseline="0" dirty="0">
                <a:solidFill>
                  <a:sysClr val="windowText" lastClr="000000"/>
                </a:solidFill>
                <a:latin typeface="Arial"/>
                <a:cs typeface="Arial"/>
              </a:rPr>
              <a:t>for</a:t>
            </a:r>
            <a:r>
              <a:rPr sz="1600" kern="0" spc="-10" baseline="0" dirty="0">
                <a:solidFill>
                  <a:sysClr val="windowText" lastClr="000000"/>
                </a:solidFill>
                <a:latin typeface="Arial"/>
                <a:cs typeface="Arial"/>
              </a:rPr>
              <a:t> </a:t>
            </a:r>
            <a:r>
              <a:rPr sz="1600" kern="0" baseline="0" dirty="0">
                <a:solidFill>
                  <a:sysClr val="windowText" lastClr="000000"/>
                </a:solidFill>
                <a:latin typeface="Arial"/>
                <a:cs typeface="Arial"/>
              </a:rPr>
              <a:t>each</a:t>
            </a:r>
            <a:r>
              <a:rPr sz="1600" kern="0" spc="-10" baseline="0" dirty="0">
                <a:solidFill>
                  <a:sysClr val="windowText" lastClr="000000"/>
                </a:solidFill>
                <a:latin typeface="Arial"/>
                <a:cs typeface="Arial"/>
              </a:rPr>
              <a:t> </a:t>
            </a:r>
            <a:r>
              <a:rPr sz="1600" kern="0" spc="-20" baseline="0" dirty="0">
                <a:solidFill>
                  <a:sysClr val="windowText" lastClr="000000"/>
                </a:solidFill>
                <a:latin typeface="Arial"/>
                <a:cs typeface="Arial"/>
              </a:rPr>
              <a:t>block</a:t>
            </a:r>
            <a:r>
              <a:rPr sz="1600" kern="0" baseline="0" dirty="0">
                <a:solidFill>
                  <a:sysClr val="windowText" lastClr="000000"/>
                </a:solidFill>
                <a:latin typeface="Arial"/>
                <a:cs typeface="Arial"/>
              </a:rPr>
              <a:t> 	</a:t>
            </a:r>
            <a:endParaRPr lang="en-US" sz="1600" kern="0" baseline="0" dirty="0">
              <a:solidFill>
                <a:sysClr val="windowText" lastClr="000000"/>
              </a:solidFill>
              <a:latin typeface="Arial"/>
              <a:cs typeface="Arial"/>
            </a:endParaRPr>
          </a:p>
          <a:p>
            <a:pPr marL="183515" marR="231775" lvl="1" eaLnBrk="1" fontAlgn="auto" hangingPunct="1">
              <a:spcBef>
                <a:spcPts val="290"/>
              </a:spcBef>
              <a:spcAft>
                <a:spcPts val="0"/>
              </a:spcAft>
              <a:tabLst>
                <a:tab pos="300990" algn="l"/>
              </a:tabLst>
            </a:pPr>
            <a:r>
              <a:rPr sz="1600" kern="0" baseline="0" dirty="0">
                <a:solidFill>
                  <a:sysClr val="windowText" lastClr="000000"/>
                </a:solidFill>
                <a:latin typeface="Arial"/>
                <a:cs typeface="Arial"/>
              </a:rPr>
              <a:t>(goes away when block </a:t>
            </a:r>
            <a:r>
              <a:rPr sz="1600" kern="0" spc="-10" baseline="0" dirty="0">
                <a:solidFill>
                  <a:sysClr val="windowText" lastClr="000000"/>
                </a:solidFill>
                <a:latin typeface="Arial"/>
                <a:cs typeface="Arial"/>
              </a:rPr>
              <a:t>exited)</a:t>
            </a:r>
            <a:endParaRPr sz="1600" kern="0" baseline="0" dirty="0">
              <a:solidFill>
                <a:sysClr val="windowText" lastClr="000000"/>
              </a:solidFill>
              <a:latin typeface="Arial"/>
              <a:cs typeface="Arial"/>
            </a:endParaRPr>
          </a:p>
          <a:p>
            <a:pPr marL="12700" marR="5080" indent="-10795" eaLnBrk="1" fontAlgn="auto" hangingPunct="1">
              <a:spcBef>
                <a:spcPts val="390"/>
              </a:spcBef>
              <a:spcAft>
                <a:spcPts val="0"/>
              </a:spcAft>
              <a:buSzPct val="87500"/>
              <a:buFontTx/>
              <a:buChar char="•"/>
              <a:tabLst>
                <a:tab pos="65405" algn="l"/>
              </a:tabLst>
            </a:pPr>
            <a:r>
              <a:rPr sz="2000" kern="0" baseline="0" dirty="0">
                <a:solidFill>
                  <a:sysClr val="windowText" lastClr="000000"/>
                </a:solidFill>
                <a:latin typeface="Arial"/>
                <a:cs typeface="Arial"/>
              </a:rPr>
              <a:t>Offset</a:t>
            </a:r>
            <a:r>
              <a:rPr sz="2000" kern="0" spc="-30" baseline="0" dirty="0">
                <a:solidFill>
                  <a:sysClr val="windowText" lastClr="000000"/>
                </a:solidFill>
                <a:latin typeface="Arial"/>
                <a:cs typeface="Arial"/>
              </a:rPr>
              <a:t> </a:t>
            </a:r>
            <a:r>
              <a:rPr sz="2000" kern="0" baseline="0" dirty="0">
                <a:solidFill>
                  <a:sysClr val="windowText" lastClr="000000"/>
                </a:solidFill>
                <a:latin typeface="Arial"/>
                <a:cs typeface="Arial"/>
              </a:rPr>
              <a:t>=</a:t>
            </a:r>
            <a:r>
              <a:rPr sz="2000" kern="0" spc="-30" baseline="0" dirty="0">
                <a:solidFill>
                  <a:sysClr val="windowText" lastClr="000000"/>
                </a:solidFill>
                <a:latin typeface="Arial"/>
                <a:cs typeface="Arial"/>
              </a:rPr>
              <a:t> </a:t>
            </a:r>
            <a:r>
              <a:rPr sz="2000" kern="0" baseline="0" dirty="0">
                <a:solidFill>
                  <a:sysClr val="windowText" lastClr="000000"/>
                </a:solidFill>
                <a:latin typeface="Arial"/>
                <a:cs typeface="Arial"/>
              </a:rPr>
              <a:t>distance</a:t>
            </a:r>
            <a:r>
              <a:rPr sz="2000" kern="0" spc="-25" baseline="0" dirty="0">
                <a:solidFill>
                  <a:sysClr val="windowText" lastClr="000000"/>
                </a:solidFill>
                <a:latin typeface="Arial"/>
                <a:cs typeface="Arial"/>
              </a:rPr>
              <a:t> </a:t>
            </a:r>
            <a:r>
              <a:rPr sz="2000" kern="0" baseline="0" dirty="0">
                <a:solidFill>
                  <a:sysClr val="windowText" lastClr="000000"/>
                </a:solidFill>
                <a:latin typeface="Arial"/>
                <a:cs typeface="Arial"/>
              </a:rPr>
              <a:t>from</a:t>
            </a:r>
            <a:r>
              <a:rPr lang="en-US" sz="2000" kern="0" baseline="0" dirty="0">
                <a:solidFill>
                  <a:sysClr val="windowText" lastClr="000000"/>
                </a:solidFill>
                <a:latin typeface="Arial"/>
                <a:cs typeface="Arial"/>
              </a:rPr>
              <a:t> </a:t>
            </a:r>
            <a:r>
              <a:rPr sz="2000" kern="0" spc="-10" baseline="0" dirty="0">
                <a:solidFill>
                  <a:sysClr val="windowText" lastClr="000000"/>
                </a:solidFill>
                <a:latin typeface="Arial"/>
                <a:cs typeface="Arial"/>
              </a:rPr>
              <a:t>beginning </a:t>
            </a:r>
            <a:r>
              <a:rPr sz="2000" kern="0" baseline="0" dirty="0">
                <a:solidFill>
                  <a:sysClr val="windowText" lastClr="000000"/>
                </a:solidFill>
                <a:latin typeface="Arial"/>
                <a:cs typeface="Arial"/>
              </a:rPr>
              <a:t>of</a:t>
            </a:r>
            <a:r>
              <a:rPr sz="2000" kern="0" spc="-20" baseline="0" dirty="0">
                <a:solidFill>
                  <a:sysClr val="windowText" lastClr="000000"/>
                </a:solidFill>
                <a:latin typeface="Arial"/>
                <a:cs typeface="Arial"/>
              </a:rPr>
              <a:t> </a:t>
            </a:r>
            <a:r>
              <a:rPr sz="2000" kern="0" baseline="0" dirty="0">
                <a:solidFill>
                  <a:sysClr val="windowText" lastClr="000000"/>
                </a:solidFill>
                <a:latin typeface="Arial"/>
                <a:cs typeface="Arial"/>
              </a:rPr>
              <a:t>storage</a:t>
            </a:r>
            <a:r>
              <a:rPr sz="2000" kern="0" spc="-20" baseline="0" dirty="0">
                <a:solidFill>
                  <a:sysClr val="windowText" lastClr="000000"/>
                </a:solidFill>
                <a:latin typeface="Arial"/>
                <a:cs typeface="Arial"/>
              </a:rPr>
              <a:t> area</a:t>
            </a:r>
            <a:endParaRPr lang="en-US" sz="2000" kern="0" spc="-20" baseline="0" dirty="0">
              <a:solidFill>
                <a:sysClr val="windowText" lastClr="000000"/>
              </a:solidFill>
              <a:latin typeface="Arial"/>
              <a:cs typeface="Arial"/>
            </a:endParaRPr>
          </a:p>
          <a:p>
            <a:pPr marL="12700" marR="5080" indent="-10795" eaLnBrk="1" fontAlgn="auto" hangingPunct="1">
              <a:spcBef>
                <a:spcPts val="390"/>
              </a:spcBef>
              <a:spcAft>
                <a:spcPts val="0"/>
              </a:spcAft>
              <a:buSzPct val="87500"/>
              <a:buFontTx/>
              <a:buChar char="•"/>
              <a:tabLst>
                <a:tab pos="65405" algn="l"/>
              </a:tabLst>
            </a:pPr>
            <a:endParaRPr sz="2000" kern="0" baseline="0" dirty="0">
              <a:solidFill>
                <a:sysClr val="windowText" lastClr="000000"/>
              </a:solidFill>
              <a:latin typeface="Arial"/>
              <a:cs typeface="Arial"/>
            </a:endParaRPr>
          </a:p>
          <a:p>
            <a:pPr marL="299720" lvl="1" indent="-116205" eaLnBrk="1" fontAlgn="auto" hangingPunct="1">
              <a:spcBef>
                <a:spcPts val="140"/>
              </a:spcBef>
              <a:spcAft>
                <a:spcPts val="0"/>
              </a:spcAft>
              <a:buFontTx/>
              <a:buChar char="•"/>
              <a:tabLst>
                <a:tab pos="299720" algn="l"/>
              </a:tabLst>
            </a:pPr>
            <a:r>
              <a:rPr kern="0" baseline="0" dirty="0">
                <a:solidFill>
                  <a:sysClr val="windowText" lastClr="000000"/>
                </a:solidFill>
                <a:latin typeface="Arial"/>
                <a:cs typeface="Arial"/>
              </a:rPr>
              <a:t>Global:</a:t>
            </a:r>
            <a:r>
              <a:rPr kern="0" spc="-10" baseline="0" dirty="0">
                <a:solidFill>
                  <a:sysClr val="windowText" lastClr="000000"/>
                </a:solidFill>
                <a:latin typeface="Arial"/>
                <a:cs typeface="Arial"/>
              </a:rPr>
              <a:t> </a:t>
            </a:r>
            <a:r>
              <a:rPr kern="0" baseline="0" dirty="0">
                <a:solidFill>
                  <a:srgbClr val="CE0000"/>
                </a:solidFill>
                <a:latin typeface="Courier New"/>
                <a:cs typeface="Courier New"/>
              </a:rPr>
              <a:t>LDR</a:t>
            </a:r>
            <a:r>
              <a:rPr kern="0" spc="-15" baseline="0" dirty="0">
                <a:solidFill>
                  <a:srgbClr val="CE0000"/>
                </a:solidFill>
                <a:latin typeface="Courier New"/>
                <a:cs typeface="Courier New"/>
              </a:rPr>
              <a:t> </a:t>
            </a:r>
            <a:r>
              <a:rPr kern="0" baseline="0" dirty="0">
                <a:solidFill>
                  <a:srgbClr val="CE0000"/>
                </a:solidFill>
                <a:latin typeface="Courier New"/>
                <a:cs typeface="Courier New"/>
              </a:rPr>
              <a:t>R1,</a:t>
            </a:r>
            <a:r>
              <a:rPr kern="0" spc="-15" baseline="0" dirty="0">
                <a:solidFill>
                  <a:srgbClr val="CE0000"/>
                </a:solidFill>
                <a:latin typeface="Courier New"/>
                <a:cs typeface="Courier New"/>
              </a:rPr>
              <a:t> </a:t>
            </a:r>
            <a:r>
              <a:rPr kern="0" baseline="0" dirty="0">
                <a:solidFill>
                  <a:srgbClr val="3333CC"/>
                </a:solidFill>
                <a:latin typeface="Courier New"/>
                <a:cs typeface="Courier New"/>
              </a:rPr>
              <a:t>R4</a:t>
            </a:r>
            <a:r>
              <a:rPr kern="0" baseline="0" dirty="0">
                <a:solidFill>
                  <a:srgbClr val="CE0000"/>
                </a:solidFill>
                <a:latin typeface="Courier New"/>
                <a:cs typeface="Courier New"/>
              </a:rPr>
              <a:t>,</a:t>
            </a:r>
            <a:r>
              <a:rPr kern="0" spc="-20" baseline="0" dirty="0">
                <a:solidFill>
                  <a:srgbClr val="CE0000"/>
                </a:solidFill>
                <a:latin typeface="Courier New"/>
                <a:cs typeface="Courier New"/>
              </a:rPr>
              <a:t> </a:t>
            </a:r>
            <a:r>
              <a:rPr kern="0" spc="-25" baseline="0" dirty="0">
                <a:solidFill>
                  <a:srgbClr val="CE0000"/>
                </a:solidFill>
                <a:latin typeface="Courier New"/>
                <a:cs typeface="Courier New"/>
              </a:rPr>
              <a:t>#4</a:t>
            </a:r>
            <a:endParaRPr kern="0" baseline="0" dirty="0">
              <a:solidFill>
                <a:sysClr val="windowText" lastClr="000000"/>
              </a:solidFill>
              <a:latin typeface="Courier New"/>
              <a:cs typeface="Courier New"/>
            </a:endParaRPr>
          </a:p>
          <a:p>
            <a:pPr marL="299720" lvl="1" indent="-116205" eaLnBrk="1" fontAlgn="auto" hangingPunct="1">
              <a:spcBef>
                <a:spcPts val="290"/>
              </a:spcBef>
              <a:spcAft>
                <a:spcPts val="0"/>
              </a:spcAft>
              <a:buFontTx/>
              <a:buChar char="•"/>
              <a:tabLst>
                <a:tab pos="299720" algn="l"/>
              </a:tabLst>
            </a:pPr>
            <a:r>
              <a:rPr kern="0" baseline="0" dirty="0">
                <a:solidFill>
                  <a:sysClr val="windowText" lastClr="000000"/>
                </a:solidFill>
                <a:latin typeface="Arial"/>
                <a:cs typeface="Arial"/>
              </a:rPr>
              <a:t>Local:</a:t>
            </a:r>
            <a:r>
              <a:rPr kern="0" spc="125" baseline="0" dirty="0">
                <a:solidFill>
                  <a:sysClr val="windowText" lastClr="000000"/>
                </a:solidFill>
                <a:latin typeface="Arial"/>
                <a:cs typeface="Arial"/>
              </a:rPr>
              <a:t>  </a:t>
            </a:r>
            <a:r>
              <a:rPr kern="0" baseline="0" dirty="0">
                <a:solidFill>
                  <a:srgbClr val="CE0000"/>
                </a:solidFill>
                <a:latin typeface="Courier New"/>
                <a:cs typeface="Courier New"/>
              </a:rPr>
              <a:t>LDR</a:t>
            </a:r>
            <a:r>
              <a:rPr kern="0" spc="-5" baseline="0" dirty="0">
                <a:solidFill>
                  <a:srgbClr val="CE0000"/>
                </a:solidFill>
                <a:latin typeface="Courier New"/>
                <a:cs typeface="Courier New"/>
              </a:rPr>
              <a:t> </a:t>
            </a:r>
            <a:r>
              <a:rPr kern="0" baseline="0" dirty="0">
                <a:solidFill>
                  <a:srgbClr val="CE0000"/>
                </a:solidFill>
                <a:latin typeface="Courier New"/>
                <a:cs typeface="Courier New"/>
              </a:rPr>
              <a:t>R2,</a:t>
            </a:r>
            <a:r>
              <a:rPr kern="0" spc="-10" baseline="0" dirty="0">
                <a:solidFill>
                  <a:srgbClr val="CE0000"/>
                </a:solidFill>
                <a:latin typeface="Courier New"/>
                <a:cs typeface="Courier New"/>
              </a:rPr>
              <a:t> </a:t>
            </a:r>
            <a:r>
              <a:rPr kern="0" baseline="0" dirty="0">
                <a:solidFill>
                  <a:srgbClr val="3333CC"/>
                </a:solidFill>
                <a:latin typeface="Courier New"/>
                <a:cs typeface="Courier New"/>
              </a:rPr>
              <a:t>R5</a:t>
            </a:r>
            <a:r>
              <a:rPr kern="0" baseline="0" dirty="0">
                <a:solidFill>
                  <a:srgbClr val="CE0000"/>
                </a:solidFill>
                <a:latin typeface="Courier New"/>
                <a:cs typeface="Courier New"/>
              </a:rPr>
              <a:t>,</a:t>
            </a:r>
            <a:r>
              <a:rPr kern="0" spc="-10" baseline="0" dirty="0">
                <a:solidFill>
                  <a:srgbClr val="CE0000"/>
                </a:solidFill>
                <a:latin typeface="Courier New"/>
                <a:cs typeface="Courier New"/>
              </a:rPr>
              <a:t> #-</a:t>
            </a:r>
            <a:r>
              <a:rPr kern="0" spc="-50" baseline="0" dirty="0">
                <a:solidFill>
                  <a:srgbClr val="CE0000"/>
                </a:solidFill>
                <a:latin typeface="Courier New"/>
                <a:cs typeface="Courier New"/>
              </a:rPr>
              <a:t>3</a:t>
            </a:r>
            <a:endParaRPr kern="0" baseline="0" dirty="0">
              <a:solidFill>
                <a:sysClr val="windowText" lastClr="000000"/>
              </a:solidFill>
              <a:latin typeface="Courier New"/>
              <a:cs typeface="Courier New"/>
            </a:endParaRPr>
          </a:p>
        </p:txBody>
      </p:sp>
      <p:pic>
        <p:nvPicPr>
          <p:cNvPr id="24" name="图片 23">
            <a:extLst>
              <a:ext uri="{FF2B5EF4-FFF2-40B4-BE49-F238E27FC236}">
                <a16:creationId xmlns:a16="http://schemas.microsoft.com/office/drawing/2014/main" id="{32252F91-C51A-A517-D7E2-941C08576393}"/>
              </a:ext>
            </a:extLst>
          </p:cNvPr>
          <p:cNvPicPr>
            <a:picLocks noChangeAspect="1"/>
          </p:cNvPicPr>
          <p:nvPr/>
        </p:nvPicPr>
        <p:blipFill>
          <a:blip r:embed="rId2"/>
          <a:stretch>
            <a:fillRect/>
          </a:stretch>
        </p:blipFill>
        <p:spPr>
          <a:xfrm>
            <a:off x="4355976" y="1469149"/>
            <a:ext cx="3805095" cy="4561459"/>
          </a:xfrm>
          <a:prstGeom prst="rect">
            <a:avLst/>
          </a:prstGeom>
        </p:spPr>
      </p:pic>
      <p:sp>
        <p:nvSpPr>
          <p:cNvPr id="25" name="object 22">
            <a:extLst>
              <a:ext uri="{FF2B5EF4-FFF2-40B4-BE49-F238E27FC236}">
                <a16:creationId xmlns:a16="http://schemas.microsoft.com/office/drawing/2014/main" id="{1102FF29-7B50-67C6-3E29-B8C9B6E34E36}"/>
              </a:ext>
            </a:extLst>
          </p:cNvPr>
          <p:cNvSpPr/>
          <p:nvPr/>
        </p:nvSpPr>
        <p:spPr>
          <a:xfrm>
            <a:off x="7092280" y="4725144"/>
            <a:ext cx="457919" cy="144016"/>
          </a:xfrm>
          <a:custGeom>
            <a:avLst/>
            <a:gdLst/>
            <a:ahLst/>
            <a:cxnLst/>
            <a:rect l="l" t="t" r="r" b="b"/>
            <a:pathLst>
              <a:path w="257175" h="57150">
                <a:moveTo>
                  <a:pt x="57150" y="0"/>
                </a:moveTo>
                <a:lnTo>
                  <a:pt x="0" y="28575"/>
                </a:lnTo>
                <a:lnTo>
                  <a:pt x="57150" y="57150"/>
                </a:lnTo>
                <a:lnTo>
                  <a:pt x="57150" y="38100"/>
                </a:lnTo>
                <a:lnTo>
                  <a:pt x="47625" y="38100"/>
                </a:lnTo>
                <a:lnTo>
                  <a:pt x="47625" y="19050"/>
                </a:lnTo>
                <a:lnTo>
                  <a:pt x="57150" y="19050"/>
                </a:lnTo>
                <a:lnTo>
                  <a:pt x="57150" y="0"/>
                </a:lnTo>
                <a:close/>
              </a:path>
              <a:path w="257175" h="57150">
                <a:moveTo>
                  <a:pt x="57150" y="19050"/>
                </a:moveTo>
                <a:lnTo>
                  <a:pt x="47625" y="19050"/>
                </a:lnTo>
                <a:lnTo>
                  <a:pt x="47625" y="38100"/>
                </a:lnTo>
                <a:lnTo>
                  <a:pt x="57150" y="38100"/>
                </a:lnTo>
                <a:lnTo>
                  <a:pt x="57150" y="19050"/>
                </a:lnTo>
                <a:close/>
              </a:path>
              <a:path w="257175" h="57150">
                <a:moveTo>
                  <a:pt x="66675" y="19050"/>
                </a:moveTo>
                <a:lnTo>
                  <a:pt x="57150" y="19050"/>
                </a:lnTo>
                <a:lnTo>
                  <a:pt x="57150" y="38100"/>
                </a:lnTo>
                <a:lnTo>
                  <a:pt x="66675" y="38100"/>
                </a:lnTo>
                <a:lnTo>
                  <a:pt x="66675" y="19050"/>
                </a:lnTo>
                <a:close/>
              </a:path>
              <a:path w="257175" h="57150">
                <a:moveTo>
                  <a:pt x="104775" y="19050"/>
                </a:moveTo>
                <a:lnTo>
                  <a:pt x="85725" y="19050"/>
                </a:lnTo>
                <a:lnTo>
                  <a:pt x="85725" y="38100"/>
                </a:lnTo>
                <a:lnTo>
                  <a:pt x="104775" y="38100"/>
                </a:lnTo>
                <a:lnTo>
                  <a:pt x="104775" y="19050"/>
                </a:lnTo>
                <a:close/>
              </a:path>
              <a:path w="257175" h="57150">
                <a:moveTo>
                  <a:pt x="142875" y="19050"/>
                </a:moveTo>
                <a:lnTo>
                  <a:pt x="123825" y="19050"/>
                </a:lnTo>
                <a:lnTo>
                  <a:pt x="123825" y="38100"/>
                </a:lnTo>
                <a:lnTo>
                  <a:pt x="142875" y="38100"/>
                </a:lnTo>
                <a:lnTo>
                  <a:pt x="142875" y="19050"/>
                </a:lnTo>
                <a:close/>
              </a:path>
              <a:path w="257175" h="57150">
                <a:moveTo>
                  <a:pt x="180975" y="19050"/>
                </a:moveTo>
                <a:lnTo>
                  <a:pt x="161925" y="19050"/>
                </a:lnTo>
                <a:lnTo>
                  <a:pt x="161925" y="38100"/>
                </a:lnTo>
                <a:lnTo>
                  <a:pt x="180975" y="38100"/>
                </a:lnTo>
                <a:lnTo>
                  <a:pt x="180975" y="19050"/>
                </a:lnTo>
                <a:close/>
              </a:path>
              <a:path w="257175" h="57150">
                <a:moveTo>
                  <a:pt x="219075" y="19050"/>
                </a:moveTo>
                <a:lnTo>
                  <a:pt x="200025" y="19050"/>
                </a:lnTo>
                <a:lnTo>
                  <a:pt x="200025" y="38100"/>
                </a:lnTo>
                <a:lnTo>
                  <a:pt x="219075" y="38100"/>
                </a:lnTo>
                <a:lnTo>
                  <a:pt x="219075" y="19050"/>
                </a:lnTo>
                <a:close/>
              </a:path>
              <a:path w="257175" h="57150">
                <a:moveTo>
                  <a:pt x="257175" y="19050"/>
                </a:moveTo>
                <a:lnTo>
                  <a:pt x="238125" y="19050"/>
                </a:lnTo>
                <a:lnTo>
                  <a:pt x="238125" y="38100"/>
                </a:lnTo>
                <a:lnTo>
                  <a:pt x="257175" y="38100"/>
                </a:lnTo>
                <a:lnTo>
                  <a:pt x="257175" y="1905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2061823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F19908-E262-1359-98BA-1D6F810184B9}"/>
              </a:ext>
            </a:extLst>
          </p:cNvPr>
          <p:cNvSpPr>
            <a:spLocks noGrp="1"/>
          </p:cNvSpPr>
          <p:nvPr>
            <p:ph type="title"/>
          </p:nvPr>
        </p:nvSpPr>
        <p:spPr/>
        <p:txBody>
          <a:bodyPr/>
          <a:lstStyle/>
          <a:p>
            <a:r>
              <a:rPr lang="en-US" altLang="zh-CN" sz="2800" b="1" spc="-10" dirty="0">
                <a:solidFill>
                  <a:srgbClr val="3333CC"/>
                </a:solidFill>
                <a:latin typeface="Arial"/>
                <a:cs typeface="Arial"/>
              </a:rPr>
              <a:t>LC-</a:t>
            </a:r>
            <a:r>
              <a:rPr lang="en-US" altLang="zh-CN" sz="2800" b="1" dirty="0">
                <a:solidFill>
                  <a:srgbClr val="3333CC"/>
                </a:solidFill>
                <a:latin typeface="Arial"/>
                <a:cs typeface="Arial"/>
              </a:rPr>
              <a:t>3</a:t>
            </a:r>
            <a:r>
              <a:rPr lang="en-US" altLang="zh-CN" sz="2800" b="1" spc="-20" dirty="0">
                <a:solidFill>
                  <a:srgbClr val="3333CC"/>
                </a:solidFill>
                <a:latin typeface="Arial"/>
                <a:cs typeface="Arial"/>
              </a:rPr>
              <a:t> </a:t>
            </a:r>
            <a:r>
              <a:rPr lang="en-US" altLang="zh-CN" sz="2800" b="1" dirty="0">
                <a:solidFill>
                  <a:srgbClr val="3333CC"/>
                </a:solidFill>
                <a:latin typeface="Arial"/>
                <a:cs typeface="Arial"/>
              </a:rPr>
              <a:t>Memory</a:t>
            </a:r>
            <a:r>
              <a:rPr lang="en-US" altLang="zh-CN" sz="2800" b="1" spc="-20" dirty="0">
                <a:solidFill>
                  <a:srgbClr val="3333CC"/>
                </a:solidFill>
                <a:latin typeface="Arial"/>
                <a:cs typeface="Arial"/>
              </a:rPr>
              <a:t> </a:t>
            </a:r>
            <a:r>
              <a:rPr lang="en-US" altLang="zh-CN" sz="2800" b="1" dirty="0">
                <a:solidFill>
                  <a:srgbClr val="3333CC"/>
                </a:solidFill>
                <a:latin typeface="Arial"/>
                <a:cs typeface="Arial"/>
              </a:rPr>
              <a:t>Map</a:t>
            </a:r>
            <a:r>
              <a:rPr lang="en-US" altLang="zh-CN" sz="2800" b="1" spc="-20" dirty="0">
                <a:solidFill>
                  <a:srgbClr val="3333CC"/>
                </a:solidFill>
                <a:latin typeface="Arial"/>
                <a:cs typeface="Arial"/>
              </a:rPr>
              <a:t> </a:t>
            </a:r>
            <a:r>
              <a:rPr lang="en-US" altLang="zh-CN" sz="2800" b="1" dirty="0">
                <a:solidFill>
                  <a:srgbClr val="3333CC"/>
                </a:solidFill>
                <a:latin typeface="Arial"/>
                <a:cs typeface="Arial"/>
              </a:rPr>
              <a:t>–</a:t>
            </a:r>
            <a:r>
              <a:rPr lang="en-US" altLang="zh-CN" sz="2800" b="1" spc="-20" dirty="0">
                <a:solidFill>
                  <a:srgbClr val="3333CC"/>
                </a:solidFill>
                <a:latin typeface="Arial"/>
                <a:cs typeface="Arial"/>
              </a:rPr>
              <a:t> </a:t>
            </a:r>
            <a:r>
              <a:rPr lang="en-US" altLang="zh-CN" sz="2800" b="1" dirty="0">
                <a:solidFill>
                  <a:srgbClr val="3333CC"/>
                </a:solidFill>
                <a:latin typeface="Arial"/>
                <a:cs typeface="Arial"/>
              </a:rPr>
              <a:t>The</a:t>
            </a:r>
            <a:r>
              <a:rPr lang="en-US" altLang="zh-CN" sz="2800" b="1" spc="-20" dirty="0">
                <a:solidFill>
                  <a:srgbClr val="3333CC"/>
                </a:solidFill>
                <a:latin typeface="Arial"/>
                <a:cs typeface="Arial"/>
              </a:rPr>
              <a:t> </a:t>
            </a:r>
            <a:r>
              <a:rPr lang="en-US" altLang="zh-CN" sz="2800" b="1" dirty="0">
                <a:solidFill>
                  <a:srgbClr val="3333CC"/>
                </a:solidFill>
                <a:latin typeface="Arial"/>
                <a:cs typeface="Arial"/>
              </a:rPr>
              <a:t>Complete</a:t>
            </a:r>
            <a:r>
              <a:rPr lang="en-US" altLang="zh-CN" sz="2800" b="1" spc="-20" dirty="0">
                <a:solidFill>
                  <a:srgbClr val="3333CC"/>
                </a:solidFill>
                <a:latin typeface="Arial"/>
                <a:cs typeface="Arial"/>
              </a:rPr>
              <a:t> </a:t>
            </a:r>
            <a:r>
              <a:rPr lang="en-US" altLang="zh-CN" sz="2800" b="1" spc="-10" dirty="0">
                <a:solidFill>
                  <a:srgbClr val="3333CC"/>
                </a:solidFill>
                <a:latin typeface="Arial"/>
                <a:cs typeface="Arial"/>
              </a:rPr>
              <a:t>Picture</a:t>
            </a:r>
            <a:endParaRPr lang="zh-CN" altLang="en-US" dirty="0"/>
          </a:p>
        </p:txBody>
      </p:sp>
      <p:sp>
        <p:nvSpPr>
          <p:cNvPr id="8" name="文本框 7">
            <a:extLst>
              <a:ext uri="{FF2B5EF4-FFF2-40B4-BE49-F238E27FC236}">
                <a16:creationId xmlns:a16="http://schemas.microsoft.com/office/drawing/2014/main" id="{A3D746C2-72D0-2DD1-DADE-8C0E8628E7FE}"/>
              </a:ext>
            </a:extLst>
          </p:cNvPr>
          <p:cNvSpPr txBox="1"/>
          <p:nvPr/>
        </p:nvSpPr>
        <p:spPr>
          <a:xfrm>
            <a:off x="755576" y="1268760"/>
            <a:ext cx="6336704" cy="4571444"/>
          </a:xfrm>
          <a:prstGeom prst="rect">
            <a:avLst/>
          </a:prstGeom>
          <a:noFill/>
        </p:spPr>
        <p:txBody>
          <a:bodyPr wrap="square">
            <a:spAutoFit/>
          </a:bodyPr>
          <a:lstStyle/>
          <a:p>
            <a:pPr marL="0" marR="0" lvl="0" indent="0" defTabSz="914400" eaLnBrk="1" fontAlgn="auto" latinLnBrk="0" hangingPunct="1">
              <a:lnSpc>
                <a:spcPct val="100000"/>
              </a:lnSpc>
              <a:spcBef>
                <a:spcPts val="550"/>
              </a:spcBef>
              <a:spcAft>
                <a:spcPts val="0"/>
              </a:spcAft>
              <a:buClrTx/>
              <a:buSzTx/>
              <a:buFontTx/>
              <a:buNone/>
              <a:tabLst/>
              <a:defRPr/>
            </a:pPr>
            <a:endParaRPr kumimoji="0" lang="en-US" altLang="zh-CN" sz="1600" b="0" i="0" u="none" strike="noStrike" kern="0" cap="none" spc="0" normalizeH="0" baseline="0" noProof="0" dirty="0">
              <a:ln>
                <a:noFill/>
              </a:ln>
              <a:solidFill>
                <a:sysClr val="windowText" lastClr="000000"/>
              </a:solidFill>
              <a:effectLst/>
              <a:uLnTx/>
              <a:uFillTx/>
              <a:latin typeface="Arial"/>
              <a:cs typeface="Arial"/>
            </a:endParaRPr>
          </a:p>
          <a:p>
            <a:pPr marL="266065" marR="2716530" lvl="0" indent="-55880" defTabSz="914400" eaLnBrk="1" fontAlgn="auto" latinLnBrk="0" hangingPunct="1">
              <a:lnSpc>
                <a:spcPct val="100000"/>
              </a:lnSpc>
              <a:spcBef>
                <a:spcPts val="0"/>
              </a:spcBef>
              <a:spcAft>
                <a:spcPts val="0"/>
              </a:spcAft>
              <a:buClrTx/>
              <a:buSzTx/>
              <a:buFontTx/>
              <a:buChar char="•"/>
              <a:tabLst>
                <a:tab pos="266065" algn="l"/>
              </a:tabLst>
              <a:defRPr/>
            </a:pPr>
            <a:r>
              <a:rPr kumimoji="0" lang="en-US" altLang="zh-CN" b="0" i="0" u="none" strike="noStrike" kern="0" cap="none" spc="0" normalizeH="0" baseline="0" noProof="0" dirty="0">
                <a:ln>
                  <a:noFill/>
                </a:ln>
                <a:solidFill>
                  <a:sysClr val="windowText" lastClr="000000"/>
                </a:solidFill>
                <a:effectLst/>
                <a:uLnTx/>
                <a:uFillTx/>
                <a:latin typeface="Arial"/>
                <a:cs typeface="Arial"/>
              </a:rPr>
              <a:t>The</a:t>
            </a:r>
            <a:r>
              <a:rPr kumimoji="0" lang="en-US" altLang="zh-CN" b="0" i="0" u="none" strike="noStrike" kern="0" cap="none" spc="-15" normalizeH="0" baseline="0" noProof="0" dirty="0">
                <a:ln>
                  <a:noFill/>
                </a:ln>
                <a:solidFill>
                  <a:sysClr val="windowText" lastClr="000000"/>
                </a:solidFill>
                <a:effectLst/>
                <a:uLnTx/>
                <a:uFillTx/>
                <a:latin typeface="Arial"/>
                <a:cs typeface="Arial"/>
              </a:rPr>
              <a:t> </a:t>
            </a:r>
            <a:r>
              <a:rPr kumimoji="0" lang="en-US" altLang="zh-CN" b="0" i="0" u="none" strike="noStrike" kern="0" cap="none" spc="-10" normalizeH="0" baseline="0" noProof="0" dirty="0">
                <a:ln>
                  <a:noFill/>
                </a:ln>
                <a:solidFill>
                  <a:sysClr val="windowText" lastClr="000000"/>
                </a:solidFill>
                <a:effectLst/>
                <a:uLnTx/>
                <a:uFillTx/>
                <a:latin typeface="Arial"/>
                <a:cs typeface="Arial"/>
              </a:rPr>
              <a:t>LC-</a:t>
            </a:r>
            <a:r>
              <a:rPr kumimoji="0" lang="en-US" altLang="zh-CN" b="0" i="0" u="none" strike="noStrike" kern="0" cap="none" spc="0" normalizeH="0" baseline="0" noProof="0" dirty="0">
                <a:ln>
                  <a:noFill/>
                </a:ln>
                <a:solidFill>
                  <a:sysClr val="windowText" lastClr="000000"/>
                </a:solidFill>
                <a:effectLst/>
                <a:uLnTx/>
                <a:uFillTx/>
                <a:latin typeface="Arial"/>
                <a:cs typeface="Arial"/>
              </a:rPr>
              <a:t>3</a:t>
            </a:r>
            <a:r>
              <a:rPr kumimoji="0" lang="en-US" altLang="zh-CN" b="0" i="0" u="none" strike="noStrike" kern="0" cap="none" spc="-10"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operating </a:t>
            </a:r>
            <a:r>
              <a:rPr kumimoji="0" lang="en-US" altLang="zh-CN" b="0" i="0" u="none" strike="noStrike" kern="0" cap="none" spc="-10" normalizeH="0" baseline="0" noProof="0" dirty="0">
                <a:ln>
                  <a:noFill/>
                </a:ln>
                <a:solidFill>
                  <a:sysClr val="windowText" lastClr="000000"/>
                </a:solidFill>
                <a:effectLst/>
                <a:uLnTx/>
                <a:uFillTx/>
                <a:latin typeface="Arial"/>
                <a:cs typeface="Arial"/>
              </a:rPr>
              <a:t>system </a:t>
            </a:r>
            <a:r>
              <a:rPr kumimoji="0" lang="en-US" altLang="zh-CN" b="0" i="0" u="none" strike="noStrike" kern="0" cap="none" spc="0" normalizeH="0" baseline="0" noProof="0" dirty="0">
                <a:ln>
                  <a:noFill/>
                </a:ln>
                <a:solidFill>
                  <a:sysClr val="windowText" lastClr="000000"/>
                </a:solidFill>
                <a:effectLst/>
                <a:uLnTx/>
                <a:uFillTx/>
                <a:latin typeface="Arial"/>
                <a:cs typeface="Arial"/>
              </a:rPr>
              <a:t>reserves</a:t>
            </a:r>
            <a:r>
              <a:rPr kumimoji="0" lang="en-US" altLang="zh-CN" b="0" i="0" u="none" strike="noStrike" kern="0" cap="none" spc="-15"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some</a:t>
            </a:r>
            <a:r>
              <a:rPr kumimoji="0" lang="en-US" altLang="zh-CN" b="0" i="0" u="none" strike="noStrike" kern="0" cap="none" spc="-20"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of the</a:t>
            </a:r>
            <a:r>
              <a:rPr kumimoji="0" lang="en-US" altLang="zh-CN" b="0" i="0" u="none" strike="noStrike" kern="0" cap="none" spc="-20" normalizeH="0" baseline="0" noProof="0" dirty="0">
                <a:ln>
                  <a:noFill/>
                </a:ln>
                <a:solidFill>
                  <a:sysClr val="windowText" lastClr="000000"/>
                </a:solidFill>
                <a:effectLst/>
                <a:uLnTx/>
                <a:uFillTx/>
                <a:latin typeface="Arial"/>
                <a:cs typeface="Arial"/>
              </a:rPr>
              <a:t> </a:t>
            </a:r>
            <a:r>
              <a:rPr kumimoji="0" lang="en-US" altLang="zh-CN" b="0" i="0" u="none" strike="noStrike" kern="0" cap="none" spc="-10" normalizeH="0" baseline="0" noProof="0" dirty="0">
                <a:ln>
                  <a:noFill/>
                </a:ln>
                <a:solidFill>
                  <a:sysClr val="windowText" lastClr="000000"/>
                </a:solidFill>
                <a:effectLst/>
                <a:uLnTx/>
                <a:uFillTx/>
                <a:latin typeface="Arial"/>
                <a:cs typeface="Arial"/>
              </a:rPr>
              <a:t>memory </a:t>
            </a:r>
            <a:r>
              <a:rPr kumimoji="0" lang="en-US" altLang="zh-CN" b="0" i="0" u="none" strike="noStrike" kern="0" cap="none" spc="0" normalizeH="0" baseline="0" noProof="0" dirty="0">
                <a:ln>
                  <a:noFill/>
                </a:ln>
                <a:solidFill>
                  <a:sysClr val="windowText" lastClr="000000"/>
                </a:solidFill>
                <a:effectLst/>
                <a:uLnTx/>
                <a:uFillTx/>
                <a:latin typeface="Arial"/>
                <a:cs typeface="Arial"/>
              </a:rPr>
              <a:t>address space</a:t>
            </a:r>
            <a:r>
              <a:rPr kumimoji="0" lang="en-US" altLang="zh-CN" b="0" i="0" u="none" strike="noStrike" kern="0" cap="none" spc="-20"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for</a:t>
            </a:r>
            <a:r>
              <a:rPr kumimoji="0" lang="en-US" altLang="zh-CN" b="0" i="0" u="none" strike="noStrike" kern="0" cap="none" spc="-15"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trap</a:t>
            </a:r>
            <a:r>
              <a:rPr kumimoji="0" lang="en-US" altLang="zh-CN" b="0" i="0" u="none" strike="noStrike" kern="0" cap="none" spc="-20" normalizeH="0" baseline="0" noProof="0" dirty="0">
                <a:ln>
                  <a:noFill/>
                </a:ln>
                <a:solidFill>
                  <a:sysClr val="windowText" lastClr="000000"/>
                </a:solidFill>
                <a:effectLst/>
                <a:uLnTx/>
                <a:uFillTx/>
                <a:latin typeface="Arial"/>
                <a:cs typeface="Arial"/>
              </a:rPr>
              <a:t> </a:t>
            </a:r>
            <a:r>
              <a:rPr kumimoji="0" lang="en-US" altLang="zh-CN" b="0" i="0" u="none" strike="noStrike" kern="0" cap="none" spc="-10" normalizeH="0" baseline="0" noProof="0" dirty="0">
                <a:ln>
                  <a:noFill/>
                </a:ln>
                <a:solidFill>
                  <a:sysClr val="windowText" lastClr="000000"/>
                </a:solidFill>
                <a:effectLst/>
                <a:uLnTx/>
                <a:uFillTx/>
                <a:latin typeface="Arial"/>
                <a:cs typeface="Arial"/>
              </a:rPr>
              <a:t>vectors, </a:t>
            </a:r>
            <a:r>
              <a:rPr kumimoji="0" lang="en-US" altLang="zh-CN" b="0" i="0" u="none" strike="noStrike" kern="0" cap="none" spc="0" normalizeH="0" baseline="0" noProof="0" dirty="0">
                <a:ln>
                  <a:noFill/>
                </a:ln>
                <a:solidFill>
                  <a:sysClr val="windowText" lastClr="000000"/>
                </a:solidFill>
                <a:effectLst/>
                <a:uLnTx/>
                <a:uFillTx/>
                <a:latin typeface="Arial"/>
                <a:cs typeface="Arial"/>
              </a:rPr>
              <a:t>service</a:t>
            </a:r>
            <a:r>
              <a:rPr kumimoji="0" lang="en-US" altLang="zh-CN" b="0" i="0" u="none" strike="noStrike" kern="0" cap="none" spc="-30"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routine</a:t>
            </a:r>
            <a:r>
              <a:rPr kumimoji="0" lang="en-US" altLang="zh-CN" b="0" i="0" u="none" strike="noStrike" kern="0" cap="none" spc="-30"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code,</a:t>
            </a:r>
            <a:r>
              <a:rPr kumimoji="0" lang="en-US" altLang="zh-CN" b="0" i="0" u="none" strike="noStrike" kern="0" cap="none" spc="-25" normalizeH="0" baseline="0" noProof="0" dirty="0">
                <a:ln>
                  <a:noFill/>
                </a:ln>
                <a:solidFill>
                  <a:sysClr val="windowText" lastClr="000000"/>
                </a:solidFill>
                <a:effectLst/>
                <a:uLnTx/>
                <a:uFillTx/>
                <a:latin typeface="Arial"/>
                <a:cs typeface="Arial"/>
              </a:rPr>
              <a:t> and </a:t>
            </a:r>
            <a:r>
              <a:rPr kumimoji="0" lang="en-US" altLang="zh-CN" b="0" i="0" u="none" strike="noStrike" kern="0" cap="none" spc="-10" normalizeH="0" baseline="0" noProof="0" dirty="0">
                <a:ln>
                  <a:noFill/>
                </a:ln>
                <a:solidFill>
                  <a:sysClr val="windowText" lastClr="000000"/>
                </a:solidFill>
                <a:effectLst/>
                <a:uLnTx/>
                <a:uFillTx/>
                <a:latin typeface="Arial"/>
                <a:cs typeface="Arial"/>
              </a:rPr>
              <a:t>memory-</a:t>
            </a:r>
            <a:r>
              <a:rPr kumimoji="0" lang="en-US" altLang="zh-CN" b="0" i="0" u="none" strike="noStrike" kern="0" cap="none" spc="0" normalizeH="0" baseline="0" noProof="0" dirty="0">
                <a:ln>
                  <a:noFill/>
                </a:ln>
                <a:solidFill>
                  <a:sysClr val="windowText" lastClr="000000"/>
                </a:solidFill>
                <a:effectLst/>
                <a:uLnTx/>
                <a:uFillTx/>
                <a:latin typeface="Arial"/>
                <a:cs typeface="Arial"/>
              </a:rPr>
              <a:t>mapped</a:t>
            </a:r>
            <a:r>
              <a:rPr kumimoji="0" lang="en-US" altLang="zh-CN" b="0" i="0" u="none" strike="noStrike" kern="0" cap="none" spc="20" normalizeH="0" baseline="0" noProof="0" dirty="0">
                <a:ln>
                  <a:noFill/>
                </a:ln>
                <a:solidFill>
                  <a:sysClr val="windowText" lastClr="000000"/>
                </a:solidFill>
                <a:effectLst/>
                <a:uLnTx/>
                <a:uFillTx/>
                <a:latin typeface="Arial"/>
                <a:cs typeface="Arial"/>
              </a:rPr>
              <a:t> </a:t>
            </a:r>
            <a:r>
              <a:rPr kumimoji="0" lang="en-US" altLang="zh-CN" b="0" i="0" u="none" strike="noStrike" kern="0" cap="none" spc="-20" normalizeH="0" baseline="0" noProof="0" dirty="0">
                <a:ln>
                  <a:noFill/>
                </a:ln>
                <a:solidFill>
                  <a:sysClr val="windowText" lastClr="000000"/>
                </a:solidFill>
                <a:effectLst/>
                <a:uLnTx/>
                <a:uFillTx/>
                <a:latin typeface="Arial"/>
                <a:cs typeface="Arial"/>
              </a:rPr>
              <a:t>I/O.</a:t>
            </a:r>
            <a:endParaRPr kumimoji="0" lang="en-US" altLang="zh-CN" b="0" i="0" u="none" strike="noStrike" kern="0" cap="none" spc="0" normalizeH="0" baseline="0" noProof="0" dirty="0">
              <a:ln>
                <a:noFill/>
              </a:ln>
              <a:solidFill>
                <a:sysClr val="windowText" lastClr="000000"/>
              </a:solidFill>
              <a:effectLst/>
              <a:uLnTx/>
              <a:uFillTx/>
              <a:latin typeface="Arial"/>
              <a:cs typeface="Arial"/>
            </a:endParaRPr>
          </a:p>
          <a:p>
            <a:pPr marL="266065" marR="2882900" lvl="0" indent="-55880" defTabSz="914400" eaLnBrk="1" fontAlgn="auto" latinLnBrk="0" hangingPunct="1">
              <a:lnSpc>
                <a:spcPct val="101099"/>
              </a:lnSpc>
              <a:spcBef>
                <a:spcPts val="204"/>
              </a:spcBef>
              <a:spcAft>
                <a:spcPts val="0"/>
              </a:spcAft>
              <a:buClrTx/>
              <a:buSzTx/>
              <a:buFontTx/>
              <a:buChar char="•"/>
              <a:tabLst>
                <a:tab pos="266065" algn="l"/>
              </a:tabLst>
              <a:defRPr/>
            </a:pPr>
            <a:r>
              <a:rPr kumimoji="0" lang="en-US" altLang="zh-CN" b="0" i="0" u="none" strike="noStrike" kern="0" cap="none" spc="0" normalizeH="0" baseline="0" noProof="0" dirty="0">
                <a:ln>
                  <a:noFill/>
                </a:ln>
                <a:solidFill>
                  <a:sysClr val="windowText" lastClr="000000"/>
                </a:solidFill>
                <a:effectLst/>
                <a:uLnTx/>
                <a:uFillTx/>
                <a:latin typeface="Arial"/>
                <a:cs typeface="Arial"/>
              </a:rPr>
              <a:t>Program</a:t>
            </a:r>
            <a:r>
              <a:rPr kumimoji="0" lang="en-US" altLang="zh-CN" b="0" i="0" u="none" strike="noStrike" kern="0" cap="none" spc="-25"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instructions</a:t>
            </a:r>
            <a:r>
              <a:rPr kumimoji="0" lang="en-US" altLang="zh-CN" b="0" i="0" u="none" strike="noStrike" kern="0" cap="none" spc="-20"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will</a:t>
            </a:r>
            <a:r>
              <a:rPr kumimoji="0" lang="en-US" altLang="zh-CN" b="0" i="0" u="none" strike="noStrike" kern="0" cap="none" spc="-25" normalizeH="0" baseline="0" noProof="0" dirty="0">
                <a:ln>
                  <a:noFill/>
                </a:ln>
                <a:solidFill>
                  <a:sysClr val="windowText" lastClr="000000"/>
                </a:solidFill>
                <a:effectLst/>
                <a:uLnTx/>
                <a:uFillTx/>
                <a:latin typeface="Arial"/>
                <a:cs typeface="Arial"/>
              </a:rPr>
              <a:t> be </a:t>
            </a:r>
            <a:r>
              <a:rPr kumimoji="0" lang="en-US" altLang="zh-CN" b="0" i="0" u="none" strike="noStrike" kern="0" cap="none" spc="0" normalizeH="0" baseline="0" noProof="0" dirty="0">
                <a:ln>
                  <a:noFill/>
                </a:ln>
                <a:solidFill>
                  <a:sysClr val="windowText" lastClr="000000"/>
                </a:solidFill>
                <a:effectLst/>
                <a:uLnTx/>
                <a:uFillTx/>
                <a:latin typeface="Arial"/>
                <a:cs typeface="Arial"/>
              </a:rPr>
              <a:t>placed</a:t>
            </a:r>
            <a:r>
              <a:rPr kumimoji="0" lang="en-US" altLang="zh-CN" b="0" i="0" u="none" strike="noStrike" kern="0" cap="none" spc="-25"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in</a:t>
            </a:r>
            <a:r>
              <a:rPr kumimoji="0" lang="en-US" altLang="zh-CN" b="0" i="0" u="none" strike="noStrike" kern="0" cap="none" spc="-25"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the</a:t>
            </a:r>
            <a:r>
              <a:rPr kumimoji="0" lang="en-US" altLang="zh-CN" b="0" i="0" u="none" strike="noStrike" kern="0" cap="none" spc="-25"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"program</a:t>
            </a:r>
            <a:r>
              <a:rPr kumimoji="0" lang="en-US" altLang="zh-CN" b="0" i="0" u="none" strike="noStrike" kern="0" cap="none" spc="-15" normalizeH="0" baseline="0" noProof="0" dirty="0">
                <a:ln>
                  <a:noFill/>
                </a:ln>
                <a:solidFill>
                  <a:sysClr val="windowText" lastClr="000000"/>
                </a:solidFill>
                <a:effectLst/>
                <a:uLnTx/>
                <a:uFillTx/>
                <a:latin typeface="Arial"/>
                <a:cs typeface="Arial"/>
              </a:rPr>
              <a:t> </a:t>
            </a:r>
            <a:r>
              <a:rPr kumimoji="0" lang="en-US" altLang="zh-CN" b="0" i="0" u="none" strike="noStrike" kern="0" cap="none" spc="-20" normalizeH="0" baseline="0" noProof="0" dirty="0">
                <a:ln>
                  <a:noFill/>
                </a:ln>
                <a:solidFill>
                  <a:sysClr val="windowText" lastClr="000000"/>
                </a:solidFill>
                <a:effectLst/>
                <a:uLnTx/>
                <a:uFillTx/>
                <a:latin typeface="Arial"/>
                <a:cs typeface="Arial"/>
              </a:rPr>
              <a:t>text" </a:t>
            </a:r>
            <a:r>
              <a:rPr kumimoji="0" lang="en-US" altLang="zh-CN" b="0" i="0" u="none" strike="noStrike" kern="0" cap="none" spc="-10" normalizeH="0" baseline="0" noProof="0" dirty="0">
                <a:ln>
                  <a:noFill/>
                </a:ln>
                <a:solidFill>
                  <a:sysClr val="windowText" lastClr="000000"/>
                </a:solidFill>
                <a:effectLst/>
                <a:uLnTx/>
                <a:uFillTx/>
                <a:latin typeface="Arial"/>
                <a:cs typeface="Arial"/>
              </a:rPr>
              <a:t>section.</a:t>
            </a:r>
            <a:endParaRPr kumimoji="0" lang="en-US" altLang="zh-CN" b="0" i="0" u="none" strike="noStrike" kern="0" cap="none" spc="0" normalizeH="0" baseline="0" noProof="0" dirty="0">
              <a:ln>
                <a:noFill/>
              </a:ln>
              <a:solidFill>
                <a:sysClr val="windowText" lastClr="000000"/>
              </a:solidFill>
              <a:effectLst/>
              <a:uLnTx/>
              <a:uFillTx/>
              <a:latin typeface="Arial"/>
              <a:cs typeface="Arial"/>
            </a:endParaRPr>
          </a:p>
          <a:p>
            <a:pPr marL="266065" marR="2780030" lvl="0" indent="-55880" defTabSz="914400" eaLnBrk="1" fontAlgn="auto" latinLnBrk="0" hangingPunct="1">
              <a:lnSpc>
                <a:spcPct val="102200"/>
              </a:lnSpc>
              <a:spcBef>
                <a:spcPts val="95"/>
              </a:spcBef>
              <a:spcAft>
                <a:spcPts val="0"/>
              </a:spcAft>
              <a:buClrTx/>
              <a:buSzTx/>
              <a:buFontTx/>
              <a:buChar char="•"/>
              <a:tabLst>
                <a:tab pos="266065" algn="l"/>
              </a:tabLst>
              <a:defRPr/>
            </a:pPr>
            <a:r>
              <a:rPr kumimoji="0" lang="en-US" altLang="zh-CN" b="0" i="0" u="none" strike="noStrike" kern="0" cap="none" spc="0" normalizeH="0" baseline="0" noProof="0" dirty="0">
                <a:ln>
                  <a:noFill/>
                </a:ln>
                <a:solidFill>
                  <a:sysClr val="windowText" lastClr="000000"/>
                </a:solidFill>
                <a:effectLst/>
                <a:uLnTx/>
                <a:uFillTx/>
                <a:latin typeface="Arial"/>
                <a:cs typeface="Arial"/>
              </a:rPr>
              <a:t>Global</a:t>
            </a:r>
            <a:r>
              <a:rPr kumimoji="0" lang="en-US" altLang="zh-CN" b="0" i="0" u="none" strike="noStrike" kern="0" cap="none" spc="-20"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variables</a:t>
            </a:r>
            <a:r>
              <a:rPr kumimoji="0" lang="en-US" altLang="zh-CN" b="0" i="0" u="none" strike="noStrike" kern="0" cap="none" spc="-20"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are</a:t>
            </a:r>
            <a:r>
              <a:rPr kumimoji="0" lang="en-US" altLang="zh-CN" b="0" i="0" u="none" strike="noStrike" kern="0" cap="none" spc="-25" normalizeH="0" baseline="0" noProof="0" dirty="0">
                <a:ln>
                  <a:noFill/>
                </a:ln>
                <a:solidFill>
                  <a:sysClr val="windowText" lastClr="000000"/>
                </a:solidFill>
                <a:effectLst/>
                <a:uLnTx/>
                <a:uFillTx/>
                <a:latin typeface="Arial"/>
                <a:cs typeface="Arial"/>
              </a:rPr>
              <a:t> </a:t>
            </a:r>
            <a:r>
              <a:rPr kumimoji="0" lang="en-US" altLang="zh-CN" b="0" i="0" u="none" strike="noStrike" kern="0" cap="none" spc="-10" normalizeH="0" baseline="0" noProof="0" dirty="0">
                <a:ln>
                  <a:noFill/>
                </a:ln>
                <a:solidFill>
                  <a:sysClr val="windowText" lastClr="000000"/>
                </a:solidFill>
                <a:effectLst/>
                <a:uLnTx/>
                <a:uFillTx/>
                <a:latin typeface="Arial"/>
                <a:cs typeface="Arial"/>
              </a:rPr>
              <a:t>allocated </a:t>
            </a:r>
            <a:r>
              <a:rPr kumimoji="0" lang="en-US" altLang="zh-CN" b="0" i="0" u="none" strike="noStrike" kern="0" cap="none" spc="0" normalizeH="0" baseline="0" noProof="0" dirty="0">
                <a:ln>
                  <a:noFill/>
                </a:ln>
                <a:solidFill>
                  <a:sysClr val="windowText" lastClr="000000"/>
                </a:solidFill>
                <a:effectLst/>
                <a:uLnTx/>
                <a:uFillTx/>
                <a:latin typeface="Arial"/>
                <a:cs typeface="Arial"/>
              </a:rPr>
              <a:t>next.</a:t>
            </a:r>
            <a:r>
              <a:rPr kumimoji="0" lang="en-US" altLang="zh-CN" b="0" i="0" u="none" strike="noStrike" kern="0" cap="none" spc="235"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R4</a:t>
            </a:r>
            <a:r>
              <a:rPr kumimoji="0" lang="en-US" altLang="zh-CN" b="0" i="0" u="none" strike="noStrike" kern="0" cap="none" spc="-10"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is</a:t>
            </a:r>
            <a:r>
              <a:rPr kumimoji="0" lang="en-US" altLang="zh-CN" b="0" i="0" u="none" strike="noStrike" kern="0" cap="none" spc="-5"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set</a:t>
            </a:r>
            <a:r>
              <a:rPr kumimoji="0" lang="en-US" altLang="zh-CN" b="0" i="0" u="none" strike="noStrike" kern="0" cap="none" spc="-5"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to</a:t>
            </a:r>
            <a:r>
              <a:rPr kumimoji="0" lang="en-US" altLang="zh-CN" b="0" i="0" u="none" strike="noStrike" kern="0" cap="none" spc="-10"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the</a:t>
            </a:r>
            <a:r>
              <a:rPr kumimoji="0" lang="en-US" altLang="zh-CN" b="0" i="0" u="none" strike="noStrike" kern="0" cap="none" spc="-10" normalizeH="0" baseline="0" noProof="0" dirty="0">
                <a:ln>
                  <a:noFill/>
                </a:ln>
                <a:solidFill>
                  <a:sysClr val="windowText" lastClr="000000"/>
                </a:solidFill>
                <a:effectLst/>
                <a:uLnTx/>
                <a:uFillTx/>
                <a:latin typeface="Arial"/>
                <a:cs typeface="Arial"/>
              </a:rPr>
              <a:t> </a:t>
            </a:r>
            <a:r>
              <a:rPr kumimoji="0" lang="en-US" altLang="zh-CN" b="0" i="0" u="none" strike="noStrike" kern="0" cap="none" spc="-20" normalizeH="0" baseline="0" noProof="0" dirty="0">
                <a:ln>
                  <a:noFill/>
                </a:ln>
                <a:solidFill>
                  <a:sysClr val="windowText" lastClr="000000"/>
                </a:solidFill>
                <a:effectLst/>
                <a:uLnTx/>
                <a:uFillTx/>
                <a:latin typeface="Arial"/>
                <a:cs typeface="Arial"/>
              </a:rPr>
              <a:t>first </a:t>
            </a:r>
            <a:r>
              <a:rPr kumimoji="0" lang="en-US" altLang="zh-CN" b="0" i="0" u="none" strike="noStrike" kern="0" cap="none" spc="0" normalizeH="0" baseline="0" noProof="0" dirty="0">
                <a:ln>
                  <a:noFill/>
                </a:ln>
                <a:solidFill>
                  <a:sysClr val="windowText" lastClr="000000"/>
                </a:solidFill>
                <a:effectLst/>
                <a:uLnTx/>
                <a:uFillTx/>
                <a:latin typeface="Arial"/>
                <a:cs typeface="Arial"/>
              </a:rPr>
              <a:t>allocated</a:t>
            </a:r>
            <a:r>
              <a:rPr kumimoji="0" lang="en-US" altLang="zh-CN" b="0" i="0" u="none" strike="noStrike" kern="0" cap="none" spc="-25"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address</a:t>
            </a:r>
            <a:r>
              <a:rPr kumimoji="0" lang="en-US" altLang="zh-CN" b="0" i="0" u="none" strike="noStrike" kern="0" cap="none" spc="-20"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for</a:t>
            </a:r>
            <a:r>
              <a:rPr kumimoji="0" lang="en-US" altLang="zh-CN" b="0" i="0" u="none" strike="noStrike" kern="0" cap="none" spc="-20" normalizeH="0" baseline="0" noProof="0" dirty="0">
                <a:ln>
                  <a:noFill/>
                </a:ln>
                <a:solidFill>
                  <a:sysClr val="windowText" lastClr="000000"/>
                </a:solidFill>
                <a:effectLst/>
                <a:uLnTx/>
                <a:uFillTx/>
                <a:latin typeface="Arial"/>
                <a:cs typeface="Arial"/>
              </a:rPr>
              <a:t> </a:t>
            </a:r>
            <a:r>
              <a:rPr kumimoji="0" lang="en-US" altLang="zh-CN" b="0" i="0" u="none" strike="noStrike" kern="0" cap="none" spc="-10" normalizeH="0" baseline="0" noProof="0" dirty="0" err="1">
                <a:ln>
                  <a:noFill/>
                </a:ln>
                <a:solidFill>
                  <a:sysClr val="windowText" lastClr="000000"/>
                </a:solidFill>
                <a:effectLst/>
                <a:uLnTx/>
                <a:uFillTx/>
                <a:latin typeface="Arial"/>
                <a:cs typeface="Arial"/>
              </a:rPr>
              <a:t>globals</a:t>
            </a:r>
            <a:r>
              <a:rPr kumimoji="0" lang="en-US" altLang="zh-CN" b="0" i="0" u="none" strike="noStrike" kern="0" cap="none" spc="-10" normalizeH="0" baseline="0" noProof="0" dirty="0">
                <a:ln>
                  <a:noFill/>
                </a:ln>
                <a:solidFill>
                  <a:sysClr val="windowText" lastClr="000000"/>
                </a:solidFill>
                <a:effectLst/>
                <a:uLnTx/>
                <a:uFillTx/>
                <a:latin typeface="Arial"/>
                <a:cs typeface="Arial"/>
              </a:rPr>
              <a:t>.</a:t>
            </a:r>
            <a:endParaRPr kumimoji="0" lang="en-US" altLang="zh-CN" b="0" i="0" u="none" strike="noStrike" kern="0" cap="none" spc="0" normalizeH="0" baseline="0" noProof="0" dirty="0">
              <a:ln>
                <a:noFill/>
              </a:ln>
              <a:solidFill>
                <a:sysClr val="windowText" lastClr="000000"/>
              </a:solidFill>
              <a:effectLst/>
              <a:uLnTx/>
              <a:uFillTx/>
              <a:latin typeface="Arial"/>
              <a:cs typeface="Arial"/>
            </a:endParaRPr>
          </a:p>
          <a:p>
            <a:pPr marL="266065" marR="2627630" lvl="0" indent="-55880" defTabSz="914400" eaLnBrk="1" fontAlgn="auto" latinLnBrk="0" hangingPunct="1">
              <a:lnSpc>
                <a:spcPct val="99300"/>
              </a:lnSpc>
              <a:spcBef>
                <a:spcPts val="225"/>
              </a:spcBef>
              <a:spcAft>
                <a:spcPts val="0"/>
              </a:spcAft>
              <a:buClrTx/>
              <a:buSzTx/>
              <a:buFontTx/>
              <a:buChar char="•"/>
              <a:tabLst>
                <a:tab pos="266065" algn="l"/>
              </a:tabLst>
              <a:defRPr/>
            </a:pPr>
            <a:r>
              <a:rPr kumimoji="0" lang="en-US" altLang="zh-CN" b="0" i="0" u="none" strike="noStrike" kern="0" cap="none" spc="0" normalizeH="0" baseline="0" noProof="0" dirty="0">
                <a:ln>
                  <a:noFill/>
                </a:ln>
                <a:solidFill>
                  <a:sysClr val="windowText" lastClr="000000"/>
                </a:solidFill>
                <a:effectLst/>
                <a:uLnTx/>
                <a:uFillTx/>
                <a:latin typeface="Arial"/>
                <a:cs typeface="Arial"/>
              </a:rPr>
              <a:t>Local</a:t>
            </a:r>
            <a:r>
              <a:rPr kumimoji="0" lang="en-US" altLang="zh-CN" b="0" i="0" u="none" strike="noStrike" kern="0" cap="none" spc="-20"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variables</a:t>
            </a:r>
            <a:r>
              <a:rPr kumimoji="0" lang="en-US" altLang="zh-CN" b="0" i="0" u="none" strike="noStrike" kern="0" cap="none" spc="-15"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are</a:t>
            </a:r>
            <a:r>
              <a:rPr kumimoji="0" lang="en-US" altLang="zh-CN" b="0" i="0" u="none" strike="noStrike" kern="0" cap="none" spc="-20"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stored</a:t>
            </a:r>
            <a:r>
              <a:rPr kumimoji="0" lang="en-US" altLang="zh-CN" b="0" i="0" u="none" strike="noStrike" kern="0" cap="none" spc="-20"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on</a:t>
            </a:r>
            <a:r>
              <a:rPr kumimoji="0" lang="en-US" altLang="zh-CN" b="0" i="0" u="none" strike="noStrike" kern="0" cap="none" spc="-20" normalizeH="0" baseline="0" noProof="0" dirty="0">
                <a:ln>
                  <a:noFill/>
                </a:ln>
                <a:solidFill>
                  <a:sysClr val="windowText" lastClr="000000"/>
                </a:solidFill>
                <a:effectLst/>
                <a:uLnTx/>
                <a:uFillTx/>
                <a:latin typeface="Arial"/>
                <a:cs typeface="Arial"/>
              </a:rPr>
              <a:t> </a:t>
            </a:r>
            <a:r>
              <a:rPr kumimoji="0" lang="en-US" altLang="zh-CN" b="0" i="0" u="none" strike="noStrike" kern="0" cap="none" spc="-25" normalizeH="0" baseline="0" noProof="0" dirty="0">
                <a:ln>
                  <a:noFill/>
                </a:ln>
                <a:solidFill>
                  <a:sysClr val="windowText" lastClr="000000"/>
                </a:solidFill>
                <a:effectLst/>
                <a:uLnTx/>
                <a:uFillTx/>
                <a:latin typeface="Arial"/>
                <a:cs typeface="Arial"/>
              </a:rPr>
              <a:t>the </a:t>
            </a:r>
            <a:r>
              <a:rPr kumimoji="0" lang="en-US" altLang="zh-CN" b="0" i="0" u="none" strike="noStrike" kern="0" cap="none" spc="-10" normalizeH="0" baseline="0" noProof="0" dirty="0">
                <a:ln>
                  <a:noFill/>
                </a:ln>
                <a:solidFill>
                  <a:sysClr val="windowText" lastClr="000000"/>
                </a:solidFill>
                <a:effectLst/>
                <a:uLnTx/>
                <a:uFillTx/>
                <a:latin typeface="Arial"/>
                <a:cs typeface="Arial"/>
              </a:rPr>
              <a:t>run-</a:t>
            </a:r>
            <a:r>
              <a:rPr kumimoji="0" lang="en-US" altLang="zh-CN" b="0" i="0" u="none" strike="noStrike" kern="0" cap="none" spc="0" normalizeH="0" baseline="0" noProof="0" dirty="0">
                <a:ln>
                  <a:noFill/>
                </a:ln>
                <a:solidFill>
                  <a:sysClr val="windowText" lastClr="000000"/>
                </a:solidFill>
                <a:effectLst/>
                <a:uLnTx/>
                <a:uFillTx/>
                <a:latin typeface="Arial"/>
                <a:cs typeface="Arial"/>
              </a:rPr>
              <a:t>time</a:t>
            </a:r>
            <a:r>
              <a:rPr kumimoji="0" lang="en-US" altLang="zh-CN" b="0" i="0" u="none" strike="noStrike" kern="0" cap="none" spc="-10"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stack.</a:t>
            </a:r>
            <a:r>
              <a:rPr kumimoji="0" lang="en-US" altLang="zh-CN" b="0" i="0" u="none" strike="noStrike" kern="0" cap="none" spc="-5"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R5</a:t>
            </a:r>
            <a:r>
              <a:rPr kumimoji="0" lang="en-US" altLang="zh-CN" b="0" i="0" u="none" strike="noStrike" kern="0" cap="none" spc="-10"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points to</a:t>
            </a:r>
            <a:r>
              <a:rPr kumimoji="0" lang="en-US" altLang="zh-CN" b="0" i="0" u="none" strike="noStrike" kern="0" cap="none" spc="-10" normalizeH="0" baseline="0" noProof="0" dirty="0">
                <a:ln>
                  <a:noFill/>
                </a:ln>
                <a:solidFill>
                  <a:sysClr val="windowText" lastClr="000000"/>
                </a:solidFill>
                <a:effectLst/>
                <a:uLnTx/>
                <a:uFillTx/>
                <a:latin typeface="Arial"/>
                <a:cs typeface="Arial"/>
              </a:rPr>
              <a:t> </a:t>
            </a:r>
            <a:r>
              <a:rPr kumimoji="0" lang="en-US" altLang="zh-CN" b="0" i="0" u="none" strike="noStrike" kern="0" cap="none" spc="-25" normalizeH="0" baseline="0" noProof="0" dirty="0">
                <a:ln>
                  <a:noFill/>
                </a:ln>
                <a:solidFill>
                  <a:sysClr val="windowText" lastClr="000000"/>
                </a:solidFill>
                <a:effectLst/>
                <a:uLnTx/>
                <a:uFillTx/>
                <a:latin typeface="Arial"/>
                <a:cs typeface="Arial"/>
              </a:rPr>
              <a:t>the </a:t>
            </a:r>
            <a:r>
              <a:rPr kumimoji="0" lang="en-US" altLang="zh-CN" b="0" i="0" u="none" strike="noStrike" kern="0" cap="none" spc="0" normalizeH="0" baseline="0" noProof="0" dirty="0">
                <a:ln>
                  <a:noFill/>
                </a:ln>
                <a:solidFill>
                  <a:sysClr val="windowText" lastClr="000000"/>
                </a:solidFill>
                <a:effectLst/>
                <a:uLnTx/>
                <a:uFillTx/>
                <a:latin typeface="Arial"/>
                <a:cs typeface="Arial"/>
              </a:rPr>
              <a:t>local</a:t>
            </a:r>
            <a:r>
              <a:rPr kumimoji="0" lang="en-US" altLang="zh-CN" b="0" i="0" u="none" strike="noStrike" kern="0" cap="none" spc="-20"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variables</a:t>
            </a:r>
            <a:r>
              <a:rPr kumimoji="0" lang="en-US" altLang="zh-CN" b="0" i="0" u="none" strike="noStrike" kern="0" cap="none" spc="-15"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of</a:t>
            </a:r>
            <a:r>
              <a:rPr kumimoji="0" lang="en-US" altLang="zh-CN" b="0" i="0" u="none" strike="noStrike" kern="0" cap="none" spc="-20" normalizeH="0" baseline="0" noProof="0" dirty="0">
                <a:ln>
                  <a:noFill/>
                </a:ln>
                <a:solidFill>
                  <a:sysClr val="windowText" lastClr="000000"/>
                </a:solidFill>
                <a:effectLst/>
                <a:uLnTx/>
                <a:uFillTx/>
                <a:latin typeface="Arial"/>
                <a:cs typeface="Arial"/>
              </a:rPr>
              <a:t> </a:t>
            </a:r>
            <a:r>
              <a:rPr kumimoji="0" lang="en-US" altLang="zh-CN" b="0" i="0" u="none" strike="noStrike" kern="0" cap="none" spc="0" normalizeH="0" baseline="0" noProof="0" dirty="0">
                <a:ln>
                  <a:noFill/>
                </a:ln>
                <a:solidFill>
                  <a:sysClr val="windowText" lastClr="000000"/>
                </a:solidFill>
                <a:effectLst/>
                <a:uLnTx/>
                <a:uFillTx/>
                <a:latin typeface="Arial"/>
                <a:cs typeface="Arial"/>
              </a:rPr>
              <a:t>the</a:t>
            </a:r>
            <a:r>
              <a:rPr kumimoji="0" lang="en-US" altLang="zh-CN" b="0" i="0" u="none" strike="noStrike" kern="0" cap="none" spc="-20" normalizeH="0" baseline="0" noProof="0" dirty="0">
                <a:ln>
                  <a:noFill/>
                </a:ln>
                <a:solidFill>
                  <a:sysClr val="windowText" lastClr="000000"/>
                </a:solidFill>
                <a:effectLst/>
                <a:uLnTx/>
                <a:uFillTx/>
                <a:latin typeface="Arial"/>
                <a:cs typeface="Arial"/>
              </a:rPr>
              <a:t> </a:t>
            </a:r>
            <a:r>
              <a:rPr kumimoji="0" lang="en-US" altLang="zh-CN" b="0" i="0" u="none" strike="noStrike" kern="0" cap="none" spc="-10" normalizeH="0" baseline="0" noProof="0" dirty="0">
                <a:ln>
                  <a:noFill/>
                </a:ln>
                <a:solidFill>
                  <a:sysClr val="windowText" lastClr="000000"/>
                </a:solidFill>
                <a:effectLst/>
                <a:uLnTx/>
                <a:uFillTx/>
                <a:latin typeface="Arial"/>
                <a:cs typeface="Arial"/>
              </a:rPr>
              <a:t>currently- </a:t>
            </a:r>
            <a:r>
              <a:rPr kumimoji="0" lang="en-US" altLang="zh-CN" b="0" i="0" u="none" strike="noStrike" kern="0" cap="none" spc="0" normalizeH="0" baseline="0" noProof="0" dirty="0">
                <a:ln>
                  <a:noFill/>
                </a:ln>
                <a:solidFill>
                  <a:sysClr val="windowText" lastClr="000000"/>
                </a:solidFill>
                <a:effectLst/>
                <a:uLnTx/>
                <a:uFillTx/>
                <a:latin typeface="Arial"/>
                <a:cs typeface="Arial"/>
              </a:rPr>
              <a:t>executing</a:t>
            </a:r>
            <a:r>
              <a:rPr kumimoji="0" lang="en-US" altLang="zh-CN" b="0" i="0" u="none" strike="noStrike" kern="0" cap="none" spc="-40" normalizeH="0" baseline="0" noProof="0" dirty="0">
                <a:ln>
                  <a:noFill/>
                </a:ln>
                <a:solidFill>
                  <a:sysClr val="windowText" lastClr="000000"/>
                </a:solidFill>
                <a:effectLst/>
                <a:uLnTx/>
                <a:uFillTx/>
                <a:latin typeface="Arial"/>
                <a:cs typeface="Arial"/>
              </a:rPr>
              <a:t> </a:t>
            </a:r>
            <a:r>
              <a:rPr kumimoji="0" lang="en-US" altLang="zh-CN" b="0" i="0" u="none" strike="noStrike" kern="0" cap="none" spc="-10" normalizeH="0" baseline="0" noProof="0" dirty="0">
                <a:ln>
                  <a:noFill/>
                </a:ln>
                <a:solidFill>
                  <a:sysClr val="windowText" lastClr="000000"/>
                </a:solidFill>
                <a:effectLst/>
                <a:uLnTx/>
                <a:uFillTx/>
                <a:latin typeface="Arial"/>
                <a:cs typeface="Arial"/>
              </a:rPr>
              <a:t>function.</a:t>
            </a:r>
            <a:endParaRPr kumimoji="0" lang="en-US" altLang="zh-CN" b="0" i="0" u="none" strike="noStrike" kern="0" cap="none" spc="0" normalizeH="0" baseline="0" noProof="0" dirty="0">
              <a:ln>
                <a:noFill/>
              </a:ln>
              <a:solidFill>
                <a:sysClr val="windowText" lastClr="000000"/>
              </a:solidFill>
              <a:effectLst/>
              <a:uLnTx/>
              <a:uFillTx/>
              <a:latin typeface="Arial"/>
              <a:cs typeface="Arial"/>
            </a:endParaRPr>
          </a:p>
        </p:txBody>
      </p:sp>
      <p:pic>
        <p:nvPicPr>
          <p:cNvPr id="10" name="object 3">
            <a:extLst>
              <a:ext uri="{FF2B5EF4-FFF2-40B4-BE49-F238E27FC236}">
                <a16:creationId xmlns:a16="http://schemas.microsoft.com/office/drawing/2014/main" id="{37C8E22B-32D3-9987-AE26-33C896AD29E2}"/>
              </a:ext>
            </a:extLst>
          </p:cNvPr>
          <p:cNvPicPr/>
          <p:nvPr/>
        </p:nvPicPr>
        <p:blipFill>
          <a:blip r:embed="rId2" cstate="print"/>
          <a:stretch>
            <a:fillRect/>
          </a:stretch>
        </p:blipFill>
        <p:spPr>
          <a:xfrm>
            <a:off x="4259796" y="1076242"/>
            <a:ext cx="3984612" cy="5233078"/>
          </a:xfrm>
          <a:prstGeom prst="rect">
            <a:avLst/>
          </a:prstGeom>
        </p:spPr>
      </p:pic>
    </p:spTree>
    <p:extLst>
      <p:ext uri="{BB962C8B-B14F-4D97-AF65-F5344CB8AC3E}">
        <p14:creationId xmlns:p14="http://schemas.microsoft.com/office/powerpoint/2010/main" val="31525773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AF2B07-D79B-F851-3FCA-7D81E7067731}"/>
              </a:ext>
            </a:extLst>
          </p:cNvPr>
          <p:cNvSpPr>
            <a:spLocks noGrp="1"/>
          </p:cNvSpPr>
          <p:nvPr>
            <p:ph type="title"/>
          </p:nvPr>
        </p:nvSpPr>
        <p:spPr/>
        <p:txBody>
          <a:bodyPr/>
          <a:lstStyle/>
          <a:p>
            <a:r>
              <a:rPr lang="en-US" altLang="zh-CN" sz="2800" b="1" dirty="0">
                <a:solidFill>
                  <a:srgbClr val="3333CC"/>
                </a:solidFill>
                <a:latin typeface="Arial"/>
                <a:cs typeface="Arial"/>
              </a:rPr>
              <a:t>Variables</a:t>
            </a:r>
            <a:r>
              <a:rPr lang="en-US" altLang="zh-CN" sz="2800" b="1" spc="-25" dirty="0">
                <a:solidFill>
                  <a:srgbClr val="3333CC"/>
                </a:solidFill>
                <a:latin typeface="Arial"/>
                <a:cs typeface="Arial"/>
              </a:rPr>
              <a:t> </a:t>
            </a:r>
            <a:r>
              <a:rPr lang="en-US" altLang="zh-CN" sz="2800" b="1" dirty="0">
                <a:solidFill>
                  <a:srgbClr val="3333CC"/>
                </a:solidFill>
                <a:latin typeface="Arial"/>
                <a:cs typeface="Arial"/>
              </a:rPr>
              <a:t>and</a:t>
            </a:r>
            <a:r>
              <a:rPr lang="en-US" altLang="zh-CN" sz="2800" b="1" spc="-30" dirty="0">
                <a:solidFill>
                  <a:srgbClr val="3333CC"/>
                </a:solidFill>
                <a:latin typeface="Arial"/>
                <a:cs typeface="Arial"/>
              </a:rPr>
              <a:t> </a:t>
            </a:r>
            <a:r>
              <a:rPr lang="en-US" altLang="zh-CN" sz="2800" b="1" dirty="0">
                <a:solidFill>
                  <a:srgbClr val="3333CC"/>
                </a:solidFill>
                <a:latin typeface="Arial"/>
                <a:cs typeface="Arial"/>
              </a:rPr>
              <a:t>Memory</a:t>
            </a:r>
            <a:r>
              <a:rPr lang="en-US" altLang="zh-CN" sz="2800" b="1" spc="-25" dirty="0">
                <a:solidFill>
                  <a:srgbClr val="3333CC"/>
                </a:solidFill>
                <a:latin typeface="Arial"/>
                <a:cs typeface="Arial"/>
              </a:rPr>
              <a:t> </a:t>
            </a:r>
            <a:r>
              <a:rPr lang="en-US" altLang="zh-CN" sz="2800" b="1" spc="-10" dirty="0">
                <a:solidFill>
                  <a:srgbClr val="3333CC"/>
                </a:solidFill>
                <a:latin typeface="Arial"/>
                <a:cs typeface="Arial"/>
              </a:rPr>
              <a:t>Locations</a:t>
            </a:r>
            <a:endParaRPr lang="zh-CN" altLang="en-US" dirty="0"/>
          </a:p>
        </p:txBody>
      </p:sp>
      <p:sp>
        <p:nvSpPr>
          <p:cNvPr id="3" name="内容占位符 2">
            <a:extLst>
              <a:ext uri="{FF2B5EF4-FFF2-40B4-BE49-F238E27FC236}">
                <a16:creationId xmlns:a16="http://schemas.microsoft.com/office/drawing/2014/main" id="{4FD7597D-B214-7546-27F8-221B948775F3}"/>
              </a:ext>
            </a:extLst>
          </p:cNvPr>
          <p:cNvSpPr>
            <a:spLocks noGrp="1"/>
          </p:cNvSpPr>
          <p:nvPr>
            <p:ph idx="1"/>
          </p:nvPr>
        </p:nvSpPr>
        <p:spPr/>
        <p:txBody>
          <a:bodyPr/>
          <a:lstStyle/>
          <a:p>
            <a:r>
              <a:rPr lang="en-US" altLang="zh-CN" dirty="0"/>
              <a:t>In our examples, a variable is always stored in memory.</a:t>
            </a:r>
          </a:p>
          <a:p>
            <a:endParaRPr lang="en-US" altLang="zh-CN" dirty="0"/>
          </a:p>
          <a:p>
            <a:r>
              <a:rPr lang="en-US" altLang="zh-CN" dirty="0"/>
              <a:t>When assigning to a variable, must store to memory location.</a:t>
            </a:r>
          </a:p>
          <a:p>
            <a:endParaRPr lang="en-US" altLang="zh-CN" dirty="0"/>
          </a:p>
          <a:p>
            <a:r>
              <a:rPr lang="en-US" altLang="zh-CN" dirty="0"/>
              <a:t>A real compiler would perform code optimizations that try to keep variables allocated in registers.</a:t>
            </a:r>
          </a:p>
          <a:p>
            <a:pPr lvl="1"/>
            <a:r>
              <a:rPr lang="en-US" altLang="zh-CN" dirty="0"/>
              <a:t>Why?</a:t>
            </a:r>
          </a:p>
          <a:p>
            <a:endParaRPr lang="zh-CN" altLang="en-US" dirty="0"/>
          </a:p>
        </p:txBody>
      </p:sp>
    </p:spTree>
    <p:extLst>
      <p:ext uri="{BB962C8B-B14F-4D97-AF65-F5344CB8AC3E}">
        <p14:creationId xmlns:p14="http://schemas.microsoft.com/office/powerpoint/2010/main" val="36183261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8FCCCD-C53D-C425-FF19-4F6E1FC0CE04}"/>
              </a:ext>
            </a:extLst>
          </p:cNvPr>
          <p:cNvSpPr>
            <a:spLocks noGrp="1"/>
          </p:cNvSpPr>
          <p:nvPr>
            <p:ph type="title"/>
          </p:nvPr>
        </p:nvSpPr>
        <p:spPr/>
        <p:txBody>
          <a:bodyPr/>
          <a:lstStyle/>
          <a:p>
            <a:r>
              <a:rPr lang="en-US" altLang="zh-CN" sz="2800" b="1" dirty="0">
                <a:solidFill>
                  <a:srgbClr val="3333CC"/>
                </a:solidFill>
                <a:latin typeface="Arial"/>
                <a:cs typeface="Arial"/>
              </a:rPr>
              <a:t>Example:</a:t>
            </a:r>
            <a:r>
              <a:rPr lang="en-US" altLang="zh-CN" sz="2800" b="1" spc="-25" dirty="0">
                <a:solidFill>
                  <a:srgbClr val="3333CC"/>
                </a:solidFill>
                <a:latin typeface="Arial"/>
                <a:cs typeface="Arial"/>
              </a:rPr>
              <a:t> </a:t>
            </a:r>
            <a:r>
              <a:rPr lang="en-US" altLang="zh-CN" sz="2800" b="1" dirty="0">
                <a:solidFill>
                  <a:srgbClr val="3333CC"/>
                </a:solidFill>
                <a:latin typeface="Arial"/>
                <a:cs typeface="Arial"/>
              </a:rPr>
              <a:t>Compiling</a:t>
            </a:r>
            <a:r>
              <a:rPr lang="en-US" altLang="zh-CN" sz="2800" b="1" spc="-25" dirty="0">
                <a:solidFill>
                  <a:srgbClr val="3333CC"/>
                </a:solidFill>
                <a:latin typeface="Arial"/>
                <a:cs typeface="Arial"/>
              </a:rPr>
              <a:t> </a:t>
            </a:r>
            <a:r>
              <a:rPr lang="en-US" altLang="zh-CN" sz="2800" b="1" dirty="0">
                <a:solidFill>
                  <a:srgbClr val="3333CC"/>
                </a:solidFill>
                <a:latin typeface="Arial"/>
                <a:cs typeface="Arial"/>
              </a:rPr>
              <a:t>to</a:t>
            </a:r>
            <a:r>
              <a:rPr lang="en-US" altLang="zh-CN" sz="2800" b="1" spc="-30" dirty="0">
                <a:solidFill>
                  <a:srgbClr val="3333CC"/>
                </a:solidFill>
                <a:latin typeface="Arial"/>
                <a:cs typeface="Arial"/>
              </a:rPr>
              <a:t> </a:t>
            </a:r>
            <a:r>
              <a:rPr lang="en-US" altLang="zh-CN" sz="2800" b="1" spc="-10" dirty="0">
                <a:solidFill>
                  <a:srgbClr val="3333CC"/>
                </a:solidFill>
                <a:latin typeface="Arial"/>
                <a:cs typeface="Arial"/>
              </a:rPr>
              <a:t>LC-</a:t>
            </a:r>
            <a:r>
              <a:rPr lang="en-US" altLang="zh-CN" sz="2800" b="1" spc="-50" dirty="0">
                <a:solidFill>
                  <a:srgbClr val="3333CC"/>
                </a:solidFill>
                <a:latin typeface="Arial"/>
                <a:cs typeface="Arial"/>
              </a:rPr>
              <a:t>3</a:t>
            </a:r>
            <a:endParaRPr lang="zh-CN" altLang="en-US" dirty="0"/>
          </a:p>
        </p:txBody>
      </p:sp>
      <p:sp>
        <p:nvSpPr>
          <p:cNvPr id="3" name="内容占位符 2">
            <a:extLst>
              <a:ext uri="{FF2B5EF4-FFF2-40B4-BE49-F238E27FC236}">
                <a16:creationId xmlns:a16="http://schemas.microsoft.com/office/drawing/2014/main" id="{2ED86061-FFF7-B533-9AC2-3E142F7F7C02}"/>
              </a:ext>
            </a:extLst>
          </p:cNvPr>
          <p:cNvSpPr>
            <a:spLocks noGrp="1"/>
          </p:cNvSpPr>
          <p:nvPr>
            <p:ph idx="1"/>
          </p:nvPr>
        </p:nvSpPr>
        <p:spPr>
          <a:xfrm>
            <a:off x="179388" y="981074"/>
            <a:ext cx="8839200" cy="5688285"/>
          </a:xfrm>
        </p:spPr>
        <p:txBody>
          <a:bodyPr/>
          <a:lstStyle/>
          <a:p>
            <a:pPr marL="382905" marR="2938780" lvl="0" indent="0" defTabSz="914400" eaLnBrk="1" fontAlgn="auto" latinLnBrk="0" hangingPunct="1">
              <a:spcBef>
                <a:spcPts val="500"/>
              </a:spcBef>
              <a:spcAft>
                <a:spcPts val="0"/>
              </a:spcAft>
              <a:buClrTx/>
              <a:buSzTx/>
              <a:buFontTx/>
              <a:buNone/>
              <a:tabLst/>
              <a:defRPr/>
            </a:pP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#include</a:t>
            </a:r>
            <a:r>
              <a:rPr kumimoji="0" lang="en-US" altLang="zh-CN" sz="1800" i="0" u="none" strike="noStrike" kern="0" cap="none" spc="-45"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10" normalizeH="0" baseline="0" noProof="0" dirty="0">
                <a:ln>
                  <a:noFill/>
                </a:ln>
                <a:solidFill>
                  <a:sysClr val="windowText" lastClr="000000"/>
                </a:solidFill>
                <a:effectLst/>
                <a:uLnTx/>
                <a:uFillTx/>
                <a:latin typeface="Courier New"/>
                <a:cs typeface="Courier New"/>
              </a:rPr>
              <a:t>&lt;</a:t>
            </a:r>
            <a:r>
              <a:rPr kumimoji="0" lang="en-US" altLang="zh-CN" sz="1800" i="0" u="none" strike="noStrike" kern="0" cap="none" spc="-10" normalizeH="0" baseline="0" noProof="0" dirty="0" err="1">
                <a:ln>
                  <a:noFill/>
                </a:ln>
                <a:solidFill>
                  <a:sysClr val="windowText" lastClr="000000"/>
                </a:solidFill>
                <a:effectLst/>
                <a:uLnTx/>
                <a:uFillTx/>
                <a:latin typeface="Courier New"/>
                <a:cs typeface="Courier New"/>
              </a:rPr>
              <a:t>stdio.h</a:t>
            </a:r>
            <a:r>
              <a:rPr kumimoji="0" lang="en-US" altLang="zh-CN" sz="1800" i="0" u="none" strike="noStrike" kern="0" cap="none" spc="-10" normalizeH="0" baseline="0" noProof="0" dirty="0">
                <a:ln>
                  <a:noFill/>
                </a:ln>
                <a:solidFill>
                  <a:sysClr val="windowText" lastClr="000000"/>
                </a:solidFill>
                <a:effectLst/>
                <a:uLnTx/>
                <a:uFillTx/>
                <a:latin typeface="Courier New"/>
                <a:cs typeface="Courier New"/>
              </a:rPr>
              <a:t>&gt;</a:t>
            </a:r>
          </a:p>
          <a:p>
            <a:pPr marL="382905" marR="2938780" lvl="0" indent="0" defTabSz="914400" eaLnBrk="1" fontAlgn="auto" latinLnBrk="0" hangingPunct="1">
              <a:spcBef>
                <a:spcPts val="500"/>
              </a:spcBef>
              <a:spcAft>
                <a:spcPts val="0"/>
              </a:spcAft>
              <a:buClrTx/>
              <a:buSzTx/>
              <a:buFontTx/>
              <a:buNone/>
              <a:tabLst/>
              <a:defRPr/>
            </a:pP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int</a:t>
            </a:r>
            <a:r>
              <a:rPr kumimoji="0" lang="en-US" altLang="zh-CN" sz="1800" i="0" u="none" strike="noStrike" kern="0" cap="none" spc="-2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10" normalizeH="0" baseline="0" noProof="0" dirty="0" err="1">
                <a:ln>
                  <a:noFill/>
                </a:ln>
                <a:solidFill>
                  <a:sysClr val="windowText" lastClr="000000"/>
                </a:solidFill>
                <a:effectLst/>
                <a:uLnTx/>
                <a:uFillTx/>
                <a:latin typeface="Courier New"/>
                <a:cs typeface="Courier New"/>
              </a:rPr>
              <a:t>inGlobal</a:t>
            </a:r>
            <a:r>
              <a:rPr kumimoji="0" lang="en-US" altLang="zh-CN" sz="1800" i="0" u="none" strike="noStrike" kern="0" cap="none" spc="-10" normalizeH="0" baseline="0" noProof="0" dirty="0">
                <a:ln>
                  <a:noFill/>
                </a:ln>
                <a:solidFill>
                  <a:sysClr val="windowText" lastClr="000000"/>
                </a:solidFill>
                <a:effectLst/>
                <a:uLnTx/>
                <a:uFillTx/>
                <a:latin typeface="Courier New"/>
                <a:cs typeface="Courier New"/>
              </a:rPr>
              <a:t>;</a:t>
            </a:r>
            <a:endParaRPr kumimoji="0" lang="en-US" altLang="zh-CN" sz="1800" i="0" u="none" strike="noStrike" kern="0" cap="none" spc="0" normalizeH="0" baseline="0" noProof="0" dirty="0">
              <a:ln>
                <a:noFill/>
              </a:ln>
              <a:solidFill>
                <a:sysClr val="windowText" lastClr="000000"/>
              </a:solidFill>
              <a:effectLst/>
              <a:uLnTx/>
              <a:uFillTx/>
              <a:latin typeface="Courier New"/>
              <a:cs typeface="Courier New"/>
            </a:endParaRPr>
          </a:p>
          <a:p>
            <a:pPr marL="0" marR="0" lvl="0" indent="0" defTabSz="914400" eaLnBrk="1" fontAlgn="auto" latinLnBrk="0" hangingPunct="1">
              <a:spcBef>
                <a:spcPts val="85"/>
              </a:spcBef>
              <a:spcAft>
                <a:spcPts val="0"/>
              </a:spcAft>
              <a:buClrTx/>
              <a:buSzTx/>
              <a:buFontTx/>
              <a:buNone/>
              <a:tabLst/>
              <a:defRPr/>
            </a:pPr>
            <a:endParaRPr kumimoji="0" lang="en-US" altLang="zh-CN" sz="1800" i="0" u="none" strike="noStrike" kern="0" cap="none" spc="0" normalizeH="0" baseline="0" noProof="0" dirty="0">
              <a:ln>
                <a:noFill/>
              </a:ln>
              <a:solidFill>
                <a:sysClr val="windowText" lastClr="000000"/>
              </a:solidFill>
              <a:effectLst/>
              <a:uLnTx/>
              <a:uFillTx/>
              <a:latin typeface="Courier New"/>
              <a:cs typeface="Courier New"/>
            </a:endParaRPr>
          </a:p>
          <a:p>
            <a:pPr marL="382905" marR="0" lvl="0" indent="0" defTabSz="914400" eaLnBrk="1" fontAlgn="auto" latinLnBrk="0" hangingPunct="1">
              <a:spcBef>
                <a:spcPts val="0"/>
              </a:spcBef>
              <a:spcAft>
                <a:spcPts val="0"/>
              </a:spcAft>
              <a:buClrTx/>
              <a:buSzTx/>
              <a:buFontTx/>
              <a:buNone/>
              <a:tabLst/>
              <a:defRPr/>
            </a:pPr>
            <a:r>
              <a:rPr kumimoji="0" lang="en-US" altLang="zh-CN" sz="1800" i="0" u="none" strike="noStrike" kern="0" cap="none" spc="-10" normalizeH="0" baseline="0" noProof="0" dirty="0">
                <a:ln>
                  <a:noFill/>
                </a:ln>
                <a:solidFill>
                  <a:sysClr val="windowText" lastClr="000000"/>
                </a:solidFill>
                <a:effectLst/>
                <a:uLnTx/>
                <a:uFillTx/>
                <a:latin typeface="Courier New"/>
                <a:cs typeface="Courier New"/>
              </a:rPr>
              <a:t>main()</a:t>
            </a:r>
            <a:endParaRPr kumimoji="0" lang="en-US" altLang="zh-CN" sz="1800" i="0" u="none" strike="noStrike" kern="0" cap="none" spc="0" normalizeH="0" baseline="0" noProof="0" dirty="0">
              <a:ln>
                <a:noFill/>
              </a:ln>
              <a:solidFill>
                <a:sysClr val="windowText" lastClr="000000"/>
              </a:solidFill>
              <a:effectLst/>
              <a:uLnTx/>
              <a:uFillTx/>
              <a:latin typeface="Courier New"/>
              <a:cs typeface="Courier New"/>
            </a:endParaRPr>
          </a:p>
          <a:p>
            <a:pPr marL="382905" marR="0" lvl="0" indent="0" defTabSz="914400" eaLnBrk="1" fontAlgn="auto" latinLnBrk="0" hangingPunct="1">
              <a:spcBef>
                <a:spcPts val="25"/>
              </a:spcBef>
              <a:spcAft>
                <a:spcPts val="0"/>
              </a:spcAft>
              <a:buClrTx/>
              <a:buSzTx/>
              <a:buFontTx/>
              <a:buNone/>
              <a:tabLst/>
              <a:defRPr/>
            </a:pPr>
            <a:r>
              <a:rPr kumimoji="0" lang="en-US" altLang="zh-CN" sz="1800" i="0" u="none" strike="noStrike" kern="0" cap="none" spc="-50" normalizeH="0" baseline="0" noProof="0" dirty="0">
                <a:ln>
                  <a:noFill/>
                </a:ln>
                <a:solidFill>
                  <a:sysClr val="windowText" lastClr="000000"/>
                </a:solidFill>
                <a:effectLst/>
                <a:uLnTx/>
                <a:uFillTx/>
                <a:latin typeface="Courier New"/>
                <a:cs typeface="Courier New"/>
              </a:rPr>
              <a:t>{</a:t>
            </a:r>
            <a:endParaRPr kumimoji="0" lang="en-US" altLang="zh-CN" sz="1800" i="0" u="none" strike="noStrike" kern="0" cap="none" spc="0" normalizeH="0" baseline="0" noProof="0" dirty="0">
              <a:ln>
                <a:noFill/>
              </a:ln>
              <a:solidFill>
                <a:sysClr val="windowText" lastClr="000000"/>
              </a:solidFill>
              <a:effectLst/>
              <a:uLnTx/>
              <a:uFillTx/>
              <a:latin typeface="Courier New"/>
              <a:cs typeface="Courier New"/>
            </a:endParaRPr>
          </a:p>
          <a:p>
            <a:pPr marL="519430" marR="0" lvl="0" indent="0" defTabSz="914400" eaLnBrk="1" fontAlgn="auto" latinLnBrk="0" hangingPunct="1">
              <a:spcBef>
                <a:spcPts val="0"/>
              </a:spcBef>
              <a:spcAft>
                <a:spcPts val="0"/>
              </a:spcAft>
              <a:buClrTx/>
              <a:buSzTx/>
              <a:buFontTx/>
              <a:buNone/>
              <a:tabLst>
                <a:tab pos="1543685" algn="l"/>
              </a:tabLst>
              <a:defRPr/>
            </a:pP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int</a:t>
            </a:r>
            <a:r>
              <a:rPr kumimoji="0" lang="en-US" altLang="zh-CN" sz="1800" i="0" u="none" strike="noStrike" kern="0" cap="none" spc="-3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10" normalizeH="0" baseline="0" noProof="0" dirty="0" err="1">
                <a:ln>
                  <a:noFill/>
                </a:ln>
                <a:solidFill>
                  <a:sysClr val="windowText" lastClr="000000"/>
                </a:solidFill>
                <a:effectLst/>
                <a:uLnTx/>
                <a:uFillTx/>
                <a:latin typeface="Courier New"/>
                <a:cs typeface="Courier New"/>
              </a:rPr>
              <a:t>inLocal</a:t>
            </a:r>
            <a:r>
              <a:rPr kumimoji="0" lang="en-US" altLang="zh-CN" sz="1800" i="0" u="none" strike="noStrike" kern="0" cap="none" spc="-10" normalizeH="0" baseline="0" noProof="0" dirty="0">
                <a:ln>
                  <a:noFill/>
                </a:ln>
                <a:solidFill>
                  <a:sysClr val="windowText" lastClr="000000"/>
                </a:solidFill>
                <a:effectLst/>
                <a:uLnTx/>
                <a:uFillTx/>
                <a:latin typeface="Courier New"/>
                <a:cs typeface="Courier New"/>
              </a:rPr>
              <a:t>;</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25"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local</a:t>
            </a:r>
            <a:r>
              <a:rPr kumimoji="0" lang="en-US" altLang="zh-CN" sz="1800" i="0" u="none" strike="noStrike" kern="0" cap="none" spc="-2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to</a:t>
            </a:r>
            <a:r>
              <a:rPr kumimoji="0" lang="en-US" altLang="zh-CN" sz="1800" i="0" u="none" strike="noStrike" kern="0" cap="none" spc="-2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main</a:t>
            </a:r>
            <a:r>
              <a:rPr kumimoji="0" lang="en-US" altLang="zh-CN" sz="1800" i="0" u="none" strike="noStrike" kern="0" cap="none" spc="-2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25" normalizeH="0" baseline="0" noProof="0" dirty="0">
                <a:ln>
                  <a:noFill/>
                </a:ln>
                <a:solidFill>
                  <a:sysClr val="windowText" lastClr="000000"/>
                </a:solidFill>
                <a:effectLst/>
                <a:uLnTx/>
                <a:uFillTx/>
                <a:latin typeface="Courier New"/>
                <a:cs typeface="Courier New"/>
              </a:rPr>
              <a:t>*/</a:t>
            </a:r>
            <a:endParaRPr kumimoji="0" lang="en-US" altLang="zh-CN" sz="1800" i="0" u="none" strike="noStrike" kern="0" cap="none" spc="0" normalizeH="0" baseline="0" noProof="0" dirty="0">
              <a:ln>
                <a:noFill/>
              </a:ln>
              <a:solidFill>
                <a:sysClr val="windowText" lastClr="000000"/>
              </a:solidFill>
              <a:effectLst/>
              <a:uLnTx/>
              <a:uFillTx/>
              <a:latin typeface="Courier New"/>
              <a:cs typeface="Courier New"/>
            </a:endParaRPr>
          </a:p>
          <a:p>
            <a:pPr marL="519430" marR="0" lvl="0" indent="0" defTabSz="914400" eaLnBrk="1" fontAlgn="auto" latinLnBrk="0" hangingPunct="1">
              <a:spcBef>
                <a:spcPts val="25"/>
              </a:spcBef>
              <a:spcAft>
                <a:spcPts val="0"/>
              </a:spcAft>
              <a:buClrTx/>
              <a:buSzTx/>
              <a:buFontTx/>
              <a:buNone/>
              <a:tabLst/>
              <a:defRPr/>
            </a:pP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int</a:t>
            </a:r>
            <a:r>
              <a:rPr kumimoji="0" lang="en-US" altLang="zh-CN" sz="1800" i="0" u="none" strike="noStrike" kern="0" cap="none" spc="-4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err="1">
                <a:ln>
                  <a:noFill/>
                </a:ln>
                <a:solidFill>
                  <a:sysClr val="windowText" lastClr="000000"/>
                </a:solidFill>
                <a:effectLst/>
                <a:uLnTx/>
                <a:uFillTx/>
                <a:latin typeface="Courier New"/>
                <a:cs typeface="Courier New"/>
              </a:rPr>
              <a:t>LocalA</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a:t>
            </a:r>
            <a:r>
              <a:rPr kumimoji="0" lang="en-US" altLang="zh-CN" sz="1800" i="0" u="none" strike="noStrike" kern="0" cap="none" spc="-3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10" normalizeH="0" baseline="0" noProof="0" dirty="0" err="1">
                <a:ln>
                  <a:noFill/>
                </a:ln>
                <a:solidFill>
                  <a:sysClr val="windowText" lastClr="000000"/>
                </a:solidFill>
                <a:effectLst/>
                <a:uLnTx/>
                <a:uFillTx/>
                <a:latin typeface="Courier New"/>
                <a:cs typeface="Courier New"/>
              </a:rPr>
              <a:t>LocalB</a:t>
            </a:r>
            <a:r>
              <a:rPr kumimoji="0" lang="en-US" altLang="zh-CN" sz="1800" i="0" u="none" strike="noStrike" kern="0" cap="none" spc="-10" normalizeH="0" baseline="0" noProof="0" dirty="0">
                <a:ln>
                  <a:noFill/>
                </a:ln>
                <a:solidFill>
                  <a:sysClr val="windowText" lastClr="000000"/>
                </a:solidFill>
                <a:effectLst/>
                <a:uLnTx/>
                <a:uFillTx/>
                <a:latin typeface="Courier New"/>
                <a:cs typeface="Courier New"/>
              </a:rPr>
              <a:t>;</a:t>
            </a:r>
            <a:endParaRPr kumimoji="0" lang="en-US" altLang="zh-CN" sz="1800" i="0" u="none" strike="noStrike" kern="0" cap="none" spc="0" normalizeH="0" baseline="0" noProof="0" dirty="0">
              <a:ln>
                <a:noFill/>
              </a:ln>
              <a:solidFill>
                <a:sysClr val="windowText" lastClr="000000"/>
              </a:solidFill>
              <a:effectLst/>
              <a:uLnTx/>
              <a:uFillTx/>
              <a:latin typeface="Courier New"/>
              <a:cs typeface="Courier New"/>
            </a:endParaRPr>
          </a:p>
          <a:p>
            <a:pPr marL="0" marR="0" lvl="0" indent="0" defTabSz="914400" eaLnBrk="1" fontAlgn="auto" latinLnBrk="0" hangingPunct="1">
              <a:spcBef>
                <a:spcPts val="60"/>
              </a:spcBef>
              <a:spcAft>
                <a:spcPts val="0"/>
              </a:spcAft>
              <a:buClrTx/>
              <a:buSzTx/>
              <a:buFontTx/>
              <a:buNone/>
              <a:tabLst/>
              <a:defRPr/>
            </a:pPr>
            <a:endParaRPr kumimoji="0" lang="en-US" altLang="zh-CN" sz="1800" i="0" u="none" strike="noStrike" kern="0" cap="none" spc="0" normalizeH="0" baseline="0" noProof="0" dirty="0">
              <a:ln>
                <a:noFill/>
              </a:ln>
              <a:solidFill>
                <a:sysClr val="windowText" lastClr="000000"/>
              </a:solidFill>
              <a:effectLst/>
              <a:uLnTx/>
              <a:uFillTx/>
              <a:latin typeface="Courier New"/>
              <a:cs typeface="Courier New"/>
            </a:endParaRPr>
          </a:p>
          <a:p>
            <a:pPr marL="519430" marR="2939415" lvl="0" indent="0" defTabSz="914400" eaLnBrk="1" fontAlgn="auto" latinLnBrk="0" hangingPunct="1">
              <a:spcBef>
                <a:spcPts val="0"/>
              </a:spcBef>
              <a:spcAft>
                <a:spcPts val="0"/>
              </a:spcAft>
              <a:buClrTx/>
              <a:buSzTx/>
              <a:buFontTx/>
              <a:buNone/>
              <a:tabLst/>
              <a:defRPr/>
            </a:pP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a:t>
            </a:r>
            <a:r>
              <a:rPr kumimoji="0" lang="en-US" altLang="zh-CN" sz="1800" i="0" u="none" strike="noStrike" kern="0" cap="none" spc="-35"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initialize</a:t>
            </a:r>
            <a:r>
              <a:rPr kumimoji="0" lang="en-US" altLang="zh-CN" sz="1800" i="0" u="none" strike="noStrike" kern="0" cap="none" spc="-35"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25" normalizeH="0" baseline="0" noProof="0" dirty="0">
                <a:ln>
                  <a:noFill/>
                </a:ln>
                <a:solidFill>
                  <a:sysClr val="windowText" lastClr="000000"/>
                </a:solidFill>
                <a:effectLst/>
                <a:uLnTx/>
                <a:uFillTx/>
                <a:latin typeface="Courier New"/>
                <a:cs typeface="Courier New"/>
              </a:rPr>
              <a:t>*/ </a:t>
            </a:r>
          </a:p>
          <a:p>
            <a:pPr marL="519430" marR="2939415" lvl="0" indent="0" defTabSz="914400" eaLnBrk="1" fontAlgn="auto" latinLnBrk="0" hangingPunct="1">
              <a:spcBef>
                <a:spcPts val="0"/>
              </a:spcBef>
              <a:spcAft>
                <a:spcPts val="0"/>
              </a:spcAft>
              <a:buClrTx/>
              <a:buSzTx/>
              <a:buFontTx/>
              <a:buNone/>
              <a:tabLst/>
              <a:defRPr/>
            </a:pPr>
            <a:r>
              <a:rPr kumimoji="0" lang="en-US" altLang="zh-CN" sz="1800" i="0" u="none" strike="noStrike" kern="0" cap="none" spc="0" normalizeH="0" baseline="0" noProof="0" dirty="0" err="1">
                <a:ln>
                  <a:noFill/>
                </a:ln>
                <a:solidFill>
                  <a:sysClr val="windowText" lastClr="000000"/>
                </a:solidFill>
                <a:effectLst/>
                <a:uLnTx/>
                <a:uFillTx/>
                <a:latin typeface="Courier New"/>
                <a:cs typeface="Courier New"/>
              </a:rPr>
              <a:t>inLocal</a:t>
            </a:r>
            <a:r>
              <a:rPr kumimoji="0" lang="en-US" altLang="zh-CN" sz="1800" i="0" u="none" strike="noStrike" kern="0" cap="none" spc="-25"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a:t>
            </a:r>
            <a:r>
              <a:rPr kumimoji="0" lang="en-US" altLang="zh-CN" sz="1800" i="0" u="none" strike="noStrike" kern="0" cap="none" spc="-25" normalizeH="0" baseline="0" noProof="0" dirty="0">
                <a:ln>
                  <a:noFill/>
                </a:ln>
                <a:solidFill>
                  <a:sysClr val="windowText" lastClr="000000"/>
                </a:solidFill>
                <a:effectLst/>
                <a:uLnTx/>
                <a:uFillTx/>
                <a:latin typeface="Courier New"/>
                <a:cs typeface="Courier New"/>
              </a:rPr>
              <a:t> 5;</a:t>
            </a:r>
            <a:endParaRPr kumimoji="0" lang="en-US" altLang="zh-CN" sz="1800" i="0" u="none" strike="noStrike" kern="0" cap="none" spc="0" normalizeH="0" baseline="0" noProof="0" dirty="0">
              <a:ln>
                <a:noFill/>
              </a:ln>
              <a:solidFill>
                <a:sysClr val="windowText" lastClr="000000"/>
              </a:solidFill>
              <a:effectLst/>
              <a:uLnTx/>
              <a:uFillTx/>
              <a:latin typeface="Courier New"/>
              <a:cs typeface="Courier New"/>
            </a:endParaRPr>
          </a:p>
          <a:p>
            <a:pPr marL="519430" marR="0" lvl="0" indent="0" defTabSz="914400" eaLnBrk="1" fontAlgn="auto" latinLnBrk="0" hangingPunct="1">
              <a:spcBef>
                <a:spcPts val="0"/>
              </a:spcBef>
              <a:spcAft>
                <a:spcPts val="0"/>
              </a:spcAft>
              <a:buClrTx/>
              <a:buSzTx/>
              <a:buFontTx/>
              <a:buNone/>
              <a:tabLst/>
              <a:defRPr/>
            </a:pPr>
            <a:r>
              <a:rPr kumimoji="0" lang="en-US" altLang="zh-CN" sz="1800" i="0" u="none" strike="noStrike" kern="0" cap="none" spc="0" normalizeH="0" baseline="0" noProof="0" dirty="0" err="1">
                <a:ln>
                  <a:noFill/>
                </a:ln>
                <a:solidFill>
                  <a:sysClr val="windowText" lastClr="000000"/>
                </a:solidFill>
                <a:effectLst/>
                <a:uLnTx/>
                <a:uFillTx/>
                <a:latin typeface="Courier New"/>
                <a:cs typeface="Courier New"/>
              </a:rPr>
              <a:t>inGlobal</a:t>
            </a:r>
            <a:r>
              <a:rPr kumimoji="0" lang="en-US" altLang="zh-CN" sz="1800" i="0" u="none" strike="noStrike" kern="0" cap="none" spc="-25"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a:t>
            </a:r>
            <a:r>
              <a:rPr kumimoji="0" lang="en-US" altLang="zh-CN" sz="1800" i="0" u="none" strike="noStrike" kern="0" cap="none" spc="-25" normalizeH="0" baseline="0" noProof="0" dirty="0">
                <a:ln>
                  <a:noFill/>
                </a:ln>
                <a:solidFill>
                  <a:sysClr val="windowText" lastClr="000000"/>
                </a:solidFill>
                <a:effectLst/>
                <a:uLnTx/>
                <a:uFillTx/>
                <a:latin typeface="Courier New"/>
                <a:cs typeface="Courier New"/>
              </a:rPr>
              <a:t> 3;</a:t>
            </a:r>
            <a:endParaRPr kumimoji="0" lang="en-US" altLang="zh-CN" sz="1800" i="0" u="none" strike="noStrike" kern="0" cap="none" spc="0" normalizeH="0" baseline="0" noProof="0" dirty="0">
              <a:ln>
                <a:noFill/>
              </a:ln>
              <a:solidFill>
                <a:sysClr val="windowText" lastClr="000000"/>
              </a:solidFill>
              <a:effectLst/>
              <a:uLnTx/>
              <a:uFillTx/>
              <a:latin typeface="Courier New"/>
              <a:cs typeface="Courier New"/>
            </a:endParaRPr>
          </a:p>
          <a:p>
            <a:pPr marL="0" marR="0" lvl="0" indent="0" defTabSz="914400" eaLnBrk="1" fontAlgn="auto" latinLnBrk="0" hangingPunct="1">
              <a:spcBef>
                <a:spcPts val="105"/>
              </a:spcBef>
              <a:spcAft>
                <a:spcPts val="0"/>
              </a:spcAft>
              <a:buClrTx/>
              <a:buSzTx/>
              <a:buFontTx/>
              <a:buNone/>
              <a:tabLst/>
              <a:defRPr/>
            </a:pPr>
            <a:endParaRPr kumimoji="0" lang="en-US" altLang="zh-CN" sz="1800" i="0" u="none" strike="noStrike" kern="0" cap="none" spc="0" normalizeH="0" baseline="0" noProof="0" dirty="0">
              <a:ln>
                <a:noFill/>
              </a:ln>
              <a:solidFill>
                <a:sysClr val="windowText" lastClr="000000"/>
              </a:solidFill>
              <a:effectLst/>
              <a:uLnTx/>
              <a:uFillTx/>
              <a:latin typeface="Courier New"/>
              <a:cs typeface="Courier New"/>
            </a:endParaRPr>
          </a:p>
          <a:p>
            <a:pPr marL="519430" marR="2256790" lvl="0" indent="0" defTabSz="914400" eaLnBrk="1" fontAlgn="auto" latinLnBrk="0" hangingPunct="1">
              <a:spcBef>
                <a:spcPts val="5"/>
              </a:spcBef>
              <a:spcAft>
                <a:spcPts val="0"/>
              </a:spcAft>
              <a:buClrTx/>
              <a:buSzTx/>
              <a:buFontTx/>
              <a:buNone/>
              <a:tabLst/>
              <a:defRPr/>
            </a:pP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a:t>
            </a:r>
            <a:r>
              <a:rPr kumimoji="0" lang="en-US" altLang="zh-CN" sz="1800" i="0" u="none" strike="noStrike" kern="0" cap="none" spc="-4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perform</a:t>
            </a:r>
            <a:r>
              <a:rPr kumimoji="0" lang="en-US" altLang="zh-CN" sz="1800" i="0" u="none" strike="noStrike" kern="0" cap="none" spc="-4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calculations</a:t>
            </a:r>
            <a:r>
              <a:rPr kumimoji="0" lang="en-US" altLang="zh-CN" sz="1800" i="0" u="none" strike="noStrike" kern="0" cap="none" spc="-4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25" normalizeH="0" baseline="0" noProof="0" dirty="0">
                <a:ln>
                  <a:noFill/>
                </a:ln>
                <a:solidFill>
                  <a:sysClr val="windowText" lastClr="000000"/>
                </a:solidFill>
                <a:effectLst/>
                <a:uLnTx/>
                <a:uFillTx/>
                <a:latin typeface="Courier New"/>
                <a:cs typeface="Courier New"/>
              </a:rPr>
              <a:t>*/ </a:t>
            </a:r>
          </a:p>
          <a:p>
            <a:pPr marL="519430" marR="2256790" lvl="0" indent="0" defTabSz="914400" eaLnBrk="1" fontAlgn="auto" latinLnBrk="0" hangingPunct="1">
              <a:spcBef>
                <a:spcPts val="5"/>
              </a:spcBef>
              <a:spcAft>
                <a:spcPts val="0"/>
              </a:spcAft>
              <a:buClrTx/>
              <a:buSzTx/>
              <a:buFontTx/>
              <a:buNone/>
              <a:tabLst/>
              <a:defRPr/>
            </a:pPr>
            <a:r>
              <a:rPr kumimoji="0" lang="en-US" altLang="zh-CN" sz="1800" i="0" u="none" strike="noStrike" kern="0" cap="none" spc="0" normalizeH="0" baseline="0" noProof="0" dirty="0" err="1">
                <a:ln>
                  <a:noFill/>
                </a:ln>
                <a:solidFill>
                  <a:sysClr val="windowText" lastClr="000000"/>
                </a:solidFill>
                <a:effectLst/>
                <a:uLnTx/>
                <a:uFillTx/>
                <a:latin typeface="Courier New"/>
                <a:cs typeface="Courier New"/>
              </a:rPr>
              <a:t>LocalA</a:t>
            </a:r>
            <a:r>
              <a:rPr kumimoji="0" lang="en-US" altLang="zh-CN" sz="1800" i="0" u="none" strike="noStrike" kern="0" cap="none" spc="-25"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a:t>
            </a:r>
            <a:r>
              <a:rPr kumimoji="0" lang="en-US" altLang="zh-CN" sz="1800" i="0" u="none" strike="noStrike" kern="0" cap="none" spc="-2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10" normalizeH="0" baseline="0" noProof="0" dirty="0" err="1">
                <a:ln>
                  <a:noFill/>
                </a:ln>
                <a:solidFill>
                  <a:sysClr val="windowText" lastClr="000000"/>
                </a:solidFill>
                <a:effectLst/>
                <a:uLnTx/>
                <a:uFillTx/>
                <a:latin typeface="Courier New"/>
                <a:cs typeface="Courier New"/>
              </a:rPr>
              <a:t>inLocal</a:t>
            </a:r>
            <a:r>
              <a:rPr kumimoji="0" lang="en-US" altLang="zh-CN" sz="1800" i="0" u="none" strike="noStrike" kern="0" cap="none" spc="-10" normalizeH="0" baseline="0" noProof="0" dirty="0">
                <a:ln>
                  <a:noFill/>
                </a:ln>
                <a:solidFill>
                  <a:sysClr val="windowText" lastClr="000000"/>
                </a:solidFill>
                <a:effectLst/>
                <a:uLnTx/>
                <a:uFillTx/>
                <a:latin typeface="Courier New"/>
                <a:cs typeface="Courier New"/>
              </a:rPr>
              <a:t>++;</a:t>
            </a:r>
            <a:endParaRPr kumimoji="0" lang="en-US" altLang="zh-CN" sz="1800" i="0" u="none" strike="noStrike" kern="0" cap="none" spc="0" normalizeH="0" baseline="0" noProof="0" dirty="0">
              <a:ln>
                <a:noFill/>
              </a:ln>
              <a:solidFill>
                <a:sysClr val="windowText" lastClr="000000"/>
              </a:solidFill>
              <a:effectLst/>
              <a:uLnTx/>
              <a:uFillTx/>
              <a:latin typeface="Courier New"/>
              <a:cs typeface="Courier New"/>
            </a:endParaRPr>
          </a:p>
          <a:p>
            <a:pPr marL="519430" marR="0" lvl="0" indent="0" defTabSz="914400" eaLnBrk="1" fontAlgn="auto" latinLnBrk="0" hangingPunct="1">
              <a:spcBef>
                <a:spcPts val="20"/>
              </a:spcBef>
              <a:spcAft>
                <a:spcPts val="0"/>
              </a:spcAft>
              <a:buClrTx/>
              <a:buSzTx/>
              <a:buFontTx/>
              <a:buNone/>
              <a:tabLst/>
              <a:defRPr/>
            </a:pPr>
            <a:r>
              <a:rPr kumimoji="0" lang="en-US" altLang="zh-CN" sz="1800" i="0" u="none" strike="noStrike" kern="0" cap="none" spc="0" normalizeH="0" baseline="0" noProof="0" dirty="0" err="1">
                <a:ln>
                  <a:noFill/>
                </a:ln>
                <a:solidFill>
                  <a:sysClr val="windowText" lastClr="000000"/>
                </a:solidFill>
                <a:effectLst/>
                <a:uLnTx/>
                <a:uFillTx/>
                <a:latin typeface="Courier New"/>
                <a:cs typeface="Courier New"/>
              </a:rPr>
              <a:t>LocalB</a:t>
            </a:r>
            <a:r>
              <a:rPr kumimoji="0" lang="en-US" altLang="zh-CN" sz="1800" i="0" u="none" strike="noStrike" kern="0" cap="none" spc="-4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a:t>
            </a:r>
            <a:r>
              <a:rPr kumimoji="0" lang="en-US" altLang="zh-CN" sz="1800" i="0" u="none" strike="noStrike" kern="0" cap="none" spc="-3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err="1">
                <a:ln>
                  <a:noFill/>
                </a:ln>
                <a:solidFill>
                  <a:sysClr val="windowText" lastClr="000000"/>
                </a:solidFill>
                <a:effectLst/>
                <a:uLnTx/>
                <a:uFillTx/>
                <a:latin typeface="Courier New"/>
                <a:cs typeface="Courier New"/>
              </a:rPr>
              <a:t>inLocal</a:t>
            </a:r>
            <a:r>
              <a:rPr kumimoji="0" lang="en-US" altLang="zh-CN" sz="1800" i="0" u="none" strike="noStrike" kern="0" cap="none" spc="-3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&amp;</a:t>
            </a:r>
            <a:r>
              <a:rPr kumimoji="0" lang="en-US" altLang="zh-CN" sz="1800" i="0" u="none" strike="noStrike" kern="0" cap="none" spc="-3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a:t>
            </a:r>
            <a:r>
              <a:rPr kumimoji="0" lang="en-US" altLang="zh-CN" sz="1800" i="0" u="none" strike="noStrike" kern="0" cap="none" spc="0" normalizeH="0" baseline="0" noProof="0" dirty="0" err="1">
                <a:ln>
                  <a:noFill/>
                </a:ln>
                <a:solidFill>
                  <a:sysClr val="windowText" lastClr="000000"/>
                </a:solidFill>
                <a:effectLst/>
                <a:uLnTx/>
                <a:uFillTx/>
                <a:latin typeface="Courier New"/>
                <a:cs typeface="Courier New"/>
              </a:rPr>
              <a:t>inGlobal</a:t>
            </a:r>
            <a:r>
              <a:rPr kumimoji="0" lang="en-US" altLang="zh-CN" sz="1800" i="0" u="none" strike="noStrike" kern="0" cap="none" spc="-2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50" normalizeH="0" baseline="0" noProof="0" dirty="0">
                <a:ln>
                  <a:noFill/>
                </a:ln>
                <a:solidFill>
                  <a:sysClr val="windowText" lastClr="000000"/>
                </a:solidFill>
                <a:effectLst/>
                <a:uLnTx/>
                <a:uFillTx/>
                <a:latin typeface="Courier New"/>
                <a:cs typeface="Courier New"/>
              </a:rPr>
              <a:t>;</a:t>
            </a:r>
            <a:endParaRPr kumimoji="0" lang="en-US" altLang="zh-CN" sz="1800" i="0" u="none" strike="noStrike" kern="0" cap="none" spc="0" normalizeH="0" baseline="0" noProof="0" dirty="0">
              <a:ln>
                <a:noFill/>
              </a:ln>
              <a:solidFill>
                <a:sysClr val="windowText" lastClr="000000"/>
              </a:solidFill>
              <a:effectLst/>
              <a:uLnTx/>
              <a:uFillTx/>
              <a:latin typeface="Courier New"/>
              <a:cs typeface="Courier New"/>
            </a:endParaRPr>
          </a:p>
          <a:p>
            <a:pPr marL="0" marR="0" lvl="0" indent="0" defTabSz="914400" eaLnBrk="1" fontAlgn="auto" latinLnBrk="0" hangingPunct="1">
              <a:spcBef>
                <a:spcPts val="15"/>
              </a:spcBef>
              <a:spcAft>
                <a:spcPts val="0"/>
              </a:spcAft>
              <a:buClrTx/>
              <a:buSzTx/>
              <a:buFontTx/>
              <a:buNone/>
              <a:tabLst/>
              <a:defRPr/>
            </a:pPr>
            <a:endParaRPr kumimoji="0" lang="en-US" altLang="zh-CN" sz="1800" i="0" u="none" strike="noStrike" kern="0" cap="none" spc="0" normalizeH="0" baseline="0" noProof="0" dirty="0">
              <a:ln>
                <a:noFill/>
              </a:ln>
              <a:solidFill>
                <a:sysClr val="windowText" lastClr="000000"/>
              </a:solidFill>
              <a:effectLst/>
              <a:uLnTx/>
              <a:uFillTx/>
              <a:latin typeface="Courier New"/>
              <a:cs typeface="Courier New"/>
            </a:endParaRPr>
          </a:p>
          <a:p>
            <a:pPr marL="519430" marR="0" lvl="0" indent="0" defTabSz="914400" eaLnBrk="1" fontAlgn="auto" latinLnBrk="0" hangingPunct="1">
              <a:spcBef>
                <a:spcPts val="0"/>
              </a:spcBef>
              <a:spcAft>
                <a:spcPts val="0"/>
              </a:spcAft>
              <a:buClrTx/>
              <a:buSzTx/>
              <a:buFontTx/>
              <a:buNone/>
              <a:tabLst/>
              <a:defRPr/>
            </a:pP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a:t>
            </a:r>
            <a:r>
              <a:rPr kumimoji="0" lang="en-US" altLang="zh-CN" sz="1800" i="0" u="none" strike="noStrike" kern="0" cap="none" spc="-3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print</a:t>
            </a:r>
            <a:r>
              <a:rPr kumimoji="0" lang="en-US" altLang="zh-CN" sz="1800" i="0" u="none" strike="noStrike" kern="0" cap="none" spc="-3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results</a:t>
            </a:r>
            <a:r>
              <a:rPr kumimoji="0" lang="en-US" altLang="zh-CN" sz="1800" i="0" u="none" strike="noStrike" kern="0" cap="none" spc="-25" normalizeH="0" baseline="0" noProof="0" dirty="0">
                <a:ln>
                  <a:noFill/>
                </a:ln>
                <a:solidFill>
                  <a:sysClr val="windowText" lastClr="000000"/>
                </a:solidFill>
                <a:effectLst/>
                <a:uLnTx/>
                <a:uFillTx/>
                <a:latin typeface="Courier New"/>
                <a:cs typeface="Courier New"/>
              </a:rPr>
              <a:t> */</a:t>
            </a:r>
            <a:endParaRPr kumimoji="0" lang="en-US" altLang="zh-CN" sz="1800" i="0" u="none" strike="noStrike" kern="0" cap="none" spc="0" normalizeH="0" baseline="0" noProof="0" dirty="0">
              <a:ln>
                <a:noFill/>
              </a:ln>
              <a:solidFill>
                <a:sysClr val="windowText" lastClr="000000"/>
              </a:solidFill>
              <a:effectLst/>
              <a:uLnTx/>
              <a:uFillTx/>
              <a:latin typeface="Courier New"/>
              <a:cs typeface="Courier New"/>
            </a:endParaRPr>
          </a:p>
          <a:p>
            <a:pPr marL="519430" marR="0" lvl="0" indent="0" defTabSz="914400" eaLnBrk="1" fontAlgn="auto" latinLnBrk="0" hangingPunct="1">
              <a:spcBef>
                <a:spcPts val="25"/>
              </a:spcBef>
              <a:spcAft>
                <a:spcPts val="0"/>
              </a:spcAft>
              <a:buClrTx/>
              <a:buSzTx/>
              <a:buFontTx/>
              <a:buNone/>
              <a:tabLst/>
              <a:defRPr/>
            </a:pPr>
            <a:r>
              <a:rPr kumimoji="0" lang="en-US" altLang="zh-CN" sz="1800" i="0" u="none" strike="noStrike" kern="0" cap="none" spc="0" normalizeH="0" baseline="0" noProof="0" dirty="0" err="1">
                <a:ln>
                  <a:noFill/>
                </a:ln>
                <a:solidFill>
                  <a:sysClr val="windowText" lastClr="000000"/>
                </a:solidFill>
                <a:effectLst/>
                <a:uLnTx/>
                <a:uFillTx/>
                <a:latin typeface="Courier New"/>
                <a:cs typeface="Courier New"/>
              </a:rPr>
              <a:t>printf</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("The</a:t>
            </a:r>
            <a:r>
              <a:rPr kumimoji="0" lang="en-US" altLang="zh-CN" sz="1800" i="0" u="none" strike="noStrike" kern="0" cap="none" spc="-35"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results</a:t>
            </a:r>
            <a:r>
              <a:rPr kumimoji="0" lang="en-US" altLang="zh-CN" sz="1800" i="0" u="none" strike="noStrike" kern="0" cap="none" spc="-3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are:</a:t>
            </a:r>
            <a:r>
              <a:rPr kumimoji="0" lang="en-US" altLang="zh-CN" sz="1800" i="0" u="none" strike="noStrike" kern="0" cap="none" spc="-3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err="1">
                <a:ln>
                  <a:noFill/>
                </a:ln>
                <a:solidFill>
                  <a:sysClr val="windowText" lastClr="000000"/>
                </a:solidFill>
                <a:effectLst/>
                <a:uLnTx/>
                <a:uFillTx/>
                <a:latin typeface="Courier New"/>
                <a:cs typeface="Courier New"/>
              </a:rPr>
              <a:t>LocalA</a:t>
            </a:r>
            <a:r>
              <a:rPr kumimoji="0" lang="en-US" altLang="zh-CN" sz="1800" i="0" u="none" strike="noStrike" kern="0" cap="none" spc="-3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a:t>
            </a:r>
            <a:r>
              <a:rPr kumimoji="0" lang="en-US" altLang="zh-CN" sz="1800" i="0" u="none" strike="noStrike" kern="0" cap="none" spc="-35"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%d,</a:t>
            </a:r>
            <a:r>
              <a:rPr kumimoji="0" lang="en-US" altLang="zh-CN" sz="1800" i="0" u="none" strike="noStrike" kern="0" cap="none" spc="-3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0" normalizeH="0" baseline="0" noProof="0" dirty="0" err="1">
                <a:ln>
                  <a:noFill/>
                </a:ln>
                <a:solidFill>
                  <a:sysClr val="windowText" lastClr="000000"/>
                </a:solidFill>
                <a:effectLst/>
                <a:uLnTx/>
                <a:uFillTx/>
                <a:latin typeface="Courier New"/>
                <a:cs typeface="Courier New"/>
              </a:rPr>
              <a:t>LocalB</a:t>
            </a:r>
            <a:r>
              <a:rPr kumimoji="0" lang="en-US" altLang="zh-CN" sz="1800" i="0" u="none" strike="noStrike" kern="0" cap="none" spc="-3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50" normalizeH="0" baseline="0" noProof="0" dirty="0">
                <a:ln>
                  <a:noFill/>
                </a:ln>
                <a:solidFill>
                  <a:sysClr val="windowText" lastClr="000000"/>
                </a:solidFill>
                <a:effectLst/>
                <a:uLnTx/>
                <a:uFillTx/>
                <a:latin typeface="Courier New"/>
                <a:cs typeface="Courier New"/>
              </a:rPr>
              <a:t>=</a:t>
            </a:r>
            <a:r>
              <a:rPr kumimoji="0" lang="en-US" altLang="zh-CN" sz="1800" i="0" u="none" strike="noStrike" kern="0" cap="none" spc="-10" normalizeH="0" baseline="0" noProof="0" dirty="0">
                <a:ln>
                  <a:noFill/>
                </a:ln>
                <a:solidFill>
                  <a:sysClr val="windowText" lastClr="000000"/>
                </a:solidFill>
                <a:effectLst/>
                <a:uLnTx/>
                <a:uFillTx/>
                <a:latin typeface="Courier New"/>
                <a:cs typeface="Courier New"/>
              </a:rPr>
              <a:t>%d\n",</a:t>
            </a:r>
            <a:r>
              <a:rPr kumimoji="0" lang="en-US" altLang="zh-CN" sz="1800" i="0" u="none" strike="noStrike" kern="0" cap="none" spc="0" normalizeH="0" baseline="0" noProof="0" dirty="0" err="1">
                <a:ln>
                  <a:noFill/>
                </a:ln>
                <a:solidFill>
                  <a:sysClr val="windowText" lastClr="000000"/>
                </a:solidFill>
                <a:effectLst/>
                <a:uLnTx/>
                <a:uFillTx/>
                <a:latin typeface="Courier New"/>
                <a:cs typeface="Courier New"/>
              </a:rPr>
              <a:t>LocalA</a:t>
            </a:r>
            <a:r>
              <a:rPr kumimoji="0" lang="en-US" altLang="zh-CN" sz="1800" i="0" u="none" strike="noStrike" kern="0" cap="none" spc="0" normalizeH="0" baseline="0" noProof="0" dirty="0">
                <a:ln>
                  <a:noFill/>
                </a:ln>
                <a:solidFill>
                  <a:sysClr val="windowText" lastClr="000000"/>
                </a:solidFill>
                <a:effectLst/>
                <a:uLnTx/>
                <a:uFillTx/>
                <a:latin typeface="Courier New"/>
                <a:cs typeface="Courier New"/>
              </a:rPr>
              <a:t>,</a:t>
            </a:r>
            <a:r>
              <a:rPr kumimoji="0" lang="en-US" altLang="zh-CN" sz="1800" i="0" u="none" strike="noStrike" kern="0" cap="none" spc="-50" normalizeH="0" baseline="0" noProof="0" dirty="0">
                <a:ln>
                  <a:noFill/>
                </a:ln>
                <a:solidFill>
                  <a:sysClr val="windowText" lastClr="000000"/>
                </a:solidFill>
                <a:effectLst/>
                <a:uLnTx/>
                <a:uFillTx/>
                <a:latin typeface="Courier New"/>
                <a:cs typeface="Courier New"/>
              </a:rPr>
              <a:t> </a:t>
            </a:r>
            <a:r>
              <a:rPr kumimoji="0" lang="en-US" altLang="zh-CN" sz="1800" i="0" u="none" strike="noStrike" kern="0" cap="none" spc="-10" normalizeH="0" baseline="0" noProof="0" dirty="0" err="1">
                <a:ln>
                  <a:noFill/>
                </a:ln>
                <a:solidFill>
                  <a:sysClr val="windowText" lastClr="000000"/>
                </a:solidFill>
                <a:effectLst/>
                <a:uLnTx/>
                <a:uFillTx/>
                <a:latin typeface="Courier New"/>
                <a:cs typeface="Courier New"/>
              </a:rPr>
              <a:t>LocalB</a:t>
            </a:r>
            <a:r>
              <a:rPr kumimoji="0" lang="en-US" altLang="zh-CN" sz="1800" i="0" u="none" strike="noStrike" kern="0" cap="none" spc="-10" normalizeH="0" baseline="0" noProof="0" dirty="0">
                <a:ln>
                  <a:noFill/>
                </a:ln>
                <a:solidFill>
                  <a:sysClr val="windowText" lastClr="000000"/>
                </a:solidFill>
                <a:effectLst/>
                <a:uLnTx/>
                <a:uFillTx/>
                <a:latin typeface="Courier New"/>
                <a:cs typeface="Courier New"/>
              </a:rPr>
              <a:t>);</a:t>
            </a:r>
            <a:endParaRPr kumimoji="0" lang="en-US" altLang="zh-CN" sz="1800" i="0" u="none" strike="noStrike" kern="0" cap="none" spc="0" normalizeH="0" baseline="0" noProof="0" dirty="0">
              <a:ln>
                <a:noFill/>
              </a:ln>
              <a:solidFill>
                <a:sysClr val="windowText" lastClr="000000"/>
              </a:solidFill>
              <a:effectLst/>
              <a:uLnTx/>
              <a:uFillTx/>
              <a:latin typeface="Courier New"/>
              <a:cs typeface="Courier New"/>
            </a:endParaRPr>
          </a:p>
          <a:p>
            <a:pPr marL="382905" marR="0" lvl="0" indent="0" defTabSz="914400" eaLnBrk="1" fontAlgn="auto" latinLnBrk="0" hangingPunct="1">
              <a:spcBef>
                <a:spcPts val="25"/>
              </a:spcBef>
              <a:spcAft>
                <a:spcPts val="0"/>
              </a:spcAft>
              <a:buClrTx/>
              <a:buSzTx/>
              <a:buFontTx/>
              <a:buNone/>
              <a:tabLst/>
              <a:defRPr/>
            </a:pPr>
            <a:r>
              <a:rPr kumimoji="0" lang="en-US" altLang="zh-CN" sz="1800" i="0" u="none" strike="noStrike" kern="0" cap="none" spc="-50" normalizeH="0" baseline="0" noProof="0" dirty="0">
                <a:ln>
                  <a:noFill/>
                </a:ln>
                <a:solidFill>
                  <a:sysClr val="windowText" lastClr="000000"/>
                </a:solidFill>
                <a:effectLst/>
                <a:uLnTx/>
                <a:uFillTx/>
                <a:latin typeface="Courier New"/>
                <a:cs typeface="Courier New"/>
              </a:rPr>
              <a:t>}</a:t>
            </a:r>
            <a:endParaRPr kumimoji="0" lang="en-US" altLang="zh-CN" sz="1800" i="0" u="none" strike="noStrike" kern="0" cap="none" spc="0" normalizeH="0" baseline="0" noProof="0" dirty="0">
              <a:ln>
                <a:noFill/>
              </a:ln>
              <a:solidFill>
                <a:sysClr val="windowText" lastClr="000000"/>
              </a:solidFill>
              <a:effectLst/>
              <a:uLnTx/>
              <a:uFillTx/>
              <a:latin typeface="Courier New"/>
              <a:cs typeface="Courier New"/>
            </a:endParaRPr>
          </a:p>
          <a:p>
            <a:endParaRPr lang="zh-CN" altLang="en-US" dirty="0"/>
          </a:p>
        </p:txBody>
      </p:sp>
    </p:spTree>
    <p:extLst>
      <p:ext uri="{BB962C8B-B14F-4D97-AF65-F5344CB8AC3E}">
        <p14:creationId xmlns:p14="http://schemas.microsoft.com/office/powerpoint/2010/main" val="156656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5D972E-1FA7-B531-3A68-783DDF2A8330}"/>
              </a:ext>
            </a:extLst>
          </p:cNvPr>
          <p:cNvSpPr>
            <a:spLocks noGrp="1"/>
          </p:cNvSpPr>
          <p:nvPr>
            <p:ph type="title"/>
          </p:nvPr>
        </p:nvSpPr>
        <p:spPr/>
        <p:txBody>
          <a:bodyPr/>
          <a:lstStyle/>
          <a:p>
            <a:r>
              <a:rPr lang="en-US" altLang="zh-CN" dirty="0">
                <a:solidFill>
                  <a:srgbClr val="3333CC"/>
                </a:solidFill>
                <a:latin typeface="Arial"/>
                <a:cs typeface="Arial"/>
              </a:rPr>
              <a:t>The</a:t>
            </a:r>
            <a:r>
              <a:rPr lang="en-US" altLang="zh-CN" spc="-10" dirty="0">
                <a:solidFill>
                  <a:srgbClr val="3333CC"/>
                </a:solidFill>
                <a:latin typeface="Arial"/>
                <a:cs typeface="Arial"/>
              </a:rPr>
              <a:t> </a:t>
            </a:r>
            <a:r>
              <a:rPr lang="en-US" altLang="zh-CN" dirty="0">
                <a:solidFill>
                  <a:srgbClr val="3333CC"/>
                </a:solidFill>
                <a:latin typeface="Arial"/>
                <a:cs typeface="Arial"/>
              </a:rPr>
              <a:t>Evolution</a:t>
            </a:r>
            <a:r>
              <a:rPr lang="en-US" altLang="zh-CN" spc="-15" dirty="0">
                <a:solidFill>
                  <a:srgbClr val="3333CC"/>
                </a:solidFill>
                <a:latin typeface="Arial"/>
                <a:cs typeface="Arial"/>
              </a:rPr>
              <a:t> </a:t>
            </a:r>
            <a:r>
              <a:rPr lang="en-US" altLang="zh-CN" dirty="0">
                <a:solidFill>
                  <a:srgbClr val="3333CC"/>
                </a:solidFill>
                <a:latin typeface="Arial"/>
                <a:cs typeface="Arial"/>
              </a:rPr>
              <a:t>of</a:t>
            </a:r>
            <a:r>
              <a:rPr lang="en-US" altLang="zh-CN" spc="-5" dirty="0">
                <a:solidFill>
                  <a:srgbClr val="3333CC"/>
                </a:solidFill>
                <a:latin typeface="Arial"/>
                <a:cs typeface="Arial"/>
              </a:rPr>
              <a:t> </a:t>
            </a:r>
            <a:r>
              <a:rPr lang="en-US" altLang="zh-CN" spc="-10" dirty="0">
                <a:solidFill>
                  <a:srgbClr val="3333CC"/>
                </a:solidFill>
                <a:latin typeface="Arial"/>
                <a:cs typeface="Arial"/>
              </a:rPr>
              <a:t>Programming</a:t>
            </a:r>
            <a:endParaRPr lang="zh-CN" altLang="en-US" dirty="0"/>
          </a:p>
        </p:txBody>
      </p:sp>
      <p:pic>
        <p:nvPicPr>
          <p:cNvPr id="7" name="object 2">
            <a:extLst>
              <a:ext uri="{FF2B5EF4-FFF2-40B4-BE49-F238E27FC236}">
                <a16:creationId xmlns:a16="http://schemas.microsoft.com/office/drawing/2014/main" id="{18D9DAC9-6277-1638-7A05-800644CFE4CB}"/>
              </a:ext>
            </a:extLst>
          </p:cNvPr>
          <p:cNvPicPr/>
          <p:nvPr/>
        </p:nvPicPr>
        <p:blipFill>
          <a:blip r:embed="rId2" cstate="print"/>
          <a:stretch>
            <a:fillRect/>
          </a:stretch>
        </p:blipFill>
        <p:spPr>
          <a:xfrm>
            <a:off x="755575" y="1252875"/>
            <a:ext cx="7272808" cy="2104117"/>
          </a:xfrm>
          <a:prstGeom prst="rect">
            <a:avLst/>
          </a:prstGeom>
        </p:spPr>
      </p:pic>
      <p:sp>
        <p:nvSpPr>
          <p:cNvPr id="10" name="object 5">
            <a:extLst>
              <a:ext uri="{FF2B5EF4-FFF2-40B4-BE49-F238E27FC236}">
                <a16:creationId xmlns:a16="http://schemas.microsoft.com/office/drawing/2014/main" id="{602EEF24-EFCF-3063-FD14-BE3B343E678D}"/>
              </a:ext>
            </a:extLst>
          </p:cNvPr>
          <p:cNvSpPr txBox="1"/>
          <p:nvPr/>
        </p:nvSpPr>
        <p:spPr>
          <a:xfrm>
            <a:off x="4139952" y="3356992"/>
            <a:ext cx="3816424" cy="599523"/>
          </a:xfrm>
          <a:prstGeom prst="rect">
            <a:avLst/>
          </a:prstGeom>
        </p:spPr>
        <p:txBody>
          <a:bodyPr vert="horz" wrap="square" lIns="0" tIns="40005" rIns="0" bIns="0" rtlCol="0">
            <a:spAutoFit/>
          </a:bodyPr>
          <a:lstStyle/>
          <a:p>
            <a:pPr marR="13335" algn="r">
              <a:spcBef>
                <a:spcPts val="315"/>
              </a:spcBef>
              <a:tabLst>
                <a:tab pos="555625" algn="l"/>
                <a:tab pos="1164590" algn="l"/>
                <a:tab pos="1697989" algn="l"/>
              </a:tabLst>
            </a:pPr>
            <a:r>
              <a:rPr sz="2800" b="1" spc="-20" dirty="0">
                <a:latin typeface="Arial"/>
                <a:cs typeface="Arial"/>
              </a:rPr>
              <a:t>Java</a:t>
            </a:r>
            <a:r>
              <a:rPr sz="2800" b="1" dirty="0">
                <a:latin typeface="Arial"/>
                <a:cs typeface="Arial"/>
              </a:rPr>
              <a:t>	</a:t>
            </a:r>
            <a:r>
              <a:rPr lang="en-US" sz="2800" b="1" dirty="0">
                <a:latin typeface="Arial"/>
                <a:cs typeface="Arial"/>
              </a:rPr>
              <a:t>    </a:t>
            </a:r>
            <a:r>
              <a:rPr sz="2800" b="1" spc="-10" dirty="0">
                <a:latin typeface="Arial"/>
                <a:cs typeface="Arial"/>
              </a:rPr>
              <a:t>Python</a:t>
            </a:r>
            <a:r>
              <a:rPr sz="2800" b="1" dirty="0">
                <a:latin typeface="Arial"/>
                <a:cs typeface="Arial"/>
              </a:rPr>
              <a:t>	</a:t>
            </a:r>
            <a:r>
              <a:rPr lang="en-US" sz="2800" b="1" dirty="0">
                <a:latin typeface="Arial"/>
                <a:cs typeface="Arial"/>
              </a:rPr>
              <a:t>   </a:t>
            </a:r>
            <a:r>
              <a:rPr sz="2800" b="1" spc="-10" dirty="0">
                <a:latin typeface="Arial"/>
                <a:cs typeface="Arial"/>
              </a:rPr>
              <a:t>Haskell</a:t>
            </a:r>
            <a:r>
              <a:rPr sz="2800" b="1" dirty="0">
                <a:latin typeface="Arial"/>
                <a:cs typeface="Arial"/>
              </a:rPr>
              <a:t>	</a:t>
            </a:r>
            <a:r>
              <a:rPr lang="en-US" sz="2800" b="1" dirty="0">
                <a:latin typeface="Arial"/>
                <a:cs typeface="Arial"/>
              </a:rPr>
              <a:t> </a:t>
            </a:r>
            <a:r>
              <a:rPr sz="2800" b="1" spc="-20" dirty="0">
                <a:latin typeface="Arial"/>
                <a:cs typeface="Arial"/>
              </a:rPr>
              <a:t>What’s</a:t>
            </a:r>
            <a:endParaRPr sz="2800" dirty="0">
              <a:latin typeface="Arial"/>
              <a:cs typeface="Arial"/>
            </a:endParaRPr>
          </a:p>
          <a:p>
            <a:pPr marR="5080" algn="r">
              <a:spcBef>
                <a:spcPts val="215"/>
              </a:spcBef>
            </a:pPr>
            <a:r>
              <a:rPr sz="2400" b="1" spc="-10" dirty="0">
                <a:latin typeface="Arial"/>
                <a:cs typeface="Arial"/>
              </a:rPr>
              <a:t>Next??</a:t>
            </a:r>
            <a:endParaRPr sz="2400" dirty="0">
              <a:latin typeface="Arial"/>
              <a:cs typeface="Arial"/>
            </a:endParaRPr>
          </a:p>
        </p:txBody>
      </p:sp>
      <p:sp>
        <p:nvSpPr>
          <p:cNvPr id="17" name="object 3">
            <a:extLst>
              <a:ext uri="{FF2B5EF4-FFF2-40B4-BE49-F238E27FC236}">
                <a16:creationId xmlns:a16="http://schemas.microsoft.com/office/drawing/2014/main" id="{ED373AB6-747C-D9DA-5DD2-559E72F96621}"/>
              </a:ext>
            </a:extLst>
          </p:cNvPr>
          <p:cNvSpPr txBox="1"/>
          <p:nvPr/>
        </p:nvSpPr>
        <p:spPr>
          <a:xfrm>
            <a:off x="688019" y="3337024"/>
            <a:ext cx="2155788" cy="880049"/>
          </a:xfrm>
          <a:prstGeom prst="rect">
            <a:avLst/>
          </a:prstGeom>
        </p:spPr>
        <p:txBody>
          <a:bodyPr vert="horz" wrap="square" lIns="0" tIns="13970" rIns="0" bIns="0" rtlCol="0">
            <a:spAutoFit/>
          </a:bodyPr>
          <a:lstStyle/>
          <a:p>
            <a:pPr marR="5080" indent="41275" algn="just">
              <a:lnSpc>
                <a:spcPct val="121100"/>
              </a:lnSpc>
              <a:spcBef>
                <a:spcPts val="110"/>
              </a:spcBef>
            </a:pPr>
            <a:r>
              <a:rPr sz="2400" b="1" dirty="0">
                <a:latin typeface="Arial"/>
                <a:cs typeface="Arial"/>
              </a:rPr>
              <a:t>Machine</a:t>
            </a:r>
            <a:r>
              <a:rPr sz="2400" b="1" spc="434" dirty="0">
                <a:latin typeface="Arial"/>
                <a:cs typeface="Arial"/>
              </a:rPr>
              <a:t>  </a:t>
            </a:r>
            <a:r>
              <a:rPr sz="2400" b="1" spc="-10" dirty="0">
                <a:latin typeface="Arial"/>
                <a:cs typeface="Arial"/>
              </a:rPr>
              <a:t>Assembly </a:t>
            </a:r>
            <a:r>
              <a:rPr sz="2400" b="1" dirty="0">
                <a:latin typeface="Arial"/>
                <a:cs typeface="Arial"/>
              </a:rPr>
              <a:t>Language</a:t>
            </a:r>
            <a:r>
              <a:rPr sz="2400" b="1" spc="265" dirty="0">
                <a:latin typeface="Arial"/>
                <a:cs typeface="Arial"/>
              </a:rPr>
              <a:t>  </a:t>
            </a:r>
            <a:r>
              <a:rPr sz="2400" b="1" spc="-10" dirty="0">
                <a:latin typeface="Arial"/>
                <a:cs typeface="Arial"/>
              </a:rPr>
              <a:t>Language (binary</a:t>
            </a:r>
            <a:r>
              <a:rPr sz="1600" b="1" spc="-10" dirty="0">
                <a:latin typeface="Arial"/>
                <a:cs typeface="Arial"/>
              </a:rPr>
              <a:t>)</a:t>
            </a:r>
            <a:endParaRPr sz="1600" dirty="0">
              <a:latin typeface="Arial"/>
              <a:cs typeface="Arial"/>
            </a:endParaRPr>
          </a:p>
        </p:txBody>
      </p:sp>
      <p:sp>
        <p:nvSpPr>
          <p:cNvPr id="18" name="object 4">
            <a:extLst>
              <a:ext uri="{FF2B5EF4-FFF2-40B4-BE49-F238E27FC236}">
                <a16:creationId xmlns:a16="http://schemas.microsoft.com/office/drawing/2014/main" id="{BB5BC524-E89A-4848-67E8-F553751E81E2}"/>
              </a:ext>
            </a:extLst>
          </p:cNvPr>
          <p:cNvSpPr txBox="1"/>
          <p:nvPr/>
        </p:nvSpPr>
        <p:spPr>
          <a:xfrm>
            <a:off x="3307593" y="3365324"/>
            <a:ext cx="368572" cy="341119"/>
          </a:xfrm>
          <a:prstGeom prst="rect">
            <a:avLst/>
          </a:prstGeom>
        </p:spPr>
        <p:txBody>
          <a:bodyPr vert="horz" wrap="square" lIns="0" tIns="12700" rIns="0" bIns="0" rtlCol="0">
            <a:spAutoFit/>
          </a:bodyPr>
          <a:lstStyle/>
          <a:p>
            <a:pPr>
              <a:spcBef>
                <a:spcPts val="100"/>
              </a:spcBef>
            </a:pPr>
            <a:r>
              <a:rPr sz="3200" b="1" spc="-50" dirty="0">
                <a:solidFill>
                  <a:srgbClr val="FF0000"/>
                </a:solidFill>
                <a:latin typeface="Arial"/>
                <a:cs typeface="Arial"/>
              </a:rPr>
              <a:t>C</a:t>
            </a:r>
            <a:endParaRPr sz="3200" dirty="0">
              <a:latin typeface="Arial"/>
              <a:cs typeface="Arial"/>
            </a:endParaRPr>
          </a:p>
        </p:txBody>
      </p:sp>
      <p:sp>
        <p:nvSpPr>
          <p:cNvPr id="19" name="object 7">
            <a:extLst>
              <a:ext uri="{FF2B5EF4-FFF2-40B4-BE49-F238E27FC236}">
                <a16:creationId xmlns:a16="http://schemas.microsoft.com/office/drawing/2014/main" id="{238F5A1F-1586-50C2-A4E0-291E1B977812}"/>
              </a:ext>
            </a:extLst>
          </p:cNvPr>
          <p:cNvSpPr txBox="1"/>
          <p:nvPr/>
        </p:nvSpPr>
        <p:spPr>
          <a:xfrm>
            <a:off x="2915815" y="4508627"/>
            <a:ext cx="1865250" cy="300082"/>
          </a:xfrm>
          <a:prstGeom prst="rect">
            <a:avLst/>
          </a:prstGeom>
        </p:spPr>
        <p:txBody>
          <a:bodyPr vert="horz" wrap="square" lIns="0" tIns="12700" rIns="0" bIns="0" rtlCol="0">
            <a:spAutoFit/>
          </a:bodyPr>
          <a:lstStyle/>
          <a:p>
            <a:pPr>
              <a:spcBef>
                <a:spcPts val="100"/>
              </a:spcBef>
            </a:pPr>
            <a:r>
              <a:rPr sz="2800" b="1" spc="-10" dirty="0">
                <a:solidFill>
                  <a:srgbClr val="FF0000"/>
                </a:solidFill>
                <a:latin typeface="Arial"/>
                <a:cs typeface="Arial"/>
              </a:rPr>
              <a:t>Simula/C++/etc</a:t>
            </a:r>
            <a:endParaRPr sz="2800" dirty="0">
              <a:latin typeface="Arial"/>
              <a:cs typeface="Arial"/>
            </a:endParaRPr>
          </a:p>
        </p:txBody>
      </p:sp>
      <p:sp>
        <p:nvSpPr>
          <p:cNvPr id="20" name="object 9">
            <a:extLst>
              <a:ext uri="{FF2B5EF4-FFF2-40B4-BE49-F238E27FC236}">
                <a16:creationId xmlns:a16="http://schemas.microsoft.com/office/drawing/2014/main" id="{14BF4667-93CC-E4DD-12B2-99BB75A674C4}"/>
              </a:ext>
            </a:extLst>
          </p:cNvPr>
          <p:cNvSpPr/>
          <p:nvPr/>
        </p:nvSpPr>
        <p:spPr>
          <a:xfrm>
            <a:off x="2794213" y="3718967"/>
            <a:ext cx="2108455" cy="1088923"/>
          </a:xfrm>
          <a:custGeom>
            <a:avLst/>
            <a:gdLst/>
            <a:ahLst/>
            <a:cxnLst/>
            <a:rect l="l" t="t" r="r" b="b"/>
            <a:pathLst>
              <a:path w="1243964" h="515620">
                <a:moveTo>
                  <a:pt x="621893" y="0"/>
                </a:moveTo>
                <a:lnTo>
                  <a:pt x="567715" y="8890"/>
                </a:lnTo>
                <a:lnTo>
                  <a:pt x="565950" y="11341"/>
                </a:lnTo>
                <a:lnTo>
                  <a:pt x="566801" y="16535"/>
                </a:lnTo>
                <a:lnTo>
                  <a:pt x="569252" y="18288"/>
                </a:lnTo>
                <a:lnTo>
                  <a:pt x="597992" y="13576"/>
                </a:lnTo>
                <a:lnTo>
                  <a:pt x="0" y="507834"/>
                </a:lnTo>
                <a:lnTo>
                  <a:pt x="6070" y="515175"/>
                </a:lnTo>
                <a:lnTo>
                  <a:pt x="604062" y="20916"/>
                </a:lnTo>
                <a:lnTo>
                  <a:pt x="594017" y="48260"/>
                </a:lnTo>
                <a:lnTo>
                  <a:pt x="595287" y="50990"/>
                </a:lnTo>
                <a:lnTo>
                  <a:pt x="600227" y="52806"/>
                </a:lnTo>
                <a:lnTo>
                  <a:pt x="602957" y="51536"/>
                </a:lnTo>
                <a:lnTo>
                  <a:pt x="621030" y="2349"/>
                </a:lnTo>
                <a:lnTo>
                  <a:pt x="621893" y="0"/>
                </a:lnTo>
                <a:close/>
              </a:path>
              <a:path w="1243964" h="515620">
                <a:moveTo>
                  <a:pt x="1243850" y="470928"/>
                </a:moveTo>
                <a:lnTo>
                  <a:pt x="721588" y="15328"/>
                </a:lnTo>
                <a:lnTo>
                  <a:pt x="750189" y="20802"/>
                </a:lnTo>
                <a:lnTo>
                  <a:pt x="752678" y="19113"/>
                </a:lnTo>
                <a:lnTo>
                  <a:pt x="753668" y="13944"/>
                </a:lnTo>
                <a:lnTo>
                  <a:pt x="751979" y="11442"/>
                </a:lnTo>
                <a:lnTo>
                  <a:pt x="711746" y="3733"/>
                </a:lnTo>
                <a:lnTo>
                  <a:pt x="698055" y="1117"/>
                </a:lnTo>
                <a:lnTo>
                  <a:pt x="715492" y="52793"/>
                </a:lnTo>
                <a:lnTo>
                  <a:pt x="715606" y="53136"/>
                </a:lnTo>
                <a:lnTo>
                  <a:pt x="718312" y="54483"/>
                </a:lnTo>
                <a:lnTo>
                  <a:pt x="723290" y="52793"/>
                </a:lnTo>
                <a:lnTo>
                  <a:pt x="724636" y="50088"/>
                </a:lnTo>
                <a:lnTo>
                  <a:pt x="715327" y="22504"/>
                </a:lnTo>
                <a:lnTo>
                  <a:pt x="1237589" y="478104"/>
                </a:lnTo>
                <a:lnTo>
                  <a:pt x="1243850" y="470928"/>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787912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C26912-DCDE-EC16-7A8D-DE3463121DC6}"/>
              </a:ext>
            </a:extLst>
          </p:cNvPr>
          <p:cNvSpPr>
            <a:spLocks noGrp="1"/>
          </p:cNvSpPr>
          <p:nvPr>
            <p:ph type="title"/>
          </p:nvPr>
        </p:nvSpPr>
        <p:spPr/>
        <p:txBody>
          <a:bodyPr/>
          <a:lstStyle/>
          <a:p>
            <a:r>
              <a:rPr lang="en-US" altLang="zh-CN" sz="2800" b="1" dirty="0">
                <a:solidFill>
                  <a:srgbClr val="3333CC"/>
                </a:solidFill>
                <a:latin typeface="Arial"/>
                <a:cs typeface="Arial"/>
              </a:rPr>
              <a:t>Example:</a:t>
            </a:r>
            <a:r>
              <a:rPr lang="en-US" altLang="zh-CN" sz="2800" b="1" spc="-35" dirty="0">
                <a:solidFill>
                  <a:srgbClr val="3333CC"/>
                </a:solidFill>
                <a:latin typeface="Arial"/>
                <a:cs typeface="Arial"/>
              </a:rPr>
              <a:t> </a:t>
            </a:r>
            <a:r>
              <a:rPr lang="en-US" altLang="zh-CN" sz="2800" b="1" dirty="0">
                <a:solidFill>
                  <a:srgbClr val="3333CC"/>
                </a:solidFill>
                <a:latin typeface="Arial"/>
                <a:cs typeface="Arial"/>
              </a:rPr>
              <a:t>Symbol</a:t>
            </a:r>
            <a:r>
              <a:rPr lang="en-US" altLang="zh-CN" sz="2800" b="1" spc="-40" dirty="0">
                <a:solidFill>
                  <a:srgbClr val="3333CC"/>
                </a:solidFill>
                <a:latin typeface="Arial"/>
                <a:cs typeface="Arial"/>
              </a:rPr>
              <a:t> </a:t>
            </a:r>
            <a:r>
              <a:rPr lang="en-US" altLang="zh-CN" sz="2800" b="1" spc="-20" dirty="0">
                <a:solidFill>
                  <a:srgbClr val="3333CC"/>
                </a:solidFill>
                <a:latin typeface="Arial"/>
                <a:cs typeface="Arial"/>
              </a:rPr>
              <a:t>Table</a:t>
            </a:r>
            <a:endParaRPr lang="zh-CN" altLang="en-US" dirty="0"/>
          </a:p>
        </p:txBody>
      </p:sp>
      <p:graphicFrame>
        <p:nvGraphicFramePr>
          <p:cNvPr id="7" name="object 6">
            <a:extLst>
              <a:ext uri="{FF2B5EF4-FFF2-40B4-BE49-F238E27FC236}">
                <a16:creationId xmlns:a16="http://schemas.microsoft.com/office/drawing/2014/main" id="{B0178B85-BB9B-275D-4A7D-6F0E3BCAB0F1}"/>
              </a:ext>
            </a:extLst>
          </p:cNvPr>
          <p:cNvGraphicFramePr>
            <a:graphicFrameLocks noGrp="1"/>
          </p:cNvGraphicFramePr>
          <p:nvPr>
            <p:extLst>
              <p:ext uri="{D42A27DB-BD31-4B8C-83A1-F6EECF244321}">
                <p14:modId xmlns:p14="http://schemas.microsoft.com/office/powerpoint/2010/main" val="120942188"/>
              </p:ext>
            </p:extLst>
          </p:nvPr>
        </p:nvGraphicFramePr>
        <p:xfrm>
          <a:off x="899592" y="1484784"/>
          <a:ext cx="6912768" cy="3168350"/>
        </p:xfrm>
        <a:graphic>
          <a:graphicData uri="http://schemas.openxmlformats.org/drawingml/2006/table">
            <a:tbl>
              <a:tblPr firstRow="1" bandRow="1"/>
              <a:tblGrid>
                <a:gridCol w="2145342">
                  <a:extLst>
                    <a:ext uri="{9D8B030D-6E8A-4147-A177-3AD203B41FA5}">
                      <a16:colId xmlns:a16="http://schemas.microsoft.com/office/drawing/2014/main" val="20000"/>
                    </a:ext>
                  </a:extLst>
                </a:gridCol>
                <a:gridCol w="1589142">
                  <a:extLst>
                    <a:ext uri="{9D8B030D-6E8A-4147-A177-3AD203B41FA5}">
                      <a16:colId xmlns:a16="http://schemas.microsoft.com/office/drawing/2014/main" val="20001"/>
                    </a:ext>
                  </a:extLst>
                </a:gridCol>
                <a:gridCol w="1271314">
                  <a:extLst>
                    <a:ext uri="{9D8B030D-6E8A-4147-A177-3AD203B41FA5}">
                      <a16:colId xmlns:a16="http://schemas.microsoft.com/office/drawing/2014/main" val="20002"/>
                    </a:ext>
                  </a:extLst>
                </a:gridCol>
                <a:gridCol w="1906970">
                  <a:extLst>
                    <a:ext uri="{9D8B030D-6E8A-4147-A177-3AD203B41FA5}">
                      <a16:colId xmlns:a16="http://schemas.microsoft.com/office/drawing/2014/main" val="20003"/>
                    </a:ext>
                  </a:extLst>
                </a:gridCol>
              </a:tblGrid>
              <a:tr h="6336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06070">
                        <a:lnSpc>
                          <a:spcPct val="100000"/>
                        </a:lnSpc>
                        <a:spcBef>
                          <a:spcPts val="140"/>
                        </a:spcBef>
                      </a:pPr>
                      <a:r>
                        <a:rPr sz="2800" b="1" spc="-20" dirty="0">
                          <a:latin typeface="Arial"/>
                          <a:cs typeface="Arial"/>
                        </a:rPr>
                        <a:t>Name</a:t>
                      </a:r>
                      <a:endParaRPr sz="2800">
                        <a:latin typeface="Arial"/>
                        <a:cs typeface="Arial"/>
                      </a:endParaRPr>
                    </a:p>
                  </a:txBody>
                  <a:tcPr marL="0" marR="0" marT="17780" marB="0">
                    <a:lnL w="19050">
                      <a:solidFill>
                        <a:srgbClr val="000000"/>
                      </a:solidFill>
                      <a:prstDash val="solid"/>
                    </a:lnL>
                    <a:lnR w="63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08279">
                        <a:lnSpc>
                          <a:spcPct val="100000"/>
                        </a:lnSpc>
                        <a:spcBef>
                          <a:spcPts val="140"/>
                        </a:spcBef>
                      </a:pPr>
                      <a:r>
                        <a:rPr sz="2800" b="1" spc="-20" dirty="0">
                          <a:latin typeface="Arial"/>
                          <a:cs typeface="Arial"/>
                        </a:rPr>
                        <a:t>Type</a:t>
                      </a:r>
                      <a:endParaRPr sz="2800">
                        <a:latin typeface="Arial"/>
                        <a:cs typeface="Arial"/>
                      </a:endParaRPr>
                    </a:p>
                  </a:txBody>
                  <a:tcPr marL="0" marR="0" marT="17780" marB="0">
                    <a:lnL w="6350">
                      <a:solidFill>
                        <a:srgbClr val="000000"/>
                      </a:solidFill>
                      <a:prstDash val="solid"/>
                    </a:lnL>
                    <a:lnR w="63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4455">
                        <a:lnSpc>
                          <a:spcPct val="100000"/>
                        </a:lnSpc>
                        <a:spcBef>
                          <a:spcPts val="140"/>
                        </a:spcBef>
                      </a:pPr>
                      <a:r>
                        <a:rPr sz="2800" b="1" spc="-10" dirty="0">
                          <a:latin typeface="Arial"/>
                          <a:cs typeface="Arial"/>
                        </a:rPr>
                        <a:t>Offset</a:t>
                      </a:r>
                      <a:endParaRPr sz="2800">
                        <a:latin typeface="Arial"/>
                        <a:cs typeface="Arial"/>
                      </a:endParaRPr>
                    </a:p>
                  </a:txBody>
                  <a:tcPr marL="0" marR="0" marT="17780" marB="0">
                    <a:lnL w="6350">
                      <a:solidFill>
                        <a:srgbClr val="000000"/>
                      </a:solidFill>
                      <a:prstDash val="solid"/>
                    </a:lnL>
                    <a:lnR w="63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27965">
                        <a:lnSpc>
                          <a:spcPct val="100000"/>
                        </a:lnSpc>
                        <a:spcBef>
                          <a:spcPts val="140"/>
                        </a:spcBef>
                      </a:pPr>
                      <a:r>
                        <a:rPr sz="2800" b="1" spc="-10" dirty="0">
                          <a:latin typeface="Arial"/>
                          <a:cs typeface="Arial"/>
                        </a:rPr>
                        <a:t>Scope</a:t>
                      </a:r>
                      <a:endParaRPr sz="2800">
                        <a:latin typeface="Arial"/>
                        <a:cs typeface="Arial"/>
                      </a:endParaRPr>
                    </a:p>
                  </a:txBody>
                  <a:tcPr marL="0" marR="0" marT="17780" marB="0">
                    <a:lnL w="63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36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085">
                        <a:lnSpc>
                          <a:spcPct val="100000"/>
                        </a:lnSpc>
                        <a:spcBef>
                          <a:spcPts val="130"/>
                        </a:spcBef>
                      </a:pPr>
                      <a:r>
                        <a:rPr sz="2800" b="1" spc="-10" dirty="0">
                          <a:latin typeface="Courier New"/>
                          <a:cs typeface="Courier New"/>
                        </a:rPr>
                        <a:t>inGlobal</a:t>
                      </a:r>
                      <a:endParaRPr sz="2800">
                        <a:latin typeface="Courier New"/>
                        <a:cs typeface="Courier New"/>
                      </a:endParaRPr>
                    </a:p>
                  </a:txBody>
                  <a:tcPr marL="0" marR="0" marT="16510" marB="0">
                    <a:lnL w="190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085">
                        <a:lnSpc>
                          <a:spcPct val="100000"/>
                        </a:lnSpc>
                        <a:spcBef>
                          <a:spcPts val="130"/>
                        </a:spcBef>
                      </a:pPr>
                      <a:r>
                        <a:rPr sz="2800" b="1" spc="-25" dirty="0">
                          <a:latin typeface="Courier New"/>
                          <a:cs typeface="Courier New"/>
                        </a:rPr>
                        <a:t>int</a:t>
                      </a:r>
                      <a:endParaRPr sz="2800">
                        <a:latin typeface="Courier New"/>
                        <a:cs typeface="Courier New"/>
                      </a:endParaRPr>
                    </a:p>
                  </a:txBody>
                  <a:tcPr marL="0" marR="0" marT="1651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085">
                        <a:lnSpc>
                          <a:spcPct val="100000"/>
                        </a:lnSpc>
                        <a:spcBef>
                          <a:spcPts val="130"/>
                        </a:spcBef>
                      </a:pPr>
                      <a:r>
                        <a:rPr sz="2800" b="1" spc="-50" dirty="0">
                          <a:latin typeface="Courier New"/>
                          <a:cs typeface="Courier New"/>
                        </a:rPr>
                        <a:t>0</a:t>
                      </a:r>
                      <a:endParaRPr sz="2800">
                        <a:latin typeface="Courier New"/>
                        <a:cs typeface="Courier New"/>
                      </a:endParaRPr>
                    </a:p>
                  </a:txBody>
                  <a:tcPr marL="0" marR="0" marT="16510"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085">
                        <a:lnSpc>
                          <a:spcPct val="100000"/>
                        </a:lnSpc>
                        <a:spcBef>
                          <a:spcPts val="130"/>
                        </a:spcBef>
                      </a:pPr>
                      <a:r>
                        <a:rPr sz="2800" b="1" spc="-10" dirty="0">
                          <a:latin typeface="Courier New"/>
                          <a:cs typeface="Courier New"/>
                        </a:rPr>
                        <a:t>global</a:t>
                      </a:r>
                      <a:endParaRPr sz="2800">
                        <a:latin typeface="Courier New"/>
                        <a:cs typeface="Courier New"/>
                      </a:endParaRPr>
                    </a:p>
                  </a:txBody>
                  <a:tcPr marL="0" marR="0" marT="16510" marB="0">
                    <a:lnL w="6350">
                      <a:solidFill>
                        <a:srgbClr val="000000"/>
                      </a:solidFill>
                      <a:prstDash val="solid"/>
                    </a:lnL>
                    <a:lnR w="19050">
                      <a:solidFill>
                        <a:srgbClr val="000000"/>
                      </a:solidFill>
                      <a:prstDash val="solid"/>
                    </a:lnR>
                    <a:lnT w="190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36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085">
                        <a:lnSpc>
                          <a:spcPct val="100000"/>
                        </a:lnSpc>
                        <a:spcBef>
                          <a:spcPts val="125"/>
                        </a:spcBef>
                      </a:pPr>
                      <a:r>
                        <a:rPr sz="2800" b="1" spc="-10" dirty="0">
                          <a:latin typeface="Courier New"/>
                          <a:cs typeface="Courier New"/>
                        </a:rPr>
                        <a:t>inLocal</a:t>
                      </a:r>
                      <a:endParaRPr sz="2800">
                        <a:latin typeface="Courier New"/>
                        <a:cs typeface="Courier New"/>
                      </a:endParaRPr>
                    </a:p>
                  </a:txBody>
                  <a:tcPr marL="0" marR="0" marT="1587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085">
                        <a:lnSpc>
                          <a:spcPct val="100000"/>
                        </a:lnSpc>
                        <a:spcBef>
                          <a:spcPts val="125"/>
                        </a:spcBef>
                      </a:pPr>
                      <a:r>
                        <a:rPr sz="2800" b="1" spc="-25" dirty="0">
                          <a:latin typeface="Courier New"/>
                          <a:cs typeface="Courier New"/>
                        </a:rPr>
                        <a:t>int</a:t>
                      </a:r>
                      <a:endParaRPr sz="2800">
                        <a:latin typeface="Courier New"/>
                        <a:cs typeface="Courier New"/>
                      </a:endParaRPr>
                    </a:p>
                  </a:txBody>
                  <a:tcPr marL="0" marR="0" marT="158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085">
                        <a:lnSpc>
                          <a:spcPct val="100000"/>
                        </a:lnSpc>
                        <a:spcBef>
                          <a:spcPts val="125"/>
                        </a:spcBef>
                      </a:pPr>
                      <a:r>
                        <a:rPr sz="2800" b="1" spc="-50" dirty="0">
                          <a:latin typeface="Courier New"/>
                          <a:cs typeface="Courier New"/>
                        </a:rPr>
                        <a:t>0</a:t>
                      </a:r>
                      <a:endParaRPr sz="2800">
                        <a:latin typeface="Courier New"/>
                        <a:cs typeface="Courier New"/>
                      </a:endParaRPr>
                    </a:p>
                  </a:txBody>
                  <a:tcPr marL="0" marR="0" marT="158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085">
                        <a:lnSpc>
                          <a:spcPct val="100000"/>
                        </a:lnSpc>
                        <a:spcBef>
                          <a:spcPts val="125"/>
                        </a:spcBef>
                      </a:pPr>
                      <a:r>
                        <a:rPr sz="2800" b="1" spc="-20" dirty="0">
                          <a:latin typeface="Courier New"/>
                          <a:cs typeface="Courier New"/>
                        </a:rPr>
                        <a:t>main</a:t>
                      </a:r>
                      <a:endParaRPr sz="2800">
                        <a:latin typeface="Courier New"/>
                        <a:cs typeface="Courier New"/>
                      </a:endParaRPr>
                    </a:p>
                  </a:txBody>
                  <a:tcPr marL="0" marR="0" marT="15875" marB="0">
                    <a:lnL w="6350">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6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085">
                        <a:lnSpc>
                          <a:spcPct val="100000"/>
                        </a:lnSpc>
                        <a:spcBef>
                          <a:spcPts val="140"/>
                        </a:spcBef>
                      </a:pPr>
                      <a:r>
                        <a:rPr sz="2800" b="1" spc="-10" dirty="0">
                          <a:latin typeface="Courier New"/>
                          <a:cs typeface="Courier New"/>
                        </a:rPr>
                        <a:t>LocalA</a:t>
                      </a:r>
                      <a:endParaRPr sz="2800">
                        <a:latin typeface="Courier New"/>
                        <a:cs typeface="Courier New"/>
                      </a:endParaRPr>
                    </a:p>
                  </a:txBody>
                  <a:tcPr marL="0" marR="0" marT="17780"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085">
                        <a:lnSpc>
                          <a:spcPct val="100000"/>
                        </a:lnSpc>
                        <a:spcBef>
                          <a:spcPts val="140"/>
                        </a:spcBef>
                      </a:pPr>
                      <a:r>
                        <a:rPr sz="2800" b="1" spc="-25" dirty="0">
                          <a:latin typeface="Courier New"/>
                          <a:cs typeface="Courier New"/>
                        </a:rPr>
                        <a:t>int</a:t>
                      </a:r>
                      <a:endParaRPr sz="2800">
                        <a:latin typeface="Courier New"/>
                        <a:cs typeface="Courier New"/>
                      </a:endParaRPr>
                    </a:p>
                  </a:txBody>
                  <a:tcPr marL="0" marR="0" marT="177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085">
                        <a:lnSpc>
                          <a:spcPct val="100000"/>
                        </a:lnSpc>
                        <a:spcBef>
                          <a:spcPts val="140"/>
                        </a:spcBef>
                      </a:pPr>
                      <a:r>
                        <a:rPr sz="2800" b="1" spc="-20" dirty="0">
                          <a:latin typeface="Courier New"/>
                          <a:cs typeface="Courier New"/>
                        </a:rPr>
                        <a:t>-</a:t>
                      </a:r>
                      <a:r>
                        <a:rPr sz="2800" b="1" spc="-50" dirty="0">
                          <a:latin typeface="Courier New"/>
                          <a:cs typeface="Courier New"/>
                        </a:rPr>
                        <a:t>1</a:t>
                      </a:r>
                      <a:endParaRPr sz="2800">
                        <a:latin typeface="Courier New"/>
                        <a:cs typeface="Courier New"/>
                      </a:endParaRPr>
                    </a:p>
                  </a:txBody>
                  <a:tcPr marL="0" marR="0" marT="177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085">
                        <a:lnSpc>
                          <a:spcPct val="100000"/>
                        </a:lnSpc>
                        <a:spcBef>
                          <a:spcPts val="140"/>
                        </a:spcBef>
                      </a:pPr>
                      <a:r>
                        <a:rPr sz="2800" b="1" spc="-20" dirty="0">
                          <a:latin typeface="Courier New"/>
                          <a:cs typeface="Courier New"/>
                        </a:rPr>
                        <a:t>main</a:t>
                      </a:r>
                      <a:endParaRPr sz="2800">
                        <a:latin typeface="Courier New"/>
                        <a:cs typeface="Courier New"/>
                      </a:endParaRPr>
                    </a:p>
                  </a:txBody>
                  <a:tcPr marL="0" marR="0" marT="17780" marB="0">
                    <a:lnL w="6350">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36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085">
                        <a:lnSpc>
                          <a:spcPct val="100000"/>
                        </a:lnSpc>
                        <a:spcBef>
                          <a:spcPts val="130"/>
                        </a:spcBef>
                      </a:pPr>
                      <a:r>
                        <a:rPr sz="2800" b="1" spc="-10" dirty="0">
                          <a:latin typeface="Courier New"/>
                          <a:cs typeface="Courier New"/>
                        </a:rPr>
                        <a:t>LocalB</a:t>
                      </a:r>
                      <a:endParaRPr sz="2800">
                        <a:latin typeface="Courier New"/>
                        <a:cs typeface="Courier New"/>
                      </a:endParaRPr>
                    </a:p>
                  </a:txBody>
                  <a:tcPr marL="0" marR="0" marT="16510" marB="0">
                    <a:lnL w="19050">
                      <a:solidFill>
                        <a:srgbClr val="000000"/>
                      </a:solidFill>
                      <a:prstDash val="solid"/>
                    </a:lnL>
                    <a:lnR w="6350">
                      <a:solidFill>
                        <a:srgbClr val="000000"/>
                      </a:solidFill>
                      <a:prstDash val="solid"/>
                    </a:lnR>
                    <a:lnT w="63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085">
                        <a:lnSpc>
                          <a:spcPct val="100000"/>
                        </a:lnSpc>
                        <a:spcBef>
                          <a:spcPts val="130"/>
                        </a:spcBef>
                      </a:pPr>
                      <a:r>
                        <a:rPr sz="2800" b="1" spc="-25" dirty="0">
                          <a:latin typeface="Courier New"/>
                          <a:cs typeface="Courier New"/>
                        </a:rPr>
                        <a:t>int</a:t>
                      </a:r>
                      <a:endParaRPr sz="2800">
                        <a:latin typeface="Courier New"/>
                        <a:cs typeface="Courier New"/>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085">
                        <a:lnSpc>
                          <a:spcPct val="100000"/>
                        </a:lnSpc>
                        <a:spcBef>
                          <a:spcPts val="130"/>
                        </a:spcBef>
                      </a:pPr>
                      <a:r>
                        <a:rPr sz="2800" b="1" spc="-20" dirty="0">
                          <a:latin typeface="Courier New"/>
                          <a:cs typeface="Courier New"/>
                        </a:rPr>
                        <a:t>-</a:t>
                      </a:r>
                      <a:r>
                        <a:rPr sz="2800" b="1" spc="-50" dirty="0">
                          <a:latin typeface="Courier New"/>
                          <a:cs typeface="Courier New"/>
                        </a:rPr>
                        <a:t>2</a:t>
                      </a:r>
                      <a:endParaRPr sz="2800">
                        <a:latin typeface="Courier New"/>
                        <a:cs typeface="Courier New"/>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085">
                        <a:lnSpc>
                          <a:spcPct val="100000"/>
                        </a:lnSpc>
                        <a:spcBef>
                          <a:spcPts val="130"/>
                        </a:spcBef>
                      </a:pPr>
                      <a:r>
                        <a:rPr sz="2800" b="1" spc="-20" dirty="0">
                          <a:latin typeface="Courier New"/>
                          <a:cs typeface="Courier New"/>
                        </a:rPr>
                        <a:t>main</a:t>
                      </a:r>
                      <a:endParaRPr sz="2800" dirty="0">
                        <a:latin typeface="Courier New"/>
                        <a:cs typeface="Courier New"/>
                      </a:endParaRPr>
                    </a:p>
                  </a:txBody>
                  <a:tcPr marL="0" marR="0" marT="16510" marB="0">
                    <a:lnL w="6350">
                      <a:solidFill>
                        <a:srgbClr val="000000"/>
                      </a:solidFill>
                      <a:prstDash val="solid"/>
                    </a:lnL>
                    <a:lnR w="19050">
                      <a:solidFill>
                        <a:srgbClr val="000000"/>
                      </a:solidFill>
                      <a:prstDash val="solid"/>
                    </a:lnR>
                    <a:lnT w="6350">
                      <a:solidFill>
                        <a:srgbClr val="000000"/>
                      </a:solidFill>
                      <a:prstDash val="solid"/>
                    </a:lnT>
                    <a:lnB w="19050">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873900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129FEC-E720-29D8-2298-3D73BE0B405A}"/>
              </a:ext>
            </a:extLst>
          </p:cNvPr>
          <p:cNvSpPr>
            <a:spLocks noGrp="1"/>
          </p:cNvSpPr>
          <p:nvPr>
            <p:ph type="title"/>
          </p:nvPr>
        </p:nvSpPr>
        <p:spPr/>
        <p:txBody>
          <a:bodyPr/>
          <a:lstStyle/>
          <a:p>
            <a:r>
              <a:rPr lang="en-US" altLang="zh-CN" sz="2800" b="1" dirty="0">
                <a:solidFill>
                  <a:srgbClr val="3333CC"/>
                </a:solidFill>
                <a:latin typeface="Arial"/>
                <a:cs typeface="Arial"/>
              </a:rPr>
              <a:t>Example:</a:t>
            </a:r>
            <a:r>
              <a:rPr lang="en-US" altLang="zh-CN" sz="2800" b="1" spc="-30" dirty="0">
                <a:solidFill>
                  <a:srgbClr val="3333CC"/>
                </a:solidFill>
                <a:latin typeface="Arial"/>
                <a:cs typeface="Arial"/>
              </a:rPr>
              <a:t> </a:t>
            </a:r>
            <a:r>
              <a:rPr lang="en-US" altLang="zh-CN" sz="2800" b="1" dirty="0">
                <a:solidFill>
                  <a:srgbClr val="3333CC"/>
                </a:solidFill>
                <a:latin typeface="Arial"/>
                <a:cs typeface="Arial"/>
              </a:rPr>
              <a:t>Code</a:t>
            </a:r>
            <a:r>
              <a:rPr lang="en-US" altLang="zh-CN" sz="2800" b="1" spc="-25" dirty="0">
                <a:solidFill>
                  <a:srgbClr val="3333CC"/>
                </a:solidFill>
                <a:latin typeface="Arial"/>
                <a:cs typeface="Arial"/>
              </a:rPr>
              <a:t> </a:t>
            </a:r>
            <a:r>
              <a:rPr lang="en-US" altLang="zh-CN" sz="2800" b="1" spc="-10" dirty="0">
                <a:solidFill>
                  <a:srgbClr val="3333CC"/>
                </a:solidFill>
                <a:latin typeface="Arial"/>
                <a:cs typeface="Arial"/>
              </a:rPr>
              <a:t>Generation</a:t>
            </a:r>
            <a:endParaRPr lang="zh-CN" altLang="en-US" dirty="0"/>
          </a:p>
        </p:txBody>
      </p:sp>
      <p:sp>
        <p:nvSpPr>
          <p:cNvPr id="3" name="内容占位符 2">
            <a:extLst>
              <a:ext uri="{FF2B5EF4-FFF2-40B4-BE49-F238E27FC236}">
                <a16:creationId xmlns:a16="http://schemas.microsoft.com/office/drawing/2014/main" id="{66608179-228C-22FE-8420-BD9FDBC8E1AE}"/>
              </a:ext>
            </a:extLst>
          </p:cNvPr>
          <p:cNvSpPr>
            <a:spLocks noGrp="1"/>
          </p:cNvSpPr>
          <p:nvPr>
            <p:ph idx="1"/>
          </p:nvPr>
        </p:nvSpPr>
        <p:spPr>
          <a:xfrm>
            <a:off x="179388" y="980728"/>
            <a:ext cx="8839200" cy="5481638"/>
          </a:xfrm>
        </p:spPr>
        <p:txBody>
          <a:bodyPr/>
          <a:lstStyle/>
          <a:p>
            <a:pPr marL="205740" marR="0" lvl="0" indent="-66675" defTabSz="914400" eaLnBrk="1" fontAlgn="auto" latinLnBrk="0" hangingPunct="1">
              <a:spcBef>
                <a:spcPts val="300"/>
              </a:spcBef>
              <a:spcAft>
                <a:spcPts val="0"/>
              </a:spcAft>
              <a:buClrTx/>
              <a:buSzPct val="91666"/>
              <a:buFont typeface="Arial"/>
              <a:buChar char="•"/>
              <a:tabLst>
                <a:tab pos="205740" algn="l"/>
              </a:tabLst>
              <a:defRPr/>
            </a:pPr>
            <a:r>
              <a:rPr kumimoji="0" lang="pt-BR" altLang="zh-CN" sz="2800" b="0" i="0" u="none" strike="noStrike" kern="0" cap="none" spc="0" normalizeH="0" baseline="0" noProof="0" dirty="0">
                <a:ln>
                  <a:noFill/>
                </a:ln>
                <a:solidFill>
                  <a:srgbClr val="262699"/>
                </a:solidFill>
                <a:effectLst/>
                <a:uLnTx/>
                <a:uFillTx/>
                <a:latin typeface="Courier New"/>
                <a:cs typeface="Courier New"/>
              </a:rPr>
              <a:t>;</a:t>
            </a:r>
            <a:r>
              <a:rPr kumimoji="0" lang="pt-BR" altLang="zh-CN" sz="2000" b="0" i="0" u="none" strike="noStrike" kern="0" cap="none" spc="-15" normalizeH="0" baseline="0" noProof="0" dirty="0">
                <a:ln>
                  <a:noFill/>
                </a:ln>
                <a:solidFill>
                  <a:srgbClr val="262699"/>
                </a:solidFill>
                <a:effectLst/>
                <a:uLnTx/>
                <a:uFillTx/>
                <a:latin typeface="Courier New"/>
                <a:cs typeface="Courier New"/>
              </a:rPr>
              <a:t> </a:t>
            </a:r>
            <a:r>
              <a:rPr kumimoji="0" lang="pt-BR" altLang="zh-CN" sz="2000" b="0" i="0" u="none" strike="noStrike" kern="0" cap="none" spc="-20" normalizeH="0" baseline="0" noProof="0" dirty="0">
                <a:ln>
                  <a:noFill/>
                </a:ln>
                <a:solidFill>
                  <a:srgbClr val="262699"/>
                </a:solidFill>
                <a:effectLst/>
                <a:uLnTx/>
                <a:uFillTx/>
                <a:latin typeface="Courier New"/>
                <a:cs typeface="Courier New"/>
              </a:rPr>
              <a:t>main</a:t>
            </a:r>
            <a:endPar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205740" marR="0" lvl="0" indent="-66675" defTabSz="914400" eaLnBrk="1" fontAlgn="auto" latinLnBrk="0" hangingPunct="1">
              <a:spcBef>
                <a:spcPts val="260"/>
              </a:spcBef>
              <a:spcAft>
                <a:spcPts val="0"/>
              </a:spcAft>
              <a:buClrTx/>
              <a:buSzPct val="91666"/>
              <a:buFont typeface="Arial"/>
              <a:buChar char="•"/>
              <a:tabLst>
                <a:tab pos="205740" algn="l"/>
              </a:tabLst>
              <a:defRPr/>
            </a:pPr>
            <a:r>
              <a:rPr kumimoji="0" lang="pt-BR" altLang="zh-CN" sz="2000" b="0" i="0" u="none" strike="noStrike" kern="0" cap="none" spc="0" normalizeH="0" baseline="0" noProof="0" dirty="0">
                <a:ln>
                  <a:noFill/>
                </a:ln>
                <a:solidFill>
                  <a:srgbClr val="262699"/>
                </a:solidFill>
                <a:effectLst/>
                <a:uLnTx/>
                <a:uFillTx/>
                <a:latin typeface="Courier New"/>
                <a:cs typeface="Courier New"/>
              </a:rPr>
              <a:t>;</a:t>
            </a:r>
            <a:r>
              <a:rPr kumimoji="0" lang="pt-BR" altLang="zh-CN" sz="2000" b="0" i="0" u="none" strike="noStrike" kern="0" cap="none" spc="-70" normalizeH="0" baseline="0" noProof="0" dirty="0">
                <a:ln>
                  <a:noFill/>
                </a:ln>
                <a:solidFill>
                  <a:srgbClr val="262699"/>
                </a:solidFill>
                <a:effectLst/>
                <a:uLnTx/>
                <a:uFillTx/>
                <a:latin typeface="Courier New"/>
                <a:cs typeface="Courier New"/>
              </a:rPr>
              <a:t> </a:t>
            </a:r>
            <a:r>
              <a:rPr kumimoji="0" lang="pt-BR" altLang="zh-CN" sz="2000" b="0" i="0" u="none" strike="noStrike" kern="0" cap="none" spc="0" normalizeH="0" baseline="0" noProof="0" dirty="0">
                <a:ln>
                  <a:noFill/>
                </a:ln>
                <a:solidFill>
                  <a:srgbClr val="262699"/>
                </a:solidFill>
                <a:effectLst/>
                <a:uLnTx/>
                <a:uFillTx/>
                <a:latin typeface="Courier New"/>
                <a:cs typeface="Courier New"/>
              </a:rPr>
              <a:t>initialize</a:t>
            </a:r>
            <a:r>
              <a:rPr kumimoji="0" lang="pt-BR" altLang="zh-CN" sz="2000" b="0" i="0" u="none" strike="noStrike" kern="0" cap="none" spc="-65" normalizeH="0" baseline="0" noProof="0" dirty="0">
                <a:ln>
                  <a:noFill/>
                </a:ln>
                <a:solidFill>
                  <a:srgbClr val="262699"/>
                </a:solidFill>
                <a:effectLst/>
                <a:uLnTx/>
                <a:uFillTx/>
                <a:latin typeface="Courier New"/>
                <a:cs typeface="Courier New"/>
              </a:rPr>
              <a:t> </a:t>
            </a:r>
            <a:r>
              <a:rPr kumimoji="0" lang="pt-BR" altLang="zh-CN" sz="2000" b="0" i="0" u="none" strike="noStrike" kern="0" cap="none" spc="-10" normalizeH="0" baseline="0" noProof="0" dirty="0">
                <a:ln>
                  <a:noFill/>
                </a:ln>
                <a:solidFill>
                  <a:srgbClr val="262699"/>
                </a:solidFill>
                <a:effectLst/>
                <a:uLnTx/>
                <a:uFillTx/>
                <a:latin typeface="Courier New"/>
                <a:cs typeface="Courier New"/>
              </a:rPr>
              <a:t>variables</a:t>
            </a:r>
            <a:endPar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754380" marR="0" lvl="0" indent="-601345" defTabSz="914400" eaLnBrk="1" fontAlgn="auto" latinLnBrk="0" hangingPunct="1">
              <a:spcBef>
                <a:spcPts val="240"/>
              </a:spcBef>
              <a:spcAft>
                <a:spcPts val="0"/>
              </a:spcAft>
              <a:buClrTx/>
              <a:buSzTx/>
              <a:buFont typeface="Arial"/>
              <a:buChar char="•"/>
              <a:tabLst>
                <a:tab pos="754380" algn="l"/>
              </a:tabLst>
              <a:defRPr/>
            </a:pP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AND</a:t>
            </a:r>
            <a:r>
              <a:rPr kumimoji="0" lang="pt-BR" altLang="zh-CN" sz="2000" b="0" i="0" u="none" strike="noStrike" kern="0" cap="none" spc="-40"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R0,</a:t>
            </a:r>
            <a:r>
              <a:rPr kumimoji="0" lang="pt-BR" altLang="zh-CN" sz="2000" b="0" i="0" u="none" strike="noStrike" kern="0" cap="none" spc="-35"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R0,</a:t>
            </a:r>
            <a:r>
              <a:rPr kumimoji="0" lang="pt-BR" altLang="zh-CN" sz="2000" b="0" i="0" u="none" strike="noStrike" kern="0" cap="none" spc="-40"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25" normalizeH="0" baseline="0" noProof="0" dirty="0">
                <a:ln>
                  <a:noFill/>
                </a:ln>
                <a:solidFill>
                  <a:sysClr val="windowText" lastClr="000000"/>
                </a:solidFill>
                <a:effectLst/>
                <a:uLnTx/>
                <a:uFillTx/>
                <a:latin typeface="Courier New"/>
                <a:cs typeface="Courier New"/>
              </a:rPr>
              <a:t>#0</a:t>
            </a:r>
            <a:endPar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701040" marR="1111250" lvl="0" indent="0" defTabSz="914400" eaLnBrk="1" fontAlgn="auto" latinLnBrk="0" hangingPunct="1">
              <a:spcBef>
                <a:spcPts val="160"/>
              </a:spcBef>
              <a:spcAft>
                <a:spcPts val="0"/>
              </a:spcAft>
              <a:buClrTx/>
              <a:buSzTx/>
              <a:buFontTx/>
              <a:buNone/>
              <a:tabLst>
                <a:tab pos="2161540" algn="l"/>
              </a:tabLst>
              <a:defRPr/>
            </a:pP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ADD</a:t>
            </a:r>
            <a:r>
              <a:rPr kumimoji="0" lang="pt-BR" altLang="zh-CN" sz="2000" b="0" i="0" u="none" strike="noStrike" kern="0" cap="none" spc="-40"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R0,</a:t>
            </a:r>
            <a:r>
              <a:rPr kumimoji="0" lang="pt-BR" altLang="zh-CN" sz="2000" b="0" i="0" u="none" strike="noStrike" kern="0" cap="none" spc="-35"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R0,</a:t>
            </a:r>
            <a:r>
              <a:rPr kumimoji="0" lang="pt-BR" altLang="zh-CN" sz="2000" b="0" i="0" u="none" strike="noStrike" kern="0" cap="none" spc="-40"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25" normalizeH="0" baseline="0" noProof="0" dirty="0">
                <a:ln>
                  <a:noFill/>
                </a:ln>
                <a:solidFill>
                  <a:sysClr val="windowText" lastClr="000000"/>
                </a:solidFill>
                <a:effectLst/>
                <a:uLnTx/>
                <a:uFillTx/>
                <a:latin typeface="Courier New"/>
                <a:cs typeface="Courier New"/>
              </a:rPr>
              <a:t>#5</a:t>
            </a: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0" normalizeH="0" baseline="0" noProof="0" dirty="0">
                <a:ln>
                  <a:noFill/>
                </a:ln>
                <a:solidFill>
                  <a:srgbClr val="262699"/>
                </a:solidFill>
                <a:effectLst/>
                <a:uLnTx/>
                <a:uFillTx/>
                <a:latin typeface="Courier New"/>
                <a:cs typeface="Courier New"/>
              </a:rPr>
              <a:t>;</a:t>
            </a:r>
            <a:r>
              <a:rPr kumimoji="0" lang="pt-BR" altLang="zh-CN" sz="2000" b="0" i="0" u="none" strike="noStrike" kern="0" cap="none" spc="-40" normalizeH="0" baseline="0" noProof="0" dirty="0">
                <a:ln>
                  <a:noFill/>
                </a:ln>
                <a:solidFill>
                  <a:srgbClr val="262699"/>
                </a:solidFill>
                <a:effectLst/>
                <a:uLnTx/>
                <a:uFillTx/>
                <a:latin typeface="Courier New"/>
                <a:cs typeface="Courier New"/>
              </a:rPr>
              <a:t> </a:t>
            </a:r>
            <a:r>
              <a:rPr kumimoji="0" lang="pt-BR" altLang="zh-CN" sz="2000" b="0" i="0" u="none" strike="noStrike" kern="0" cap="none" spc="0" normalizeH="0" baseline="0" noProof="0" dirty="0">
                <a:ln>
                  <a:noFill/>
                </a:ln>
                <a:solidFill>
                  <a:srgbClr val="262699"/>
                </a:solidFill>
                <a:effectLst/>
                <a:uLnTx/>
                <a:uFillTx/>
                <a:latin typeface="Courier New"/>
                <a:cs typeface="Courier New"/>
              </a:rPr>
              <a:t>inLocal</a:t>
            </a:r>
            <a:r>
              <a:rPr kumimoji="0" lang="pt-BR" altLang="zh-CN" sz="2000" b="0" i="0" u="none" strike="noStrike" kern="0" cap="none" spc="-35" normalizeH="0" baseline="0" noProof="0" dirty="0">
                <a:ln>
                  <a:noFill/>
                </a:ln>
                <a:solidFill>
                  <a:srgbClr val="262699"/>
                </a:solidFill>
                <a:effectLst/>
                <a:uLnTx/>
                <a:uFillTx/>
                <a:latin typeface="Courier New"/>
                <a:cs typeface="Courier New"/>
              </a:rPr>
              <a:t> </a:t>
            </a:r>
            <a:r>
              <a:rPr kumimoji="0" lang="pt-BR" altLang="zh-CN" sz="2000" b="0" i="0" u="none" strike="noStrike" kern="0" cap="none" spc="0" normalizeH="0" baseline="0" noProof="0" dirty="0">
                <a:ln>
                  <a:noFill/>
                </a:ln>
                <a:solidFill>
                  <a:srgbClr val="262699"/>
                </a:solidFill>
                <a:effectLst/>
                <a:uLnTx/>
                <a:uFillTx/>
                <a:latin typeface="Courier New"/>
                <a:cs typeface="Courier New"/>
              </a:rPr>
              <a:t>=</a:t>
            </a:r>
            <a:r>
              <a:rPr kumimoji="0" lang="pt-BR" altLang="zh-CN" sz="2000" b="0" i="0" u="none" strike="noStrike" kern="0" cap="none" spc="-40" normalizeH="0" baseline="0" noProof="0" dirty="0">
                <a:ln>
                  <a:noFill/>
                </a:ln>
                <a:solidFill>
                  <a:srgbClr val="262699"/>
                </a:solidFill>
                <a:effectLst/>
                <a:uLnTx/>
                <a:uFillTx/>
                <a:latin typeface="Courier New"/>
                <a:cs typeface="Courier New"/>
              </a:rPr>
              <a:t> </a:t>
            </a:r>
            <a:r>
              <a:rPr kumimoji="0" lang="pt-BR" altLang="zh-CN" sz="2000" b="0" i="0" u="none" strike="noStrike" kern="0" cap="none" spc="-50" normalizeH="0" baseline="0" noProof="0" dirty="0">
                <a:ln>
                  <a:noFill/>
                </a:ln>
                <a:solidFill>
                  <a:srgbClr val="262699"/>
                </a:solidFill>
                <a:effectLst/>
                <a:uLnTx/>
                <a:uFillTx/>
                <a:latin typeface="Courier New"/>
                <a:cs typeface="Courier New"/>
              </a:rPr>
              <a:t>5 </a:t>
            </a:r>
          </a:p>
          <a:p>
            <a:pPr marL="701040" marR="1111250" lvl="0" indent="0" defTabSz="914400" eaLnBrk="1" fontAlgn="auto" latinLnBrk="0" hangingPunct="1">
              <a:spcBef>
                <a:spcPts val="160"/>
              </a:spcBef>
              <a:spcAft>
                <a:spcPts val="0"/>
              </a:spcAft>
              <a:buClrTx/>
              <a:buSzTx/>
              <a:buFontTx/>
              <a:buNone/>
              <a:tabLst>
                <a:tab pos="2161540" algn="l"/>
              </a:tabLst>
              <a:defRPr/>
            </a:pP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STR</a:t>
            </a:r>
            <a:r>
              <a:rPr kumimoji="0" lang="pt-BR" altLang="zh-CN" sz="2000" b="0" i="0" u="none" strike="noStrike" kern="0" cap="none" spc="-40"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R0,</a:t>
            </a:r>
            <a:r>
              <a:rPr kumimoji="0" lang="pt-BR" altLang="zh-CN" sz="2000" b="0" i="0" u="none" strike="noStrike" kern="0" cap="none" spc="-35"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R5,</a:t>
            </a:r>
            <a:r>
              <a:rPr kumimoji="0" lang="pt-BR" altLang="zh-CN" sz="2000" b="0" i="0" u="none" strike="noStrike" kern="0" cap="none" spc="-40"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25" normalizeH="0" baseline="0" noProof="0" dirty="0">
                <a:ln>
                  <a:noFill/>
                </a:ln>
                <a:solidFill>
                  <a:sysClr val="windowText" lastClr="000000"/>
                </a:solidFill>
                <a:effectLst/>
                <a:uLnTx/>
                <a:uFillTx/>
                <a:latin typeface="Courier New"/>
                <a:cs typeface="Courier New"/>
              </a:rPr>
              <a:t>#0</a:t>
            </a: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0" normalizeH="0" baseline="0" noProof="0" dirty="0">
                <a:ln>
                  <a:noFill/>
                </a:ln>
                <a:solidFill>
                  <a:srgbClr val="262699"/>
                </a:solidFill>
                <a:effectLst/>
                <a:uLnTx/>
                <a:uFillTx/>
                <a:latin typeface="Courier New"/>
                <a:cs typeface="Courier New"/>
              </a:rPr>
              <a:t>;</a:t>
            </a:r>
            <a:r>
              <a:rPr kumimoji="0" lang="pt-BR" altLang="zh-CN" sz="2000" b="0" i="0" u="none" strike="noStrike" kern="0" cap="none" spc="-40" normalizeH="0" baseline="0" noProof="0" dirty="0">
                <a:ln>
                  <a:noFill/>
                </a:ln>
                <a:solidFill>
                  <a:srgbClr val="262699"/>
                </a:solidFill>
                <a:effectLst/>
                <a:uLnTx/>
                <a:uFillTx/>
                <a:latin typeface="Courier New"/>
                <a:cs typeface="Courier New"/>
              </a:rPr>
              <a:t> </a:t>
            </a:r>
            <a:r>
              <a:rPr kumimoji="0" lang="pt-BR" altLang="zh-CN" sz="2000" b="0" i="0" u="none" strike="noStrike" kern="0" cap="none" spc="0" normalizeH="0" baseline="0" noProof="0" dirty="0">
                <a:ln>
                  <a:noFill/>
                </a:ln>
                <a:solidFill>
                  <a:srgbClr val="262699"/>
                </a:solidFill>
                <a:effectLst/>
                <a:uLnTx/>
                <a:uFillTx/>
                <a:latin typeface="Courier New"/>
                <a:cs typeface="Courier New"/>
              </a:rPr>
              <a:t>(offset</a:t>
            </a:r>
            <a:r>
              <a:rPr kumimoji="0" lang="pt-BR" altLang="zh-CN" sz="2000" b="0" i="0" u="none" strike="noStrike" kern="0" cap="none" spc="-35" normalizeH="0" baseline="0" noProof="0" dirty="0">
                <a:ln>
                  <a:noFill/>
                </a:ln>
                <a:solidFill>
                  <a:srgbClr val="262699"/>
                </a:solidFill>
                <a:effectLst/>
                <a:uLnTx/>
                <a:uFillTx/>
                <a:latin typeface="Courier New"/>
                <a:cs typeface="Courier New"/>
              </a:rPr>
              <a:t> </a:t>
            </a:r>
            <a:r>
              <a:rPr kumimoji="0" lang="pt-BR" altLang="zh-CN" sz="2000" b="0" i="0" u="none" strike="noStrike" kern="0" cap="none" spc="0" normalizeH="0" baseline="0" noProof="0" dirty="0">
                <a:ln>
                  <a:noFill/>
                </a:ln>
                <a:solidFill>
                  <a:srgbClr val="262699"/>
                </a:solidFill>
                <a:effectLst/>
                <a:uLnTx/>
                <a:uFillTx/>
                <a:latin typeface="Courier New"/>
                <a:cs typeface="Courier New"/>
              </a:rPr>
              <a:t>=</a:t>
            </a:r>
            <a:r>
              <a:rPr kumimoji="0" lang="pt-BR" altLang="zh-CN" sz="2000" b="0" i="0" u="none" strike="noStrike" kern="0" cap="none" spc="-40" normalizeH="0" baseline="0" noProof="0" dirty="0">
                <a:ln>
                  <a:noFill/>
                </a:ln>
                <a:solidFill>
                  <a:srgbClr val="262699"/>
                </a:solidFill>
                <a:effectLst/>
                <a:uLnTx/>
                <a:uFillTx/>
                <a:latin typeface="Courier New"/>
                <a:cs typeface="Courier New"/>
              </a:rPr>
              <a:t> </a:t>
            </a:r>
            <a:r>
              <a:rPr kumimoji="0" lang="pt-BR" altLang="zh-CN" sz="2000" b="0" i="0" u="none" strike="noStrike" kern="0" cap="none" spc="-25" normalizeH="0" baseline="0" noProof="0" dirty="0">
                <a:ln>
                  <a:noFill/>
                </a:ln>
                <a:solidFill>
                  <a:srgbClr val="262699"/>
                </a:solidFill>
                <a:effectLst/>
                <a:uLnTx/>
                <a:uFillTx/>
                <a:latin typeface="Courier New"/>
                <a:cs typeface="Courier New"/>
              </a:rPr>
              <a:t>0)</a:t>
            </a:r>
            <a:endPar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701040" marR="0" lvl="0" indent="0" defTabSz="914400" eaLnBrk="1" fontAlgn="auto" latinLnBrk="0" hangingPunct="1">
              <a:spcBef>
                <a:spcPts val="0"/>
              </a:spcBef>
              <a:spcAft>
                <a:spcPts val="0"/>
              </a:spcAft>
              <a:buClrTx/>
              <a:buSzTx/>
              <a:buFontTx/>
              <a:buNone/>
              <a:tabLst/>
              <a:defRPr/>
            </a:pP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AND</a:t>
            </a:r>
            <a:r>
              <a:rPr kumimoji="0" lang="pt-BR" altLang="zh-CN" sz="2000" b="0" i="0" u="none" strike="noStrike" kern="0" cap="none" spc="-40"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R0,</a:t>
            </a:r>
            <a:r>
              <a:rPr kumimoji="0" lang="pt-BR" altLang="zh-CN" sz="2000" b="0" i="0" u="none" strike="noStrike" kern="0" cap="none" spc="-35"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R0,</a:t>
            </a:r>
            <a:r>
              <a:rPr kumimoji="0" lang="pt-BR" altLang="zh-CN" sz="2000" b="0" i="0" u="none" strike="noStrike" kern="0" cap="none" spc="-40"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25" normalizeH="0" baseline="0" noProof="0" dirty="0">
                <a:ln>
                  <a:noFill/>
                </a:ln>
                <a:solidFill>
                  <a:sysClr val="windowText" lastClr="000000"/>
                </a:solidFill>
                <a:effectLst/>
                <a:uLnTx/>
                <a:uFillTx/>
                <a:latin typeface="Courier New"/>
                <a:cs typeface="Courier New"/>
              </a:rPr>
              <a:t>#0</a:t>
            </a:r>
            <a:endPar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701040" marR="0" lvl="0" indent="0" defTabSz="914400" eaLnBrk="1" fontAlgn="auto" latinLnBrk="0" hangingPunct="1">
              <a:spcBef>
                <a:spcPts val="0"/>
              </a:spcBef>
              <a:spcAft>
                <a:spcPts val="0"/>
              </a:spcAft>
              <a:buClrTx/>
              <a:buSzTx/>
              <a:buFontTx/>
              <a:buNone/>
              <a:tabLst>
                <a:tab pos="2161540" algn="l"/>
              </a:tabLst>
              <a:defRPr/>
            </a:pP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ADD</a:t>
            </a:r>
            <a:r>
              <a:rPr kumimoji="0" lang="pt-BR" altLang="zh-CN" sz="2000" b="0" i="0" u="none" strike="noStrike" kern="0" cap="none" spc="-40"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R0,</a:t>
            </a:r>
            <a:r>
              <a:rPr kumimoji="0" lang="pt-BR" altLang="zh-CN" sz="2000" b="0" i="0" u="none" strike="noStrike" kern="0" cap="none" spc="-35"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R0,</a:t>
            </a:r>
            <a:r>
              <a:rPr kumimoji="0" lang="pt-BR" altLang="zh-CN" sz="2000" b="0" i="0" u="none" strike="noStrike" kern="0" cap="none" spc="-40"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25" normalizeH="0" baseline="0" noProof="0" dirty="0">
                <a:ln>
                  <a:noFill/>
                </a:ln>
                <a:solidFill>
                  <a:sysClr val="windowText" lastClr="000000"/>
                </a:solidFill>
                <a:effectLst/>
                <a:uLnTx/>
                <a:uFillTx/>
                <a:latin typeface="Courier New"/>
                <a:cs typeface="Courier New"/>
              </a:rPr>
              <a:t>#3</a:t>
            </a: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0" normalizeH="0" baseline="0" noProof="0" dirty="0">
                <a:ln>
                  <a:noFill/>
                </a:ln>
                <a:solidFill>
                  <a:srgbClr val="262699"/>
                </a:solidFill>
                <a:effectLst/>
                <a:uLnTx/>
                <a:uFillTx/>
                <a:latin typeface="Courier New"/>
                <a:cs typeface="Courier New"/>
              </a:rPr>
              <a:t>;</a:t>
            </a:r>
            <a:r>
              <a:rPr kumimoji="0" lang="pt-BR" altLang="zh-CN" sz="2000" b="0" i="0" u="none" strike="noStrike" kern="0" cap="none" spc="-45" normalizeH="0" baseline="0" noProof="0" dirty="0">
                <a:ln>
                  <a:noFill/>
                </a:ln>
                <a:solidFill>
                  <a:srgbClr val="262699"/>
                </a:solidFill>
                <a:effectLst/>
                <a:uLnTx/>
                <a:uFillTx/>
                <a:latin typeface="Courier New"/>
                <a:cs typeface="Courier New"/>
              </a:rPr>
              <a:t> </a:t>
            </a:r>
            <a:r>
              <a:rPr kumimoji="0" lang="pt-BR" altLang="zh-CN" sz="2000" b="0" i="0" u="none" strike="noStrike" kern="0" cap="none" spc="0" normalizeH="0" baseline="0" noProof="0" dirty="0">
                <a:ln>
                  <a:noFill/>
                </a:ln>
                <a:solidFill>
                  <a:srgbClr val="262699"/>
                </a:solidFill>
                <a:effectLst/>
                <a:uLnTx/>
                <a:uFillTx/>
                <a:latin typeface="Courier New"/>
                <a:cs typeface="Courier New"/>
              </a:rPr>
              <a:t>inGlobal</a:t>
            </a:r>
            <a:r>
              <a:rPr kumimoji="0" lang="pt-BR" altLang="zh-CN" sz="2000" b="0" i="0" u="none" strike="noStrike" kern="0" cap="none" spc="-40" normalizeH="0" baseline="0" noProof="0" dirty="0">
                <a:ln>
                  <a:noFill/>
                </a:ln>
                <a:solidFill>
                  <a:srgbClr val="262699"/>
                </a:solidFill>
                <a:effectLst/>
                <a:uLnTx/>
                <a:uFillTx/>
                <a:latin typeface="Courier New"/>
                <a:cs typeface="Courier New"/>
              </a:rPr>
              <a:t> </a:t>
            </a:r>
            <a:r>
              <a:rPr kumimoji="0" lang="pt-BR" altLang="zh-CN" sz="2000" b="0" i="0" u="none" strike="noStrike" kern="0" cap="none" spc="0" normalizeH="0" baseline="0" noProof="0" dirty="0">
                <a:ln>
                  <a:noFill/>
                </a:ln>
                <a:solidFill>
                  <a:srgbClr val="262699"/>
                </a:solidFill>
                <a:effectLst/>
                <a:uLnTx/>
                <a:uFillTx/>
                <a:latin typeface="Courier New"/>
                <a:cs typeface="Courier New"/>
              </a:rPr>
              <a:t>=</a:t>
            </a:r>
            <a:r>
              <a:rPr kumimoji="0" lang="pt-BR" altLang="zh-CN" sz="2000" b="0" i="0" u="none" strike="noStrike" kern="0" cap="none" spc="-40" normalizeH="0" baseline="0" noProof="0" dirty="0">
                <a:ln>
                  <a:noFill/>
                </a:ln>
                <a:solidFill>
                  <a:srgbClr val="262699"/>
                </a:solidFill>
                <a:effectLst/>
                <a:uLnTx/>
                <a:uFillTx/>
                <a:latin typeface="Courier New"/>
                <a:cs typeface="Courier New"/>
              </a:rPr>
              <a:t> </a:t>
            </a:r>
            <a:r>
              <a:rPr kumimoji="0" lang="pt-BR" altLang="zh-CN" sz="2000" b="0" i="0" u="none" strike="noStrike" kern="0" cap="none" spc="-50" normalizeH="0" baseline="0" noProof="0" dirty="0">
                <a:ln>
                  <a:noFill/>
                </a:ln>
                <a:solidFill>
                  <a:srgbClr val="262699"/>
                </a:solidFill>
                <a:effectLst/>
                <a:uLnTx/>
                <a:uFillTx/>
                <a:latin typeface="Courier New"/>
                <a:cs typeface="Courier New"/>
              </a:rPr>
              <a:t>3</a:t>
            </a:r>
            <a:endPar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701040" marR="0" lvl="0" indent="0" defTabSz="914400" eaLnBrk="1" fontAlgn="auto" latinLnBrk="0" hangingPunct="1">
              <a:spcBef>
                <a:spcPts val="70"/>
              </a:spcBef>
              <a:spcAft>
                <a:spcPts val="0"/>
              </a:spcAft>
              <a:buClrTx/>
              <a:buSzTx/>
              <a:buFontTx/>
              <a:buNone/>
              <a:tabLst>
                <a:tab pos="2161540" algn="l"/>
              </a:tabLst>
              <a:defRPr/>
            </a:pP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STR</a:t>
            </a:r>
            <a:r>
              <a:rPr kumimoji="0" lang="pt-BR" altLang="zh-CN" sz="2000" b="0" i="0" u="none" strike="noStrike" kern="0" cap="none" spc="-40"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R0,</a:t>
            </a:r>
            <a:r>
              <a:rPr kumimoji="0" lang="pt-BR" altLang="zh-CN" sz="2000" b="0" i="0" u="none" strike="noStrike" kern="0" cap="none" spc="-35"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R4,</a:t>
            </a:r>
            <a:r>
              <a:rPr kumimoji="0" lang="pt-BR" altLang="zh-CN" sz="2000" b="0" i="0" u="none" strike="noStrike" kern="0" cap="none" spc="-40"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25" normalizeH="0" baseline="0" noProof="0" dirty="0">
                <a:ln>
                  <a:noFill/>
                </a:ln>
                <a:solidFill>
                  <a:sysClr val="windowText" lastClr="000000"/>
                </a:solidFill>
                <a:effectLst/>
                <a:uLnTx/>
                <a:uFillTx/>
                <a:latin typeface="Courier New"/>
                <a:cs typeface="Courier New"/>
              </a:rPr>
              <a:t>#0</a:t>
            </a:r>
            <a:r>
              <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rPr>
              <a:t>	</a:t>
            </a:r>
            <a:r>
              <a:rPr kumimoji="0" lang="pt-BR" altLang="zh-CN" sz="2000" b="0" i="0" u="none" strike="noStrike" kern="0" cap="none" spc="0" normalizeH="0" baseline="0" noProof="0" dirty="0">
                <a:ln>
                  <a:noFill/>
                </a:ln>
                <a:solidFill>
                  <a:srgbClr val="262699"/>
                </a:solidFill>
                <a:effectLst/>
                <a:uLnTx/>
                <a:uFillTx/>
                <a:latin typeface="Courier New"/>
                <a:cs typeface="Courier New"/>
              </a:rPr>
              <a:t>;</a:t>
            </a:r>
            <a:r>
              <a:rPr kumimoji="0" lang="pt-BR" altLang="zh-CN" sz="2000" b="0" i="0" u="none" strike="noStrike" kern="0" cap="none" spc="-40" normalizeH="0" baseline="0" noProof="0" dirty="0">
                <a:ln>
                  <a:noFill/>
                </a:ln>
                <a:solidFill>
                  <a:srgbClr val="262699"/>
                </a:solidFill>
                <a:effectLst/>
                <a:uLnTx/>
                <a:uFillTx/>
                <a:latin typeface="Courier New"/>
                <a:cs typeface="Courier New"/>
              </a:rPr>
              <a:t> </a:t>
            </a:r>
            <a:r>
              <a:rPr kumimoji="0" lang="pt-BR" altLang="zh-CN" sz="2000" b="0" i="0" u="none" strike="noStrike" kern="0" cap="none" spc="0" normalizeH="0" baseline="0" noProof="0" dirty="0">
                <a:ln>
                  <a:noFill/>
                </a:ln>
                <a:solidFill>
                  <a:srgbClr val="262699"/>
                </a:solidFill>
                <a:effectLst/>
                <a:uLnTx/>
                <a:uFillTx/>
                <a:latin typeface="Courier New"/>
                <a:cs typeface="Courier New"/>
              </a:rPr>
              <a:t>(offset</a:t>
            </a:r>
            <a:r>
              <a:rPr kumimoji="0" lang="pt-BR" altLang="zh-CN" sz="2000" b="0" i="0" u="none" strike="noStrike" kern="0" cap="none" spc="-35" normalizeH="0" baseline="0" noProof="0" dirty="0">
                <a:ln>
                  <a:noFill/>
                </a:ln>
                <a:solidFill>
                  <a:srgbClr val="262699"/>
                </a:solidFill>
                <a:effectLst/>
                <a:uLnTx/>
                <a:uFillTx/>
                <a:latin typeface="Courier New"/>
                <a:cs typeface="Courier New"/>
              </a:rPr>
              <a:t> </a:t>
            </a:r>
            <a:r>
              <a:rPr kumimoji="0" lang="pt-BR" altLang="zh-CN" sz="2000" b="0" i="0" u="none" strike="noStrike" kern="0" cap="none" spc="0" normalizeH="0" baseline="0" noProof="0" dirty="0">
                <a:ln>
                  <a:noFill/>
                </a:ln>
                <a:solidFill>
                  <a:srgbClr val="262699"/>
                </a:solidFill>
                <a:effectLst/>
                <a:uLnTx/>
                <a:uFillTx/>
                <a:latin typeface="Courier New"/>
                <a:cs typeface="Courier New"/>
              </a:rPr>
              <a:t>=</a:t>
            </a:r>
            <a:r>
              <a:rPr kumimoji="0" lang="pt-BR" altLang="zh-CN" sz="2000" b="0" i="0" u="none" strike="noStrike" kern="0" cap="none" spc="-40" normalizeH="0" baseline="0" noProof="0" dirty="0">
                <a:ln>
                  <a:noFill/>
                </a:ln>
                <a:solidFill>
                  <a:srgbClr val="262699"/>
                </a:solidFill>
                <a:effectLst/>
                <a:uLnTx/>
                <a:uFillTx/>
                <a:latin typeface="Courier New"/>
                <a:cs typeface="Courier New"/>
              </a:rPr>
              <a:t> </a:t>
            </a:r>
            <a:r>
              <a:rPr kumimoji="0" lang="pt-BR" altLang="zh-CN" sz="2000" b="0" i="0" u="none" strike="noStrike" kern="0" cap="none" spc="-25" normalizeH="0" baseline="0" noProof="0" dirty="0">
                <a:ln>
                  <a:noFill/>
                </a:ln>
                <a:solidFill>
                  <a:srgbClr val="262699"/>
                </a:solidFill>
                <a:effectLst/>
                <a:uLnTx/>
                <a:uFillTx/>
                <a:latin typeface="Courier New"/>
                <a:cs typeface="Courier New"/>
              </a:rPr>
              <a:t>0)</a:t>
            </a:r>
          </a:p>
          <a:p>
            <a:pPr marL="205740" indent="-66675" eaLnBrk="1" fontAlgn="auto" hangingPunct="1">
              <a:lnSpc>
                <a:spcPts val="1430"/>
              </a:lnSpc>
              <a:spcBef>
                <a:spcPts val="260"/>
              </a:spcBef>
              <a:spcAft>
                <a:spcPts val="0"/>
              </a:spcAft>
              <a:buSzPct val="91666"/>
              <a:buFont typeface="Arial"/>
              <a:buChar char="•"/>
              <a:tabLst>
                <a:tab pos="205740" algn="l"/>
              </a:tabLst>
              <a:defRPr/>
            </a:pPr>
            <a:r>
              <a:rPr lang="en-US" altLang="zh-CN" sz="2000" b="0" dirty="0">
                <a:solidFill>
                  <a:srgbClr val="262699"/>
                </a:solidFill>
                <a:latin typeface="Courier New"/>
                <a:cs typeface="Courier New"/>
              </a:rPr>
              <a:t>; first statement:</a:t>
            </a:r>
          </a:p>
          <a:p>
            <a:pPr marL="205740" indent="-66675" eaLnBrk="1" fontAlgn="auto" hangingPunct="1">
              <a:lnSpc>
                <a:spcPct val="100000"/>
              </a:lnSpc>
              <a:spcBef>
                <a:spcPts val="260"/>
              </a:spcBef>
              <a:spcAft>
                <a:spcPts val="0"/>
              </a:spcAft>
              <a:buSzPct val="91666"/>
              <a:buFont typeface="Arial"/>
              <a:buChar char="•"/>
              <a:tabLst>
                <a:tab pos="205740" algn="l"/>
              </a:tabLst>
              <a:defRPr/>
            </a:pPr>
            <a:r>
              <a:rPr lang="en-US" altLang="zh-CN" sz="2000" b="0" dirty="0">
                <a:solidFill>
                  <a:srgbClr val="262699"/>
                </a:solidFill>
                <a:latin typeface="Courier New"/>
                <a:cs typeface="Courier New"/>
              </a:rPr>
              <a:t>; </a:t>
            </a:r>
            <a:r>
              <a:rPr lang="en-US" altLang="zh-CN" sz="2000" b="0" dirty="0" err="1">
                <a:solidFill>
                  <a:srgbClr val="262699"/>
                </a:solidFill>
                <a:latin typeface="Courier New"/>
                <a:cs typeface="Courier New"/>
              </a:rPr>
              <a:t>LocalA</a:t>
            </a:r>
            <a:r>
              <a:rPr lang="en-US" altLang="zh-CN" sz="2000" b="0" dirty="0">
                <a:solidFill>
                  <a:srgbClr val="262699"/>
                </a:solidFill>
                <a:latin typeface="Courier New"/>
                <a:cs typeface="Courier New"/>
              </a:rPr>
              <a:t> = </a:t>
            </a:r>
            <a:r>
              <a:rPr lang="en-US" altLang="zh-CN" sz="2000" b="0" dirty="0" err="1">
                <a:solidFill>
                  <a:srgbClr val="262699"/>
                </a:solidFill>
                <a:latin typeface="Courier New"/>
                <a:cs typeface="Courier New"/>
              </a:rPr>
              <a:t>inLocal</a:t>
            </a:r>
            <a:r>
              <a:rPr lang="en-US" altLang="zh-CN" sz="2000" b="0" dirty="0">
                <a:solidFill>
                  <a:srgbClr val="262699"/>
                </a:solidFill>
                <a:latin typeface="Courier New"/>
                <a:cs typeface="Courier New"/>
              </a:rPr>
              <a:t>++;</a:t>
            </a:r>
          </a:p>
          <a:p>
            <a:pPr marL="205740" indent="-66675" eaLnBrk="1" fontAlgn="auto" hangingPunct="1">
              <a:lnSpc>
                <a:spcPct val="100000"/>
              </a:lnSpc>
              <a:spcBef>
                <a:spcPts val="260"/>
              </a:spcBef>
              <a:spcAft>
                <a:spcPts val="0"/>
              </a:spcAft>
              <a:buSzPct val="91666"/>
              <a:buFont typeface="Arial"/>
              <a:buChar char="•"/>
              <a:tabLst>
                <a:tab pos="205740" algn="l"/>
              </a:tabLst>
              <a:defRPr/>
            </a:pPr>
            <a:r>
              <a:rPr lang="en-US" altLang="zh-CN" sz="2000" b="0" dirty="0">
                <a:solidFill>
                  <a:srgbClr val="262699"/>
                </a:solidFill>
                <a:latin typeface="Courier New"/>
                <a:cs typeface="Courier New"/>
              </a:rPr>
              <a:t>;address of </a:t>
            </a:r>
            <a:r>
              <a:rPr lang="en-US" altLang="zh-CN" sz="2000" b="0" dirty="0" err="1">
                <a:solidFill>
                  <a:srgbClr val="262699"/>
                </a:solidFill>
                <a:latin typeface="Courier New"/>
                <a:cs typeface="Courier New"/>
              </a:rPr>
              <a:t>inLocal</a:t>
            </a:r>
            <a:r>
              <a:rPr lang="en-US" altLang="zh-CN" sz="2000" b="0" dirty="0">
                <a:solidFill>
                  <a:srgbClr val="262699"/>
                </a:solidFill>
                <a:latin typeface="Courier New"/>
                <a:cs typeface="Courier New"/>
              </a:rPr>
              <a:t> = R5 + #0</a:t>
            </a:r>
          </a:p>
          <a:p>
            <a:pPr marL="205740" indent="-66675" eaLnBrk="1" fontAlgn="auto" hangingPunct="1">
              <a:lnSpc>
                <a:spcPct val="100000"/>
              </a:lnSpc>
              <a:spcBef>
                <a:spcPts val="260"/>
              </a:spcBef>
              <a:spcAft>
                <a:spcPts val="0"/>
              </a:spcAft>
              <a:buSzPct val="91666"/>
              <a:buFont typeface="Arial"/>
              <a:buChar char="•"/>
              <a:tabLst>
                <a:tab pos="205740" algn="l"/>
              </a:tabLst>
              <a:defRPr/>
            </a:pPr>
            <a:r>
              <a:rPr lang="en-US" altLang="zh-CN" sz="2000" b="0" dirty="0">
                <a:solidFill>
                  <a:srgbClr val="262699"/>
                </a:solidFill>
                <a:latin typeface="Courier New"/>
                <a:cs typeface="Courier New"/>
              </a:rPr>
              <a:t>Address of </a:t>
            </a:r>
            <a:r>
              <a:rPr lang="en-US" altLang="zh-CN" sz="2000" b="0" dirty="0" err="1">
                <a:solidFill>
                  <a:srgbClr val="262699"/>
                </a:solidFill>
                <a:latin typeface="Courier New"/>
                <a:cs typeface="Courier New"/>
              </a:rPr>
              <a:t>localA</a:t>
            </a:r>
            <a:r>
              <a:rPr lang="en-US" altLang="zh-CN" sz="2000" b="0" dirty="0">
                <a:solidFill>
                  <a:srgbClr val="262699"/>
                </a:solidFill>
                <a:latin typeface="Courier New"/>
                <a:cs typeface="Courier New"/>
              </a:rPr>
              <a:t> = R5 + # -1</a:t>
            </a:r>
          </a:p>
          <a:p>
            <a:pPr marL="701040" indent="0" eaLnBrk="1" fontAlgn="auto" hangingPunct="1">
              <a:spcBef>
                <a:spcPts val="445"/>
              </a:spcBef>
              <a:spcAft>
                <a:spcPts val="0"/>
              </a:spcAft>
              <a:buNone/>
              <a:tabLst>
                <a:tab pos="2161540" algn="l"/>
              </a:tabLst>
              <a:defRPr/>
            </a:pPr>
            <a:r>
              <a:rPr lang="en-US" altLang="zh-CN" sz="2000" b="0" dirty="0">
                <a:latin typeface="Courier New"/>
                <a:cs typeface="Courier New"/>
              </a:rPr>
              <a:t>LDR R0, R5, #0	</a:t>
            </a:r>
            <a:r>
              <a:rPr lang="en-US" altLang="zh-CN" sz="2000" b="0" dirty="0">
                <a:solidFill>
                  <a:srgbClr val="008000"/>
                </a:solidFill>
                <a:latin typeface="Courier New"/>
                <a:cs typeface="Courier New"/>
              </a:rPr>
              <a:t>; get </a:t>
            </a:r>
            <a:r>
              <a:rPr lang="en-US" altLang="zh-CN" sz="2000" b="0" dirty="0" err="1">
                <a:solidFill>
                  <a:srgbClr val="008000"/>
                </a:solidFill>
                <a:latin typeface="Courier New"/>
                <a:cs typeface="Courier New"/>
              </a:rPr>
              <a:t>inLocal</a:t>
            </a:r>
            <a:r>
              <a:rPr lang="en-US" altLang="zh-CN" sz="2000" b="0" dirty="0">
                <a:solidFill>
                  <a:srgbClr val="008000"/>
                </a:solidFill>
                <a:latin typeface="Courier New"/>
                <a:cs typeface="Courier New"/>
              </a:rPr>
              <a:t> </a:t>
            </a:r>
          </a:p>
          <a:p>
            <a:pPr marL="701040" indent="0" eaLnBrk="1" fontAlgn="auto" hangingPunct="1">
              <a:spcBef>
                <a:spcPts val="445"/>
              </a:spcBef>
              <a:spcAft>
                <a:spcPts val="0"/>
              </a:spcAft>
              <a:buNone/>
              <a:tabLst>
                <a:tab pos="2161540" algn="l"/>
              </a:tabLst>
              <a:defRPr/>
            </a:pPr>
            <a:r>
              <a:rPr lang="en-US" altLang="zh-CN" sz="2000" b="0" dirty="0">
                <a:latin typeface="Courier New"/>
                <a:cs typeface="Courier New"/>
              </a:rPr>
              <a:t>ADD R1, R0, #1	; </a:t>
            </a:r>
            <a:r>
              <a:rPr lang="en-US" altLang="zh-CN" sz="2000" b="0" dirty="0">
                <a:solidFill>
                  <a:srgbClr val="008000"/>
                </a:solidFill>
                <a:latin typeface="Courier New"/>
                <a:cs typeface="Courier New"/>
              </a:rPr>
              <a:t>increment</a:t>
            </a:r>
          </a:p>
          <a:p>
            <a:pPr marL="701040" indent="0" eaLnBrk="1" fontAlgn="auto" hangingPunct="1">
              <a:spcBef>
                <a:spcPts val="445"/>
              </a:spcBef>
              <a:spcAft>
                <a:spcPts val="0"/>
              </a:spcAft>
              <a:buNone/>
              <a:tabLst>
                <a:tab pos="2161540" algn="l"/>
              </a:tabLst>
              <a:defRPr/>
            </a:pPr>
            <a:r>
              <a:rPr lang="en-US" altLang="zh-CN" sz="2000" b="0" dirty="0">
                <a:latin typeface="Courier New"/>
                <a:cs typeface="Courier New"/>
              </a:rPr>
              <a:t>STR R1, R5, # -1	; </a:t>
            </a:r>
            <a:r>
              <a:rPr lang="en-US" altLang="zh-CN" sz="2000" b="0" dirty="0">
                <a:solidFill>
                  <a:srgbClr val="008000"/>
                </a:solidFill>
                <a:latin typeface="Courier New"/>
                <a:cs typeface="Courier New"/>
              </a:rPr>
              <a:t>store </a:t>
            </a:r>
            <a:r>
              <a:rPr lang="en-US" altLang="zh-CN" sz="2000" b="0" dirty="0" err="1">
                <a:solidFill>
                  <a:srgbClr val="008000"/>
                </a:solidFill>
                <a:latin typeface="Courier New"/>
                <a:cs typeface="Courier New"/>
              </a:rPr>
              <a:t>localA</a:t>
            </a:r>
            <a:endParaRPr lang="en-US" altLang="zh-CN" sz="2000" b="0" dirty="0">
              <a:solidFill>
                <a:srgbClr val="008000"/>
              </a:solidFill>
              <a:latin typeface="Courier New"/>
              <a:cs typeface="Courier New"/>
            </a:endParaRPr>
          </a:p>
          <a:p>
            <a:pPr marL="701040" marR="0" lvl="0" indent="0" defTabSz="914400" eaLnBrk="1" fontAlgn="auto" latinLnBrk="0" hangingPunct="1">
              <a:spcBef>
                <a:spcPts val="70"/>
              </a:spcBef>
              <a:spcAft>
                <a:spcPts val="0"/>
              </a:spcAft>
              <a:buClrTx/>
              <a:buSzTx/>
              <a:buFontTx/>
              <a:buNone/>
              <a:tabLst>
                <a:tab pos="2161540" algn="l"/>
              </a:tabLst>
              <a:defRPr/>
            </a:pPr>
            <a:endParaRPr kumimoji="0" lang="pt-BR" altLang="zh-CN" sz="2000" b="0" i="0" u="none" strike="noStrike" kern="0" cap="none" spc="0" normalizeH="0" baseline="0" noProof="0" dirty="0">
              <a:ln>
                <a:noFill/>
              </a:ln>
              <a:solidFill>
                <a:sysClr val="windowText" lastClr="000000"/>
              </a:solidFill>
              <a:effectLst/>
              <a:uLnTx/>
              <a:uFillTx/>
              <a:latin typeface="Courier New"/>
              <a:cs typeface="Courier New"/>
            </a:endParaRPr>
          </a:p>
          <a:p>
            <a:endParaRPr lang="zh-CN" altLang="en-US" dirty="0"/>
          </a:p>
        </p:txBody>
      </p:sp>
    </p:spTree>
    <p:extLst>
      <p:ext uri="{BB962C8B-B14F-4D97-AF65-F5344CB8AC3E}">
        <p14:creationId xmlns:p14="http://schemas.microsoft.com/office/powerpoint/2010/main" val="7239985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47B541-1AE8-0C2F-148B-1ED4F501DBAB}"/>
              </a:ext>
            </a:extLst>
          </p:cNvPr>
          <p:cNvSpPr>
            <a:spLocks noGrp="1"/>
          </p:cNvSpPr>
          <p:nvPr>
            <p:ph type="title"/>
          </p:nvPr>
        </p:nvSpPr>
        <p:spPr/>
        <p:txBody>
          <a:bodyPr/>
          <a:lstStyle/>
          <a:p>
            <a:r>
              <a:rPr lang="en-US" altLang="zh-CN" sz="2800" b="1" dirty="0">
                <a:solidFill>
                  <a:srgbClr val="3333CC"/>
                </a:solidFill>
                <a:latin typeface="Arial"/>
                <a:cs typeface="Arial"/>
              </a:rPr>
              <a:t>Example</a:t>
            </a:r>
            <a:r>
              <a:rPr lang="en-US" altLang="zh-CN" sz="2800" b="1" spc="-45" dirty="0">
                <a:solidFill>
                  <a:srgbClr val="3333CC"/>
                </a:solidFill>
                <a:latin typeface="Arial"/>
                <a:cs typeface="Arial"/>
              </a:rPr>
              <a:t> </a:t>
            </a:r>
            <a:r>
              <a:rPr lang="en-US" altLang="zh-CN" sz="2800" b="1" spc="-10" dirty="0">
                <a:solidFill>
                  <a:srgbClr val="3333CC"/>
                </a:solidFill>
                <a:latin typeface="Arial"/>
                <a:cs typeface="Arial"/>
              </a:rPr>
              <a:t>(continued)</a:t>
            </a:r>
            <a:endParaRPr lang="zh-CN" altLang="en-US" dirty="0"/>
          </a:p>
        </p:txBody>
      </p:sp>
      <p:sp>
        <p:nvSpPr>
          <p:cNvPr id="3" name="内容占位符 2">
            <a:extLst>
              <a:ext uri="{FF2B5EF4-FFF2-40B4-BE49-F238E27FC236}">
                <a16:creationId xmlns:a16="http://schemas.microsoft.com/office/drawing/2014/main" id="{AF267F24-7AA6-EEDD-5794-DC4FDD740D26}"/>
              </a:ext>
            </a:extLst>
          </p:cNvPr>
          <p:cNvSpPr>
            <a:spLocks noGrp="1"/>
          </p:cNvSpPr>
          <p:nvPr>
            <p:ph idx="1"/>
          </p:nvPr>
        </p:nvSpPr>
        <p:spPr/>
        <p:txBody>
          <a:bodyPr/>
          <a:lstStyle/>
          <a:p>
            <a:pPr marL="205740" marR="0" lvl="0" indent="-66675" defTabSz="914400" eaLnBrk="1" fontAlgn="auto" latinLnBrk="0" hangingPunct="1">
              <a:spcBef>
                <a:spcPts val="0"/>
              </a:spcBef>
              <a:spcAft>
                <a:spcPts val="0"/>
              </a:spcAft>
              <a:buClrTx/>
              <a:buSzPct val="91666"/>
              <a:buFont typeface="Arial"/>
              <a:buChar char="•"/>
              <a:tabLst>
                <a:tab pos="205740" algn="l"/>
              </a:tabLst>
              <a:defRPr/>
            </a:pPr>
            <a:r>
              <a:rPr kumimoji="0" lang="en-US" altLang="zh-CN" sz="2000" b="0" i="0" u="none" strike="noStrike" kern="0" cap="none" spc="0" normalizeH="0" baseline="0" noProof="0" dirty="0">
                <a:ln>
                  <a:noFill/>
                </a:ln>
                <a:solidFill>
                  <a:srgbClr val="0000FF"/>
                </a:solidFill>
                <a:effectLst/>
                <a:uLnTx/>
                <a:uFillTx/>
                <a:latin typeface="Courier New"/>
                <a:cs typeface="Courier New"/>
              </a:rPr>
              <a:t>;</a:t>
            </a:r>
            <a:r>
              <a:rPr kumimoji="0" lang="en-US" altLang="zh-CN" sz="2000" b="0" i="0" u="none" strike="noStrike" kern="0" cap="none" spc="-45"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second</a:t>
            </a:r>
            <a:r>
              <a:rPr kumimoji="0" lang="en-US" altLang="zh-CN" sz="2000" b="0" i="0" u="none" strike="noStrike" kern="0" cap="none" spc="-45" normalizeH="0" baseline="0" noProof="0" dirty="0">
                <a:ln>
                  <a:noFill/>
                </a:ln>
                <a:solidFill>
                  <a:srgbClr val="0000FF"/>
                </a:solidFill>
                <a:effectLst/>
                <a:uLnTx/>
                <a:uFillTx/>
                <a:latin typeface="Courier New"/>
                <a:cs typeface="Courier New"/>
              </a:rPr>
              <a:t> </a:t>
            </a:r>
            <a:r>
              <a:rPr kumimoji="0" lang="en-US" altLang="zh-CN" sz="2000" b="0" i="0" u="none" strike="noStrike" kern="0" cap="none" spc="-10" normalizeH="0" baseline="0" noProof="0" dirty="0">
                <a:ln>
                  <a:noFill/>
                </a:ln>
                <a:solidFill>
                  <a:srgbClr val="0000FF"/>
                </a:solidFill>
                <a:effectLst/>
                <a:uLnTx/>
                <a:uFillTx/>
                <a:latin typeface="Courier New"/>
                <a:cs typeface="Courier New"/>
              </a:rPr>
              <a:t>statement:</a:t>
            </a:r>
            <a:endPar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205740" marR="0" lvl="0" indent="-66675" defTabSz="914400" eaLnBrk="1" fontAlgn="auto" latinLnBrk="0" hangingPunct="1">
              <a:spcBef>
                <a:spcPts val="265"/>
              </a:spcBef>
              <a:spcAft>
                <a:spcPts val="0"/>
              </a:spcAft>
              <a:buClrTx/>
              <a:buSzPct val="91666"/>
              <a:buFont typeface="Arial"/>
              <a:buChar char="•"/>
              <a:tabLst>
                <a:tab pos="205740" algn="l"/>
              </a:tabLst>
              <a:defRPr/>
            </a:pPr>
            <a:r>
              <a:rPr kumimoji="0" lang="en-US" altLang="zh-CN" sz="2000" b="0" i="0" u="none" strike="noStrike" kern="0" cap="none" spc="0" normalizeH="0" baseline="0" noProof="0" dirty="0">
                <a:ln>
                  <a:noFill/>
                </a:ln>
                <a:solidFill>
                  <a:srgbClr val="0000FF"/>
                </a:solidFill>
                <a:effectLst/>
                <a:uLnTx/>
                <a:uFillTx/>
                <a:latin typeface="Courier New"/>
                <a:cs typeface="Courier New"/>
              </a:rPr>
              <a:t>;</a:t>
            </a:r>
            <a:r>
              <a:rPr kumimoji="0" lang="en-US" altLang="zh-CN" sz="2000" b="0" i="0" u="none" strike="noStrike" kern="0" cap="none" spc="-40"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err="1">
                <a:ln>
                  <a:noFill/>
                </a:ln>
                <a:solidFill>
                  <a:srgbClr val="0000FF"/>
                </a:solidFill>
                <a:effectLst/>
                <a:uLnTx/>
                <a:uFillTx/>
                <a:latin typeface="Courier New"/>
                <a:cs typeface="Courier New"/>
              </a:rPr>
              <a:t>LocalB</a:t>
            </a:r>
            <a:r>
              <a:rPr kumimoji="0" lang="en-US" altLang="zh-CN" sz="2000" b="0" i="0" u="none" strike="noStrike" kern="0" cap="none" spc="-40"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a:t>
            </a:r>
            <a:r>
              <a:rPr kumimoji="0" lang="en-US" altLang="zh-CN" sz="2000" b="0" i="0" u="none" strike="noStrike" kern="0" cap="none" spc="-40"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err="1">
                <a:ln>
                  <a:noFill/>
                </a:ln>
                <a:solidFill>
                  <a:srgbClr val="0000FF"/>
                </a:solidFill>
                <a:effectLst/>
                <a:uLnTx/>
                <a:uFillTx/>
                <a:latin typeface="Courier New"/>
                <a:cs typeface="Courier New"/>
              </a:rPr>
              <a:t>inLocal</a:t>
            </a:r>
            <a:r>
              <a:rPr kumimoji="0" lang="en-US" altLang="zh-CN" sz="2000" b="0" i="0" u="none" strike="noStrike" kern="0" cap="none" spc="-40"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&amp;</a:t>
            </a:r>
            <a:r>
              <a:rPr kumimoji="0" lang="en-US" altLang="zh-CN" sz="2000" b="0" i="0" u="none" strike="noStrike" kern="0" cap="none" spc="-40" normalizeH="0" baseline="0" noProof="0" dirty="0">
                <a:ln>
                  <a:noFill/>
                </a:ln>
                <a:solidFill>
                  <a:srgbClr val="0000FF"/>
                </a:solidFill>
                <a:effectLst/>
                <a:uLnTx/>
                <a:uFillTx/>
                <a:latin typeface="Courier New"/>
                <a:cs typeface="Courier New"/>
              </a:rPr>
              <a:t> </a:t>
            </a:r>
            <a:r>
              <a:rPr kumimoji="0" lang="en-US" altLang="zh-CN" sz="2000" b="0" i="0" u="none" strike="noStrike" kern="0" cap="none" spc="-10" normalizeH="0" baseline="0" noProof="0" dirty="0">
                <a:ln>
                  <a:noFill/>
                </a:ln>
                <a:solidFill>
                  <a:srgbClr val="0000FF"/>
                </a:solidFill>
                <a:effectLst/>
                <a:uLnTx/>
                <a:uFillTx/>
                <a:latin typeface="Courier New"/>
                <a:cs typeface="Courier New"/>
              </a:rPr>
              <a:t>~</a:t>
            </a:r>
            <a:r>
              <a:rPr kumimoji="0" lang="en-US" altLang="zh-CN" sz="2000" b="0" i="0" u="none" strike="noStrike" kern="0" cap="none" spc="-10" normalizeH="0" baseline="0" noProof="0" dirty="0" err="1">
                <a:ln>
                  <a:noFill/>
                </a:ln>
                <a:solidFill>
                  <a:srgbClr val="0000FF"/>
                </a:solidFill>
                <a:effectLst/>
                <a:uLnTx/>
                <a:uFillTx/>
                <a:latin typeface="Courier New"/>
                <a:cs typeface="Courier New"/>
              </a:rPr>
              <a:t>inGlobal</a:t>
            </a:r>
            <a:r>
              <a:rPr kumimoji="0" lang="en-US" altLang="zh-CN" sz="2000" b="0" i="0" u="none" strike="noStrike" kern="0" cap="none" spc="-10" normalizeH="0" baseline="0" noProof="0" dirty="0">
                <a:ln>
                  <a:noFill/>
                </a:ln>
                <a:solidFill>
                  <a:srgbClr val="0000FF"/>
                </a:solidFill>
                <a:effectLst/>
                <a:uLnTx/>
                <a:uFillTx/>
                <a:latin typeface="Courier New"/>
                <a:cs typeface="Courier New"/>
              </a:rPr>
              <a:t>;</a:t>
            </a:r>
            <a:endPar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298450" marR="0" lvl="0" indent="-145415" defTabSz="914400" eaLnBrk="1" fontAlgn="auto" latinLnBrk="0" hangingPunct="1">
              <a:spcBef>
                <a:spcPts val="265"/>
              </a:spcBef>
              <a:spcAft>
                <a:spcPts val="0"/>
              </a:spcAft>
              <a:buClr>
                <a:srgbClr val="000000"/>
              </a:buClr>
              <a:buSzTx/>
              <a:buFont typeface="Arial"/>
              <a:buChar char="•"/>
              <a:tabLst>
                <a:tab pos="298450" algn="l"/>
              </a:tabLst>
              <a:defRPr/>
            </a:pPr>
            <a:r>
              <a:rPr kumimoji="0" lang="en-US" altLang="zh-CN" sz="2000" b="0" i="0" u="none" strike="noStrike" kern="0" cap="none" spc="0" normalizeH="0" baseline="0" noProof="0" dirty="0">
                <a:ln>
                  <a:noFill/>
                </a:ln>
                <a:solidFill>
                  <a:srgbClr val="0000FF"/>
                </a:solidFill>
                <a:effectLst/>
                <a:uLnTx/>
                <a:uFillTx/>
                <a:latin typeface="Courier New"/>
                <a:cs typeface="Courier New"/>
              </a:rPr>
              <a:t>address</a:t>
            </a:r>
            <a:r>
              <a:rPr kumimoji="0" lang="en-US" altLang="zh-CN" sz="2000" b="0" i="0" u="none" strike="noStrike" kern="0" cap="none" spc="-65"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of</a:t>
            </a:r>
            <a:r>
              <a:rPr kumimoji="0" lang="en-US" altLang="zh-CN" sz="2000" b="0" i="0" u="none" strike="noStrike" kern="0" cap="none" spc="-65"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err="1">
                <a:ln>
                  <a:noFill/>
                </a:ln>
                <a:solidFill>
                  <a:srgbClr val="0000FF"/>
                </a:solidFill>
                <a:effectLst/>
                <a:uLnTx/>
                <a:uFillTx/>
                <a:latin typeface="Courier New"/>
                <a:cs typeface="Courier New"/>
              </a:rPr>
              <a:t>inGlobal</a:t>
            </a:r>
            <a:r>
              <a:rPr kumimoji="0" lang="en-US" altLang="zh-CN" sz="2000" b="0" i="0" u="none" strike="noStrike" kern="0" cap="none" spc="0" normalizeH="0" baseline="0" noProof="0" dirty="0">
                <a:ln>
                  <a:noFill/>
                </a:ln>
                <a:solidFill>
                  <a:srgbClr val="0000FF"/>
                </a:solidFill>
                <a:effectLst/>
                <a:uLnTx/>
                <a:uFillTx/>
                <a:latin typeface="Courier New"/>
                <a:cs typeface="Courier New"/>
              </a:rPr>
              <a:t>=</a:t>
            </a:r>
            <a:r>
              <a:rPr kumimoji="0" lang="en-US" altLang="zh-CN" sz="2000" b="0" i="0" u="none" strike="noStrike" kern="0" cap="none" spc="-65"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R4+</a:t>
            </a:r>
            <a:r>
              <a:rPr kumimoji="0" lang="en-US" altLang="zh-CN" sz="2000" b="0" i="0" u="none" strike="noStrike" kern="0" cap="none" spc="-65" normalizeH="0" baseline="0" noProof="0" dirty="0">
                <a:ln>
                  <a:noFill/>
                </a:ln>
                <a:solidFill>
                  <a:srgbClr val="0000FF"/>
                </a:solidFill>
                <a:effectLst/>
                <a:uLnTx/>
                <a:uFillTx/>
                <a:latin typeface="Courier New"/>
                <a:cs typeface="Courier New"/>
              </a:rPr>
              <a:t> </a:t>
            </a:r>
            <a:r>
              <a:rPr kumimoji="0" lang="en-US" altLang="zh-CN" sz="2000" b="0" i="0" u="none" strike="noStrike" kern="0" cap="none" spc="-25" normalizeH="0" baseline="0" noProof="0" dirty="0">
                <a:ln>
                  <a:noFill/>
                </a:ln>
                <a:solidFill>
                  <a:srgbClr val="0000FF"/>
                </a:solidFill>
                <a:effectLst/>
                <a:uLnTx/>
                <a:uFillTx/>
                <a:latin typeface="Courier New"/>
                <a:cs typeface="Courier New"/>
              </a:rPr>
              <a:t>#0</a:t>
            </a:r>
            <a:endPar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793115" marR="0" lvl="0" indent="0" defTabSz="914400" eaLnBrk="1" fontAlgn="auto" latinLnBrk="0" hangingPunct="1">
              <a:spcBef>
                <a:spcPts val="50"/>
              </a:spcBef>
              <a:spcAft>
                <a:spcPts val="0"/>
              </a:spcAft>
              <a:buClrTx/>
              <a:buSzTx/>
              <a:buFontTx/>
              <a:buNone/>
              <a:tabLst/>
              <a:defRPr/>
            </a:pPr>
            <a:r>
              <a:rPr kumimoji="0" lang="en-US" altLang="zh-CN" sz="2000" b="0" i="0" u="none" strike="noStrike" kern="0" cap="none" spc="0" normalizeH="0" baseline="0" noProof="0" dirty="0">
                <a:ln>
                  <a:noFill/>
                </a:ln>
                <a:solidFill>
                  <a:srgbClr val="0000FF"/>
                </a:solidFill>
                <a:effectLst/>
                <a:uLnTx/>
                <a:uFillTx/>
                <a:latin typeface="Courier New"/>
                <a:cs typeface="Courier New"/>
              </a:rPr>
              <a:t>;</a:t>
            </a:r>
            <a:r>
              <a:rPr kumimoji="0" lang="en-US" altLang="zh-CN" sz="2000" b="0" i="0" u="none" strike="noStrike" kern="0" cap="none" spc="-65"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previous</a:t>
            </a:r>
            <a:r>
              <a:rPr kumimoji="0" lang="en-US" altLang="zh-CN" sz="2000" b="0" i="0" u="none" strike="noStrike" kern="0" cap="none" spc="-60"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code</a:t>
            </a:r>
            <a:r>
              <a:rPr kumimoji="0" lang="en-US" altLang="zh-CN" sz="2000" b="0" i="0" u="none" strike="noStrike" kern="0" cap="none" spc="-60"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segment</a:t>
            </a:r>
            <a:r>
              <a:rPr kumimoji="0" lang="en-US" altLang="zh-CN" sz="2000" b="0" i="0" u="none" strike="noStrike" kern="0" cap="none" spc="-60" normalizeH="0" baseline="0" noProof="0" dirty="0">
                <a:ln>
                  <a:noFill/>
                </a:ln>
                <a:solidFill>
                  <a:srgbClr val="0000FF"/>
                </a:solidFill>
                <a:effectLst/>
                <a:uLnTx/>
                <a:uFillTx/>
                <a:latin typeface="Courier New"/>
                <a:cs typeface="Courier New"/>
              </a:rPr>
              <a:t> </a:t>
            </a:r>
            <a:r>
              <a:rPr kumimoji="0" lang="en-US" altLang="zh-CN" sz="2000" b="0" i="0" u="none" strike="noStrike" kern="0" cap="none" spc="-20" normalizeH="0" baseline="0" noProof="0" dirty="0">
                <a:ln>
                  <a:noFill/>
                </a:ln>
                <a:solidFill>
                  <a:srgbClr val="0000FF"/>
                </a:solidFill>
                <a:effectLst/>
                <a:uLnTx/>
                <a:uFillTx/>
                <a:latin typeface="Courier New"/>
                <a:cs typeface="Courier New"/>
              </a:rPr>
              <a:t>left</a:t>
            </a:r>
            <a:endPar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793115" marR="0" lvl="0" indent="0" defTabSz="914400" eaLnBrk="1" fontAlgn="auto" latinLnBrk="0" hangingPunct="1">
              <a:spcBef>
                <a:spcPts val="260"/>
              </a:spcBef>
              <a:spcAft>
                <a:spcPts val="0"/>
              </a:spcAft>
              <a:buClrTx/>
              <a:buSzTx/>
              <a:buFontTx/>
              <a:buNone/>
              <a:tabLst/>
              <a:defRPr/>
            </a:pPr>
            <a:r>
              <a:rPr kumimoji="0" lang="en-US" altLang="zh-CN" sz="2000" b="0" i="0" u="none" strike="noStrike" kern="0" cap="none" spc="0" normalizeH="0" baseline="0" noProof="0" dirty="0">
                <a:ln>
                  <a:noFill/>
                </a:ln>
                <a:solidFill>
                  <a:srgbClr val="0000FF"/>
                </a:solidFill>
                <a:effectLst/>
                <a:uLnTx/>
                <a:uFillTx/>
                <a:latin typeface="Courier New"/>
                <a:cs typeface="Courier New"/>
              </a:rPr>
              <a:t>;</a:t>
            </a:r>
            <a:r>
              <a:rPr kumimoji="0" lang="en-US" altLang="zh-CN" sz="2000" b="0" i="0" u="none" strike="noStrike" kern="0" cap="none" spc="-50"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err="1">
                <a:ln>
                  <a:noFill/>
                </a:ln>
                <a:solidFill>
                  <a:srgbClr val="0000FF"/>
                </a:solidFill>
                <a:effectLst/>
                <a:uLnTx/>
                <a:uFillTx/>
                <a:latin typeface="Courier New"/>
                <a:cs typeface="Courier New"/>
              </a:rPr>
              <a:t>inLocal</a:t>
            </a:r>
            <a:r>
              <a:rPr kumimoji="0" lang="en-US" altLang="zh-CN" sz="2000" b="0" i="0" u="none" strike="noStrike" kern="0" cap="none" spc="-45"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value</a:t>
            </a:r>
            <a:r>
              <a:rPr kumimoji="0" lang="en-US" altLang="zh-CN" sz="2000" b="0" i="0" u="none" strike="noStrike" kern="0" cap="none" spc="-45"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in</a:t>
            </a:r>
            <a:r>
              <a:rPr kumimoji="0" lang="en-US" altLang="zh-CN" sz="2000" b="0" i="0" u="none" strike="noStrike" kern="0" cap="none" spc="-45" normalizeH="0" baseline="0" noProof="0" dirty="0">
                <a:ln>
                  <a:noFill/>
                </a:ln>
                <a:solidFill>
                  <a:srgbClr val="0000FF"/>
                </a:solidFill>
                <a:effectLst/>
                <a:uLnTx/>
                <a:uFillTx/>
                <a:latin typeface="Courier New"/>
                <a:cs typeface="Courier New"/>
              </a:rPr>
              <a:t> </a:t>
            </a:r>
            <a:r>
              <a:rPr kumimoji="0" lang="en-US" altLang="zh-CN" sz="2000" b="0" i="0" u="none" strike="noStrike" kern="0" cap="none" spc="-25" normalizeH="0" baseline="0" noProof="0" dirty="0">
                <a:ln>
                  <a:noFill/>
                </a:ln>
                <a:solidFill>
                  <a:srgbClr val="0000FF"/>
                </a:solidFill>
                <a:effectLst/>
                <a:uLnTx/>
                <a:uFillTx/>
                <a:latin typeface="Courier New"/>
                <a:cs typeface="Courier New"/>
              </a:rPr>
              <a:t>R0</a:t>
            </a:r>
          </a:p>
          <a:p>
            <a:pPr marL="793115" marR="0" lvl="0" indent="0" defTabSz="914400" eaLnBrk="1" fontAlgn="auto" latinLnBrk="0" hangingPunct="1">
              <a:spcBef>
                <a:spcPts val="260"/>
              </a:spcBef>
              <a:spcAft>
                <a:spcPts val="0"/>
              </a:spcAft>
              <a:buClrTx/>
              <a:buSzTx/>
              <a:buFontTx/>
              <a:buNone/>
              <a:tabLst/>
              <a:defRPr/>
            </a:pPr>
            <a:endPar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701040" marR="0" lvl="0" indent="0" defTabSz="914400" eaLnBrk="1" fontAlgn="auto" latinLnBrk="0" hangingPunct="1">
              <a:spcBef>
                <a:spcPts val="0"/>
              </a:spcBef>
              <a:spcAft>
                <a:spcPts val="0"/>
              </a:spcAft>
              <a:buClrTx/>
              <a:buSzTx/>
              <a:buFontTx/>
              <a:buNone/>
              <a:tabLst>
                <a:tab pos="2161540" algn="l"/>
              </a:tabLst>
              <a:defRPr/>
            </a:pPr>
            <a:r>
              <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rPr>
              <a:t>LDR</a:t>
            </a:r>
            <a:r>
              <a:rPr kumimoji="0" lang="en-US" altLang="zh-CN" sz="2000" b="0" i="0" u="none" strike="noStrike" kern="0" cap="none" spc="-40" normalizeH="0" baseline="0" noProof="0" dirty="0">
                <a:ln>
                  <a:noFill/>
                </a:ln>
                <a:solidFill>
                  <a:sysClr val="windowText" lastClr="000000"/>
                </a:solidFill>
                <a:effectLst/>
                <a:uLnTx/>
                <a:uFillTx/>
                <a:latin typeface="Courier New"/>
                <a:cs typeface="Courier New"/>
              </a:rPr>
              <a:t> </a:t>
            </a:r>
            <a:r>
              <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rPr>
              <a:t>R1,</a:t>
            </a:r>
            <a:r>
              <a:rPr kumimoji="0" lang="en-US" altLang="zh-CN" sz="2000" b="0" i="0" u="none" strike="noStrike" kern="0" cap="none" spc="-35" normalizeH="0" baseline="0" noProof="0" dirty="0">
                <a:ln>
                  <a:noFill/>
                </a:ln>
                <a:solidFill>
                  <a:sysClr val="windowText" lastClr="000000"/>
                </a:solidFill>
                <a:effectLst/>
                <a:uLnTx/>
                <a:uFillTx/>
                <a:latin typeface="Courier New"/>
                <a:cs typeface="Courier New"/>
              </a:rPr>
              <a:t> </a:t>
            </a:r>
            <a:r>
              <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rPr>
              <a:t>R4,</a:t>
            </a:r>
            <a:r>
              <a:rPr kumimoji="0" lang="en-US" altLang="zh-CN" sz="2000" b="0" i="0" u="none" strike="noStrike" kern="0" cap="none" spc="-40" normalizeH="0" baseline="0" noProof="0" dirty="0">
                <a:ln>
                  <a:noFill/>
                </a:ln>
                <a:solidFill>
                  <a:sysClr val="windowText" lastClr="000000"/>
                </a:solidFill>
                <a:effectLst/>
                <a:uLnTx/>
                <a:uFillTx/>
                <a:latin typeface="Courier New"/>
                <a:cs typeface="Courier New"/>
              </a:rPr>
              <a:t> </a:t>
            </a:r>
            <a:r>
              <a:rPr kumimoji="0" lang="en-US" altLang="zh-CN" sz="2000" b="0" i="0" u="none" strike="noStrike" kern="0" cap="none" spc="-25" normalizeH="0" baseline="0" noProof="0" dirty="0">
                <a:ln>
                  <a:noFill/>
                </a:ln>
                <a:solidFill>
                  <a:sysClr val="windowText" lastClr="000000"/>
                </a:solidFill>
                <a:effectLst/>
                <a:uLnTx/>
                <a:uFillTx/>
                <a:latin typeface="Courier New"/>
                <a:cs typeface="Courier New"/>
              </a:rPr>
              <a:t>#0</a:t>
            </a:r>
            <a:r>
              <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a:t>
            </a:r>
            <a:r>
              <a:rPr kumimoji="0" lang="en-US" altLang="zh-CN" sz="2000" b="0" i="0" u="none" strike="noStrike" kern="0" cap="none" spc="-25"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get</a:t>
            </a:r>
            <a:r>
              <a:rPr kumimoji="0" lang="en-US" altLang="zh-CN" sz="2000" b="0" i="0" u="none" strike="noStrike" kern="0" cap="none" spc="-25" normalizeH="0" baseline="0" noProof="0" dirty="0">
                <a:ln>
                  <a:noFill/>
                </a:ln>
                <a:solidFill>
                  <a:srgbClr val="0000FF"/>
                </a:solidFill>
                <a:effectLst/>
                <a:uLnTx/>
                <a:uFillTx/>
                <a:latin typeface="Courier New"/>
                <a:cs typeface="Courier New"/>
              </a:rPr>
              <a:t> </a:t>
            </a:r>
            <a:r>
              <a:rPr kumimoji="0" lang="en-US" altLang="zh-CN" sz="2000" b="0" i="0" u="none" strike="noStrike" kern="0" cap="none" spc="-10" normalizeH="0" baseline="0" noProof="0" dirty="0" err="1">
                <a:ln>
                  <a:noFill/>
                </a:ln>
                <a:solidFill>
                  <a:srgbClr val="0000FF"/>
                </a:solidFill>
                <a:effectLst/>
                <a:uLnTx/>
                <a:uFillTx/>
                <a:latin typeface="Courier New"/>
                <a:cs typeface="Courier New"/>
              </a:rPr>
              <a:t>inGlobal</a:t>
            </a:r>
            <a:endPar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701675" marR="0" lvl="0" indent="0" defTabSz="914400" eaLnBrk="1" fontAlgn="auto" latinLnBrk="0" hangingPunct="1">
              <a:spcBef>
                <a:spcPts val="360"/>
              </a:spcBef>
              <a:spcAft>
                <a:spcPts val="0"/>
              </a:spcAft>
              <a:buClrTx/>
              <a:buSzTx/>
              <a:buFontTx/>
              <a:buNone/>
              <a:tabLst>
                <a:tab pos="1981835" algn="l"/>
              </a:tabLst>
              <a:defRPr/>
            </a:pPr>
            <a:r>
              <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rPr>
              <a:t>NOT</a:t>
            </a:r>
            <a:r>
              <a:rPr kumimoji="0" lang="en-US" altLang="zh-CN" sz="2000" b="0" i="0" u="none" strike="noStrike" kern="0" cap="none" spc="-40" normalizeH="0" baseline="0" noProof="0" dirty="0">
                <a:ln>
                  <a:noFill/>
                </a:ln>
                <a:solidFill>
                  <a:sysClr val="windowText" lastClr="000000"/>
                </a:solidFill>
                <a:effectLst/>
                <a:uLnTx/>
                <a:uFillTx/>
                <a:latin typeface="Courier New"/>
                <a:cs typeface="Courier New"/>
              </a:rPr>
              <a:t> </a:t>
            </a:r>
            <a:r>
              <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rPr>
              <a:t>R1,</a:t>
            </a:r>
            <a:r>
              <a:rPr kumimoji="0" lang="en-US" altLang="zh-CN" sz="2000" b="0" i="0" u="none" strike="noStrike" kern="0" cap="none" spc="-35" normalizeH="0" baseline="0" noProof="0" dirty="0">
                <a:ln>
                  <a:noFill/>
                </a:ln>
                <a:solidFill>
                  <a:sysClr val="windowText" lastClr="000000"/>
                </a:solidFill>
                <a:effectLst/>
                <a:uLnTx/>
                <a:uFillTx/>
                <a:latin typeface="Courier New"/>
                <a:cs typeface="Courier New"/>
              </a:rPr>
              <a:t> </a:t>
            </a:r>
            <a:r>
              <a:rPr kumimoji="0" lang="en-US" altLang="zh-CN" sz="2000" b="0" i="0" u="none" strike="noStrike" kern="0" cap="none" spc="-25" normalizeH="0" baseline="0" noProof="0" dirty="0">
                <a:ln>
                  <a:noFill/>
                </a:ln>
                <a:solidFill>
                  <a:sysClr val="windowText" lastClr="000000"/>
                </a:solidFill>
                <a:effectLst/>
                <a:uLnTx/>
                <a:uFillTx/>
                <a:latin typeface="Courier New"/>
                <a:cs typeface="Courier New"/>
              </a:rPr>
              <a:t>R1</a:t>
            </a:r>
            <a:r>
              <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a:t>
            </a:r>
            <a:r>
              <a:rPr kumimoji="0" lang="en-US" altLang="zh-CN" sz="2000" b="0" i="0" u="none" strike="noStrike" kern="0" cap="none" spc="-25"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Not</a:t>
            </a:r>
            <a:r>
              <a:rPr kumimoji="0" lang="en-US" altLang="zh-CN" sz="2000" b="0" i="0" u="none" strike="noStrike" kern="0" cap="none" spc="-25" normalizeH="0" baseline="0" noProof="0" dirty="0">
                <a:ln>
                  <a:noFill/>
                </a:ln>
                <a:solidFill>
                  <a:srgbClr val="0000FF"/>
                </a:solidFill>
                <a:effectLst/>
                <a:uLnTx/>
                <a:uFillTx/>
                <a:latin typeface="Courier New"/>
                <a:cs typeface="Courier New"/>
              </a:rPr>
              <a:t> </a:t>
            </a:r>
            <a:r>
              <a:rPr kumimoji="0" lang="en-US" altLang="zh-CN" sz="2000" b="0" i="0" u="none" strike="noStrike" kern="0" cap="none" spc="-10" normalizeH="0" baseline="0" noProof="0" dirty="0" err="1">
                <a:ln>
                  <a:noFill/>
                </a:ln>
                <a:solidFill>
                  <a:srgbClr val="0000FF"/>
                </a:solidFill>
                <a:effectLst/>
                <a:uLnTx/>
                <a:uFillTx/>
                <a:latin typeface="Courier New"/>
                <a:cs typeface="Courier New"/>
              </a:rPr>
              <a:t>inGlobal</a:t>
            </a:r>
            <a:endPar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701040" marR="472440" lvl="0" indent="0" defTabSz="914400" eaLnBrk="1" fontAlgn="auto" latinLnBrk="0" hangingPunct="1">
              <a:spcBef>
                <a:spcPts val="65"/>
              </a:spcBef>
              <a:spcAft>
                <a:spcPts val="0"/>
              </a:spcAft>
              <a:buClrTx/>
              <a:buSzTx/>
              <a:buFontTx/>
              <a:buNone/>
              <a:tabLst>
                <a:tab pos="2161540" algn="l"/>
              </a:tabLst>
              <a:defRPr/>
            </a:pPr>
            <a:r>
              <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rPr>
              <a:t>AND</a:t>
            </a:r>
            <a:r>
              <a:rPr kumimoji="0" lang="en-US" altLang="zh-CN" sz="2000" b="0" i="0" u="none" strike="noStrike" kern="0" cap="none" spc="-40" normalizeH="0" baseline="0" noProof="0" dirty="0">
                <a:ln>
                  <a:noFill/>
                </a:ln>
                <a:solidFill>
                  <a:sysClr val="windowText" lastClr="000000"/>
                </a:solidFill>
                <a:effectLst/>
                <a:uLnTx/>
                <a:uFillTx/>
                <a:latin typeface="Courier New"/>
                <a:cs typeface="Courier New"/>
              </a:rPr>
              <a:t> </a:t>
            </a:r>
            <a:r>
              <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rPr>
              <a:t>R2,</a:t>
            </a:r>
            <a:r>
              <a:rPr kumimoji="0" lang="en-US" altLang="zh-CN" sz="2000" b="0" i="0" u="none" strike="noStrike" kern="0" cap="none" spc="-35" normalizeH="0" baseline="0" noProof="0" dirty="0">
                <a:ln>
                  <a:noFill/>
                </a:ln>
                <a:solidFill>
                  <a:sysClr val="windowText" lastClr="000000"/>
                </a:solidFill>
                <a:effectLst/>
                <a:uLnTx/>
                <a:uFillTx/>
                <a:latin typeface="Courier New"/>
                <a:cs typeface="Courier New"/>
              </a:rPr>
              <a:t> </a:t>
            </a:r>
            <a:r>
              <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rPr>
              <a:t>R0,</a:t>
            </a:r>
            <a:r>
              <a:rPr kumimoji="0" lang="en-US" altLang="zh-CN" sz="2000" b="0" i="0" u="none" strike="noStrike" kern="0" cap="none" spc="-40" normalizeH="0" baseline="0" noProof="0" dirty="0">
                <a:ln>
                  <a:noFill/>
                </a:ln>
                <a:solidFill>
                  <a:sysClr val="windowText" lastClr="000000"/>
                </a:solidFill>
                <a:effectLst/>
                <a:uLnTx/>
                <a:uFillTx/>
                <a:latin typeface="Courier New"/>
                <a:cs typeface="Courier New"/>
              </a:rPr>
              <a:t> </a:t>
            </a:r>
            <a:r>
              <a:rPr kumimoji="0" lang="en-US" altLang="zh-CN" sz="2000" b="0" i="0" u="none" strike="noStrike" kern="0" cap="none" spc="-25" normalizeH="0" baseline="0" noProof="0" dirty="0">
                <a:ln>
                  <a:noFill/>
                </a:ln>
                <a:solidFill>
                  <a:sysClr val="windowText" lastClr="000000"/>
                </a:solidFill>
                <a:effectLst/>
                <a:uLnTx/>
                <a:uFillTx/>
                <a:latin typeface="Courier New"/>
                <a:cs typeface="Courier New"/>
              </a:rPr>
              <a:t>R1</a:t>
            </a:r>
            <a:r>
              <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a:t>
            </a:r>
            <a:r>
              <a:rPr kumimoji="0" lang="en-US" altLang="zh-CN" sz="2000" b="0" i="0" u="none" strike="noStrike" kern="0" cap="none" spc="-40"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err="1">
                <a:ln>
                  <a:noFill/>
                </a:ln>
                <a:solidFill>
                  <a:srgbClr val="0000FF"/>
                </a:solidFill>
                <a:effectLst/>
                <a:uLnTx/>
                <a:uFillTx/>
                <a:latin typeface="Courier New"/>
                <a:cs typeface="Courier New"/>
              </a:rPr>
              <a:t>inLocal</a:t>
            </a:r>
            <a:r>
              <a:rPr kumimoji="0" lang="en-US" altLang="zh-CN" sz="2000" b="0" i="0" u="none" strike="noStrike" kern="0" cap="none" spc="-35"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&amp;</a:t>
            </a:r>
            <a:r>
              <a:rPr kumimoji="0" lang="en-US" altLang="zh-CN" sz="2000" b="0" i="0" u="none" strike="noStrike" kern="0" cap="none" spc="-40" normalizeH="0" baseline="0" noProof="0" dirty="0">
                <a:ln>
                  <a:noFill/>
                </a:ln>
                <a:solidFill>
                  <a:srgbClr val="0000FF"/>
                </a:solidFill>
                <a:effectLst/>
                <a:uLnTx/>
                <a:uFillTx/>
                <a:latin typeface="Courier New"/>
                <a:cs typeface="Courier New"/>
              </a:rPr>
              <a:t> </a:t>
            </a:r>
            <a:r>
              <a:rPr kumimoji="0" lang="en-US" altLang="zh-CN" sz="2000" b="0" i="0" u="none" strike="noStrike" kern="0" cap="none" spc="-10" normalizeH="0" baseline="0" noProof="0" dirty="0">
                <a:ln>
                  <a:noFill/>
                </a:ln>
                <a:solidFill>
                  <a:srgbClr val="0000FF"/>
                </a:solidFill>
                <a:effectLst/>
                <a:uLnTx/>
                <a:uFillTx/>
                <a:latin typeface="Courier New"/>
                <a:cs typeface="Courier New"/>
              </a:rPr>
              <a:t>~</a:t>
            </a:r>
            <a:r>
              <a:rPr kumimoji="0" lang="en-US" altLang="zh-CN" sz="2000" b="0" i="0" u="none" strike="noStrike" kern="0" cap="none" spc="-10" normalizeH="0" baseline="0" noProof="0" dirty="0" err="1">
                <a:ln>
                  <a:noFill/>
                </a:ln>
                <a:solidFill>
                  <a:srgbClr val="0000FF"/>
                </a:solidFill>
                <a:effectLst/>
                <a:uLnTx/>
                <a:uFillTx/>
                <a:latin typeface="Courier New"/>
                <a:cs typeface="Courier New"/>
              </a:rPr>
              <a:t>inGlobal</a:t>
            </a:r>
            <a:r>
              <a:rPr kumimoji="0" lang="en-US" altLang="zh-CN" sz="2000" b="0" i="0" u="none" strike="noStrike" kern="0" cap="none" spc="-10" normalizeH="0" baseline="0" noProof="0" dirty="0">
                <a:ln>
                  <a:noFill/>
                </a:ln>
                <a:solidFill>
                  <a:srgbClr val="0000FF"/>
                </a:solidFill>
                <a:effectLst/>
                <a:uLnTx/>
                <a:uFillTx/>
                <a:latin typeface="Courier New"/>
                <a:cs typeface="Courier New"/>
              </a:rPr>
              <a:t> </a:t>
            </a:r>
          </a:p>
          <a:p>
            <a:pPr marL="701040" marR="472440" lvl="0" indent="0" defTabSz="914400" eaLnBrk="1" fontAlgn="auto" latinLnBrk="0" hangingPunct="1">
              <a:spcBef>
                <a:spcPts val="65"/>
              </a:spcBef>
              <a:spcAft>
                <a:spcPts val="0"/>
              </a:spcAft>
              <a:buClrTx/>
              <a:buSzTx/>
              <a:buFontTx/>
              <a:buNone/>
              <a:tabLst>
                <a:tab pos="2161540" algn="l"/>
              </a:tabLst>
              <a:defRPr/>
            </a:pPr>
            <a:r>
              <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rPr>
              <a:t>STR</a:t>
            </a:r>
            <a:r>
              <a:rPr kumimoji="0" lang="en-US" altLang="zh-CN" sz="2000" b="0" i="0" u="none" strike="noStrike" kern="0" cap="none" spc="-30" normalizeH="0" baseline="0" noProof="0" dirty="0">
                <a:ln>
                  <a:noFill/>
                </a:ln>
                <a:solidFill>
                  <a:sysClr val="windowText" lastClr="000000"/>
                </a:solidFill>
                <a:effectLst/>
                <a:uLnTx/>
                <a:uFillTx/>
                <a:latin typeface="Courier New"/>
                <a:cs typeface="Courier New"/>
              </a:rPr>
              <a:t> </a:t>
            </a:r>
            <a:r>
              <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rPr>
              <a:t>R2,</a:t>
            </a:r>
            <a:r>
              <a:rPr kumimoji="0" lang="en-US" altLang="zh-CN" sz="2000" b="0" i="0" u="none" strike="noStrike" kern="0" cap="none" spc="-30" normalizeH="0" baseline="0" noProof="0" dirty="0">
                <a:ln>
                  <a:noFill/>
                </a:ln>
                <a:solidFill>
                  <a:sysClr val="windowText" lastClr="000000"/>
                </a:solidFill>
                <a:effectLst/>
                <a:uLnTx/>
                <a:uFillTx/>
                <a:latin typeface="Courier New"/>
                <a:cs typeface="Courier New"/>
              </a:rPr>
              <a:t> </a:t>
            </a:r>
            <a:r>
              <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rPr>
              <a:t>R5,</a:t>
            </a:r>
            <a:r>
              <a:rPr kumimoji="0" lang="en-US" altLang="zh-CN" sz="2000" b="0" i="0" u="none" strike="noStrike" kern="0" cap="none" spc="-30" normalizeH="0" baseline="0" noProof="0" dirty="0">
                <a:ln>
                  <a:noFill/>
                </a:ln>
                <a:solidFill>
                  <a:sysClr val="windowText" lastClr="000000"/>
                </a:solidFill>
                <a:effectLst/>
                <a:uLnTx/>
                <a:uFillTx/>
                <a:latin typeface="Courier New"/>
                <a:cs typeface="Courier New"/>
              </a:rPr>
              <a:t> </a:t>
            </a:r>
            <a:r>
              <a:rPr kumimoji="0" lang="en-US" altLang="zh-CN" sz="2000" b="0" i="0" u="none" strike="noStrike" kern="0" cap="none" spc="-20" normalizeH="0" baseline="0" noProof="0" dirty="0">
                <a:ln>
                  <a:noFill/>
                </a:ln>
                <a:solidFill>
                  <a:sysClr val="windowText" lastClr="000000"/>
                </a:solidFill>
                <a:effectLst/>
                <a:uLnTx/>
                <a:uFillTx/>
                <a:latin typeface="Courier New"/>
                <a:cs typeface="Courier New"/>
              </a:rPr>
              <a:t>#-</a:t>
            </a:r>
            <a:r>
              <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rPr>
              <a:t>2            </a:t>
            </a:r>
            <a:r>
              <a:rPr kumimoji="0" lang="en-US" altLang="zh-CN" sz="2000" b="0" i="0" u="none" strike="noStrike" kern="0" cap="none" spc="-30" normalizeH="0" baseline="0" noProof="0" dirty="0">
                <a:ln>
                  <a:noFill/>
                </a:ln>
                <a:solidFill>
                  <a:sysClr val="windowText" lastClr="000000"/>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a:t>
            </a:r>
            <a:r>
              <a:rPr kumimoji="0" lang="en-US" altLang="zh-CN" sz="2000" b="0" i="0" u="none" strike="noStrike" kern="0" cap="none" spc="-30"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store</a:t>
            </a:r>
            <a:r>
              <a:rPr kumimoji="0" lang="en-US" altLang="zh-CN" sz="2000" b="0" i="0" u="none" strike="noStrike" kern="0" cap="none" spc="-30"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in</a:t>
            </a:r>
            <a:r>
              <a:rPr kumimoji="0" lang="en-US" altLang="zh-CN" sz="2000" b="0" i="0" u="none" strike="noStrike" kern="0" cap="none" spc="-25" normalizeH="0" baseline="0" noProof="0" dirty="0">
                <a:ln>
                  <a:noFill/>
                </a:ln>
                <a:solidFill>
                  <a:srgbClr val="0000FF"/>
                </a:solidFill>
                <a:effectLst/>
                <a:uLnTx/>
                <a:uFillTx/>
                <a:latin typeface="Courier New"/>
                <a:cs typeface="Courier New"/>
              </a:rPr>
              <a:t> </a:t>
            </a:r>
            <a:r>
              <a:rPr kumimoji="0" lang="en-US" altLang="zh-CN" sz="2000" b="0" i="0" u="none" strike="noStrike" kern="0" cap="none" spc="-10" normalizeH="0" baseline="0" noProof="0" dirty="0" err="1">
                <a:ln>
                  <a:noFill/>
                </a:ln>
                <a:solidFill>
                  <a:srgbClr val="0000FF"/>
                </a:solidFill>
                <a:effectLst/>
                <a:uLnTx/>
                <a:uFillTx/>
                <a:latin typeface="Courier New"/>
                <a:cs typeface="Courier New"/>
              </a:rPr>
              <a:t>LocalB</a:t>
            </a:r>
            <a:endPar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endParaRPr>
          </a:p>
          <a:p>
            <a:pPr marL="2161540" marR="0" lvl="0" indent="0" defTabSz="914400" eaLnBrk="1" fontAlgn="auto" latinLnBrk="0" hangingPunct="1">
              <a:spcBef>
                <a:spcPts val="35"/>
              </a:spcBef>
              <a:spcAft>
                <a:spcPts val="0"/>
              </a:spcAft>
              <a:buClrTx/>
              <a:buSzTx/>
              <a:buFontTx/>
              <a:buNone/>
              <a:tabLst/>
              <a:defRPr/>
            </a:pPr>
            <a:r>
              <a:rPr kumimoji="0" lang="en-US" altLang="zh-CN" sz="2000" b="0" i="0" u="none" strike="noStrike" kern="0" cap="none" spc="0" normalizeH="0" baseline="0" noProof="0" dirty="0">
                <a:ln>
                  <a:noFill/>
                </a:ln>
                <a:solidFill>
                  <a:srgbClr val="0000FF"/>
                </a:solidFill>
                <a:effectLst/>
                <a:uLnTx/>
                <a:uFillTx/>
                <a:latin typeface="Courier New"/>
                <a:cs typeface="Courier New"/>
              </a:rPr>
              <a:t>           ;</a:t>
            </a:r>
            <a:r>
              <a:rPr kumimoji="0" lang="en-US" altLang="zh-CN" sz="2000" b="0" i="0" u="none" strike="noStrike" kern="0" cap="none" spc="-35"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(offset</a:t>
            </a:r>
            <a:r>
              <a:rPr kumimoji="0" lang="en-US" altLang="zh-CN" sz="2000" b="0" i="0" u="none" strike="noStrike" kern="0" cap="none" spc="-35" normalizeH="0" baseline="0" noProof="0" dirty="0">
                <a:ln>
                  <a:noFill/>
                </a:ln>
                <a:solidFill>
                  <a:srgbClr val="0000FF"/>
                </a:solidFill>
                <a:effectLst/>
                <a:uLnTx/>
                <a:uFillTx/>
                <a:latin typeface="Courier New"/>
                <a:cs typeface="Courier New"/>
              </a:rPr>
              <a:t> </a:t>
            </a:r>
            <a:r>
              <a:rPr kumimoji="0" lang="en-US" altLang="zh-CN" sz="2000" b="0" i="0" u="none" strike="noStrike" kern="0" cap="none" spc="0" normalizeH="0" baseline="0" noProof="0" dirty="0">
                <a:ln>
                  <a:noFill/>
                </a:ln>
                <a:solidFill>
                  <a:srgbClr val="0000FF"/>
                </a:solidFill>
                <a:effectLst/>
                <a:uLnTx/>
                <a:uFillTx/>
                <a:latin typeface="Courier New"/>
                <a:cs typeface="Courier New"/>
              </a:rPr>
              <a:t>=</a:t>
            </a:r>
            <a:r>
              <a:rPr kumimoji="0" lang="en-US" altLang="zh-CN" sz="2000" b="0" i="0" u="none" strike="noStrike" kern="0" cap="none" spc="-35" normalizeH="0" baseline="0" noProof="0" dirty="0">
                <a:ln>
                  <a:noFill/>
                </a:ln>
                <a:solidFill>
                  <a:srgbClr val="0000FF"/>
                </a:solidFill>
                <a:effectLst/>
                <a:uLnTx/>
                <a:uFillTx/>
                <a:latin typeface="Courier New"/>
                <a:cs typeface="Courier New"/>
              </a:rPr>
              <a:t> </a:t>
            </a:r>
            <a:r>
              <a:rPr kumimoji="0" lang="en-US" altLang="zh-CN" sz="2000" b="0" i="0" u="none" strike="noStrike" kern="0" cap="none" spc="-20" normalizeH="0" baseline="0" noProof="0" dirty="0">
                <a:ln>
                  <a:noFill/>
                </a:ln>
                <a:solidFill>
                  <a:srgbClr val="0000FF"/>
                </a:solidFill>
                <a:effectLst/>
                <a:uLnTx/>
                <a:uFillTx/>
                <a:latin typeface="Courier New"/>
                <a:cs typeface="Courier New"/>
              </a:rPr>
              <a:t>-</a:t>
            </a:r>
            <a:r>
              <a:rPr kumimoji="0" lang="en-US" altLang="zh-CN" sz="2000" b="0" i="0" u="none" strike="noStrike" kern="0" cap="none" spc="-25" normalizeH="0" baseline="0" noProof="0" dirty="0">
                <a:ln>
                  <a:noFill/>
                </a:ln>
                <a:solidFill>
                  <a:srgbClr val="0000FF"/>
                </a:solidFill>
                <a:effectLst/>
                <a:uLnTx/>
                <a:uFillTx/>
                <a:latin typeface="Courier New"/>
                <a:cs typeface="Courier New"/>
              </a:rPr>
              <a:t>2)</a:t>
            </a:r>
            <a:endParaRPr kumimoji="0" lang="en-US" altLang="zh-CN" sz="2000" b="0" i="0" u="none" strike="noStrike" kern="0" cap="none" spc="0" normalizeH="0" baseline="0" noProof="0" dirty="0">
              <a:ln>
                <a:noFill/>
              </a:ln>
              <a:solidFill>
                <a:sysClr val="windowText" lastClr="000000"/>
              </a:solidFill>
              <a:effectLst/>
              <a:uLnTx/>
              <a:uFillTx/>
              <a:latin typeface="Courier New"/>
              <a:cs typeface="Courier New"/>
            </a:endParaRPr>
          </a:p>
          <a:p>
            <a:endParaRPr lang="zh-CN" altLang="en-US" dirty="0"/>
          </a:p>
        </p:txBody>
      </p:sp>
      <p:pic>
        <p:nvPicPr>
          <p:cNvPr id="7" name="图片 6">
            <a:extLst>
              <a:ext uri="{FF2B5EF4-FFF2-40B4-BE49-F238E27FC236}">
                <a16:creationId xmlns:a16="http://schemas.microsoft.com/office/drawing/2014/main" id="{C6EEE5BB-9E84-DCE8-0620-2F07CE2B6742}"/>
              </a:ext>
            </a:extLst>
          </p:cNvPr>
          <p:cNvPicPr>
            <a:picLocks noChangeAspect="1"/>
          </p:cNvPicPr>
          <p:nvPr/>
        </p:nvPicPr>
        <p:blipFill>
          <a:blip r:embed="rId2"/>
          <a:stretch>
            <a:fillRect/>
          </a:stretch>
        </p:blipFill>
        <p:spPr>
          <a:xfrm>
            <a:off x="3563888" y="4797152"/>
            <a:ext cx="4176464" cy="1681236"/>
          </a:xfrm>
          <a:prstGeom prst="rect">
            <a:avLst/>
          </a:prstGeom>
        </p:spPr>
      </p:pic>
    </p:spTree>
    <p:extLst>
      <p:ext uri="{BB962C8B-B14F-4D97-AF65-F5344CB8AC3E}">
        <p14:creationId xmlns:p14="http://schemas.microsoft.com/office/powerpoint/2010/main" val="11428881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A1C339-2152-08C4-D5F7-22ABF377DD52}"/>
              </a:ext>
            </a:extLst>
          </p:cNvPr>
          <p:cNvSpPr>
            <a:spLocks noGrp="1"/>
          </p:cNvSpPr>
          <p:nvPr>
            <p:ph type="title"/>
          </p:nvPr>
        </p:nvSpPr>
        <p:spPr/>
        <p:txBody>
          <a:bodyPr/>
          <a:lstStyle/>
          <a:p>
            <a:r>
              <a:rPr lang="en-US" altLang="zh-CN" sz="2800" b="1" kern="0" baseline="0" dirty="0">
                <a:solidFill>
                  <a:srgbClr val="3333CC"/>
                </a:solidFill>
                <a:latin typeface="Arial"/>
                <a:cs typeface="Arial"/>
              </a:rPr>
              <a:t>Example:</a:t>
            </a:r>
            <a:r>
              <a:rPr lang="en-US" altLang="zh-CN" sz="2800" b="1" kern="0" spc="-20" baseline="0" dirty="0">
                <a:solidFill>
                  <a:srgbClr val="3333CC"/>
                </a:solidFill>
                <a:latin typeface="Arial"/>
                <a:cs typeface="Arial"/>
              </a:rPr>
              <a:t> </a:t>
            </a:r>
            <a:r>
              <a:rPr lang="en-US" altLang="zh-CN" sz="2800" b="1" kern="0" baseline="0" dirty="0">
                <a:solidFill>
                  <a:srgbClr val="3333CC"/>
                </a:solidFill>
                <a:latin typeface="Arial"/>
                <a:cs typeface="Arial"/>
              </a:rPr>
              <a:t>C</a:t>
            </a:r>
            <a:r>
              <a:rPr lang="en-US" altLang="zh-CN" sz="2800" b="1" kern="0" spc="-15" baseline="0" dirty="0">
                <a:solidFill>
                  <a:srgbClr val="3333CC"/>
                </a:solidFill>
                <a:latin typeface="Arial"/>
                <a:cs typeface="Arial"/>
              </a:rPr>
              <a:t> </a:t>
            </a:r>
            <a:r>
              <a:rPr lang="en-US" altLang="zh-CN" sz="2800" b="1" kern="0" baseline="0" dirty="0">
                <a:solidFill>
                  <a:srgbClr val="3333CC"/>
                </a:solidFill>
                <a:latin typeface="Arial"/>
                <a:cs typeface="Arial"/>
              </a:rPr>
              <a:t>to</a:t>
            </a:r>
            <a:r>
              <a:rPr lang="en-US" altLang="zh-CN" sz="2800" b="1" kern="0" spc="-20" baseline="0" dirty="0">
                <a:solidFill>
                  <a:srgbClr val="3333CC"/>
                </a:solidFill>
                <a:latin typeface="Arial"/>
                <a:cs typeface="Arial"/>
              </a:rPr>
              <a:t> </a:t>
            </a:r>
            <a:r>
              <a:rPr lang="en-US" altLang="zh-CN" sz="2800" b="1" kern="0" baseline="0" dirty="0">
                <a:solidFill>
                  <a:srgbClr val="3333CC"/>
                </a:solidFill>
                <a:latin typeface="Arial"/>
                <a:cs typeface="Arial"/>
              </a:rPr>
              <a:t>LC3</a:t>
            </a:r>
            <a:r>
              <a:rPr lang="en-US" altLang="zh-CN" sz="2800" b="1" kern="0" spc="-15" baseline="0" dirty="0">
                <a:solidFill>
                  <a:srgbClr val="3333CC"/>
                </a:solidFill>
                <a:latin typeface="Arial"/>
                <a:cs typeface="Arial"/>
              </a:rPr>
              <a:t> </a:t>
            </a:r>
            <a:r>
              <a:rPr lang="en-US" altLang="zh-CN" sz="2800" b="1" kern="0" spc="-10" baseline="0" dirty="0">
                <a:solidFill>
                  <a:srgbClr val="3333CC"/>
                </a:solidFill>
                <a:latin typeface="Arial"/>
                <a:cs typeface="Arial"/>
              </a:rPr>
              <a:t>Translation</a:t>
            </a:r>
            <a:endParaRPr lang="zh-CN" altLang="en-US" dirty="0"/>
          </a:p>
        </p:txBody>
      </p:sp>
      <p:sp>
        <p:nvSpPr>
          <p:cNvPr id="7" name="object 5">
            <a:extLst>
              <a:ext uri="{FF2B5EF4-FFF2-40B4-BE49-F238E27FC236}">
                <a16:creationId xmlns:a16="http://schemas.microsoft.com/office/drawing/2014/main" id="{A52C9B8B-247C-0B49-D9B5-822788AA62D5}"/>
              </a:ext>
            </a:extLst>
          </p:cNvPr>
          <p:cNvSpPr txBox="1"/>
          <p:nvPr/>
        </p:nvSpPr>
        <p:spPr>
          <a:xfrm>
            <a:off x="1331640" y="1412776"/>
            <a:ext cx="7344816" cy="1866537"/>
          </a:xfrm>
          <a:prstGeom prst="rect">
            <a:avLst/>
          </a:prstGeom>
        </p:spPr>
        <p:txBody>
          <a:bodyPr vert="horz" wrap="square" lIns="0" tIns="70485" rIns="0" bIns="0" rtlCol="0">
            <a:spAutoFit/>
          </a:bodyPr>
          <a:lstStyle/>
          <a:p>
            <a:pPr marL="67945" marR="104139" indent="-62865" eaLnBrk="1" fontAlgn="auto" hangingPunct="1">
              <a:lnSpc>
                <a:spcPts val="1390"/>
              </a:lnSpc>
              <a:spcBef>
                <a:spcPts val="480"/>
              </a:spcBef>
              <a:spcAft>
                <a:spcPts val="0"/>
              </a:spcAft>
              <a:buSzPct val="91666"/>
              <a:buFontTx/>
              <a:buChar char="•"/>
              <a:tabLst>
                <a:tab pos="67945" algn="l"/>
              </a:tabLst>
            </a:pPr>
            <a:r>
              <a:rPr kern="0" baseline="0" dirty="0">
                <a:solidFill>
                  <a:sysClr val="windowText" lastClr="000000"/>
                </a:solidFill>
                <a:latin typeface="Arial"/>
                <a:cs typeface="Arial"/>
              </a:rPr>
              <a:t>What</a:t>
            </a:r>
            <a:r>
              <a:rPr kern="0" spc="-15" baseline="0" dirty="0">
                <a:solidFill>
                  <a:sysClr val="windowText" lastClr="000000"/>
                </a:solidFill>
                <a:latin typeface="Arial"/>
                <a:cs typeface="Arial"/>
              </a:rPr>
              <a:t> </a:t>
            </a:r>
            <a:r>
              <a:rPr kern="0" baseline="0" dirty="0">
                <a:solidFill>
                  <a:sysClr val="windowText" lastClr="000000"/>
                </a:solidFill>
                <a:latin typeface="Arial"/>
                <a:cs typeface="Arial"/>
              </a:rPr>
              <a:t>is</a:t>
            </a:r>
            <a:r>
              <a:rPr kern="0" spc="-15" baseline="0" dirty="0">
                <a:solidFill>
                  <a:sysClr val="windowText" lastClr="000000"/>
                </a:solidFill>
                <a:latin typeface="Arial"/>
                <a:cs typeface="Arial"/>
              </a:rPr>
              <a:t> </a:t>
            </a:r>
            <a:r>
              <a:rPr kern="0" baseline="0" dirty="0">
                <a:solidFill>
                  <a:sysClr val="windowText" lastClr="000000"/>
                </a:solidFill>
                <a:latin typeface="Arial"/>
                <a:cs typeface="Arial"/>
              </a:rPr>
              <a:t>the</a:t>
            </a:r>
            <a:r>
              <a:rPr kern="0" spc="-15" baseline="0" dirty="0">
                <a:solidFill>
                  <a:sysClr val="windowText" lastClr="000000"/>
                </a:solidFill>
                <a:latin typeface="Arial"/>
                <a:cs typeface="Arial"/>
              </a:rPr>
              <a:t> </a:t>
            </a:r>
            <a:r>
              <a:rPr kern="0" baseline="0" dirty="0">
                <a:solidFill>
                  <a:sysClr val="windowText" lastClr="000000"/>
                </a:solidFill>
                <a:latin typeface="Arial"/>
                <a:cs typeface="Arial"/>
              </a:rPr>
              <a:t>C</a:t>
            </a:r>
            <a:r>
              <a:rPr kern="0" spc="-10" baseline="0" dirty="0">
                <a:solidFill>
                  <a:sysClr val="windowText" lastClr="000000"/>
                </a:solidFill>
                <a:latin typeface="Arial"/>
                <a:cs typeface="Arial"/>
              </a:rPr>
              <a:t> </a:t>
            </a:r>
            <a:r>
              <a:rPr kern="0" baseline="0" dirty="0">
                <a:solidFill>
                  <a:sysClr val="windowText" lastClr="000000"/>
                </a:solidFill>
                <a:latin typeface="Arial"/>
                <a:cs typeface="Arial"/>
              </a:rPr>
              <a:t>code</a:t>
            </a:r>
            <a:r>
              <a:rPr kern="0" spc="-15" baseline="0" dirty="0">
                <a:solidFill>
                  <a:sysClr val="windowText" lastClr="000000"/>
                </a:solidFill>
                <a:latin typeface="Arial"/>
                <a:cs typeface="Arial"/>
              </a:rPr>
              <a:t> </a:t>
            </a:r>
            <a:r>
              <a:rPr kern="0" baseline="0" dirty="0">
                <a:solidFill>
                  <a:sysClr val="windowText" lastClr="000000"/>
                </a:solidFill>
                <a:latin typeface="Arial"/>
                <a:cs typeface="Arial"/>
              </a:rPr>
              <a:t>corresponding</a:t>
            </a:r>
            <a:r>
              <a:rPr kern="0" spc="-10" baseline="0" dirty="0">
                <a:solidFill>
                  <a:sysClr val="windowText" lastClr="000000"/>
                </a:solidFill>
                <a:latin typeface="Arial"/>
                <a:cs typeface="Arial"/>
              </a:rPr>
              <a:t> </a:t>
            </a:r>
            <a:r>
              <a:rPr kern="0" baseline="0" dirty="0">
                <a:solidFill>
                  <a:sysClr val="windowText" lastClr="000000"/>
                </a:solidFill>
                <a:latin typeface="Arial"/>
                <a:cs typeface="Arial"/>
              </a:rPr>
              <a:t>to</a:t>
            </a:r>
            <a:r>
              <a:rPr kern="0" spc="-15" baseline="0" dirty="0">
                <a:solidFill>
                  <a:sysClr val="windowText" lastClr="000000"/>
                </a:solidFill>
                <a:latin typeface="Arial"/>
                <a:cs typeface="Arial"/>
              </a:rPr>
              <a:t> </a:t>
            </a:r>
            <a:r>
              <a:rPr kern="0" baseline="0" dirty="0">
                <a:solidFill>
                  <a:sysClr val="windowText" lastClr="000000"/>
                </a:solidFill>
                <a:latin typeface="Arial"/>
                <a:cs typeface="Arial"/>
              </a:rPr>
              <a:t>these</a:t>
            </a:r>
            <a:r>
              <a:rPr kern="0" spc="-15" baseline="0" dirty="0">
                <a:solidFill>
                  <a:sysClr val="windowText" lastClr="000000"/>
                </a:solidFill>
                <a:latin typeface="Arial"/>
                <a:cs typeface="Arial"/>
              </a:rPr>
              <a:t> </a:t>
            </a:r>
            <a:r>
              <a:rPr kern="0" baseline="0" dirty="0">
                <a:solidFill>
                  <a:sysClr val="windowText" lastClr="000000"/>
                </a:solidFill>
                <a:latin typeface="Arial"/>
                <a:cs typeface="Arial"/>
              </a:rPr>
              <a:t>LC3</a:t>
            </a:r>
            <a:r>
              <a:rPr kern="0" spc="-15" baseline="0" dirty="0">
                <a:solidFill>
                  <a:sysClr val="windowText" lastClr="000000"/>
                </a:solidFill>
                <a:latin typeface="Arial"/>
                <a:cs typeface="Arial"/>
              </a:rPr>
              <a:t> </a:t>
            </a:r>
            <a:r>
              <a:rPr kern="0" spc="-20" baseline="0" dirty="0">
                <a:solidFill>
                  <a:sysClr val="windowText" lastClr="000000"/>
                </a:solidFill>
                <a:latin typeface="Arial"/>
                <a:cs typeface="Arial"/>
              </a:rPr>
              <a:t>code </a:t>
            </a:r>
            <a:r>
              <a:rPr kern="0" spc="-10" baseline="0" dirty="0">
                <a:solidFill>
                  <a:sysClr val="windowText" lastClr="000000"/>
                </a:solidFill>
                <a:latin typeface="Arial"/>
                <a:cs typeface="Arial"/>
              </a:rPr>
              <a:t>segments</a:t>
            </a:r>
            <a:endParaRPr kern="0" baseline="0" dirty="0">
              <a:solidFill>
                <a:sysClr val="windowText" lastClr="000000"/>
              </a:solidFill>
              <a:latin typeface="Arial"/>
              <a:cs typeface="Arial"/>
            </a:endParaRPr>
          </a:p>
          <a:p>
            <a:pPr marL="469900" eaLnBrk="1" fontAlgn="auto" hangingPunct="1">
              <a:spcBef>
                <a:spcPts val="229"/>
              </a:spcBef>
              <a:spcAft>
                <a:spcPts val="0"/>
              </a:spcAft>
            </a:pPr>
            <a:r>
              <a:rPr kern="0" baseline="0" dirty="0">
                <a:solidFill>
                  <a:sysClr val="windowText" lastClr="000000"/>
                </a:solidFill>
                <a:latin typeface="Arial"/>
                <a:cs typeface="Arial"/>
              </a:rPr>
              <a:t>Y=</a:t>
            </a:r>
            <a:r>
              <a:rPr kern="0" spc="-10" baseline="0" dirty="0">
                <a:solidFill>
                  <a:sysClr val="windowText" lastClr="000000"/>
                </a:solidFill>
                <a:latin typeface="Arial"/>
                <a:cs typeface="Arial"/>
              </a:rPr>
              <a:t> </a:t>
            </a:r>
            <a:r>
              <a:rPr kern="0" spc="-20" baseline="0" dirty="0">
                <a:solidFill>
                  <a:sysClr val="windowText" lastClr="000000"/>
                </a:solidFill>
                <a:latin typeface="Arial"/>
                <a:cs typeface="Arial"/>
              </a:rPr>
              <a:t>A+X;</a:t>
            </a:r>
            <a:endParaRPr kern="0" baseline="0" dirty="0">
              <a:solidFill>
                <a:sysClr val="windowText" lastClr="000000"/>
              </a:solidFill>
              <a:latin typeface="Arial"/>
              <a:cs typeface="Arial"/>
            </a:endParaRPr>
          </a:p>
          <a:p>
            <a:pPr marL="67945" indent="-62230" eaLnBrk="1" fontAlgn="auto" hangingPunct="1">
              <a:spcBef>
                <a:spcPts val="360"/>
              </a:spcBef>
              <a:spcAft>
                <a:spcPts val="0"/>
              </a:spcAft>
              <a:buSzPct val="91666"/>
              <a:buFontTx/>
              <a:buChar char="•"/>
              <a:tabLst>
                <a:tab pos="67945" algn="l"/>
              </a:tabLst>
            </a:pPr>
            <a:r>
              <a:rPr kern="0" baseline="0" dirty="0">
                <a:solidFill>
                  <a:sysClr val="windowText" lastClr="000000"/>
                </a:solidFill>
                <a:latin typeface="Arial"/>
                <a:cs typeface="Arial"/>
              </a:rPr>
              <a:t>First</a:t>
            </a:r>
            <a:r>
              <a:rPr kern="0" spc="-25" baseline="0" dirty="0">
                <a:solidFill>
                  <a:sysClr val="windowText" lastClr="000000"/>
                </a:solidFill>
                <a:latin typeface="Arial"/>
                <a:cs typeface="Arial"/>
              </a:rPr>
              <a:t> </a:t>
            </a:r>
            <a:r>
              <a:rPr kern="0" baseline="0" dirty="0">
                <a:solidFill>
                  <a:sysClr val="windowText" lastClr="000000"/>
                </a:solidFill>
                <a:latin typeface="Arial"/>
                <a:cs typeface="Arial"/>
              </a:rPr>
              <a:t>identify</a:t>
            </a:r>
            <a:r>
              <a:rPr kern="0" spc="-25" baseline="0" dirty="0">
                <a:solidFill>
                  <a:sysClr val="windowText" lastClr="000000"/>
                </a:solidFill>
                <a:latin typeface="Arial"/>
                <a:cs typeface="Arial"/>
              </a:rPr>
              <a:t> </a:t>
            </a:r>
            <a:r>
              <a:rPr kern="0" baseline="0" dirty="0">
                <a:solidFill>
                  <a:sysClr val="windowText" lastClr="000000"/>
                </a:solidFill>
                <a:latin typeface="Arial"/>
                <a:cs typeface="Arial"/>
              </a:rPr>
              <a:t>accesses/addresses</a:t>
            </a:r>
            <a:r>
              <a:rPr kern="0" spc="-25" baseline="0" dirty="0">
                <a:solidFill>
                  <a:sysClr val="windowText" lastClr="000000"/>
                </a:solidFill>
                <a:latin typeface="Arial"/>
                <a:cs typeface="Arial"/>
              </a:rPr>
              <a:t> </a:t>
            </a:r>
            <a:r>
              <a:rPr kern="0" baseline="0" dirty="0">
                <a:solidFill>
                  <a:sysClr val="windowText" lastClr="000000"/>
                </a:solidFill>
                <a:latin typeface="Arial"/>
                <a:cs typeface="Arial"/>
              </a:rPr>
              <a:t>for</a:t>
            </a:r>
            <a:r>
              <a:rPr kern="0" spc="-25" baseline="0" dirty="0">
                <a:solidFill>
                  <a:sysClr val="windowText" lastClr="000000"/>
                </a:solidFill>
                <a:latin typeface="Arial"/>
                <a:cs typeface="Arial"/>
              </a:rPr>
              <a:t> </a:t>
            </a:r>
            <a:r>
              <a:rPr kern="0" baseline="0" dirty="0">
                <a:solidFill>
                  <a:sysClr val="windowText" lastClr="000000"/>
                </a:solidFill>
                <a:latin typeface="Arial"/>
                <a:cs typeface="Arial"/>
              </a:rPr>
              <a:t>variables</a:t>
            </a:r>
            <a:r>
              <a:rPr kern="0" spc="-20" baseline="0" dirty="0">
                <a:solidFill>
                  <a:sysClr val="windowText" lastClr="000000"/>
                </a:solidFill>
                <a:latin typeface="Arial"/>
                <a:cs typeface="Arial"/>
              </a:rPr>
              <a:t> </a:t>
            </a:r>
            <a:r>
              <a:rPr kern="0" baseline="0" dirty="0">
                <a:solidFill>
                  <a:sysClr val="windowText" lastClr="000000"/>
                </a:solidFill>
                <a:latin typeface="Arial"/>
                <a:cs typeface="Arial"/>
              </a:rPr>
              <a:t>A,</a:t>
            </a:r>
            <a:r>
              <a:rPr kern="0" spc="-25" baseline="0" dirty="0">
                <a:solidFill>
                  <a:sysClr val="windowText" lastClr="000000"/>
                </a:solidFill>
                <a:latin typeface="Arial"/>
                <a:cs typeface="Arial"/>
              </a:rPr>
              <a:t> </a:t>
            </a:r>
            <a:r>
              <a:rPr kern="0" baseline="0" dirty="0">
                <a:solidFill>
                  <a:sysClr val="windowText" lastClr="000000"/>
                </a:solidFill>
                <a:latin typeface="Arial"/>
                <a:cs typeface="Arial"/>
              </a:rPr>
              <a:t>X,</a:t>
            </a:r>
            <a:r>
              <a:rPr kern="0" spc="-25" baseline="0" dirty="0">
                <a:solidFill>
                  <a:sysClr val="windowText" lastClr="000000"/>
                </a:solidFill>
                <a:latin typeface="Arial"/>
                <a:cs typeface="Arial"/>
              </a:rPr>
              <a:t> Y:</a:t>
            </a:r>
            <a:endParaRPr kern="0" baseline="0" dirty="0">
              <a:solidFill>
                <a:sysClr val="windowText" lastClr="000000"/>
              </a:solidFill>
              <a:latin typeface="Arial"/>
              <a:cs typeface="Arial"/>
            </a:endParaRPr>
          </a:p>
          <a:p>
            <a:pPr marL="331470" lvl="1" indent="-116205" eaLnBrk="1" fontAlgn="auto" hangingPunct="1">
              <a:spcBef>
                <a:spcPts val="150"/>
              </a:spcBef>
              <a:spcAft>
                <a:spcPts val="0"/>
              </a:spcAft>
              <a:buFontTx/>
              <a:buChar char="•"/>
              <a:tabLst>
                <a:tab pos="331470" algn="l"/>
                <a:tab pos="950594" algn="l"/>
                <a:tab pos="1534160" algn="l"/>
              </a:tabLst>
            </a:pPr>
            <a:r>
              <a:rPr kern="0" baseline="0" dirty="0">
                <a:solidFill>
                  <a:sysClr val="windowText" lastClr="000000"/>
                </a:solidFill>
                <a:latin typeface="Arial"/>
                <a:cs typeface="Arial"/>
              </a:rPr>
              <a:t>R4,</a:t>
            </a:r>
            <a:r>
              <a:rPr kern="0" spc="-15" baseline="0" dirty="0">
                <a:solidFill>
                  <a:sysClr val="windowText" lastClr="000000"/>
                </a:solidFill>
                <a:latin typeface="Arial"/>
                <a:cs typeface="Arial"/>
              </a:rPr>
              <a:t> </a:t>
            </a:r>
            <a:r>
              <a:rPr kern="0" spc="-25" baseline="0" dirty="0">
                <a:solidFill>
                  <a:sysClr val="windowText" lastClr="000000"/>
                </a:solidFill>
                <a:latin typeface="Arial"/>
                <a:cs typeface="Arial"/>
              </a:rPr>
              <a:t>#0</a:t>
            </a:r>
            <a:r>
              <a:rPr kern="0" baseline="0" dirty="0">
                <a:solidFill>
                  <a:sysClr val="windowText" lastClr="000000"/>
                </a:solidFill>
                <a:latin typeface="Arial"/>
                <a:cs typeface="Arial"/>
              </a:rPr>
              <a:t>	R5,</a:t>
            </a:r>
            <a:r>
              <a:rPr kern="0" spc="-15" baseline="0" dirty="0">
                <a:solidFill>
                  <a:sysClr val="windowText" lastClr="000000"/>
                </a:solidFill>
                <a:latin typeface="Arial"/>
                <a:cs typeface="Arial"/>
              </a:rPr>
              <a:t> </a:t>
            </a:r>
            <a:r>
              <a:rPr kern="0" spc="-25" baseline="0" dirty="0">
                <a:solidFill>
                  <a:sysClr val="windowText" lastClr="000000"/>
                </a:solidFill>
                <a:latin typeface="Arial"/>
                <a:cs typeface="Arial"/>
              </a:rPr>
              <a:t>#0</a:t>
            </a:r>
            <a:r>
              <a:rPr kern="0" baseline="0" dirty="0">
                <a:solidFill>
                  <a:sysClr val="windowText" lastClr="000000"/>
                </a:solidFill>
                <a:latin typeface="Arial"/>
                <a:cs typeface="Arial"/>
              </a:rPr>
              <a:t>	R5,</a:t>
            </a:r>
            <a:r>
              <a:rPr kern="0" spc="-5" baseline="0" dirty="0">
                <a:solidFill>
                  <a:sysClr val="windowText" lastClr="000000"/>
                </a:solidFill>
                <a:latin typeface="Arial"/>
                <a:cs typeface="Arial"/>
              </a:rPr>
              <a:t> </a:t>
            </a:r>
            <a:r>
              <a:rPr kern="0" baseline="0" dirty="0">
                <a:solidFill>
                  <a:sysClr val="windowText" lastClr="000000"/>
                </a:solidFill>
                <a:latin typeface="Arial"/>
                <a:cs typeface="Arial"/>
              </a:rPr>
              <a:t># </a:t>
            </a:r>
            <a:r>
              <a:rPr kern="0" spc="-20" baseline="0" dirty="0">
                <a:solidFill>
                  <a:sysClr val="windowText" lastClr="000000"/>
                </a:solidFill>
                <a:latin typeface="Arial"/>
                <a:cs typeface="Arial"/>
              </a:rPr>
              <a:t>-</a:t>
            </a:r>
            <a:r>
              <a:rPr kern="0" spc="-60" baseline="0" dirty="0">
                <a:solidFill>
                  <a:sysClr val="windowText" lastClr="000000"/>
                </a:solidFill>
                <a:latin typeface="Arial"/>
                <a:cs typeface="Arial"/>
              </a:rPr>
              <a:t>1</a:t>
            </a:r>
            <a:endParaRPr kern="0" baseline="0" dirty="0">
              <a:solidFill>
                <a:sysClr val="windowText" lastClr="000000"/>
              </a:solidFill>
              <a:latin typeface="Arial"/>
              <a:cs typeface="Arial"/>
            </a:endParaRPr>
          </a:p>
          <a:p>
            <a:pPr marL="0" lvl="1" eaLnBrk="1" fontAlgn="auto" hangingPunct="1">
              <a:spcBef>
                <a:spcPts val="955"/>
              </a:spcBef>
              <a:spcAft>
                <a:spcPts val="0"/>
              </a:spcAft>
              <a:buFont typeface="Arial"/>
              <a:buChar char="•"/>
            </a:pPr>
            <a:endParaRPr sz="1200" kern="0" baseline="0" dirty="0">
              <a:solidFill>
                <a:sysClr val="windowText" lastClr="000000"/>
              </a:solidFill>
              <a:latin typeface="Arial"/>
              <a:cs typeface="Arial"/>
            </a:endParaRPr>
          </a:p>
          <a:p>
            <a:pPr marL="67945" indent="-62230" eaLnBrk="1" fontAlgn="auto" hangingPunct="1">
              <a:spcBef>
                <a:spcPts val="0"/>
              </a:spcBef>
              <a:spcAft>
                <a:spcPts val="0"/>
              </a:spcAft>
              <a:buSzPct val="91666"/>
              <a:buFontTx/>
              <a:buChar char="•"/>
              <a:tabLst>
                <a:tab pos="67945" algn="l"/>
              </a:tabLst>
            </a:pPr>
            <a:r>
              <a:rPr sz="2400" kern="0" baseline="0" dirty="0">
                <a:solidFill>
                  <a:sysClr val="windowText" lastClr="000000"/>
                </a:solidFill>
                <a:latin typeface="Arial"/>
                <a:cs typeface="Arial"/>
              </a:rPr>
              <a:t>Symbol</a:t>
            </a:r>
            <a:r>
              <a:rPr sz="2400" kern="0" spc="-20" baseline="0" dirty="0">
                <a:solidFill>
                  <a:sysClr val="windowText" lastClr="000000"/>
                </a:solidFill>
                <a:latin typeface="Arial"/>
                <a:cs typeface="Arial"/>
              </a:rPr>
              <a:t> </a:t>
            </a:r>
            <a:r>
              <a:rPr sz="2400" kern="0" spc="-10" baseline="0" dirty="0">
                <a:solidFill>
                  <a:sysClr val="windowText" lastClr="000000"/>
                </a:solidFill>
                <a:latin typeface="Arial"/>
                <a:cs typeface="Arial"/>
              </a:rPr>
              <a:t>Table:</a:t>
            </a:r>
            <a:endParaRPr sz="2400" kern="0" baseline="0" dirty="0">
              <a:solidFill>
                <a:sysClr val="windowText" lastClr="000000"/>
              </a:solidFill>
              <a:latin typeface="Arial"/>
              <a:cs typeface="Arial"/>
            </a:endParaRPr>
          </a:p>
        </p:txBody>
      </p:sp>
      <p:graphicFrame>
        <p:nvGraphicFramePr>
          <p:cNvPr id="8" name="object 6">
            <a:extLst>
              <a:ext uri="{FF2B5EF4-FFF2-40B4-BE49-F238E27FC236}">
                <a16:creationId xmlns:a16="http://schemas.microsoft.com/office/drawing/2014/main" id="{400B0921-AF5F-D24B-01D2-0EF6E16DCF54}"/>
              </a:ext>
            </a:extLst>
          </p:cNvPr>
          <p:cNvGraphicFramePr>
            <a:graphicFrameLocks noGrp="1"/>
          </p:cNvGraphicFramePr>
          <p:nvPr>
            <p:extLst>
              <p:ext uri="{D42A27DB-BD31-4B8C-83A1-F6EECF244321}">
                <p14:modId xmlns:p14="http://schemas.microsoft.com/office/powerpoint/2010/main" val="1389920939"/>
              </p:ext>
            </p:extLst>
          </p:nvPr>
        </p:nvGraphicFramePr>
        <p:xfrm>
          <a:off x="1524000" y="3427907"/>
          <a:ext cx="5496272" cy="2422275"/>
        </p:xfrm>
        <a:graphic>
          <a:graphicData uri="http://schemas.openxmlformats.org/drawingml/2006/table">
            <a:tbl>
              <a:tblPr firstRow="1" bandRow="1"/>
              <a:tblGrid>
                <a:gridCol w="1539608">
                  <a:extLst>
                    <a:ext uri="{9D8B030D-6E8A-4147-A177-3AD203B41FA5}">
                      <a16:colId xmlns:a16="http://schemas.microsoft.com/office/drawing/2014/main" val="20000"/>
                    </a:ext>
                  </a:extLst>
                </a:gridCol>
                <a:gridCol w="1150324">
                  <a:extLst>
                    <a:ext uri="{9D8B030D-6E8A-4147-A177-3AD203B41FA5}">
                      <a16:colId xmlns:a16="http://schemas.microsoft.com/office/drawing/2014/main" val="20001"/>
                    </a:ext>
                  </a:extLst>
                </a:gridCol>
                <a:gridCol w="1150324">
                  <a:extLst>
                    <a:ext uri="{9D8B030D-6E8A-4147-A177-3AD203B41FA5}">
                      <a16:colId xmlns:a16="http://schemas.microsoft.com/office/drawing/2014/main" val="20002"/>
                    </a:ext>
                  </a:extLst>
                </a:gridCol>
                <a:gridCol w="1656016">
                  <a:extLst>
                    <a:ext uri="{9D8B030D-6E8A-4147-A177-3AD203B41FA5}">
                      <a16:colId xmlns:a16="http://schemas.microsoft.com/office/drawing/2014/main" val="20003"/>
                    </a:ext>
                  </a:extLst>
                </a:gridCol>
              </a:tblGrid>
              <a:tr h="3308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1750">
                        <a:lnSpc>
                          <a:spcPts val="1240"/>
                        </a:lnSpc>
                      </a:pPr>
                      <a:r>
                        <a:rPr sz="1800" spc="-10" dirty="0">
                          <a:latin typeface="Arial"/>
                          <a:cs typeface="Arial"/>
                        </a:rPr>
                        <a:t>Identifier</a:t>
                      </a:r>
                      <a:endParaRPr sz="1800" dirty="0">
                        <a:latin typeface="Arial"/>
                        <a:cs typeface="Arial"/>
                      </a:endParaRPr>
                    </a:p>
                  </a:txBody>
                  <a:tcPr marL="0" marR="0" marT="0" marB="0" anchor="ctr" anchorCtr="1">
                    <a:lnL>
                      <a:noFill/>
                    </a:lnL>
                    <a:lnR>
                      <a:noFill/>
                    </a:lnR>
                    <a:lnT>
                      <a:no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64465">
                        <a:lnSpc>
                          <a:spcPts val="1240"/>
                        </a:lnSpc>
                      </a:pPr>
                      <a:r>
                        <a:rPr sz="1800" dirty="0">
                          <a:latin typeface="Arial"/>
                          <a:cs typeface="Arial"/>
                        </a:rPr>
                        <a:t>Type</a:t>
                      </a:r>
                      <a:r>
                        <a:rPr sz="1800" spc="110" dirty="0">
                          <a:latin typeface="Arial"/>
                          <a:cs typeface="Arial"/>
                        </a:rPr>
                        <a:t>  </a:t>
                      </a:r>
                      <a:r>
                        <a:rPr lang="en-US" sz="1800" spc="110" dirty="0">
                          <a:latin typeface="Arial"/>
                          <a:cs typeface="Arial"/>
                        </a:rPr>
                        <a:t>      </a:t>
                      </a:r>
                      <a:r>
                        <a:rPr sz="1800" dirty="0">
                          <a:latin typeface="Arial"/>
                          <a:cs typeface="Arial"/>
                        </a:rPr>
                        <a:t>Offset</a:t>
                      </a:r>
                      <a:r>
                        <a:rPr lang="en-US" sz="1800" dirty="0">
                          <a:latin typeface="Arial"/>
                          <a:cs typeface="Arial"/>
                        </a:rPr>
                        <a:t>          </a:t>
                      </a:r>
                      <a:r>
                        <a:rPr sz="1800" spc="50" dirty="0">
                          <a:latin typeface="Arial"/>
                          <a:cs typeface="Arial"/>
                        </a:rPr>
                        <a:t> </a:t>
                      </a:r>
                      <a:r>
                        <a:rPr sz="1800" spc="-20" dirty="0">
                          <a:latin typeface="Arial"/>
                          <a:cs typeface="Arial"/>
                        </a:rPr>
                        <a:t>Scope</a:t>
                      </a:r>
                      <a:endParaRPr sz="1800" dirty="0">
                        <a:latin typeface="Arial"/>
                        <a:cs typeface="Arial"/>
                      </a:endParaRPr>
                    </a:p>
                  </a:txBody>
                  <a:tcPr marL="0" marR="0" marT="0" marB="0" anchor="ctr" anchorCtr="1">
                    <a:lnL>
                      <a:noFill/>
                    </a:lnL>
                    <a:lnR>
                      <a:noFill/>
                    </a:lnR>
                    <a:lnT>
                      <a:noFill/>
                    </a:lnT>
                    <a:lnB>
                      <a:noFill/>
                    </a:lnB>
                    <a:lnTlToBr w="12700" cmpd="sng">
                      <a:noFill/>
                      <a:prstDash val="solid"/>
                    </a:lnTlToBr>
                    <a:lnBlToTr w="12700" cmpd="sng">
                      <a:noFill/>
                      <a:prstDash val="solid"/>
                    </a:lnBlToTr>
                    <a:no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654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1750">
                        <a:lnSpc>
                          <a:spcPct val="100000"/>
                        </a:lnSpc>
                        <a:spcBef>
                          <a:spcPts val="250"/>
                        </a:spcBef>
                      </a:pPr>
                      <a:r>
                        <a:rPr sz="1800" spc="-50" dirty="0">
                          <a:latin typeface="Arial"/>
                          <a:cs typeface="Arial"/>
                        </a:rPr>
                        <a:t>A</a:t>
                      </a:r>
                      <a:endParaRPr sz="1800" dirty="0">
                        <a:latin typeface="Arial"/>
                        <a:cs typeface="Arial"/>
                      </a:endParaRPr>
                    </a:p>
                  </a:txBody>
                  <a:tcPr marL="0" marR="0" marT="31750"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85090" algn="ctr">
                        <a:lnSpc>
                          <a:spcPct val="100000"/>
                        </a:lnSpc>
                        <a:spcBef>
                          <a:spcPts val="250"/>
                        </a:spcBef>
                      </a:pPr>
                      <a:r>
                        <a:rPr sz="1800" spc="-25" dirty="0">
                          <a:latin typeface="Arial"/>
                          <a:cs typeface="Arial"/>
                        </a:rPr>
                        <a:t>int</a:t>
                      </a:r>
                      <a:endParaRPr sz="1800" dirty="0">
                        <a:latin typeface="Arial"/>
                        <a:cs typeface="Arial"/>
                      </a:endParaRPr>
                    </a:p>
                  </a:txBody>
                  <a:tcPr marL="0" marR="0" marT="31750"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0010">
                        <a:lnSpc>
                          <a:spcPct val="100000"/>
                        </a:lnSpc>
                        <a:spcBef>
                          <a:spcPts val="250"/>
                        </a:spcBef>
                      </a:pPr>
                      <a:r>
                        <a:rPr sz="1800" spc="-50" dirty="0">
                          <a:latin typeface="Arial"/>
                          <a:cs typeface="Arial"/>
                        </a:rPr>
                        <a:t>0</a:t>
                      </a:r>
                      <a:endParaRPr sz="1800">
                        <a:latin typeface="Arial"/>
                        <a:cs typeface="Arial"/>
                      </a:endParaRPr>
                    </a:p>
                  </a:txBody>
                  <a:tcPr marL="0" marR="0" marT="31750"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68300">
                        <a:lnSpc>
                          <a:spcPct val="100000"/>
                        </a:lnSpc>
                        <a:spcBef>
                          <a:spcPts val="250"/>
                        </a:spcBef>
                      </a:pPr>
                      <a:r>
                        <a:rPr sz="1800" spc="-10" dirty="0">
                          <a:latin typeface="Arial"/>
                          <a:cs typeface="Arial"/>
                        </a:rPr>
                        <a:t>Global</a:t>
                      </a:r>
                      <a:endParaRPr sz="1800" dirty="0">
                        <a:latin typeface="Arial"/>
                        <a:cs typeface="Arial"/>
                      </a:endParaRPr>
                    </a:p>
                  </a:txBody>
                  <a:tcPr marL="0" marR="0" marT="31750" marB="0" anchor="ctr" anchorCtr="1">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1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1750">
                        <a:lnSpc>
                          <a:spcPct val="100000"/>
                        </a:lnSpc>
                        <a:spcBef>
                          <a:spcPts val="65"/>
                        </a:spcBef>
                      </a:pPr>
                      <a:r>
                        <a:rPr sz="1800" spc="-50" dirty="0">
                          <a:latin typeface="Arial"/>
                          <a:cs typeface="Arial"/>
                        </a:rPr>
                        <a:t>B</a:t>
                      </a:r>
                      <a:endParaRPr sz="1800" dirty="0">
                        <a:latin typeface="Arial"/>
                        <a:cs typeface="Arial"/>
                      </a:endParaRPr>
                    </a:p>
                  </a:txBody>
                  <a:tcPr marL="0" marR="0" marT="8255"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85090" algn="ctr">
                        <a:lnSpc>
                          <a:spcPct val="100000"/>
                        </a:lnSpc>
                        <a:spcBef>
                          <a:spcPts val="65"/>
                        </a:spcBef>
                      </a:pPr>
                      <a:r>
                        <a:rPr sz="1800" spc="-25" dirty="0">
                          <a:latin typeface="Arial"/>
                          <a:cs typeface="Arial"/>
                        </a:rPr>
                        <a:t>int</a:t>
                      </a:r>
                      <a:endParaRPr sz="1800">
                        <a:latin typeface="Arial"/>
                        <a:cs typeface="Arial"/>
                      </a:endParaRPr>
                    </a:p>
                  </a:txBody>
                  <a:tcPr marL="0" marR="0" marT="8255"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1920">
                        <a:lnSpc>
                          <a:spcPct val="100000"/>
                        </a:lnSpc>
                        <a:spcBef>
                          <a:spcPts val="65"/>
                        </a:spcBef>
                      </a:pPr>
                      <a:r>
                        <a:rPr sz="1800" spc="-50" dirty="0">
                          <a:latin typeface="Arial"/>
                          <a:cs typeface="Arial"/>
                        </a:rPr>
                        <a:t>2</a:t>
                      </a:r>
                      <a:endParaRPr sz="1800" dirty="0">
                        <a:latin typeface="Arial"/>
                        <a:cs typeface="Arial"/>
                      </a:endParaRPr>
                    </a:p>
                  </a:txBody>
                  <a:tcPr marL="0" marR="0" marT="8255"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68300">
                        <a:lnSpc>
                          <a:spcPct val="100000"/>
                        </a:lnSpc>
                        <a:spcBef>
                          <a:spcPts val="65"/>
                        </a:spcBef>
                      </a:pPr>
                      <a:r>
                        <a:rPr sz="1800" spc="-10" dirty="0">
                          <a:latin typeface="Arial"/>
                          <a:cs typeface="Arial"/>
                        </a:rPr>
                        <a:t>Global</a:t>
                      </a:r>
                      <a:endParaRPr sz="1800" dirty="0">
                        <a:latin typeface="Arial"/>
                        <a:cs typeface="Arial"/>
                      </a:endParaRPr>
                    </a:p>
                  </a:txBody>
                  <a:tcPr marL="0" marR="0" marT="8255" marB="0" anchor="ctr" anchorCtr="1">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1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1750">
                        <a:lnSpc>
                          <a:spcPct val="100000"/>
                        </a:lnSpc>
                        <a:spcBef>
                          <a:spcPts val="114"/>
                        </a:spcBef>
                      </a:pPr>
                      <a:r>
                        <a:rPr sz="1800" spc="-50" dirty="0">
                          <a:latin typeface="Arial"/>
                          <a:cs typeface="Arial"/>
                        </a:rPr>
                        <a:t>X</a:t>
                      </a:r>
                      <a:endParaRPr sz="1800" dirty="0">
                        <a:latin typeface="Arial"/>
                        <a:cs typeface="Arial"/>
                      </a:endParaRPr>
                    </a:p>
                  </a:txBody>
                  <a:tcPr marL="0" marR="0" marT="14604"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85090" algn="ctr">
                        <a:lnSpc>
                          <a:spcPct val="100000"/>
                        </a:lnSpc>
                        <a:spcBef>
                          <a:spcPts val="114"/>
                        </a:spcBef>
                      </a:pPr>
                      <a:r>
                        <a:rPr sz="1800" spc="-25" dirty="0">
                          <a:latin typeface="Arial"/>
                          <a:cs typeface="Arial"/>
                        </a:rPr>
                        <a:t>int</a:t>
                      </a:r>
                      <a:endParaRPr sz="1800" dirty="0">
                        <a:latin typeface="Arial"/>
                        <a:cs typeface="Arial"/>
                      </a:endParaRPr>
                    </a:p>
                  </a:txBody>
                  <a:tcPr marL="0" marR="0" marT="14604"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0010">
                        <a:lnSpc>
                          <a:spcPct val="100000"/>
                        </a:lnSpc>
                        <a:spcBef>
                          <a:spcPts val="114"/>
                        </a:spcBef>
                      </a:pPr>
                      <a:r>
                        <a:rPr sz="1800" spc="-50" dirty="0">
                          <a:latin typeface="Arial"/>
                          <a:cs typeface="Arial"/>
                        </a:rPr>
                        <a:t>0</a:t>
                      </a:r>
                      <a:endParaRPr sz="1800">
                        <a:latin typeface="Arial"/>
                        <a:cs typeface="Arial"/>
                      </a:endParaRPr>
                    </a:p>
                  </a:txBody>
                  <a:tcPr marL="0" marR="0" marT="14604"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68300">
                        <a:lnSpc>
                          <a:spcPct val="100000"/>
                        </a:lnSpc>
                        <a:spcBef>
                          <a:spcPts val="114"/>
                        </a:spcBef>
                      </a:pPr>
                      <a:r>
                        <a:rPr sz="1800" spc="-20" dirty="0">
                          <a:latin typeface="Arial"/>
                          <a:cs typeface="Arial"/>
                        </a:rPr>
                        <a:t>main</a:t>
                      </a:r>
                      <a:endParaRPr sz="1800" dirty="0">
                        <a:latin typeface="Arial"/>
                        <a:cs typeface="Arial"/>
                      </a:endParaRPr>
                    </a:p>
                  </a:txBody>
                  <a:tcPr marL="0" marR="0" marT="14604" marB="0" anchor="ctr" anchorCtr="1">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89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1750">
                        <a:lnSpc>
                          <a:spcPct val="100000"/>
                        </a:lnSpc>
                        <a:spcBef>
                          <a:spcPts val="65"/>
                        </a:spcBef>
                      </a:pPr>
                      <a:r>
                        <a:rPr sz="1800" spc="-50" dirty="0">
                          <a:latin typeface="Arial"/>
                          <a:cs typeface="Arial"/>
                        </a:rPr>
                        <a:t>Y</a:t>
                      </a:r>
                      <a:endParaRPr sz="1800">
                        <a:latin typeface="Arial"/>
                        <a:cs typeface="Arial"/>
                      </a:endParaRPr>
                    </a:p>
                  </a:txBody>
                  <a:tcPr marL="0" marR="0" marT="8255"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85090" algn="ctr">
                        <a:lnSpc>
                          <a:spcPct val="100000"/>
                        </a:lnSpc>
                        <a:spcBef>
                          <a:spcPts val="65"/>
                        </a:spcBef>
                      </a:pPr>
                      <a:r>
                        <a:rPr sz="1800" spc="-25" dirty="0">
                          <a:latin typeface="Arial"/>
                          <a:cs typeface="Arial"/>
                        </a:rPr>
                        <a:t>int</a:t>
                      </a:r>
                      <a:endParaRPr sz="1800">
                        <a:latin typeface="Arial"/>
                        <a:cs typeface="Arial"/>
                      </a:endParaRPr>
                    </a:p>
                  </a:txBody>
                  <a:tcPr marL="0" marR="0" marT="8255"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0010">
                        <a:lnSpc>
                          <a:spcPct val="100000"/>
                        </a:lnSpc>
                        <a:spcBef>
                          <a:spcPts val="65"/>
                        </a:spcBef>
                      </a:pPr>
                      <a:r>
                        <a:rPr sz="1800" spc="-10" dirty="0">
                          <a:latin typeface="Arial"/>
                          <a:cs typeface="Arial"/>
                        </a:rPr>
                        <a:t>-</a:t>
                      </a:r>
                      <a:r>
                        <a:rPr sz="1800" spc="-50" dirty="0">
                          <a:latin typeface="Arial"/>
                          <a:cs typeface="Arial"/>
                        </a:rPr>
                        <a:t>1</a:t>
                      </a:r>
                      <a:endParaRPr sz="1800">
                        <a:latin typeface="Arial"/>
                        <a:cs typeface="Arial"/>
                      </a:endParaRPr>
                    </a:p>
                  </a:txBody>
                  <a:tcPr marL="0" marR="0" marT="8255"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68300">
                        <a:lnSpc>
                          <a:spcPct val="100000"/>
                        </a:lnSpc>
                        <a:spcBef>
                          <a:spcPts val="65"/>
                        </a:spcBef>
                      </a:pPr>
                      <a:r>
                        <a:rPr sz="1800" spc="-20" dirty="0">
                          <a:latin typeface="Arial"/>
                          <a:cs typeface="Arial"/>
                        </a:rPr>
                        <a:t>main</a:t>
                      </a:r>
                      <a:endParaRPr sz="1800" dirty="0">
                        <a:latin typeface="Arial"/>
                        <a:cs typeface="Arial"/>
                      </a:endParaRPr>
                    </a:p>
                  </a:txBody>
                  <a:tcPr marL="0" marR="0" marT="8255" marB="0" anchor="ctr" anchorCtr="1">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28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1750">
                        <a:lnSpc>
                          <a:spcPts val="1355"/>
                        </a:lnSpc>
                        <a:spcBef>
                          <a:spcPts val="55"/>
                        </a:spcBef>
                      </a:pPr>
                      <a:r>
                        <a:rPr sz="1800" spc="-50" dirty="0">
                          <a:latin typeface="Arial"/>
                          <a:cs typeface="Arial"/>
                        </a:rPr>
                        <a:t>Z</a:t>
                      </a:r>
                      <a:endParaRPr sz="1800">
                        <a:latin typeface="Arial"/>
                        <a:cs typeface="Arial"/>
                      </a:endParaRPr>
                    </a:p>
                  </a:txBody>
                  <a:tcPr marL="0" marR="0" marT="6985"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85090" algn="ctr">
                        <a:lnSpc>
                          <a:spcPts val="1355"/>
                        </a:lnSpc>
                        <a:spcBef>
                          <a:spcPts val="55"/>
                        </a:spcBef>
                      </a:pPr>
                      <a:r>
                        <a:rPr sz="1800" spc="-25" dirty="0">
                          <a:latin typeface="Arial"/>
                          <a:cs typeface="Arial"/>
                        </a:rPr>
                        <a:t>int</a:t>
                      </a:r>
                      <a:endParaRPr sz="1800">
                        <a:latin typeface="Arial"/>
                        <a:cs typeface="Arial"/>
                      </a:endParaRPr>
                    </a:p>
                  </a:txBody>
                  <a:tcPr marL="0" marR="0" marT="6985"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0010">
                        <a:lnSpc>
                          <a:spcPts val="1355"/>
                        </a:lnSpc>
                        <a:spcBef>
                          <a:spcPts val="55"/>
                        </a:spcBef>
                      </a:pPr>
                      <a:r>
                        <a:rPr sz="1800" spc="-10" dirty="0">
                          <a:latin typeface="Arial"/>
                          <a:cs typeface="Arial"/>
                        </a:rPr>
                        <a:t>-</a:t>
                      </a:r>
                      <a:r>
                        <a:rPr sz="1800" spc="-50" dirty="0">
                          <a:latin typeface="Arial"/>
                          <a:cs typeface="Arial"/>
                        </a:rPr>
                        <a:t>2</a:t>
                      </a:r>
                      <a:endParaRPr sz="1800">
                        <a:latin typeface="Arial"/>
                        <a:cs typeface="Arial"/>
                      </a:endParaRPr>
                    </a:p>
                  </a:txBody>
                  <a:tcPr marL="0" marR="0" marT="6985"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68300">
                        <a:lnSpc>
                          <a:spcPts val="1355"/>
                        </a:lnSpc>
                        <a:spcBef>
                          <a:spcPts val="55"/>
                        </a:spcBef>
                      </a:pPr>
                      <a:r>
                        <a:rPr sz="1800" spc="-20" dirty="0">
                          <a:latin typeface="Arial"/>
                          <a:cs typeface="Arial"/>
                        </a:rPr>
                        <a:t>main</a:t>
                      </a:r>
                      <a:endParaRPr sz="1800" dirty="0">
                        <a:latin typeface="Arial"/>
                        <a:cs typeface="Arial"/>
                      </a:endParaRPr>
                    </a:p>
                  </a:txBody>
                  <a:tcPr marL="0" marR="0" marT="6985" marB="0" anchor="ctr" anchorCtr="1">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85472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1B3A97-41AC-6128-1F2D-70C0334B5C09}"/>
              </a:ext>
            </a:extLst>
          </p:cNvPr>
          <p:cNvSpPr>
            <a:spLocks noGrp="1"/>
          </p:cNvSpPr>
          <p:nvPr>
            <p:ph type="title"/>
          </p:nvPr>
        </p:nvSpPr>
        <p:spPr/>
        <p:txBody>
          <a:bodyPr/>
          <a:lstStyle/>
          <a:p>
            <a:r>
              <a:rPr lang="fr-FR" altLang="zh-CN" dirty="0">
                <a:solidFill>
                  <a:srgbClr val="3333CC"/>
                </a:solidFill>
                <a:latin typeface="Arial"/>
                <a:cs typeface="Arial"/>
              </a:rPr>
              <a:t>Quick</a:t>
            </a:r>
            <a:r>
              <a:rPr lang="fr-FR" altLang="zh-CN" spc="-20" dirty="0">
                <a:solidFill>
                  <a:srgbClr val="3333CC"/>
                </a:solidFill>
                <a:latin typeface="Arial"/>
                <a:cs typeface="Arial"/>
              </a:rPr>
              <a:t> </a:t>
            </a:r>
            <a:r>
              <a:rPr lang="fr-FR" altLang="zh-CN" dirty="0">
                <a:solidFill>
                  <a:srgbClr val="3333CC"/>
                </a:solidFill>
                <a:latin typeface="Arial"/>
                <a:cs typeface="Arial"/>
              </a:rPr>
              <a:t>Note:</a:t>
            </a:r>
            <a:r>
              <a:rPr lang="fr-FR" altLang="zh-CN" spc="-15" dirty="0">
                <a:solidFill>
                  <a:srgbClr val="3333CC"/>
                </a:solidFill>
                <a:latin typeface="Arial"/>
                <a:cs typeface="Arial"/>
              </a:rPr>
              <a:t> </a:t>
            </a:r>
            <a:r>
              <a:rPr lang="fr-FR" altLang="zh-CN" dirty="0">
                <a:solidFill>
                  <a:srgbClr val="3333CC"/>
                </a:solidFill>
                <a:latin typeface="Arial"/>
                <a:cs typeface="Arial"/>
              </a:rPr>
              <a:t>Compilation</a:t>
            </a:r>
            <a:r>
              <a:rPr lang="fr-FR" altLang="zh-CN" spc="-20" dirty="0">
                <a:solidFill>
                  <a:srgbClr val="3333CC"/>
                </a:solidFill>
                <a:latin typeface="Arial"/>
                <a:cs typeface="Arial"/>
              </a:rPr>
              <a:t> </a:t>
            </a:r>
            <a:r>
              <a:rPr lang="fr-FR" altLang="zh-CN" dirty="0">
                <a:solidFill>
                  <a:srgbClr val="3333CC"/>
                </a:solidFill>
                <a:latin typeface="Arial"/>
                <a:cs typeface="Arial"/>
              </a:rPr>
              <a:t>vs.</a:t>
            </a:r>
            <a:r>
              <a:rPr lang="fr-FR" altLang="zh-CN" spc="-20" dirty="0">
                <a:solidFill>
                  <a:srgbClr val="3333CC"/>
                </a:solidFill>
                <a:latin typeface="Arial"/>
                <a:cs typeface="Arial"/>
              </a:rPr>
              <a:t> </a:t>
            </a:r>
            <a:r>
              <a:rPr lang="fr-FR" altLang="zh-CN" spc="-10" dirty="0">
                <a:solidFill>
                  <a:srgbClr val="3333CC"/>
                </a:solidFill>
                <a:latin typeface="Arial"/>
                <a:cs typeface="Arial"/>
              </a:rPr>
              <a:t>Interpretation</a:t>
            </a:r>
            <a:endParaRPr lang="zh-CN" altLang="en-US" dirty="0"/>
          </a:p>
        </p:txBody>
      </p:sp>
      <p:sp>
        <p:nvSpPr>
          <p:cNvPr id="3" name="内容占位符 2">
            <a:extLst>
              <a:ext uri="{FF2B5EF4-FFF2-40B4-BE49-F238E27FC236}">
                <a16:creationId xmlns:a16="http://schemas.microsoft.com/office/drawing/2014/main" id="{5C6CA210-E252-8B08-9E70-37A93BB78484}"/>
              </a:ext>
            </a:extLst>
          </p:cNvPr>
          <p:cNvSpPr>
            <a:spLocks noGrp="1"/>
          </p:cNvSpPr>
          <p:nvPr>
            <p:ph idx="1"/>
          </p:nvPr>
        </p:nvSpPr>
        <p:spPr/>
        <p:txBody>
          <a:bodyPr/>
          <a:lstStyle/>
          <a:p>
            <a:r>
              <a:rPr lang="en-US" altLang="zh-CN" sz="2800" dirty="0">
                <a:latin typeface="Arial"/>
                <a:cs typeface="Arial"/>
              </a:rPr>
              <a:t>Different</a:t>
            </a:r>
            <a:r>
              <a:rPr lang="en-US" altLang="zh-CN" sz="2800" spc="-15" dirty="0">
                <a:latin typeface="Arial"/>
                <a:cs typeface="Arial"/>
              </a:rPr>
              <a:t> </a:t>
            </a:r>
            <a:r>
              <a:rPr lang="en-US" altLang="zh-CN" sz="2800" dirty="0">
                <a:latin typeface="Arial"/>
                <a:cs typeface="Arial"/>
              </a:rPr>
              <a:t>ways</a:t>
            </a:r>
            <a:r>
              <a:rPr lang="en-US" altLang="zh-CN" sz="2800" spc="-10" dirty="0">
                <a:latin typeface="Arial"/>
                <a:cs typeface="Arial"/>
              </a:rPr>
              <a:t> </a:t>
            </a:r>
            <a:r>
              <a:rPr lang="en-US" altLang="zh-CN" sz="2800" dirty="0">
                <a:latin typeface="Arial"/>
                <a:cs typeface="Arial"/>
              </a:rPr>
              <a:t>of</a:t>
            </a:r>
            <a:r>
              <a:rPr lang="en-US" altLang="zh-CN" sz="2800" spc="-10" dirty="0">
                <a:latin typeface="Arial"/>
                <a:cs typeface="Arial"/>
              </a:rPr>
              <a:t> </a:t>
            </a:r>
            <a:r>
              <a:rPr lang="en-US" altLang="zh-CN" sz="2800" dirty="0">
                <a:latin typeface="Arial"/>
                <a:cs typeface="Arial"/>
              </a:rPr>
              <a:t>translating</a:t>
            </a:r>
            <a:r>
              <a:rPr lang="en-US" altLang="zh-CN" sz="2800" spc="-10" dirty="0">
                <a:latin typeface="Arial"/>
                <a:cs typeface="Arial"/>
              </a:rPr>
              <a:t> </a:t>
            </a:r>
            <a:r>
              <a:rPr lang="en-US" altLang="zh-CN" sz="2800" dirty="0">
                <a:latin typeface="Arial"/>
                <a:cs typeface="Arial"/>
              </a:rPr>
              <a:t>high-level</a:t>
            </a:r>
            <a:r>
              <a:rPr lang="en-US" altLang="zh-CN" sz="2800" spc="-5" dirty="0">
                <a:latin typeface="Arial"/>
                <a:cs typeface="Arial"/>
              </a:rPr>
              <a:t> </a:t>
            </a:r>
            <a:r>
              <a:rPr lang="en-US" altLang="zh-CN" sz="2800" spc="-10" dirty="0">
                <a:latin typeface="Arial"/>
                <a:cs typeface="Arial"/>
              </a:rPr>
              <a:t>language</a:t>
            </a:r>
          </a:p>
          <a:p>
            <a:pPr lvl="1"/>
            <a:r>
              <a:rPr lang="fr-FR" altLang="zh-CN" sz="2400" i="1" dirty="0" err="1">
                <a:solidFill>
                  <a:srgbClr val="D8127E"/>
                </a:solidFill>
                <a:latin typeface="Arial"/>
                <a:cs typeface="Arial"/>
              </a:rPr>
              <a:t>Interpretation</a:t>
            </a:r>
            <a:r>
              <a:rPr lang="fr-FR" altLang="zh-CN" sz="2400" i="1" spc="254" dirty="0">
                <a:solidFill>
                  <a:srgbClr val="CE0000"/>
                </a:solidFill>
                <a:latin typeface="Arial"/>
                <a:cs typeface="Arial"/>
              </a:rPr>
              <a:t> </a:t>
            </a:r>
            <a:r>
              <a:rPr lang="fr-FR" altLang="zh-CN" sz="2400" i="1" dirty="0">
                <a:latin typeface="Arial"/>
                <a:cs typeface="Arial"/>
              </a:rPr>
              <a:t>(LISP,</a:t>
            </a:r>
            <a:r>
              <a:rPr lang="fr-FR" altLang="zh-CN" sz="2400" i="1" spc="-15" dirty="0">
                <a:latin typeface="Arial"/>
                <a:cs typeface="Arial"/>
              </a:rPr>
              <a:t> </a:t>
            </a:r>
            <a:r>
              <a:rPr lang="fr-FR" altLang="zh-CN" sz="2400" i="1" dirty="0">
                <a:latin typeface="Arial"/>
                <a:cs typeface="Arial"/>
              </a:rPr>
              <a:t>Java,</a:t>
            </a:r>
            <a:r>
              <a:rPr lang="fr-FR" altLang="zh-CN" sz="2400" i="1" spc="-15" dirty="0">
                <a:latin typeface="Arial"/>
                <a:cs typeface="Arial"/>
              </a:rPr>
              <a:t> </a:t>
            </a:r>
            <a:r>
              <a:rPr lang="fr-FR" altLang="zh-CN" sz="2400" i="1" dirty="0">
                <a:latin typeface="Arial"/>
                <a:cs typeface="Arial"/>
              </a:rPr>
              <a:t>Python,</a:t>
            </a:r>
            <a:r>
              <a:rPr lang="fr-FR" altLang="zh-CN" sz="2400" i="1" spc="-15" dirty="0">
                <a:latin typeface="Arial"/>
                <a:cs typeface="Arial"/>
              </a:rPr>
              <a:t> </a:t>
            </a:r>
            <a:r>
              <a:rPr lang="fr-FR" altLang="zh-CN" sz="2400" i="1" spc="-10" dirty="0">
                <a:latin typeface="Arial"/>
                <a:cs typeface="Arial"/>
              </a:rPr>
              <a:t>Matlab…)</a:t>
            </a:r>
          </a:p>
          <a:p>
            <a:pPr lvl="2"/>
            <a:r>
              <a:rPr lang="en-US" altLang="zh-CN" dirty="0">
                <a:latin typeface="Arial"/>
                <a:cs typeface="Arial"/>
              </a:rPr>
              <a:t>interpreter</a:t>
            </a:r>
            <a:r>
              <a:rPr lang="en-US" altLang="zh-CN" spc="-25" dirty="0">
                <a:latin typeface="Arial"/>
                <a:cs typeface="Arial"/>
              </a:rPr>
              <a:t> </a:t>
            </a:r>
            <a:r>
              <a:rPr lang="en-US" altLang="zh-CN" dirty="0">
                <a:latin typeface="Arial"/>
                <a:cs typeface="Arial"/>
              </a:rPr>
              <a:t>=</a:t>
            </a:r>
            <a:r>
              <a:rPr lang="en-US" altLang="zh-CN" spc="-30" dirty="0">
                <a:latin typeface="Arial"/>
                <a:cs typeface="Arial"/>
              </a:rPr>
              <a:t> </a:t>
            </a:r>
            <a:r>
              <a:rPr lang="en-US" altLang="zh-CN" dirty="0">
                <a:latin typeface="Arial"/>
                <a:cs typeface="Arial"/>
              </a:rPr>
              <a:t>program</a:t>
            </a:r>
            <a:r>
              <a:rPr lang="en-US" altLang="zh-CN" spc="-25" dirty="0">
                <a:latin typeface="Arial"/>
                <a:cs typeface="Arial"/>
              </a:rPr>
              <a:t> </a:t>
            </a:r>
            <a:r>
              <a:rPr lang="en-US" altLang="zh-CN" dirty="0">
                <a:latin typeface="Arial"/>
                <a:cs typeface="Arial"/>
              </a:rPr>
              <a:t>that</a:t>
            </a:r>
            <a:r>
              <a:rPr lang="en-US" altLang="zh-CN" spc="-30" dirty="0">
                <a:latin typeface="Arial"/>
                <a:cs typeface="Arial"/>
              </a:rPr>
              <a:t> </a:t>
            </a:r>
            <a:r>
              <a:rPr lang="en-US" altLang="zh-CN" dirty="0">
                <a:latin typeface="Arial"/>
                <a:cs typeface="Arial"/>
              </a:rPr>
              <a:t>executes</a:t>
            </a:r>
            <a:r>
              <a:rPr lang="en-US" altLang="zh-CN" spc="-25" dirty="0">
                <a:latin typeface="Arial"/>
                <a:cs typeface="Arial"/>
              </a:rPr>
              <a:t> </a:t>
            </a:r>
            <a:r>
              <a:rPr lang="en-US" altLang="zh-CN" dirty="0">
                <a:latin typeface="Arial"/>
                <a:cs typeface="Arial"/>
              </a:rPr>
              <a:t>program</a:t>
            </a:r>
            <a:r>
              <a:rPr lang="en-US" altLang="zh-CN" spc="-25" dirty="0">
                <a:latin typeface="Arial"/>
                <a:cs typeface="Arial"/>
              </a:rPr>
              <a:t> </a:t>
            </a:r>
            <a:r>
              <a:rPr lang="en-US" altLang="zh-CN" dirty="0">
                <a:latin typeface="Arial"/>
                <a:cs typeface="Arial"/>
              </a:rPr>
              <a:t>statements </a:t>
            </a:r>
            <a:r>
              <a:rPr lang="en-US" altLang="zh-CN" spc="-10" dirty="0">
                <a:latin typeface="Arial"/>
                <a:cs typeface="Arial"/>
              </a:rPr>
              <a:t>(generally </a:t>
            </a:r>
            <a:r>
              <a:rPr lang="en-US" altLang="zh-CN" dirty="0">
                <a:latin typeface="Arial"/>
                <a:cs typeface="Arial"/>
              </a:rPr>
              <a:t>one</a:t>
            </a:r>
            <a:r>
              <a:rPr lang="en-US" altLang="zh-CN" spc="-25" dirty="0">
                <a:latin typeface="Arial"/>
                <a:cs typeface="Arial"/>
              </a:rPr>
              <a:t> </a:t>
            </a:r>
            <a:r>
              <a:rPr lang="en-US" altLang="zh-CN" dirty="0">
                <a:latin typeface="Arial"/>
                <a:cs typeface="Arial"/>
              </a:rPr>
              <a:t>line/command</a:t>
            </a:r>
            <a:r>
              <a:rPr lang="en-US" altLang="zh-CN" spc="-20" dirty="0">
                <a:latin typeface="Arial"/>
                <a:cs typeface="Arial"/>
              </a:rPr>
              <a:t> </a:t>
            </a:r>
            <a:r>
              <a:rPr lang="en-US" altLang="zh-CN" dirty="0">
                <a:latin typeface="Arial"/>
                <a:cs typeface="Arial"/>
              </a:rPr>
              <a:t>at</a:t>
            </a:r>
            <a:r>
              <a:rPr lang="en-US" altLang="zh-CN" spc="-20" dirty="0">
                <a:latin typeface="Arial"/>
                <a:cs typeface="Arial"/>
              </a:rPr>
              <a:t> </a:t>
            </a:r>
            <a:r>
              <a:rPr lang="en-US" altLang="zh-CN" dirty="0">
                <a:latin typeface="Arial"/>
                <a:cs typeface="Arial"/>
              </a:rPr>
              <a:t>a</a:t>
            </a:r>
            <a:r>
              <a:rPr lang="en-US" altLang="zh-CN" spc="-20" dirty="0">
                <a:latin typeface="Arial"/>
                <a:cs typeface="Arial"/>
              </a:rPr>
              <a:t> time)</a:t>
            </a:r>
            <a:endParaRPr lang="en-US" altLang="zh-CN" dirty="0">
              <a:latin typeface="Arial"/>
              <a:cs typeface="Arial"/>
            </a:endParaRPr>
          </a:p>
          <a:p>
            <a:pPr lvl="2"/>
            <a:r>
              <a:rPr lang="en-US" altLang="zh-CN" sz="2000" spc="-10" dirty="0">
                <a:latin typeface="Arial"/>
                <a:cs typeface="Arial"/>
              </a:rPr>
              <a:t>Called</a:t>
            </a:r>
            <a:r>
              <a:rPr lang="en-US" altLang="zh-CN" sz="2000" dirty="0">
                <a:latin typeface="Arial"/>
                <a:cs typeface="Arial"/>
              </a:rPr>
              <a:t> a</a:t>
            </a:r>
            <a:r>
              <a:rPr lang="en-US" altLang="zh-CN" sz="2000" spc="5" dirty="0">
                <a:latin typeface="Arial"/>
                <a:cs typeface="Arial"/>
              </a:rPr>
              <a:t> </a:t>
            </a:r>
            <a:r>
              <a:rPr lang="en-US" altLang="zh-CN" sz="2000" spc="-10" dirty="0">
                <a:solidFill>
                  <a:srgbClr val="C00000"/>
                </a:solidFill>
                <a:latin typeface="Arial"/>
                <a:cs typeface="Arial"/>
              </a:rPr>
              <a:t>Virtual</a:t>
            </a:r>
            <a:r>
              <a:rPr lang="en-US" altLang="zh-CN" sz="2000" spc="10" dirty="0">
                <a:solidFill>
                  <a:srgbClr val="C00000"/>
                </a:solidFill>
                <a:latin typeface="Arial"/>
                <a:cs typeface="Arial"/>
              </a:rPr>
              <a:t> </a:t>
            </a:r>
            <a:r>
              <a:rPr lang="en-US" altLang="zh-CN" sz="2000" spc="-10" dirty="0">
                <a:solidFill>
                  <a:srgbClr val="C00000"/>
                </a:solidFill>
                <a:latin typeface="Arial"/>
                <a:cs typeface="Arial"/>
              </a:rPr>
              <a:t>Machine</a:t>
            </a:r>
          </a:p>
          <a:p>
            <a:pPr lvl="2"/>
            <a:r>
              <a:rPr lang="en-US" altLang="zh-CN" sz="2200" dirty="0">
                <a:latin typeface="Arial"/>
                <a:cs typeface="Arial"/>
              </a:rPr>
              <a:t>easy</a:t>
            </a:r>
            <a:r>
              <a:rPr lang="en-US" altLang="zh-CN" sz="2200" spc="-25" dirty="0">
                <a:latin typeface="Arial"/>
                <a:cs typeface="Arial"/>
              </a:rPr>
              <a:t> </a:t>
            </a:r>
            <a:r>
              <a:rPr lang="en-US" altLang="zh-CN" sz="2200" dirty="0">
                <a:latin typeface="Arial"/>
                <a:cs typeface="Arial"/>
              </a:rPr>
              <a:t>to</a:t>
            </a:r>
            <a:r>
              <a:rPr lang="en-US" altLang="zh-CN" sz="2200" spc="-25" dirty="0">
                <a:latin typeface="Arial"/>
                <a:cs typeface="Arial"/>
              </a:rPr>
              <a:t> </a:t>
            </a:r>
            <a:r>
              <a:rPr lang="en-US" altLang="zh-CN" sz="2200" dirty="0">
                <a:latin typeface="Arial"/>
                <a:cs typeface="Arial"/>
              </a:rPr>
              <a:t>debug,</a:t>
            </a:r>
            <a:r>
              <a:rPr lang="en-US" altLang="zh-CN" sz="2200" spc="-25" dirty="0">
                <a:latin typeface="Arial"/>
                <a:cs typeface="Arial"/>
              </a:rPr>
              <a:t> </a:t>
            </a:r>
            <a:r>
              <a:rPr lang="en-US" altLang="zh-CN" sz="2200" dirty="0">
                <a:latin typeface="Arial"/>
                <a:cs typeface="Arial"/>
              </a:rPr>
              <a:t>make</a:t>
            </a:r>
            <a:r>
              <a:rPr lang="en-US" altLang="zh-CN" sz="2200" spc="-25" dirty="0">
                <a:latin typeface="Arial"/>
                <a:cs typeface="Arial"/>
              </a:rPr>
              <a:t> </a:t>
            </a:r>
            <a:r>
              <a:rPr lang="en-US" altLang="zh-CN" sz="2200" dirty="0">
                <a:latin typeface="Arial"/>
                <a:cs typeface="Arial"/>
              </a:rPr>
              <a:t>changes,</a:t>
            </a:r>
            <a:r>
              <a:rPr lang="en-US" altLang="zh-CN" sz="2200" spc="-25" dirty="0">
                <a:latin typeface="Arial"/>
                <a:cs typeface="Arial"/>
              </a:rPr>
              <a:t> </a:t>
            </a:r>
            <a:r>
              <a:rPr lang="en-US" altLang="zh-CN" sz="2200" dirty="0">
                <a:latin typeface="Arial"/>
                <a:cs typeface="Arial"/>
              </a:rPr>
              <a:t>view</a:t>
            </a:r>
            <a:r>
              <a:rPr lang="en-US" altLang="zh-CN" sz="2200" spc="-25" dirty="0">
                <a:latin typeface="Arial"/>
                <a:cs typeface="Arial"/>
              </a:rPr>
              <a:t> </a:t>
            </a:r>
            <a:r>
              <a:rPr lang="en-US" altLang="zh-CN" sz="2200" dirty="0">
                <a:latin typeface="Arial"/>
                <a:cs typeface="Arial"/>
              </a:rPr>
              <a:t>intermediate</a:t>
            </a:r>
            <a:r>
              <a:rPr lang="en-US" altLang="zh-CN" sz="2200" spc="-25" dirty="0">
                <a:latin typeface="Arial"/>
                <a:cs typeface="Arial"/>
              </a:rPr>
              <a:t> </a:t>
            </a:r>
            <a:r>
              <a:rPr lang="en-US" altLang="zh-CN" sz="2200" spc="-10" dirty="0">
                <a:latin typeface="Arial"/>
                <a:cs typeface="Arial"/>
              </a:rPr>
              <a:t>results</a:t>
            </a:r>
            <a:endParaRPr lang="en-US" altLang="zh-CN" sz="5200" spc="-10" dirty="0">
              <a:latin typeface="Arial"/>
              <a:cs typeface="Arial"/>
            </a:endParaRPr>
          </a:p>
          <a:p>
            <a:pPr lvl="1">
              <a:buSzPct val="90000"/>
              <a:tabLst>
                <a:tab pos="196850" algn="l"/>
              </a:tabLst>
            </a:pPr>
            <a:r>
              <a:rPr lang="en-US" altLang="zh-CN" sz="2400" dirty="0">
                <a:solidFill>
                  <a:srgbClr val="D8127E"/>
                </a:solidFill>
                <a:latin typeface="Arial"/>
                <a:cs typeface="Arial"/>
              </a:rPr>
              <a:t>Compilation</a:t>
            </a:r>
            <a:r>
              <a:rPr lang="en-US" altLang="zh-CN" sz="2400" dirty="0">
                <a:latin typeface="Arial"/>
                <a:cs typeface="Arial"/>
              </a:rPr>
              <a:t> (C, C++, Pascal,…)</a:t>
            </a:r>
          </a:p>
          <a:p>
            <a:pPr lvl="2">
              <a:buSzPct val="90000"/>
              <a:tabLst>
                <a:tab pos="196850" algn="l"/>
              </a:tabLst>
            </a:pPr>
            <a:r>
              <a:rPr lang="en-US" altLang="zh-CN" sz="2000" dirty="0">
                <a:latin typeface="Arial"/>
                <a:cs typeface="Arial"/>
              </a:rPr>
              <a:t>translates statements into machine language</a:t>
            </a:r>
          </a:p>
          <a:p>
            <a:pPr lvl="2">
              <a:buSzPct val="90000"/>
              <a:tabLst>
                <a:tab pos="196850" algn="l"/>
              </a:tabLst>
            </a:pPr>
            <a:r>
              <a:rPr lang="en-US" altLang="zh-CN" sz="2000" dirty="0">
                <a:latin typeface="Arial"/>
                <a:cs typeface="Arial"/>
              </a:rPr>
              <a:t>does not execute, but creates executable program</a:t>
            </a:r>
          </a:p>
          <a:p>
            <a:pPr lvl="2">
              <a:buSzPct val="90000"/>
              <a:tabLst>
                <a:tab pos="196850" algn="l"/>
              </a:tabLst>
            </a:pPr>
            <a:r>
              <a:rPr lang="en-US" altLang="zh-CN" sz="2000" dirty="0">
                <a:latin typeface="Arial"/>
                <a:cs typeface="Arial"/>
              </a:rPr>
              <a:t>performs optimization over multiple statements</a:t>
            </a:r>
          </a:p>
          <a:p>
            <a:pPr lvl="1">
              <a:buSzPct val="90000"/>
              <a:tabLst>
                <a:tab pos="196850" algn="l"/>
              </a:tabLst>
            </a:pPr>
            <a:r>
              <a:rPr lang="en-US" altLang="zh-CN" sz="2400" spc="-10" dirty="0">
                <a:latin typeface="Arial"/>
                <a:cs typeface="Arial"/>
              </a:rPr>
              <a:t>Example:</a:t>
            </a:r>
          </a:p>
          <a:p>
            <a:pPr lvl="1">
              <a:buSzPct val="90000"/>
              <a:tabLst>
                <a:tab pos="196850" algn="l"/>
              </a:tabLst>
            </a:pPr>
            <a:endParaRPr lang="en-US" altLang="zh-CN" sz="2400" spc="-10" dirty="0">
              <a:latin typeface="Arial"/>
              <a:cs typeface="Arial"/>
            </a:endParaRPr>
          </a:p>
          <a:p>
            <a:pPr lvl="2">
              <a:buSzPct val="90000"/>
              <a:tabLst>
                <a:tab pos="196850" algn="l"/>
              </a:tabLst>
            </a:pPr>
            <a:r>
              <a:rPr lang="en-US" altLang="zh-CN" sz="2000" dirty="0" err="1">
                <a:latin typeface="Arial"/>
                <a:cs typeface="Arial"/>
              </a:rPr>
              <a:t>Interpretted</a:t>
            </a:r>
            <a:r>
              <a:rPr lang="en-US" altLang="zh-CN" sz="2000" spc="5" dirty="0">
                <a:latin typeface="Arial"/>
                <a:cs typeface="Arial"/>
              </a:rPr>
              <a:t> </a:t>
            </a:r>
            <a:r>
              <a:rPr lang="en-US" altLang="zh-CN" sz="2000" dirty="0">
                <a:latin typeface="Arial"/>
                <a:cs typeface="Arial"/>
              </a:rPr>
              <a:t>language:</a:t>
            </a:r>
            <a:r>
              <a:rPr lang="en-US" altLang="zh-CN" sz="2000" spc="-5" dirty="0">
                <a:latin typeface="Arial"/>
                <a:cs typeface="Arial"/>
              </a:rPr>
              <a:t> </a:t>
            </a:r>
            <a:r>
              <a:rPr lang="en-US" altLang="zh-CN" sz="2000" dirty="0">
                <a:latin typeface="Arial"/>
                <a:cs typeface="Arial"/>
              </a:rPr>
              <a:t>3 </a:t>
            </a:r>
            <a:r>
              <a:rPr lang="en-US" altLang="zh-CN" sz="2000" spc="-10" dirty="0">
                <a:latin typeface="Arial"/>
                <a:cs typeface="Arial"/>
              </a:rPr>
              <a:t>instructions</a:t>
            </a:r>
          </a:p>
          <a:p>
            <a:pPr lvl="2">
              <a:buSzPct val="90000"/>
              <a:tabLst>
                <a:tab pos="196850" algn="l"/>
              </a:tabLst>
            </a:pPr>
            <a:r>
              <a:rPr lang="en-US" altLang="zh-CN" sz="2000" dirty="0">
                <a:latin typeface="Arial"/>
                <a:cs typeface="Arial"/>
              </a:rPr>
              <a:t>Compiler</a:t>
            </a:r>
            <a:r>
              <a:rPr lang="en-US" altLang="zh-CN" sz="2000" spc="-10" dirty="0">
                <a:latin typeface="Arial"/>
                <a:cs typeface="Arial"/>
              </a:rPr>
              <a:t> </a:t>
            </a:r>
            <a:r>
              <a:rPr lang="en-US" altLang="zh-CN" sz="2000" dirty="0">
                <a:latin typeface="Arial"/>
                <a:cs typeface="Arial"/>
              </a:rPr>
              <a:t>optimized</a:t>
            </a:r>
            <a:r>
              <a:rPr lang="en-US" altLang="zh-CN" sz="2000" spc="-10" dirty="0">
                <a:latin typeface="Arial"/>
                <a:cs typeface="Arial"/>
              </a:rPr>
              <a:t> </a:t>
            </a:r>
            <a:r>
              <a:rPr lang="en-US" altLang="zh-CN" sz="2000" dirty="0">
                <a:latin typeface="Arial"/>
                <a:cs typeface="Arial"/>
              </a:rPr>
              <a:t>code:</a:t>
            </a:r>
            <a:r>
              <a:rPr lang="en-US" altLang="zh-CN" sz="2000" spc="-15" dirty="0">
                <a:latin typeface="Arial"/>
                <a:cs typeface="Arial"/>
              </a:rPr>
              <a:t> </a:t>
            </a:r>
            <a:r>
              <a:rPr lang="en-US" altLang="zh-CN" sz="2000" dirty="0">
                <a:latin typeface="Arial"/>
                <a:cs typeface="Arial"/>
              </a:rPr>
              <a:t>1</a:t>
            </a:r>
            <a:r>
              <a:rPr lang="en-US" altLang="zh-CN" sz="2000" spc="-10" dirty="0">
                <a:latin typeface="Arial"/>
                <a:cs typeface="Arial"/>
              </a:rPr>
              <a:t> </a:t>
            </a:r>
            <a:r>
              <a:rPr lang="en-US" altLang="zh-CN" sz="2000" dirty="0">
                <a:latin typeface="Arial"/>
                <a:cs typeface="Arial"/>
              </a:rPr>
              <a:t>instruction</a:t>
            </a:r>
            <a:r>
              <a:rPr lang="en-US" altLang="zh-CN" sz="2000" spc="254" dirty="0">
                <a:latin typeface="Arial"/>
                <a:cs typeface="Arial"/>
              </a:rPr>
              <a:t> </a:t>
            </a:r>
            <a:r>
              <a:rPr lang="en-US" altLang="zh-CN" sz="2000" dirty="0">
                <a:latin typeface="Arial"/>
                <a:cs typeface="Arial"/>
              </a:rPr>
              <a:t>Z</a:t>
            </a:r>
            <a:r>
              <a:rPr lang="en-US" altLang="zh-CN" sz="2000" spc="-10" dirty="0">
                <a:latin typeface="Arial"/>
                <a:cs typeface="Arial"/>
              </a:rPr>
              <a:t> </a:t>
            </a:r>
            <a:r>
              <a:rPr lang="en-US" altLang="zh-CN" sz="2000" dirty="0">
                <a:latin typeface="Arial"/>
                <a:cs typeface="Arial"/>
              </a:rPr>
              <a:t>=</a:t>
            </a:r>
            <a:r>
              <a:rPr lang="en-US" altLang="zh-CN" sz="2000" spc="-15" dirty="0">
                <a:latin typeface="Arial"/>
                <a:cs typeface="Arial"/>
              </a:rPr>
              <a:t> </a:t>
            </a:r>
            <a:r>
              <a:rPr lang="en-US" altLang="zh-CN" sz="2000" spc="-25" dirty="0">
                <a:latin typeface="Arial"/>
                <a:cs typeface="Arial"/>
              </a:rPr>
              <a:t>8*W</a:t>
            </a:r>
            <a:endParaRPr lang="en-US" altLang="zh-CN" sz="2000" dirty="0">
              <a:latin typeface="Arial"/>
              <a:cs typeface="Arial"/>
            </a:endParaRPr>
          </a:p>
          <a:p>
            <a:pPr marL="324486" lvl="1" indent="0">
              <a:spcBef>
                <a:spcPts val="275"/>
              </a:spcBef>
              <a:buNone/>
              <a:tabLst>
                <a:tab pos="441325" algn="l"/>
              </a:tabLst>
            </a:pPr>
            <a:endParaRPr lang="en-US" altLang="zh-CN" spc="-10" dirty="0">
              <a:latin typeface="Arial"/>
              <a:cs typeface="Arial"/>
            </a:endParaRPr>
          </a:p>
        </p:txBody>
      </p:sp>
      <p:sp>
        <p:nvSpPr>
          <p:cNvPr id="5" name="文本框 4">
            <a:extLst>
              <a:ext uri="{FF2B5EF4-FFF2-40B4-BE49-F238E27FC236}">
                <a16:creationId xmlns:a16="http://schemas.microsoft.com/office/drawing/2014/main" id="{7899BF4D-7F45-0874-7551-CFB0ABC5DE4F}"/>
              </a:ext>
            </a:extLst>
          </p:cNvPr>
          <p:cNvSpPr txBox="1"/>
          <p:nvPr/>
        </p:nvSpPr>
        <p:spPr>
          <a:xfrm>
            <a:off x="2555776" y="5013176"/>
            <a:ext cx="1728192" cy="974626"/>
          </a:xfrm>
          <a:prstGeom prst="rect">
            <a:avLst/>
          </a:prstGeom>
          <a:noFill/>
        </p:spPr>
        <p:txBody>
          <a:bodyPr wrap="square">
            <a:spAutoFit/>
          </a:bodyPr>
          <a:lstStyle/>
          <a:p>
            <a:pPr marL="267335" marR="0" lvl="0" indent="0" algn="l" defTabSz="914400" rtl="0" eaLnBrk="0" fontAlgn="base" latinLnBrk="0" hangingPunct="0">
              <a:lnSpc>
                <a:spcPct val="100000"/>
              </a:lnSpc>
              <a:spcBef>
                <a:spcPts val="195"/>
              </a:spcBef>
              <a:spcAft>
                <a:spcPct val="0"/>
              </a:spcAft>
              <a:buClrTx/>
              <a:buSzTx/>
              <a:buFont typeface="Wingdings" panose="05000000000000000000" pitchFamily="2" charset="2"/>
              <a:buNone/>
              <a:tabLst/>
              <a:defRPr/>
            </a:pPr>
            <a:r>
              <a:rPr kumimoji="0" lang="en-US" altLang="zh-CN" sz="1800" b="1" i="0" u="none" strike="noStrike" kern="0" cap="none" spc="0"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X</a:t>
            </a:r>
            <a:r>
              <a:rPr kumimoji="0" lang="en-US" altLang="zh-CN" sz="1800" b="1" i="0" u="none" strike="noStrike" kern="0" cap="none" spc="-10"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 </a:t>
            </a:r>
            <a:r>
              <a:rPr kumimoji="0" lang="en-US" altLang="zh-CN" sz="1800" b="1" i="0" u="none" strike="noStrike" kern="0" cap="none" spc="0"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a:t>
            </a:r>
            <a:r>
              <a:rPr kumimoji="0" lang="en-US" altLang="zh-CN" sz="1800" b="1" i="0" u="none" strike="noStrike" kern="0" cap="none" spc="-15"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 </a:t>
            </a:r>
            <a:r>
              <a:rPr kumimoji="0" lang="en-US" altLang="zh-CN" sz="1800" b="1" i="0" u="none" strike="noStrike" kern="0" cap="none" spc="-25"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W+W</a:t>
            </a:r>
            <a:endParaRPr lang="en-US" altLang="zh-CN" b="1" kern="0" baseline="0" dirty="0">
              <a:solidFill>
                <a:srgbClr val="000000"/>
              </a:solidFill>
              <a:highlight>
                <a:srgbClr val="00FFFF"/>
              </a:highlight>
              <a:latin typeface="Arial"/>
              <a:ea typeface="微软雅黑" panose="020B0503020204020204" pitchFamily="34" charset="-122"/>
              <a:cs typeface="Arial"/>
            </a:endParaRPr>
          </a:p>
          <a:p>
            <a:pPr marL="267335" marR="0" lvl="0" indent="0" algn="l" defTabSz="914400" rtl="0" eaLnBrk="0" fontAlgn="base" latinLnBrk="0" hangingPunct="0">
              <a:lnSpc>
                <a:spcPct val="100000"/>
              </a:lnSpc>
              <a:spcBef>
                <a:spcPts val="195"/>
              </a:spcBef>
              <a:spcAft>
                <a:spcPct val="0"/>
              </a:spcAft>
              <a:buClrTx/>
              <a:buSzTx/>
              <a:buFont typeface="Wingdings" panose="05000000000000000000" pitchFamily="2" charset="2"/>
              <a:buNone/>
              <a:tabLst/>
              <a:defRPr/>
            </a:pPr>
            <a:r>
              <a:rPr kumimoji="0" lang="en-US" altLang="zh-CN" sz="1800" b="1" i="0" u="none" strike="noStrike" kern="0" cap="none" spc="0"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Y</a:t>
            </a:r>
            <a:r>
              <a:rPr kumimoji="0" lang="en-US" altLang="zh-CN" sz="1800" b="1" i="0" u="none" strike="noStrike" kern="0" cap="none" spc="-10"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 </a:t>
            </a:r>
            <a:r>
              <a:rPr kumimoji="0" lang="en-US" altLang="zh-CN" sz="1800" b="1" i="0" u="none" strike="noStrike" kern="0" cap="none" spc="0"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a:t>
            </a:r>
            <a:r>
              <a:rPr kumimoji="0" lang="en-US" altLang="zh-CN" sz="1800" b="1" i="0" u="none" strike="noStrike" kern="0" cap="none" spc="-15"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 </a:t>
            </a:r>
            <a:r>
              <a:rPr kumimoji="0" lang="en-US" altLang="zh-CN" sz="1800" b="1" i="0" u="none" strike="noStrike" kern="0" cap="none" spc="0"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X</a:t>
            </a:r>
            <a:r>
              <a:rPr kumimoji="0" lang="en-US" altLang="zh-CN" sz="1800" b="1" i="0" u="none" strike="noStrike" kern="0" cap="none" spc="-5"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 </a:t>
            </a:r>
            <a:r>
              <a:rPr kumimoji="0" lang="en-US" altLang="zh-CN" sz="1800" b="1" i="0" u="none" strike="noStrike" kern="0" cap="none" spc="0"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a:t>
            </a:r>
            <a:r>
              <a:rPr kumimoji="0" lang="en-US" altLang="zh-CN" sz="1800" b="1" i="0" u="none" strike="noStrike" kern="0" cap="none" spc="-15"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 </a:t>
            </a:r>
            <a:r>
              <a:rPr kumimoji="0" lang="en-US" altLang="zh-CN" sz="1800" b="1" i="0" u="none" strike="noStrike" kern="0" cap="none" spc="-50"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X</a:t>
            </a:r>
          </a:p>
          <a:p>
            <a:pPr marL="267335" marR="0" lvl="0" indent="0" algn="l" defTabSz="914400" rtl="0" eaLnBrk="0" fontAlgn="base" latinLnBrk="0" hangingPunct="0">
              <a:lnSpc>
                <a:spcPct val="100000"/>
              </a:lnSpc>
              <a:spcBef>
                <a:spcPts val="195"/>
              </a:spcBef>
              <a:spcAft>
                <a:spcPct val="0"/>
              </a:spcAft>
              <a:buClrTx/>
              <a:buSzTx/>
              <a:buFont typeface="Wingdings" panose="05000000000000000000" pitchFamily="2" charset="2"/>
              <a:buNone/>
              <a:tabLst/>
              <a:defRPr/>
            </a:pPr>
            <a:r>
              <a:rPr kumimoji="0" lang="en-US" altLang="zh-CN" sz="1800" b="1" i="0" u="none" strike="noStrike" kern="0" cap="none" spc="0"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Z=</a:t>
            </a:r>
            <a:r>
              <a:rPr kumimoji="0" lang="en-US" altLang="zh-CN" sz="1800" b="1" i="0" u="none" strike="noStrike" kern="0" cap="none" spc="-20"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 </a:t>
            </a:r>
            <a:r>
              <a:rPr kumimoji="0" lang="en-US" altLang="zh-CN" sz="1800" b="1" i="0" u="none" strike="noStrike" kern="0" cap="none" spc="0"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Y</a:t>
            </a:r>
            <a:r>
              <a:rPr kumimoji="0" lang="en-US" altLang="zh-CN" sz="1800" b="1" i="0" u="none" strike="noStrike" kern="0" cap="none" spc="-10"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 </a:t>
            </a:r>
            <a:r>
              <a:rPr kumimoji="0" lang="en-US" altLang="zh-CN" sz="1800" b="1" i="0" u="none" strike="noStrike" kern="0" cap="none" spc="0"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a:t>
            </a:r>
            <a:r>
              <a:rPr kumimoji="0" lang="en-US" altLang="zh-CN" sz="1800" b="1" i="0" u="none" strike="noStrike" kern="0" cap="none" spc="-15"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 </a:t>
            </a:r>
            <a:r>
              <a:rPr kumimoji="0" lang="en-US" altLang="zh-CN" sz="1800" b="1" i="0" u="none" strike="noStrike" kern="0" cap="none" spc="-60"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rPr>
              <a:t>Y</a:t>
            </a:r>
            <a:endParaRPr kumimoji="0" lang="en-US" altLang="zh-CN" sz="1800" b="1" i="0" u="none" strike="noStrike" kern="0" cap="none" spc="0" normalizeH="0" baseline="0" noProof="0" dirty="0">
              <a:ln>
                <a:noFill/>
              </a:ln>
              <a:solidFill>
                <a:srgbClr val="000000"/>
              </a:solidFill>
              <a:effectLst/>
              <a:highlight>
                <a:srgbClr val="00FFFF"/>
              </a:highlight>
              <a:uLnTx/>
              <a:uFillTx/>
              <a:latin typeface="Arial"/>
              <a:ea typeface="微软雅黑" panose="020B0503020204020204" pitchFamily="34" charset="-122"/>
              <a:cs typeface="Arial"/>
            </a:endParaRPr>
          </a:p>
        </p:txBody>
      </p:sp>
    </p:spTree>
    <p:extLst>
      <p:ext uri="{BB962C8B-B14F-4D97-AF65-F5344CB8AC3E}">
        <p14:creationId xmlns:p14="http://schemas.microsoft.com/office/powerpoint/2010/main" val="2824191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10DE3C-2FE6-7E0B-37E0-6CF88BA6F120}"/>
              </a:ext>
            </a:extLst>
          </p:cNvPr>
          <p:cNvSpPr>
            <a:spLocks noGrp="1"/>
          </p:cNvSpPr>
          <p:nvPr>
            <p:ph type="title"/>
          </p:nvPr>
        </p:nvSpPr>
        <p:spPr/>
        <p:txBody>
          <a:bodyPr/>
          <a:lstStyle/>
          <a:p>
            <a:r>
              <a:rPr lang="en-US" altLang="zh-CN" dirty="0">
                <a:solidFill>
                  <a:srgbClr val="3333CC"/>
                </a:solidFill>
                <a:latin typeface="Arial"/>
                <a:cs typeface="Arial"/>
              </a:rPr>
              <a:t>Compiling</a:t>
            </a:r>
            <a:r>
              <a:rPr lang="en-US" altLang="zh-CN" spc="-20" dirty="0">
                <a:solidFill>
                  <a:srgbClr val="3333CC"/>
                </a:solidFill>
                <a:latin typeface="Arial"/>
                <a:cs typeface="Arial"/>
              </a:rPr>
              <a:t> </a:t>
            </a:r>
            <a:r>
              <a:rPr lang="en-US" altLang="zh-CN" dirty="0">
                <a:solidFill>
                  <a:srgbClr val="3333CC"/>
                </a:solidFill>
                <a:latin typeface="Arial"/>
                <a:cs typeface="Arial"/>
              </a:rPr>
              <a:t>a</a:t>
            </a:r>
            <a:r>
              <a:rPr lang="en-US" altLang="zh-CN" spc="-15" dirty="0">
                <a:solidFill>
                  <a:srgbClr val="3333CC"/>
                </a:solidFill>
                <a:latin typeface="Arial"/>
                <a:cs typeface="Arial"/>
              </a:rPr>
              <a:t> </a:t>
            </a:r>
            <a:r>
              <a:rPr lang="en-US" altLang="zh-CN" dirty="0">
                <a:solidFill>
                  <a:srgbClr val="3333CC"/>
                </a:solidFill>
                <a:latin typeface="Arial"/>
                <a:cs typeface="Arial"/>
              </a:rPr>
              <a:t>C</a:t>
            </a:r>
            <a:r>
              <a:rPr lang="en-US" altLang="zh-CN" spc="-15" dirty="0">
                <a:solidFill>
                  <a:srgbClr val="3333CC"/>
                </a:solidFill>
                <a:latin typeface="Arial"/>
                <a:cs typeface="Arial"/>
              </a:rPr>
              <a:t> </a:t>
            </a:r>
            <a:r>
              <a:rPr lang="en-US" altLang="zh-CN" spc="-10" dirty="0">
                <a:solidFill>
                  <a:srgbClr val="3333CC"/>
                </a:solidFill>
                <a:latin typeface="Arial"/>
                <a:cs typeface="Arial"/>
              </a:rPr>
              <a:t>Program</a:t>
            </a:r>
            <a:endParaRPr lang="zh-CN" altLang="en-US" dirty="0"/>
          </a:p>
        </p:txBody>
      </p:sp>
      <p:sp>
        <p:nvSpPr>
          <p:cNvPr id="3" name="内容占位符 2">
            <a:extLst>
              <a:ext uri="{FF2B5EF4-FFF2-40B4-BE49-F238E27FC236}">
                <a16:creationId xmlns:a16="http://schemas.microsoft.com/office/drawing/2014/main" id="{AF6C9C94-DAD6-EFB4-4976-1AC0317A367A}"/>
              </a:ext>
            </a:extLst>
          </p:cNvPr>
          <p:cNvSpPr>
            <a:spLocks noGrp="1"/>
          </p:cNvSpPr>
          <p:nvPr>
            <p:ph idx="1"/>
          </p:nvPr>
        </p:nvSpPr>
        <p:spPr/>
        <p:txBody>
          <a:bodyPr/>
          <a:lstStyle/>
          <a:p>
            <a:r>
              <a:rPr lang="en-US" altLang="zh-CN" dirty="0">
                <a:latin typeface="Arial"/>
                <a:cs typeface="Arial"/>
              </a:rPr>
              <a:t>Entire</a:t>
            </a:r>
            <a:r>
              <a:rPr lang="en-US" altLang="zh-CN" spc="-20" dirty="0">
                <a:latin typeface="Arial"/>
                <a:cs typeface="Arial"/>
              </a:rPr>
              <a:t> </a:t>
            </a:r>
            <a:r>
              <a:rPr lang="en-US" altLang="zh-CN" dirty="0">
                <a:latin typeface="Arial"/>
                <a:cs typeface="Arial"/>
              </a:rPr>
              <a:t>mechanism</a:t>
            </a:r>
            <a:r>
              <a:rPr lang="en-US" altLang="zh-CN" spc="-15" dirty="0">
                <a:latin typeface="Arial"/>
                <a:cs typeface="Arial"/>
              </a:rPr>
              <a:t> </a:t>
            </a:r>
            <a:r>
              <a:rPr lang="en-US" altLang="zh-CN" dirty="0">
                <a:latin typeface="Arial"/>
                <a:cs typeface="Arial"/>
              </a:rPr>
              <a:t>is</a:t>
            </a:r>
            <a:r>
              <a:rPr lang="en-US" altLang="zh-CN" spc="-15" dirty="0">
                <a:latin typeface="Arial"/>
                <a:cs typeface="Arial"/>
              </a:rPr>
              <a:t> </a:t>
            </a:r>
            <a:r>
              <a:rPr lang="en-US" altLang="zh-CN" dirty="0">
                <a:latin typeface="Arial"/>
                <a:cs typeface="Arial"/>
              </a:rPr>
              <a:t>usually</a:t>
            </a:r>
            <a:r>
              <a:rPr lang="en-US" altLang="zh-CN" spc="-15" dirty="0">
                <a:latin typeface="Arial"/>
                <a:cs typeface="Arial"/>
              </a:rPr>
              <a:t> </a:t>
            </a:r>
            <a:r>
              <a:rPr lang="en-US" altLang="zh-CN" spc="-10" dirty="0">
                <a:latin typeface="Arial"/>
                <a:cs typeface="Arial"/>
              </a:rPr>
              <a:t>called </a:t>
            </a:r>
            <a:r>
              <a:rPr lang="en-US" altLang="zh-CN" dirty="0">
                <a:latin typeface="Arial"/>
                <a:cs typeface="Arial"/>
              </a:rPr>
              <a:t>the</a:t>
            </a:r>
            <a:r>
              <a:rPr lang="en-US" altLang="zh-CN" spc="-20" dirty="0">
                <a:latin typeface="Arial"/>
                <a:cs typeface="Arial"/>
              </a:rPr>
              <a:t> </a:t>
            </a:r>
            <a:r>
              <a:rPr lang="en-US" altLang="zh-CN" spc="-10" dirty="0">
                <a:latin typeface="Arial"/>
                <a:cs typeface="Arial"/>
              </a:rPr>
              <a:t>“compiler”</a:t>
            </a:r>
          </a:p>
          <a:p>
            <a:r>
              <a:rPr lang="en-US" altLang="zh-CN" spc="-10" dirty="0">
                <a:solidFill>
                  <a:srgbClr val="CE0000"/>
                </a:solidFill>
                <a:latin typeface="Arial"/>
                <a:cs typeface="Arial"/>
              </a:rPr>
              <a:t>Preprocessor</a:t>
            </a:r>
          </a:p>
          <a:p>
            <a:pPr lvl="1"/>
            <a:r>
              <a:rPr lang="en-US" altLang="zh-CN" dirty="0">
                <a:latin typeface="Arial"/>
                <a:cs typeface="Arial"/>
              </a:rPr>
              <a:t>macro</a:t>
            </a:r>
            <a:r>
              <a:rPr lang="en-US" altLang="zh-CN" spc="-25" dirty="0">
                <a:latin typeface="Arial"/>
                <a:cs typeface="Arial"/>
              </a:rPr>
              <a:t> </a:t>
            </a:r>
            <a:r>
              <a:rPr lang="en-US" altLang="zh-CN" spc="-10" dirty="0">
                <a:latin typeface="Arial"/>
                <a:cs typeface="Arial"/>
              </a:rPr>
              <a:t>substitution</a:t>
            </a:r>
          </a:p>
          <a:p>
            <a:pPr lvl="1"/>
            <a:r>
              <a:rPr lang="en-US" altLang="zh-CN" dirty="0">
                <a:latin typeface="Arial"/>
                <a:cs typeface="Arial"/>
              </a:rPr>
              <a:t>conditional</a:t>
            </a:r>
            <a:r>
              <a:rPr lang="en-US" altLang="zh-CN" spc="5" dirty="0">
                <a:latin typeface="Arial"/>
                <a:cs typeface="Arial"/>
              </a:rPr>
              <a:t> </a:t>
            </a:r>
            <a:r>
              <a:rPr lang="en-US" altLang="zh-CN" spc="-10" dirty="0">
                <a:latin typeface="Arial"/>
                <a:cs typeface="Arial"/>
              </a:rPr>
              <a:t>compilation</a:t>
            </a:r>
            <a:endParaRPr lang="en-US" altLang="zh-CN" dirty="0">
              <a:latin typeface="Arial"/>
              <a:cs typeface="Arial"/>
            </a:endParaRPr>
          </a:p>
          <a:p>
            <a:pPr lvl="1"/>
            <a:r>
              <a:rPr lang="en-US" altLang="zh-CN" spc="-10" dirty="0">
                <a:latin typeface="Arial"/>
                <a:cs typeface="Arial"/>
              </a:rPr>
              <a:t>“source-</a:t>
            </a:r>
            <a:r>
              <a:rPr lang="en-US" altLang="zh-CN" dirty="0">
                <a:latin typeface="Arial"/>
                <a:cs typeface="Arial"/>
              </a:rPr>
              <a:t>level”</a:t>
            </a:r>
            <a:r>
              <a:rPr lang="en-US" altLang="zh-CN" spc="20" dirty="0">
                <a:latin typeface="Arial"/>
                <a:cs typeface="Arial"/>
              </a:rPr>
              <a:t> </a:t>
            </a:r>
            <a:r>
              <a:rPr lang="en-US" altLang="zh-CN" spc="-10" dirty="0">
                <a:latin typeface="Arial"/>
                <a:cs typeface="Arial"/>
              </a:rPr>
              <a:t>transformations</a:t>
            </a:r>
            <a:endParaRPr lang="en-US" altLang="zh-CN" sz="2400" spc="-10" dirty="0">
              <a:latin typeface="Arial"/>
              <a:cs typeface="Arial"/>
            </a:endParaRPr>
          </a:p>
          <a:p>
            <a:pPr lvl="2"/>
            <a:r>
              <a:rPr lang="en-US" altLang="zh-CN" sz="1800" dirty="0">
                <a:latin typeface="Arial"/>
                <a:cs typeface="Arial"/>
              </a:rPr>
              <a:t>output is still C</a:t>
            </a:r>
          </a:p>
          <a:p>
            <a:r>
              <a:rPr lang="en-US" altLang="zh-CN" spc="-10" dirty="0">
                <a:solidFill>
                  <a:srgbClr val="CE0000"/>
                </a:solidFill>
                <a:latin typeface="Arial"/>
                <a:cs typeface="Arial"/>
              </a:rPr>
              <a:t>Compiler</a:t>
            </a:r>
          </a:p>
          <a:p>
            <a:pPr lvl="1"/>
            <a:r>
              <a:rPr lang="en-US" altLang="zh-CN" dirty="0">
                <a:latin typeface="Arial"/>
                <a:cs typeface="Arial"/>
              </a:rPr>
              <a:t>generates object file</a:t>
            </a:r>
            <a:endParaRPr lang="en-US" altLang="zh-CN" sz="2400" dirty="0">
              <a:latin typeface="Arial"/>
              <a:cs typeface="Arial"/>
            </a:endParaRPr>
          </a:p>
          <a:p>
            <a:pPr lvl="2"/>
            <a:r>
              <a:rPr lang="en-US" altLang="zh-CN" sz="1800" dirty="0">
                <a:latin typeface="Arial"/>
                <a:cs typeface="Arial"/>
              </a:rPr>
              <a:t>machine</a:t>
            </a:r>
            <a:r>
              <a:rPr lang="en-US" altLang="zh-CN" sz="1800" spc="-35" dirty="0">
                <a:latin typeface="Arial"/>
                <a:cs typeface="Arial"/>
              </a:rPr>
              <a:t> </a:t>
            </a:r>
            <a:r>
              <a:rPr lang="en-US" altLang="zh-CN" sz="1800" spc="-10" dirty="0">
                <a:latin typeface="Arial"/>
                <a:cs typeface="Arial"/>
              </a:rPr>
              <a:t>instructions</a:t>
            </a:r>
            <a:endParaRPr lang="en-US" altLang="zh-CN" sz="1800" dirty="0">
              <a:latin typeface="Arial"/>
              <a:cs typeface="Arial"/>
            </a:endParaRPr>
          </a:p>
          <a:p>
            <a:r>
              <a:rPr lang="en-US" altLang="zh-CN" spc="-10" dirty="0">
                <a:solidFill>
                  <a:srgbClr val="CE0000"/>
                </a:solidFill>
                <a:latin typeface="Arial"/>
                <a:cs typeface="Arial"/>
              </a:rPr>
              <a:t>Linker</a:t>
            </a:r>
            <a:endParaRPr lang="en-US" altLang="zh-CN" dirty="0">
              <a:latin typeface="Arial"/>
              <a:cs typeface="Arial"/>
            </a:endParaRPr>
          </a:p>
          <a:p>
            <a:pPr lvl="1"/>
            <a:r>
              <a:rPr lang="en-US" altLang="zh-CN" dirty="0">
                <a:latin typeface="Arial"/>
                <a:cs typeface="Arial"/>
              </a:rPr>
              <a:t>combine</a:t>
            </a:r>
            <a:r>
              <a:rPr lang="en-US" altLang="zh-CN" spc="-5" dirty="0">
                <a:latin typeface="Arial"/>
                <a:cs typeface="Arial"/>
              </a:rPr>
              <a:t> </a:t>
            </a:r>
            <a:r>
              <a:rPr lang="en-US" altLang="zh-CN" dirty="0">
                <a:latin typeface="Arial"/>
                <a:cs typeface="Arial"/>
              </a:rPr>
              <a:t>object</a:t>
            </a:r>
            <a:r>
              <a:rPr lang="en-US" altLang="zh-CN" spc="-5" dirty="0">
                <a:latin typeface="Arial"/>
                <a:cs typeface="Arial"/>
              </a:rPr>
              <a:t> </a:t>
            </a:r>
            <a:r>
              <a:rPr lang="en-US" altLang="zh-CN" spc="-20" dirty="0">
                <a:latin typeface="Arial"/>
                <a:cs typeface="Arial"/>
              </a:rPr>
              <a:t>files </a:t>
            </a:r>
            <a:r>
              <a:rPr lang="en-US" altLang="zh-CN" dirty="0">
                <a:latin typeface="Arial"/>
                <a:cs typeface="Arial"/>
              </a:rPr>
              <a:t>(including</a:t>
            </a:r>
            <a:r>
              <a:rPr lang="en-US" altLang="zh-CN" spc="-15" dirty="0">
                <a:latin typeface="Arial"/>
                <a:cs typeface="Arial"/>
              </a:rPr>
              <a:t> </a:t>
            </a:r>
            <a:r>
              <a:rPr lang="en-US" altLang="zh-CN" spc="-10" dirty="0">
                <a:latin typeface="Arial"/>
                <a:cs typeface="Arial"/>
              </a:rPr>
              <a:t>libraries) </a:t>
            </a:r>
          </a:p>
          <a:p>
            <a:pPr marL="457200" lvl="1" indent="0">
              <a:buNone/>
            </a:pPr>
            <a:r>
              <a:rPr lang="en-US" altLang="zh-CN" spc="-10" dirty="0">
                <a:latin typeface="Arial"/>
                <a:cs typeface="Arial"/>
              </a:rPr>
              <a:t>     </a:t>
            </a:r>
            <a:r>
              <a:rPr lang="en-US" altLang="zh-CN" dirty="0">
                <a:latin typeface="Arial"/>
                <a:cs typeface="Arial"/>
              </a:rPr>
              <a:t>into</a:t>
            </a:r>
            <a:r>
              <a:rPr lang="en-US" altLang="zh-CN" spc="-5" dirty="0">
                <a:latin typeface="Arial"/>
                <a:cs typeface="Arial"/>
              </a:rPr>
              <a:t> </a:t>
            </a:r>
            <a:r>
              <a:rPr lang="en-US" altLang="zh-CN" dirty="0">
                <a:latin typeface="Arial"/>
                <a:cs typeface="Arial"/>
              </a:rPr>
              <a:t>executable </a:t>
            </a:r>
            <a:r>
              <a:rPr lang="en-US" altLang="zh-CN" spc="-20" dirty="0">
                <a:latin typeface="Arial"/>
                <a:cs typeface="Arial"/>
              </a:rPr>
              <a:t>image</a:t>
            </a:r>
            <a:endParaRPr lang="en-US" altLang="zh-CN" dirty="0">
              <a:latin typeface="Arial"/>
              <a:cs typeface="Arial"/>
            </a:endParaRPr>
          </a:p>
          <a:p>
            <a:endParaRPr lang="zh-CN" altLang="en-US" dirty="0"/>
          </a:p>
        </p:txBody>
      </p:sp>
      <p:grpSp>
        <p:nvGrpSpPr>
          <p:cNvPr id="48" name="组合 47">
            <a:extLst>
              <a:ext uri="{FF2B5EF4-FFF2-40B4-BE49-F238E27FC236}">
                <a16:creationId xmlns:a16="http://schemas.microsoft.com/office/drawing/2014/main" id="{051B94A3-AAB7-A432-0FBE-76A19E0BA704}"/>
              </a:ext>
            </a:extLst>
          </p:cNvPr>
          <p:cNvGrpSpPr/>
          <p:nvPr/>
        </p:nvGrpSpPr>
        <p:grpSpPr>
          <a:xfrm>
            <a:off x="4932040" y="1556792"/>
            <a:ext cx="3744416" cy="5112568"/>
            <a:chOff x="3662648" y="1357178"/>
            <a:chExt cx="2431229" cy="3143627"/>
          </a:xfrm>
        </p:grpSpPr>
        <p:sp>
          <p:nvSpPr>
            <p:cNvPr id="49" name="object 5">
              <a:extLst>
                <a:ext uri="{FF2B5EF4-FFF2-40B4-BE49-F238E27FC236}">
                  <a16:creationId xmlns:a16="http://schemas.microsoft.com/office/drawing/2014/main" id="{95CFD40E-55B8-27FC-CF99-642B559EEDAE}"/>
                </a:ext>
              </a:extLst>
            </p:cNvPr>
            <p:cNvSpPr/>
            <p:nvPr/>
          </p:nvSpPr>
          <p:spPr>
            <a:xfrm>
              <a:off x="4922785" y="1357178"/>
              <a:ext cx="720090" cy="359410"/>
            </a:xfrm>
            <a:custGeom>
              <a:avLst/>
              <a:gdLst/>
              <a:ahLst/>
              <a:cxnLst/>
              <a:rect l="l" t="t" r="r" b="b"/>
              <a:pathLst>
                <a:path w="720089" h="359410">
                  <a:moveTo>
                    <a:pt x="0" y="179650"/>
                  </a:moveTo>
                  <a:lnTo>
                    <a:pt x="10141" y="136534"/>
                  </a:lnTo>
                  <a:lnTo>
                    <a:pt x="41414" y="95763"/>
                  </a:lnTo>
                  <a:lnTo>
                    <a:pt x="72037" y="71860"/>
                  </a:lnTo>
                  <a:lnTo>
                    <a:pt x="110354" y="50302"/>
                  </a:lnTo>
                  <a:lnTo>
                    <a:pt x="155366" y="31738"/>
                  </a:lnTo>
                  <a:lnTo>
                    <a:pt x="205872" y="17366"/>
                  </a:lnTo>
                  <a:lnTo>
                    <a:pt x="259776" y="7186"/>
                  </a:lnTo>
                  <a:lnTo>
                    <a:pt x="316827" y="1247"/>
                  </a:lnTo>
                  <a:lnTo>
                    <a:pt x="345602" y="0"/>
                  </a:lnTo>
                  <a:lnTo>
                    <a:pt x="374377" y="0"/>
                  </a:lnTo>
                  <a:lnTo>
                    <a:pt x="432077" y="3593"/>
                  </a:lnTo>
                  <a:lnTo>
                    <a:pt x="487879" y="11427"/>
                  </a:lnTo>
                  <a:lnTo>
                    <a:pt x="540084" y="23953"/>
                  </a:lnTo>
                  <a:lnTo>
                    <a:pt x="588043" y="40171"/>
                  </a:lnTo>
                  <a:lnTo>
                    <a:pt x="629357" y="60482"/>
                  </a:lnTo>
                  <a:lnTo>
                    <a:pt x="664227" y="83886"/>
                  </a:lnTo>
                  <a:lnTo>
                    <a:pt x="701395" y="122811"/>
                  </a:lnTo>
                  <a:lnTo>
                    <a:pt x="718780" y="165278"/>
                  </a:lnTo>
                  <a:lnTo>
                    <a:pt x="720029" y="179650"/>
                  </a:lnTo>
                  <a:lnTo>
                    <a:pt x="718780" y="194022"/>
                  </a:lnTo>
                  <a:lnTo>
                    <a:pt x="701395" y="236490"/>
                  </a:lnTo>
                  <a:lnTo>
                    <a:pt x="664227" y="275414"/>
                  </a:lnTo>
                  <a:lnTo>
                    <a:pt x="629357" y="298719"/>
                  </a:lnTo>
                  <a:lnTo>
                    <a:pt x="588043" y="318530"/>
                  </a:lnTo>
                  <a:lnTo>
                    <a:pt x="540084" y="335247"/>
                  </a:lnTo>
                  <a:lnTo>
                    <a:pt x="487879" y="347124"/>
                  </a:lnTo>
                  <a:lnTo>
                    <a:pt x="432077" y="355558"/>
                  </a:lnTo>
                  <a:lnTo>
                    <a:pt x="374377" y="359151"/>
                  </a:lnTo>
                  <a:lnTo>
                    <a:pt x="345602" y="359151"/>
                  </a:lnTo>
                  <a:lnTo>
                    <a:pt x="287951" y="355558"/>
                  </a:lnTo>
                  <a:lnTo>
                    <a:pt x="232150" y="347124"/>
                  </a:lnTo>
                  <a:lnTo>
                    <a:pt x="179945" y="335247"/>
                  </a:lnTo>
                  <a:lnTo>
                    <a:pt x="132535" y="318530"/>
                  </a:lnTo>
                  <a:lnTo>
                    <a:pt x="90621" y="298719"/>
                  </a:lnTo>
                  <a:lnTo>
                    <a:pt x="55801" y="275414"/>
                  </a:lnTo>
                  <a:lnTo>
                    <a:pt x="18583" y="236490"/>
                  </a:lnTo>
                  <a:lnTo>
                    <a:pt x="1248" y="194022"/>
                  </a:lnTo>
                  <a:lnTo>
                    <a:pt x="0" y="179650"/>
                  </a:lnTo>
                  <a:close/>
                </a:path>
              </a:pathLst>
            </a:custGeom>
            <a:ln w="3175">
              <a:solidFill>
                <a:srgbClr val="000000"/>
              </a:solidFill>
            </a:ln>
          </p:spPr>
          <p:txBody>
            <a:bodyPr wrap="square" lIns="0" tIns="0" rIns="0" bIns="0" rtlCol="0"/>
            <a:lstStyle/>
            <a:p>
              <a:endParaRPr/>
            </a:p>
          </p:txBody>
        </p:sp>
        <p:sp>
          <p:nvSpPr>
            <p:cNvPr id="50" name="object 6">
              <a:extLst>
                <a:ext uri="{FF2B5EF4-FFF2-40B4-BE49-F238E27FC236}">
                  <a16:creationId xmlns:a16="http://schemas.microsoft.com/office/drawing/2014/main" id="{5C1F51A0-7516-7FDE-87B7-B0BDEA7705AA}"/>
                </a:ext>
              </a:extLst>
            </p:cNvPr>
            <p:cNvSpPr txBox="1"/>
            <p:nvPr/>
          </p:nvSpPr>
          <p:spPr>
            <a:xfrm>
              <a:off x="4973539" y="1414351"/>
              <a:ext cx="650618" cy="197132"/>
            </a:xfrm>
            <a:prstGeom prst="rect">
              <a:avLst/>
            </a:prstGeom>
          </p:spPr>
          <p:txBody>
            <a:bodyPr vert="horz" wrap="square" lIns="0" tIns="12700" rIns="0" bIns="0" rtlCol="0">
              <a:spAutoFit/>
            </a:bodyPr>
            <a:lstStyle/>
            <a:p>
              <a:pPr marR="3810" algn="ctr">
                <a:spcBef>
                  <a:spcPts val="100"/>
                </a:spcBef>
              </a:pPr>
              <a:r>
                <a:rPr sz="1600" spc="-50" dirty="0">
                  <a:latin typeface="Arial"/>
                  <a:cs typeface="Arial"/>
                </a:rPr>
                <a:t>C</a:t>
              </a:r>
              <a:r>
                <a:rPr lang="en-US" sz="1600" spc="-50" dirty="0">
                  <a:latin typeface="Arial"/>
                  <a:cs typeface="Arial"/>
                </a:rPr>
                <a:t>  </a:t>
              </a:r>
              <a:r>
                <a:rPr sz="1400" dirty="0">
                  <a:latin typeface="Arial"/>
                  <a:cs typeface="Arial"/>
                </a:rPr>
                <a:t>Source</a:t>
              </a:r>
              <a:r>
                <a:rPr sz="1400" spc="20" dirty="0">
                  <a:latin typeface="Arial"/>
                  <a:cs typeface="Arial"/>
                </a:rPr>
                <a:t> </a:t>
              </a:r>
              <a:r>
                <a:rPr sz="1400" spc="-25" dirty="0">
                  <a:latin typeface="Arial"/>
                  <a:cs typeface="Arial"/>
                </a:rPr>
                <a:t>and</a:t>
              </a:r>
              <a:r>
                <a:rPr sz="1400" spc="500" dirty="0">
                  <a:latin typeface="Arial"/>
                  <a:cs typeface="Arial"/>
                </a:rPr>
                <a:t> </a:t>
              </a:r>
              <a:r>
                <a:rPr sz="1400" dirty="0">
                  <a:latin typeface="Arial"/>
                  <a:cs typeface="Arial"/>
                </a:rPr>
                <a:t>Header </a:t>
              </a:r>
              <a:r>
                <a:rPr sz="1400" spc="-20" dirty="0">
                  <a:latin typeface="Arial"/>
                  <a:cs typeface="Arial"/>
                </a:rPr>
                <a:t>Files</a:t>
              </a:r>
              <a:endParaRPr sz="1400" dirty="0">
                <a:latin typeface="Arial"/>
                <a:cs typeface="Arial"/>
              </a:endParaRPr>
            </a:p>
          </p:txBody>
        </p:sp>
        <p:sp>
          <p:nvSpPr>
            <p:cNvPr id="51" name="object 7">
              <a:extLst>
                <a:ext uri="{FF2B5EF4-FFF2-40B4-BE49-F238E27FC236}">
                  <a16:creationId xmlns:a16="http://schemas.microsoft.com/office/drawing/2014/main" id="{2C7C277A-2F4D-94F9-B807-AAA1C1E74818}"/>
                </a:ext>
              </a:extLst>
            </p:cNvPr>
            <p:cNvSpPr/>
            <p:nvPr/>
          </p:nvSpPr>
          <p:spPr>
            <a:xfrm>
              <a:off x="4562745" y="1985656"/>
              <a:ext cx="1440180" cy="1391920"/>
            </a:xfrm>
            <a:custGeom>
              <a:avLst/>
              <a:gdLst/>
              <a:ahLst/>
              <a:cxnLst/>
              <a:rect l="l" t="t" r="r" b="b"/>
              <a:pathLst>
                <a:path w="1440179" h="1391920">
                  <a:moveTo>
                    <a:pt x="1035058" y="359151"/>
                  </a:moveTo>
                  <a:lnTo>
                    <a:pt x="1070527" y="342384"/>
                  </a:lnTo>
                  <a:lnTo>
                    <a:pt x="1080069" y="314288"/>
                  </a:lnTo>
                  <a:lnTo>
                    <a:pt x="1080069" y="44962"/>
                  </a:lnTo>
                  <a:lnTo>
                    <a:pt x="1063334" y="9681"/>
                  </a:lnTo>
                  <a:lnTo>
                    <a:pt x="1035058" y="0"/>
                  </a:lnTo>
                  <a:lnTo>
                    <a:pt x="405051" y="0"/>
                  </a:lnTo>
                  <a:lnTo>
                    <a:pt x="369581" y="16867"/>
                  </a:lnTo>
                  <a:lnTo>
                    <a:pt x="360039" y="44962"/>
                  </a:lnTo>
                  <a:lnTo>
                    <a:pt x="360039" y="314288"/>
                  </a:lnTo>
                  <a:lnTo>
                    <a:pt x="376775" y="349570"/>
                  </a:lnTo>
                  <a:lnTo>
                    <a:pt x="405051" y="359151"/>
                  </a:lnTo>
                  <a:lnTo>
                    <a:pt x="1035058" y="359151"/>
                  </a:lnTo>
                  <a:close/>
                </a:path>
                <a:path w="1440179" h="1391920">
                  <a:moveTo>
                    <a:pt x="1395048" y="1391693"/>
                  </a:moveTo>
                  <a:lnTo>
                    <a:pt x="1430517" y="1374975"/>
                  </a:lnTo>
                  <a:lnTo>
                    <a:pt x="1440059" y="1346730"/>
                  </a:lnTo>
                  <a:lnTo>
                    <a:pt x="1440059" y="583614"/>
                  </a:lnTo>
                  <a:lnTo>
                    <a:pt x="1423324" y="548283"/>
                  </a:lnTo>
                  <a:lnTo>
                    <a:pt x="1395048" y="538752"/>
                  </a:lnTo>
                  <a:lnTo>
                    <a:pt x="45011" y="538752"/>
                  </a:lnTo>
                  <a:lnTo>
                    <a:pt x="9541" y="555469"/>
                  </a:lnTo>
                  <a:lnTo>
                    <a:pt x="0" y="583614"/>
                  </a:lnTo>
                  <a:lnTo>
                    <a:pt x="0" y="1346730"/>
                  </a:lnTo>
                  <a:lnTo>
                    <a:pt x="16735" y="1382012"/>
                  </a:lnTo>
                  <a:lnTo>
                    <a:pt x="45011" y="1391693"/>
                  </a:lnTo>
                  <a:lnTo>
                    <a:pt x="1395048" y="1391693"/>
                  </a:lnTo>
                  <a:close/>
                </a:path>
              </a:pathLst>
            </a:custGeom>
            <a:ln w="3175">
              <a:solidFill>
                <a:srgbClr val="000000"/>
              </a:solidFill>
            </a:ln>
          </p:spPr>
          <p:txBody>
            <a:bodyPr wrap="square" lIns="0" tIns="0" rIns="0" bIns="0" rtlCol="0"/>
            <a:lstStyle/>
            <a:p>
              <a:endParaRPr/>
            </a:p>
          </p:txBody>
        </p:sp>
        <p:sp>
          <p:nvSpPr>
            <p:cNvPr id="52" name="object 8">
              <a:extLst>
                <a:ext uri="{FF2B5EF4-FFF2-40B4-BE49-F238E27FC236}">
                  <a16:creationId xmlns:a16="http://schemas.microsoft.com/office/drawing/2014/main" id="{0E51B28A-B097-8F7F-3115-BA7B08C1B31E}"/>
                </a:ext>
              </a:extLst>
            </p:cNvPr>
            <p:cNvSpPr txBox="1"/>
            <p:nvPr/>
          </p:nvSpPr>
          <p:spPr>
            <a:xfrm>
              <a:off x="5002883" y="2075376"/>
              <a:ext cx="593350" cy="184515"/>
            </a:xfrm>
            <a:prstGeom prst="rect">
              <a:avLst/>
            </a:prstGeom>
          </p:spPr>
          <p:txBody>
            <a:bodyPr vert="horz" wrap="square" lIns="0" tIns="12700" rIns="0" bIns="0" rtlCol="0">
              <a:spAutoFit/>
            </a:bodyPr>
            <a:lstStyle/>
            <a:p>
              <a:pPr marR="5080" algn="ctr">
                <a:spcBef>
                  <a:spcPts val="100"/>
                </a:spcBef>
              </a:pPr>
              <a:r>
                <a:rPr sz="1400" dirty="0">
                  <a:latin typeface="Arial"/>
                  <a:cs typeface="Arial"/>
                </a:rPr>
                <a:t>C</a:t>
              </a:r>
              <a:r>
                <a:rPr sz="1400" spc="-5" dirty="0">
                  <a:latin typeface="Arial"/>
                  <a:cs typeface="Arial"/>
                </a:rPr>
                <a:t> </a:t>
              </a:r>
              <a:r>
                <a:rPr sz="1400" spc="-10" dirty="0">
                  <a:latin typeface="Arial"/>
                  <a:cs typeface="Arial"/>
                </a:rPr>
                <a:t>Preprocessor</a:t>
              </a:r>
              <a:endParaRPr sz="1050" dirty="0">
                <a:latin typeface="Arial"/>
                <a:cs typeface="Arial"/>
              </a:endParaRPr>
            </a:p>
            <a:p>
              <a:pPr marR="5080" algn="ctr"/>
              <a:endParaRPr sz="1400" spc="-10" dirty="0">
                <a:latin typeface="Arial"/>
                <a:cs typeface="Arial"/>
              </a:endParaRPr>
            </a:p>
          </p:txBody>
        </p:sp>
        <p:grpSp>
          <p:nvGrpSpPr>
            <p:cNvPr id="53" name="object 9">
              <a:extLst>
                <a:ext uri="{FF2B5EF4-FFF2-40B4-BE49-F238E27FC236}">
                  <a16:creationId xmlns:a16="http://schemas.microsoft.com/office/drawing/2014/main" id="{C6ADA029-0582-8781-1F2C-CE6602E9BDFA}"/>
                </a:ext>
              </a:extLst>
            </p:cNvPr>
            <p:cNvGrpSpPr/>
            <p:nvPr/>
          </p:nvGrpSpPr>
          <p:grpSpPr>
            <a:xfrm>
              <a:off x="4697193" y="2680618"/>
              <a:ext cx="496570" cy="248920"/>
              <a:chOff x="4697193" y="2680618"/>
              <a:chExt cx="496570" cy="248920"/>
            </a:xfrm>
          </p:grpSpPr>
          <p:sp>
            <p:nvSpPr>
              <p:cNvPr id="87" name="object 10">
                <a:extLst>
                  <a:ext uri="{FF2B5EF4-FFF2-40B4-BE49-F238E27FC236}">
                    <a16:creationId xmlns:a16="http://schemas.microsoft.com/office/drawing/2014/main" id="{4D8F64AA-E272-2D3E-7DE9-9EBBFBE27DB8}"/>
                  </a:ext>
                </a:extLst>
              </p:cNvPr>
              <p:cNvSpPr/>
              <p:nvPr/>
            </p:nvSpPr>
            <p:spPr>
              <a:xfrm>
                <a:off x="4697828" y="2681253"/>
                <a:ext cx="495300" cy="247650"/>
              </a:xfrm>
              <a:custGeom>
                <a:avLst/>
                <a:gdLst/>
                <a:ahLst/>
                <a:cxnLst/>
                <a:rect l="l" t="t" r="r" b="b"/>
                <a:pathLst>
                  <a:path w="495300" h="247650">
                    <a:moveTo>
                      <a:pt x="449912" y="0"/>
                    </a:moveTo>
                    <a:lnTo>
                      <a:pt x="44861" y="0"/>
                    </a:lnTo>
                    <a:lnTo>
                      <a:pt x="34720" y="1097"/>
                    </a:lnTo>
                    <a:lnTo>
                      <a:pt x="4046" y="25650"/>
                    </a:lnTo>
                    <a:lnTo>
                      <a:pt x="0" y="44862"/>
                    </a:lnTo>
                    <a:lnTo>
                      <a:pt x="0" y="202306"/>
                    </a:lnTo>
                    <a:lnTo>
                      <a:pt x="16735" y="237587"/>
                    </a:lnTo>
                    <a:lnTo>
                      <a:pt x="44861" y="247119"/>
                    </a:lnTo>
                    <a:lnTo>
                      <a:pt x="449912" y="247119"/>
                    </a:lnTo>
                    <a:lnTo>
                      <a:pt x="485381" y="230401"/>
                    </a:lnTo>
                    <a:lnTo>
                      <a:pt x="494923" y="202306"/>
                    </a:lnTo>
                    <a:lnTo>
                      <a:pt x="494923" y="44862"/>
                    </a:lnTo>
                    <a:lnTo>
                      <a:pt x="478188" y="10130"/>
                    </a:lnTo>
                    <a:lnTo>
                      <a:pt x="449912" y="0"/>
                    </a:lnTo>
                    <a:close/>
                  </a:path>
                </a:pathLst>
              </a:custGeom>
              <a:solidFill>
                <a:srgbClr val="FFFFFF"/>
              </a:solidFill>
            </p:spPr>
            <p:txBody>
              <a:bodyPr wrap="square" lIns="0" tIns="0" rIns="0" bIns="0" rtlCol="0"/>
              <a:lstStyle/>
              <a:p>
                <a:endParaRPr/>
              </a:p>
            </p:txBody>
          </p:sp>
          <p:sp>
            <p:nvSpPr>
              <p:cNvPr id="88" name="object 11">
                <a:extLst>
                  <a:ext uri="{FF2B5EF4-FFF2-40B4-BE49-F238E27FC236}">
                    <a16:creationId xmlns:a16="http://schemas.microsoft.com/office/drawing/2014/main" id="{DB24A5C9-B00B-F77C-D3D4-AA7391DE9FED}"/>
                  </a:ext>
                </a:extLst>
              </p:cNvPr>
              <p:cNvSpPr/>
              <p:nvPr/>
            </p:nvSpPr>
            <p:spPr>
              <a:xfrm>
                <a:off x="4697828" y="2681253"/>
                <a:ext cx="495300" cy="247650"/>
              </a:xfrm>
              <a:custGeom>
                <a:avLst/>
                <a:gdLst/>
                <a:ahLst/>
                <a:cxnLst/>
                <a:rect l="l" t="t" r="r" b="b"/>
                <a:pathLst>
                  <a:path w="495300" h="247650">
                    <a:moveTo>
                      <a:pt x="449912" y="247119"/>
                    </a:moveTo>
                    <a:lnTo>
                      <a:pt x="485381" y="230401"/>
                    </a:lnTo>
                    <a:lnTo>
                      <a:pt x="494923" y="202306"/>
                    </a:lnTo>
                    <a:lnTo>
                      <a:pt x="494923" y="44862"/>
                    </a:lnTo>
                    <a:lnTo>
                      <a:pt x="478188" y="10130"/>
                    </a:lnTo>
                    <a:lnTo>
                      <a:pt x="449912" y="0"/>
                    </a:lnTo>
                    <a:lnTo>
                      <a:pt x="44861" y="0"/>
                    </a:lnTo>
                    <a:lnTo>
                      <a:pt x="9541" y="17316"/>
                    </a:lnTo>
                    <a:lnTo>
                      <a:pt x="0" y="44862"/>
                    </a:lnTo>
                    <a:lnTo>
                      <a:pt x="0" y="202306"/>
                    </a:lnTo>
                    <a:lnTo>
                      <a:pt x="16735" y="237587"/>
                    </a:lnTo>
                    <a:lnTo>
                      <a:pt x="44861" y="247119"/>
                    </a:lnTo>
                    <a:lnTo>
                      <a:pt x="449912" y="247119"/>
                    </a:lnTo>
                    <a:close/>
                  </a:path>
                </a:pathLst>
              </a:custGeom>
              <a:ln w="3175">
                <a:solidFill>
                  <a:srgbClr val="000000"/>
                </a:solidFill>
              </a:ln>
            </p:spPr>
            <p:txBody>
              <a:bodyPr wrap="square" lIns="0" tIns="0" rIns="0" bIns="0" rtlCol="0"/>
              <a:lstStyle/>
              <a:p>
                <a:endParaRPr/>
              </a:p>
            </p:txBody>
          </p:sp>
        </p:grpSp>
        <p:sp>
          <p:nvSpPr>
            <p:cNvPr id="54" name="object 12">
              <a:extLst>
                <a:ext uri="{FF2B5EF4-FFF2-40B4-BE49-F238E27FC236}">
                  <a16:creationId xmlns:a16="http://schemas.microsoft.com/office/drawing/2014/main" id="{A97011A5-4EB8-6183-CE38-2A4384A2B1AC}"/>
                </a:ext>
              </a:extLst>
            </p:cNvPr>
            <p:cNvSpPr txBox="1"/>
            <p:nvPr/>
          </p:nvSpPr>
          <p:spPr>
            <a:xfrm>
              <a:off x="4740342" y="2701509"/>
              <a:ext cx="422275" cy="159282"/>
            </a:xfrm>
            <a:prstGeom prst="rect">
              <a:avLst/>
            </a:prstGeom>
          </p:spPr>
          <p:txBody>
            <a:bodyPr vert="horz" wrap="square" lIns="0" tIns="12700" rIns="0" bIns="0" rtlCol="0">
              <a:spAutoFit/>
            </a:bodyPr>
            <a:lstStyle/>
            <a:p>
              <a:pPr marL="74295" marR="5080" indent="-74930">
                <a:spcBef>
                  <a:spcPts val="100"/>
                </a:spcBef>
              </a:pPr>
              <a:r>
                <a:rPr sz="1200" dirty="0">
                  <a:latin typeface="Arial"/>
                  <a:cs typeface="Arial"/>
                </a:rPr>
                <a:t>Source</a:t>
              </a:r>
              <a:r>
                <a:rPr sz="1200" spc="20" dirty="0">
                  <a:latin typeface="Arial"/>
                  <a:cs typeface="Arial"/>
                </a:rPr>
                <a:t> </a:t>
              </a:r>
              <a:r>
                <a:rPr sz="1200" spc="-20" dirty="0">
                  <a:latin typeface="Arial"/>
                  <a:cs typeface="Arial"/>
                </a:rPr>
                <a:t>Code</a:t>
              </a:r>
              <a:r>
                <a:rPr sz="1200" spc="500" dirty="0">
                  <a:latin typeface="Arial"/>
                  <a:cs typeface="Arial"/>
                </a:rPr>
                <a:t> </a:t>
              </a:r>
              <a:r>
                <a:rPr sz="1200" spc="-10" dirty="0">
                  <a:latin typeface="Arial"/>
                  <a:cs typeface="Arial"/>
                </a:rPr>
                <a:t>Analysis</a:t>
              </a:r>
              <a:endParaRPr sz="1200" dirty="0">
                <a:latin typeface="Arial"/>
                <a:cs typeface="Arial"/>
              </a:endParaRPr>
            </a:p>
          </p:txBody>
        </p:sp>
        <p:grpSp>
          <p:nvGrpSpPr>
            <p:cNvPr id="55" name="object 13">
              <a:extLst>
                <a:ext uri="{FF2B5EF4-FFF2-40B4-BE49-F238E27FC236}">
                  <a16:creationId xmlns:a16="http://schemas.microsoft.com/office/drawing/2014/main" id="{A9DB0B8C-3291-4886-80F2-8F220851F763}"/>
                </a:ext>
              </a:extLst>
            </p:cNvPr>
            <p:cNvGrpSpPr/>
            <p:nvPr/>
          </p:nvGrpSpPr>
          <p:grpSpPr>
            <a:xfrm>
              <a:off x="4697193" y="3028991"/>
              <a:ext cx="496570" cy="248285"/>
              <a:chOff x="4697193" y="3028991"/>
              <a:chExt cx="496570" cy="248285"/>
            </a:xfrm>
          </p:grpSpPr>
          <p:sp>
            <p:nvSpPr>
              <p:cNvPr id="85" name="object 14">
                <a:extLst>
                  <a:ext uri="{FF2B5EF4-FFF2-40B4-BE49-F238E27FC236}">
                    <a16:creationId xmlns:a16="http://schemas.microsoft.com/office/drawing/2014/main" id="{C15B2AAE-D41D-B70A-60ED-9D179DFD14BF}"/>
                  </a:ext>
                </a:extLst>
              </p:cNvPr>
              <p:cNvSpPr/>
              <p:nvPr/>
            </p:nvSpPr>
            <p:spPr>
              <a:xfrm>
                <a:off x="4697828" y="3029626"/>
                <a:ext cx="495300" cy="247015"/>
              </a:xfrm>
              <a:custGeom>
                <a:avLst/>
                <a:gdLst/>
                <a:ahLst/>
                <a:cxnLst/>
                <a:rect l="l" t="t" r="r" b="b"/>
                <a:pathLst>
                  <a:path w="495300" h="247014">
                    <a:moveTo>
                      <a:pt x="449912" y="0"/>
                    </a:moveTo>
                    <a:lnTo>
                      <a:pt x="44861" y="0"/>
                    </a:lnTo>
                    <a:lnTo>
                      <a:pt x="34720" y="1097"/>
                    </a:lnTo>
                    <a:lnTo>
                      <a:pt x="4046" y="25101"/>
                    </a:lnTo>
                    <a:lnTo>
                      <a:pt x="0" y="44812"/>
                    </a:lnTo>
                    <a:lnTo>
                      <a:pt x="0" y="201657"/>
                    </a:lnTo>
                    <a:lnTo>
                      <a:pt x="16735" y="236939"/>
                    </a:lnTo>
                    <a:lnTo>
                      <a:pt x="44861" y="246520"/>
                    </a:lnTo>
                    <a:lnTo>
                      <a:pt x="449912" y="246520"/>
                    </a:lnTo>
                    <a:lnTo>
                      <a:pt x="485381" y="229753"/>
                    </a:lnTo>
                    <a:lnTo>
                      <a:pt x="494923" y="201657"/>
                    </a:lnTo>
                    <a:lnTo>
                      <a:pt x="494923" y="44812"/>
                    </a:lnTo>
                    <a:lnTo>
                      <a:pt x="478188" y="9531"/>
                    </a:lnTo>
                    <a:lnTo>
                      <a:pt x="449912" y="0"/>
                    </a:lnTo>
                    <a:close/>
                  </a:path>
                </a:pathLst>
              </a:custGeom>
              <a:solidFill>
                <a:srgbClr val="FFFFFF"/>
              </a:solidFill>
            </p:spPr>
            <p:txBody>
              <a:bodyPr wrap="square" lIns="0" tIns="0" rIns="0" bIns="0" rtlCol="0"/>
              <a:lstStyle/>
              <a:p>
                <a:endParaRPr/>
              </a:p>
            </p:txBody>
          </p:sp>
          <p:sp>
            <p:nvSpPr>
              <p:cNvPr id="86" name="object 15">
                <a:extLst>
                  <a:ext uri="{FF2B5EF4-FFF2-40B4-BE49-F238E27FC236}">
                    <a16:creationId xmlns:a16="http://schemas.microsoft.com/office/drawing/2014/main" id="{D56F3E28-B3AD-A0DB-1042-90332831BB93}"/>
                  </a:ext>
                </a:extLst>
              </p:cNvPr>
              <p:cNvSpPr/>
              <p:nvPr/>
            </p:nvSpPr>
            <p:spPr>
              <a:xfrm>
                <a:off x="4697828" y="3029626"/>
                <a:ext cx="495300" cy="247015"/>
              </a:xfrm>
              <a:custGeom>
                <a:avLst/>
                <a:gdLst/>
                <a:ahLst/>
                <a:cxnLst/>
                <a:rect l="l" t="t" r="r" b="b"/>
                <a:pathLst>
                  <a:path w="495300" h="247014">
                    <a:moveTo>
                      <a:pt x="449912" y="246520"/>
                    </a:moveTo>
                    <a:lnTo>
                      <a:pt x="485381" y="229753"/>
                    </a:lnTo>
                    <a:lnTo>
                      <a:pt x="494923" y="201657"/>
                    </a:lnTo>
                    <a:lnTo>
                      <a:pt x="494923" y="44812"/>
                    </a:lnTo>
                    <a:lnTo>
                      <a:pt x="478188" y="9531"/>
                    </a:lnTo>
                    <a:lnTo>
                      <a:pt x="449912" y="0"/>
                    </a:lnTo>
                    <a:lnTo>
                      <a:pt x="44861" y="0"/>
                    </a:lnTo>
                    <a:lnTo>
                      <a:pt x="9541" y="16717"/>
                    </a:lnTo>
                    <a:lnTo>
                      <a:pt x="0" y="44812"/>
                    </a:lnTo>
                    <a:lnTo>
                      <a:pt x="0" y="201657"/>
                    </a:lnTo>
                    <a:lnTo>
                      <a:pt x="16735" y="236939"/>
                    </a:lnTo>
                    <a:lnTo>
                      <a:pt x="44861" y="246520"/>
                    </a:lnTo>
                    <a:lnTo>
                      <a:pt x="449912" y="246520"/>
                    </a:lnTo>
                    <a:close/>
                  </a:path>
                </a:pathLst>
              </a:custGeom>
              <a:ln w="3175">
                <a:solidFill>
                  <a:srgbClr val="000000"/>
                </a:solidFill>
              </a:ln>
            </p:spPr>
            <p:txBody>
              <a:bodyPr wrap="square" lIns="0" tIns="0" rIns="0" bIns="0" rtlCol="0"/>
              <a:lstStyle/>
              <a:p>
                <a:endParaRPr/>
              </a:p>
            </p:txBody>
          </p:sp>
        </p:grpSp>
        <p:sp>
          <p:nvSpPr>
            <p:cNvPr id="56" name="object 16">
              <a:extLst>
                <a:ext uri="{FF2B5EF4-FFF2-40B4-BE49-F238E27FC236}">
                  <a16:creationId xmlns:a16="http://schemas.microsoft.com/office/drawing/2014/main" id="{7A0B81D8-24C8-050B-1088-D1EF7B137F30}"/>
                </a:ext>
              </a:extLst>
            </p:cNvPr>
            <p:cNvSpPr txBox="1"/>
            <p:nvPr/>
          </p:nvSpPr>
          <p:spPr>
            <a:xfrm>
              <a:off x="4743177" y="3044627"/>
              <a:ext cx="500032" cy="184515"/>
            </a:xfrm>
            <a:prstGeom prst="rect">
              <a:avLst/>
            </a:prstGeom>
          </p:spPr>
          <p:txBody>
            <a:bodyPr vert="horz" wrap="square" lIns="0" tIns="12700" rIns="0" bIns="0" rtlCol="0">
              <a:spAutoFit/>
            </a:bodyPr>
            <a:lstStyle/>
            <a:p>
              <a:pPr marL="43180" marR="5080" indent="-43815">
                <a:spcBef>
                  <a:spcPts val="100"/>
                </a:spcBef>
              </a:pPr>
              <a:r>
                <a:rPr sz="1400" dirty="0">
                  <a:latin typeface="Arial"/>
                  <a:cs typeface="Arial"/>
                </a:rPr>
                <a:t>Target</a:t>
              </a:r>
              <a:r>
                <a:rPr sz="1400" spc="15" dirty="0">
                  <a:latin typeface="Arial"/>
                  <a:cs typeface="Arial"/>
                </a:rPr>
                <a:t> </a:t>
              </a:r>
              <a:r>
                <a:rPr sz="1400" spc="-20" dirty="0">
                  <a:latin typeface="Arial"/>
                  <a:cs typeface="Arial"/>
                </a:rPr>
                <a:t>Code</a:t>
              </a:r>
              <a:r>
                <a:rPr sz="1400" spc="500" dirty="0">
                  <a:latin typeface="Arial"/>
                  <a:cs typeface="Arial"/>
                </a:rPr>
                <a:t> </a:t>
              </a:r>
              <a:r>
                <a:rPr sz="1400" spc="-10" dirty="0">
                  <a:latin typeface="Arial"/>
                  <a:cs typeface="Arial"/>
                </a:rPr>
                <a:t>Synthesis</a:t>
              </a:r>
              <a:endParaRPr sz="1400" dirty="0">
                <a:latin typeface="Arial"/>
                <a:cs typeface="Arial"/>
              </a:endParaRPr>
            </a:p>
          </p:txBody>
        </p:sp>
        <p:grpSp>
          <p:nvGrpSpPr>
            <p:cNvPr id="57" name="object 17">
              <a:extLst>
                <a:ext uri="{FF2B5EF4-FFF2-40B4-BE49-F238E27FC236}">
                  <a16:creationId xmlns:a16="http://schemas.microsoft.com/office/drawing/2014/main" id="{44E971F6-F29E-890D-11AE-345A10C7BD08}"/>
                </a:ext>
              </a:extLst>
            </p:cNvPr>
            <p:cNvGrpSpPr/>
            <p:nvPr/>
          </p:nvGrpSpPr>
          <p:grpSpPr>
            <a:xfrm>
              <a:off x="5372212" y="2849340"/>
              <a:ext cx="496570" cy="248285"/>
              <a:chOff x="5372212" y="2849340"/>
              <a:chExt cx="496570" cy="248285"/>
            </a:xfrm>
          </p:grpSpPr>
          <p:sp>
            <p:nvSpPr>
              <p:cNvPr id="83" name="object 18">
                <a:extLst>
                  <a:ext uri="{FF2B5EF4-FFF2-40B4-BE49-F238E27FC236}">
                    <a16:creationId xmlns:a16="http://schemas.microsoft.com/office/drawing/2014/main" id="{EBABB67A-2F59-3553-76F1-E93D9A2493C9}"/>
                  </a:ext>
                </a:extLst>
              </p:cNvPr>
              <p:cNvSpPr/>
              <p:nvPr/>
            </p:nvSpPr>
            <p:spPr>
              <a:xfrm>
                <a:off x="5372847" y="2849975"/>
                <a:ext cx="495300" cy="247015"/>
              </a:xfrm>
              <a:custGeom>
                <a:avLst/>
                <a:gdLst/>
                <a:ahLst/>
                <a:cxnLst/>
                <a:rect l="l" t="t" r="r" b="b"/>
                <a:pathLst>
                  <a:path w="495300" h="247014">
                    <a:moveTo>
                      <a:pt x="450012" y="0"/>
                    </a:moveTo>
                    <a:lnTo>
                      <a:pt x="45011" y="0"/>
                    </a:lnTo>
                    <a:lnTo>
                      <a:pt x="34720" y="1247"/>
                    </a:lnTo>
                    <a:lnTo>
                      <a:pt x="4196" y="25151"/>
                    </a:lnTo>
                    <a:lnTo>
                      <a:pt x="0" y="44962"/>
                    </a:lnTo>
                    <a:lnTo>
                      <a:pt x="0" y="201657"/>
                    </a:lnTo>
                    <a:lnTo>
                      <a:pt x="16735" y="236989"/>
                    </a:lnTo>
                    <a:lnTo>
                      <a:pt x="45011" y="246670"/>
                    </a:lnTo>
                    <a:lnTo>
                      <a:pt x="450012" y="246670"/>
                    </a:lnTo>
                    <a:lnTo>
                      <a:pt x="485381" y="229803"/>
                    </a:lnTo>
                    <a:lnTo>
                      <a:pt x="494923" y="201657"/>
                    </a:lnTo>
                    <a:lnTo>
                      <a:pt x="494923" y="44962"/>
                    </a:lnTo>
                    <a:lnTo>
                      <a:pt x="478188" y="9531"/>
                    </a:lnTo>
                    <a:lnTo>
                      <a:pt x="450012" y="0"/>
                    </a:lnTo>
                    <a:close/>
                  </a:path>
                </a:pathLst>
              </a:custGeom>
              <a:solidFill>
                <a:srgbClr val="FFFFFF"/>
              </a:solidFill>
            </p:spPr>
            <p:txBody>
              <a:bodyPr wrap="square" lIns="0" tIns="0" rIns="0" bIns="0" rtlCol="0"/>
              <a:lstStyle/>
              <a:p>
                <a:endParaRPr/>
              </a:p>
            </p:txBody>
          </p:sp>
          <p:sp>
            <p:nvSpPr>
              <p:cNvPr id="84" name="object 19">
                <a:extLst>
                  <a:ext uri="{FF2B5EF4-FFF2-40B4-BE49-F238E27FC236}">
                    <a16:creationId xmlns:a16="http://schemas.microsoft.com/office/drawing/2014/main" id="{1E417939-5AA9-9389-2C60-FE434E9E9C58}"/>
                  </a:ext>
                </a:extLst>
              </p:cNvPr>
              <p:cNvSpPr/>
              <p:nvPr/>
            </p:nvSpPr>
            <p:spPr>
              <a:xfrm>
                <a:off x="5372847" y="2849975"/>
                <a:ext cx="495300" cy="247015"/>
              </a:xfrm>
              <a:custGeom>
                <a:avLst/>
                <a:gdLst/>
                <a:ahLst/>
                <a:cxnLst/>
                <a:rect l="l" t="t" r="r" b="b"/>
                <a:pathLst>
                  <a:path w="495300" h="247014">
                    <a:moveTo>
                      <a:pt x="450012" y="246670"/>
                    </a:moveTo>
                    <a:lnTo>
                      <a:pt x="485381" y="229803"/>
                    </a:lnTo>
                    <a:lnTo>
                      <a:pt x="494923" y="201657"/>
                    </a:lnTo>
                    <a:lnTo>
                      <a:pt x="494923" y="44962"/>
                    </a:lnTo>
                    <a:lnTo>
                      <a:pt x="478188" y="9531"/>
                    </a:lnTo>
                    <a:lnTo>
                      <a:pt x="450012" y="0"/>
                    </a:lnTo>
                    <a:lnTo>
                      <a:pt x="45011" y="0"/>
                    </a:lnTo>
                    <a:lnTo>
                      <a:pt x="9541" y="16717"/>
                    </a:lnTo>
                    <a:lnTo>
                      <a:pt x="0" y="44962"/>
                    </a:lnTo>
                    <a:lnTo>
                      <a:pt x="0" y="201657"/>
                    </a:lnTo>
                    <a:lnTo>
                      <a:pt x="16735" y="236989"/>
                    </a:lnTo>
                    <a:lnTo>
                      <a:pt x="45011" y="246670"/>
                    </a:lnTo>
                    <a:lnTo>
                      <a:pt x="450012" y="246670"/>
                    </a:lnTo>
                    <a:close/>
                  </a:path>
                </a:pathLst>
              </a:custGeom>
              <a:ln w="3175">
                <a:solidFill>
                  <a:srgbClr val="000000"/>
                </a:solidFill>
              </a:ln>
            </p:spPr>
            <p:txBody>
              <a:bodyPr wrap="square" lIns="0" tIns="0" rIns="0" bIns="0" rtlCol="0"/>
              <a:lstStyle/>
              <a:p>
                <a:endParaRPr/>
              </a:p>
            </p:txBody>
          </p:sp>
        </p:grpSp>
        <p:sp>
          <p:nvSpPr>
            <p:cNvPr id="58" name="object 20">
              <a:extLst>
                <a:ext uri="{FF2B5EF4-FFF2-40B4-BE49-F238E27FC236}">
                  <a16:creationId xmlns:a16="http://schemas.microsoft.com/office/drawing/2014/main" id="{8CB29DDF-AA0D-074C-E7C3-BE3DD5ADEB07}"/>
                </a:ext>
              </a:extLst>
            </p:cNvPr>
            <p:cNvSpPr txBox="1"/>
            <p:nvPr/>
          </p:nvSpPr>
          <p:spPr>
            <a:xfrm>
              <a:off x="5395619" y="2910110"/>
              <a:ext cx="551681" cy="96200"/>
            </a:xfrm>
            <a:prstGeom prst="rect">
              <a:avLst/>
            </a:prstGeom>
          </p:spPr>
          <p:txBody>
            <a:bodyPr vert="horz" wrap="square" lIns="0" tIns="12700" rIns="0" bIns="0" rtlCol="0">
              <a:spAutoFit/>
            </a:bodyPr>
            <a:lstStyle/>
            <a:p>
              <a:pPr>
                <a:spcBef>
                  <a:spcPts val="100"/>
                </a:spcBef>
              </a:pPr>
              <a:r>
                <a:rPr sz="1400" dirty="0">
                  <a:latin typeface="Arial"/>
                  <a:cs typeface="Arial"/>
                </a:rPr>
                <a:t>Symbol</a:t>
              </a:r>
              <a:r>
                <a:rPr sz="1400" spc="-25" dirty="0">
                  <a:latin typeface="Arial"/>
                  <a:cs typeface="Arial"/>
                </a:rPr>
                <a:t> </a:t>
              </a:r>
              <a:r>
                <a:rPr sz="1400" spc="-10" dirty="0">
                  <a:latin typeface="Arial"/>
                  <a:cs typeface="Arial"/>
                </a:rPr>
                <a:t>Table</a:t>
              </a:r>
              <a:endParaRPr sz="1400" dirty="0">
                <a:latin typeface="Arial"/>
                <a:cs typeface="Arial"/>
              </a:endParaRPr>
            </a:p>
          </p:txBody>
        </p:sp>
        <p:grpSp>
          <p:nvGrpSpPr>
            <p:cNvPr id="59" name="object 21">
              <a:extLst>
                <a:ext uri="{FF2B5EF4-FFF2-40B4-BE49-F238E27FC236}">
                  <a16:creationId xmlns:a16="http://schemas.microsoft.com/office/drawing/2014/main" id="{0725697A-9124-6D5E-EC19-94AA483D416D}"/>
                </a:ext>
              </a:extLst>
            </p:cNvPr>
            <p:cNvGrpSpPr/>
            <p:nvPr/>
          </p:nvGrpSpPr>
          <p:grpSpPr>
            <a:xfrm>
              <a:off x="4922149" y="2857160"/>
              <a:ext cx="721360" cy="1059815"/>
              <a:chOff x="4922149" y="2857160"/>
              <a:chExt cx="721360" cy="1059815"/>
            </a:xfrm>
          </p:grpSpPr>
          <p:pic>
            <p:nvPicPr>
              <p:cNvPr id="80" name="object 22">
                <a:extLst>
                  <a:ext uri="{FF2B5EF4-FFF2-40B4-BE49-F238E27FC236}">
                    <a16:creationId xmlns:a16="http://schemas.microsoft.com/office/drawing/2014/main" id="{F0457AAD-F6E6-9FBF-1843-0C2FA655ED56}"/>
                  </a:ext>
                </a:extLst>
              </p:cNvPr>
              <p:cNvPicPr/>
              <p:nvPr/>
            </p:nvPicPr>
            <p:blipFill>
              <a:blip r:embed="rId2" cstate="print"/>
              <a:stretch>
                <a:fillRect/>
              </a:stretch>
            </p:blipFill>
            <p:spPr>
              <a:xfrm>
                <a:off x="5192751" y="2857160"/>
                <a:ext cx="180094" cy="74805"/>
              </a:xfrm>
              <a:prstGeom prst="rect">
                <a:avLst/>
              </a:prstGeom>
            </p:spPr>
          </p:pic>
          <p:pic>
            <p:nvPicPr>
              <p:cNvPr id="81" name="object 23">
                <a:extLst>
                  <a:ext uri="{FF2B5EF4-FFF2-40B4-BE49-F238E27FC236}">
                    <a16:creationId xmlns:a16="http://schemas.microsoft.com/office/drawing/2014/main" id="{413BD1C8-BB36-3212-CCDC-92CBFC614F38}"/>
                  </a:ext>
                </a:extLst>
              </p:cNvPr>
              <p:cNvPicPr/>
              <p:nvPr/>
            </p:nvPicPr>
            <p:blipFill>
              <a:blip r:embed="rId3" cstate="print"/>
              <a:stretch>
                <a:fillRect/>
              </a:stretch>
            </p:blipFill>
            <p:spPr>
              <a:xfrm>
                <a:off x="5192751" y="3036812"/>
                <a:ext cx="180094" cy="74804"/>
              </a:xfrm>
              <a:prstGeom prst="rect">
                <a:avLst/>
              </a:prstGeom>
            </p:spPr>
          </p:pic>
          <p:sp>
            <p:nvSpPr>
              <p:cNvPr id="82" name="object 24">
                <a:extLst>
                  <a:ext uri="{FF2B5EF4-FFF2-40B4-BE49-F238E27FC236}">
                    <a16:creationId xmlns:a16="http://schemas.microsoft.com/office/drawing/2014/main" id="{78C750D7-6818-6E78-63AC-78B83483142F}"/>
                  </a:ext>
                </a:extLst>
              </p:cNvPr>
              <p:cNvSpPr/>
              <p:nvPr/>
            </p:nvSpPr>
            <p:spPr>
              <a:xfrm>
                <a:off x="4922784" y="3556850"/>
                <a:ext cx="720090" cy="359410"/>
              </a:xfrm>
              <a:custGeom>
                <a:avLst/>
                <a:gdLst/>
                <a:ahLst/>
                <a:cxnLst/>
                <a:rect l="l" t="t" r="r" b="b"/>
                <a:pathLst>
                  <a:path w="720089" h="359410">
                    <a:moveTo>
                      <a:pt x="675018" y="359101"/>
                    </a:moveTo>
                    <a:lnTo>
                      <a:pt x="710488" y="342384"/>
                    </a:lnTo>
                    <a:lnTo>
                      <a:pt x="720029" y="314288"/>
                    </a:lnTo>
                    <a:lnTo>
                      <a:pt x="720029" y="44962"/>
                    </a:lnTo>
                    <a:lnTo>
                      <a:pt x="703294" y="9631"/>
                    </a:lnTo>
                    <a:lnTo>
                      <a:pt x="675018" y="0"/>
                    </a:lnTo>
                    <a:lnTo>
                      <a:pt x="45011" y="0"/>
                    </a:lnTo>
                    <a:lnTo>
                      <a:pt x="9541" y="16817"/>
                    </a:lnTo>
                    <a:lnTo>
                      <a:pt x="0" y="44962"/>
                    </a:lnTo>
                    <a:lnTo>
                      <a:pt x="0" y="314288"/>
                    </a:lnTo>
                    <a:lnTo>
                      <a:pt x="16735" y="349570"/>
                    </a:lnTo>
                    <a:lnTo>
                      <a:pt x="45011" y="359101"/>
                    </a:lnTo>
                    <a:lnTo>
                      <a:pt x="675018" y="359101"/>
                    </a:lnTo>
                    <a:close/>
                  </a:path>
                </a:pathLst>
              </a:custGeom>
              <a:ln w="3175">
                <a:solidFill>
                  <a:srgbClr val="000000"/>
                </a:solidFill>
              </a:ln>
            </p:spPr>
            <p:txBody>
              <a:bodyPr wrap="square" lIns="0" tIns="0" rIns="0" bIns="0" rtlCol="0"/>
              <a:lstStyle/>
              <a:p>
                <a:endParaRPr/>
              </a:p>
            </p:txBody>
          </p:sp>
        </p:grpSp>
        <p:sp>
          <p:nvSpPr>
            <p:cNvPr id="60" name="object 25">
              <a:extLst>
                <a:ext uri="{FF2B5EF4-FFF2-40B4-BE49-F238E27FC236}">
                  <a16:creationId xmlns:a16="http://schemas.microsoft.com/office/drawing/2014/main" id="{CB0B8A3D-04A0-A964-AF22-FB9B912946DC}"/>
                </a:ext>
              </a:extLst>
            </p:cNvPr>
            <p:cNvSpPr txBox="1"/>
            <p:nvPr/>
          </p:nvSpPr>
          <p:spPr>
            <a:xfrm>
              <a:off x="5145325" y="3621648"/>
              <a:ext cx="307046" cy="108817"/>
            </a:xfrm>
            <a:prstGeom prst="rect">
              <a:avLst/>
            </a:prstGeom>
          </p:spPr>
          <p:txBody>
            <a:bodyPr vert="horz" wrap="square" lIns="0" tIns="12700" rIns="0" bIns="0" rtlCol="0">
              <a:spAutoFit/>
            </a:bodyPr>
            <a:lstStyle/>
            <a:p>
              <a:pPr>
                <a:spcBef>
                  <a:spcPts val="100"/>
                </a:spcBef>
              </a:pPr>
              <a:r>
                <a:rPr sz="1600" spc="-10" dirty="0">
                  <a:latin typeface="Arial"/>
                  <a:cs typeface="Arial"/>
                </a:rPr>
                <a:t>Linker</a:t>
              </a:r>
              <a:endParaRPr sz="1600" dirty="0">
                <a:latin typeface="Arial"/>
                <a:cs typeface="Arial"/>
              </a:endParaRPr>
            </a:p>
          </p:txBody>
        </p:sp>
        <p:grpSp>
          <p:nvGrpSpPr>
            <p:cNvPr id="61" name="object 26">
              <a:extLst>
                <a:ext uri="{FF2B5EF4-FFF2-40B4-BE49-F238E27FC236}">
                  <a16:creationId xmlns:a16="http://schemas.microsoft.com/office/drawing/2014/main" id="{081252A0-56DD-A1EE-92D5-322E3E337807}"/>
                </a:ext>
              </a:extLst>
            </p:cNvPr>
            <p:cNvGrpSpPr/>
            <p:nvPr/>
          </p:nvGrpSpPr>
          <p:grpSpPr>
            <a:xfrm>
              <a:off x="4472087" y="1714425"/>
              <a:ext cx="1621790" cy="2786380"/>
              <a:chOff x="4472087" y="1714425"/>
              <a:chExt cx="1621790" cy="2786380"/>
            </a:xfrm>
          </p:grpSpPr>
          <p:sp>
            <p:nvSpPr>
              <p:cNvPr id="65" name="object 27">
                <a:extLst>
                  <a:ext uri="{FF2B5EF4-FFF2-40B4-BE49-F238E27FC236}">
                    <a16:creationId xmlns:a16="http://schemas.microsoft.com/office/drawing/2014/main" id="{CF9D7824-8DD7-B681-CA71-906019AB60F0}"/>
                  </a:ext>
                </a:extLst>
              </p:cNvPr>
              <p:cNvSpPr/>
              <p:nvPr/>
            </p:nvSpPr>
            <p:spPr>
              <a:xfrm>
                <a:off x="5282774" y="2344808"/>
                <a:ext cx="0" cy="135255"/>
              </a:xfrm>
              <a:custGeom>
                <a:avLst/>
                <a:gdLst/>
                <a:ahLst/>
                <a:cxnLst/>
                <a:rect l="l" t="t" r="r" b="b"/>
                <a:pathLst>
                  <a:path h="135255">
                    <a:moveTo>
                      <a:pt x="0" y="0"/>
                    </a:moveTo>
                    <a:lnTo>
                      <a:pt x="0" y="135236"/>
                    </a:lnTo>
                  </a:path>
                </a:pathLst>
              </a:custGeom>
              <a:ln w="3596">
                <a:solidFill>
                  <a:srgbClr val="000000"/>
                </a:solidFill>
              </a:ln>
            </p:spPr>
            <p:txBody>
              <a:bodyPr wrap="square" lIns="0" tIns="0" rIns="0" bIns="0" rtlCol="0"/>
              <a:lstStyle/>
              <a:p>
                <a:endParaRPr/>
              </a:p>
            </p:txBody>
          </p:sp>
          <p:sp>
            <p:nvSpPr>
              <p:cNvPr id="66" name="object 28">
                <a:extLst>
                  <a:ext uri="{FF2B5EF4-FFF2-40B4-BE49-F238E27FC236}">
                    <a16:creationId xmlns:a16="http://schemas.microsoft.com/office/drawing/2014/main" id="{670B720F-B705-4391-AA32-DFDCFC9C0A14}"/>
                  </a:ext>
                </a:extLst>
              </p:cNvPr>
              <p:cNvSpPr/>
              <p:nvPr/>
            </p:nvSpPr>
            <p:spPr>
              <a:xfrm>
                <a:off x="5266538" y="2475853"/>
                <a:ext cx="33020" cy="48895"/>
              </a:xfrm>
              <a:custGeom>
                <a:avLst/>
                <a:gdLst/>
                <a:ahLst/>
                <a:cxnLst/>
                <a:rect l="l" t="t" r="r" b="b"/>
                <a:pathLst>
                  <a:path w="33020" h="48894">
                    <a:moveTo>
                      <a:pt x="32471" y="0"/>
                    </a:moveTo>
                    <a:lnTo>
                      <a:pt x="0" y="0"/>
                    </a:lnTo>
                    <a:lnTo>
                      <a:pt x="16235" y="48554"/>
                    </a:lnTo>
                    <a:lnTo>
                      <a:pt x="32471" y="0"/>
                    </a:lnTo>
                    <a:close/>
                  </a:path>
                </a:pathLst>
              </a:custGeom>
              <a:solidFill>
                <a:srgbClr val="000000"/>
              </a:solidFill>
            </p:spPr>
            <p:txBody>
              <a:bodyPr wrap="square" lIns="0" tIns="0" rIns="0" bIns="0" rtlCol="0"/>
              <a:lstStyle/>
              <a:p>
                <a:endParaRPr/>
              </a:p>
            </p:txBody>
          </p:sp>
          <p:sp>
            <p:nvSpPr>
              <p:cNvPr id="67" name="object 29">
                <a:extLst>
                  <a:ext uri="{FF2B5EF4-FFF2-40B4-BE49-F238E27FC236}">
                    <a16:creationId xmlns:a16="http://schemas.microsoft.com/office/drawing/2014/main" id="{321722BF-9F6C-0941-2556-0046EBE6B72B}"/>
                  </a:ext>
                </a:extLst>
              </p:cNvPr>
              <p:cNvSpPr/>
              <p:nvPr/>
            </p:nvSpPr>
            <p:spPr>
              <a:xfrm>
                <a:off x="5282774" y="3377350"/>
                <a:ext cx="0" cy="135890"/>
              </a:xfrm>
              <a:custGeom>
                <a:avLst/>
                <a:gdLst/>
                <a:ahLst/>
                <a:cxnLst/>
                <a:rect l="l" t="t" r="r" b="b"/>
                <a:pathLst>
                  <a:path h="135889">
                    <a:moveTo>
                      <a:pt x="0" y="0"/>
                    </a:moveTo>
                    <a:lnTo>
                      <a:pt x="0" y="135286"/>
                    </a:lnTo>
                  </a:path>
                </a:pathLst>
              </a:custGeom>
              <a:ln w="3596">
                <a:solidFill>
                  <a:srgbClr val="000000"/>
                </a:solidFill>
              </a:ln>
            </p:spPr>
            <p:txBody>
              <a:bodyPr wrap="square" lIns="0" tIns="0" rIns="0" bIns="0" rtlCol="0"/>
              <a:lstStyle/>
              <a:p>
                <a:endParaRPr/>
              </a:p>
            </p:txBody>
          </p:sp>
          <p:sp>
            <p:nvSpPr>
              <p:cNvPr id="68" name="object 30">
                <a:extLst>
                  <a:ext uri="{FF2B5EF4-FFF2-40B4-BE49-F238E27FC236}">
                    <a16:creationId xmlns:a16="http://schemas.microsoft.com/office/drawing/2014/main" id="{11747B84-DCA2-695B-7FA7-AF66E6BE6EE4}"/>
                  </a:ext>
                </a:extLst>
              </p:cNvPr>
              <p:cNvSpPr/>
              <p:nvPr/>
            </p:nvSpPr>
            <p:spPr>
              <a:xfrm>
                <a:off x="5266538" y="3508395"/>
                <a:ext cx="33020" cy="48895"/>
              </a:xfrm>
              <a:custGeom>
                <a:avLst/>
                <a:gdLst/>
                <a:ahLst/>
                <a:cxnLst/>
                <a:rect l="l" t="t" r="r" b="b"/>
                <a:pathLst>
                  <a:path w="33020" h="48895">
                    <a:moveTo>
                      <a:pt x="32471" y="0"/>
                    </a:moveTo>
                    <a:lnTo>
                      <a:pt x="0" y="0"/>
                    </a:lnTo>
                    <a:lnTo>
                      <a:pt x="16235" y="48455"/>
                    </a:lnTo>
                    <a:lnTo>
                      <a:pt x="32471" y="0"/>
                    </a:lnTo>
                    <a:close/>
                  </a:path>
                </a:pathLst>
              </a:custGeom>
              <a:solidFill>
                <a:srgbClr val="000000"/>
              </a:solidFill>
            </p:spPr>
            <p:txBody>
              <a:bodyPr wrap="square" lIns="0" tIns="0" rIns="0" bIns="0" rtlCol="0"/>
              <a:lstStyle/>
              <a:p>
                <a:endParaRPr/>
              </a:p>
            </p:txBody>
          </p:sp>
          <p:sp>
            <p:nvSpPr>
              <p:cNvPr id="69" name="object 31">
                <a:extLst>
                  <a:ext uri="{FF2B5EF4-FFF2-40B4-BE49-F238E27FC236}">
                    <a16:creationId xmlns:a16="http://schemas.microsoft.com/office/drawing/2014/main" id="{E86C190C-059B-3E19-58BC-2E7FDFF29A72}"/>
                  </a:ext>
                </a:extLst>
              </p:cNvPr>
              <p:cNvSpPr/>
              <p:nvPr/>
            </p:nvSpPr>
            <p:spPr>
              <a:xfrm>
                <a:off x="4945615" y="2928373"/>
                <a:ext cx="0" cy="57150"/>
              </a:xfrm>
              <a:custGeom>
                <a:avLst/>
                <a:gdLst/>
                <a:ahLst/>
                <a:cxnLst/>
                <a:rect l="l" t="t" r="r" b="b"/>
                <a:pathLst>
                  <a:path h="57150">
                    <a:moveTo>
                      <a:pt x="0" y="0"/>
                    </a:moveTo>
                    <a:lnTo>
                      <a:pt x="0" y="56889"/>
                    </a:lnTo>
                  </a:path>
                </a:pathLst>
              </a:custGeom>
              <a:ln w="3596">
                <a:solidFill>
                  <a:srgbClr val="000000"/>
                </a:solidFill>
              </a:ln>
            </p:spPr>
            <p:txBody>
              <a:bodyPr wrap="square" lIns="0" tIns="0" rIns="0" bIns="0" rtlCol="0"/>
              <a:lstStyle/>
              <a:p>
                <a:endParaRPr/>
              </a:p>
            </p:txBody>
          </p:sp>
          <p:sp>
            <p:nvSpPr>
              <p:cNvPr id="70" name="object 32">
                <a:extLst>
                  <a:ext uri="{FF2B5EF4-FFF2-40B4-BE49-F238E27FC236}">
                    <a16:creationId xmlns:a16="http://schemas.microsoft.com/office/drawing/2014/main" id="{5CED363A-E4A6-A678-7E3D-5294F2568816}"/>
                  </a:ext>
                </a:extLst>
              </p:cNvPr>
              <p:cNvSpPr/>
              <p:nvPr/>
            </p:nvSpPr>
            <p:spPr>
              <a:xfrm>
                <a:off x="4929329" y="2981020"/>
                <a:ext cx="32384" cy="48895"/>
              </a:xfrm>
              <a:custGeom>
                <a:avLst/>
                <a:gdLst/>
                <a:ahLst/>
                <a:cxnLst/>
                <a:rect l="l" t="t" r="r" b="b"/>
                <a:pathLst>
                  <a:path w="32385" h="48894">
                    <a:moveTo>
                      <a:pt x="32371" y="0"/>
                    </a:moveTo>
                    <a:lnTo>
                      <a:pt x="0" y="0"/>
                    </a:lnTo>
                    <a:lnTo>
                      <a:pt x="16285" y="48605"/>
                    </a:lnTo>
                    <a:lnTo>
                      <a:pt x="32371" y="0"/>
                    </a:lnTo>
                    <a:close/>
                  </a:path>
                </a:pathLst>
              </a:custGeom>
              <a:solidFill>
                <a:srgbClr val="000000"/>
              </a:solidFill>
            </p:spPr>
            <p:txBody>
              <a:bodyPr wrap="square" lIns="0" tIns="0" rIns="0" bIns="0" rtlCol="0"/>
              <a:lstStyle/>
              <a:p>
                <a:endParaRPr/>
              </a:p>
            </p:txBody>
          </p:sp>
          <p:sp>
            <p:nvSpPr>
              <p:cNvPr id="71" name="object 33">
                <a:extLst>
                  <a:ext uri="{FF2B5EF4-FFF2-40B4-BE49-F238E27FC236}">
                    <a16:creationId xmlns:a16="http://schemas.microsoft.com/office/drawing/2014/main" id="{6E77BCF4-66B8-D1C5-7E99-D0457C69401E}"/>
                  </a:ext>
                </a:extLst>
              </p:cNvPr>
              <p:cNvSpPr/>
              <p:nvPr/>
            </p:nvSpPr>
            <p:spPr>
              <a:xfrm>
                <a:off x="5282774" y="1716330"/>
                <a:ext cx="0" cy="225425"/>
              </a:xfrm>
              <a:custGeom>
                <a:avLst/>
                <a:gdLst/>
                <a:ahLst/>
                <a:cxnLst/>
                <a:rect l="l" t="t" r="r" b="b"/>
                <a:pathLst>
                  <a:path h="225425">
                    <a:moveTo>
                      <a:pt x="0" y="0"/>
                    </a:moveTo>
                    <a:lnTo>
                      <a:pt x="0" y="225112"/>
                    </a:lnTo>
                  </a:path>
                </a:pathLst>
              </a:custGeom>
              <a:ln w="3596">
                <a:solidFill>
                  <a:srgbClr val="000000"/>
                </a:solidFill>
              </a:ln>
            </p:spPr>
            <p:txBody>
              <a:bodyPr wrap="square" lIns="0" tIns="0" rIns="0" bIns="0" rtlCol="0"/>
              <a:lstStyle/>
              <a:p>
                <a:endParaRPr/>
              </a:p>
            </p:txBody>
          </p:sp>
          <p:sp>
            <p:nvSpPr>
              <p:cNvPr id="72" name="object 34">
                <a:extLst>
                  <a:ext uri="{FF2B5EF4-FFF2-40B4-BE49-F238E27FC236}">
                    <a16:creationId xmlns:a16="http://schemas.microsoft.com/office/drawing/2014/main" id="{7570CA68-474C-7957-CB94-55E6C05653B2}"/>
                  </a:ext>
                </a:extLst>
              </p:cNvPr>
              <p:cNvSpPr/>
              <p:nvPr/>
            </p:nvSpPr>
            <p:spPr>
              <a:xfrm>
                <a:off x="5266538" y="1937200"/>
                <a:ext cx="33020" cy="48895"/>
              </a:xfrm>
              <a:custGeom>
                <a:avLst/>
                <a:gdLst/>
                <a:ahLst/>
                <a:cxnLst/>
                <a:rect l="l" t="t" r="r" b="b"/>
                <a:pathLst>
                  <a:path w="33020" h="48894">
                    <a:moveTo>
                      <a:pt x="32471" y="0"/>
                    </a:moveTo>
                    <a:lnTo>
                      <a:pt x="0" y="0"/>
                    </a:lnTo>
                    <a:lnTo>
                      <a:pt x="16235" y="48455"/>
                    </a:lnTo>
                    <a:lnTo>
                      <a:pt x="32471" y="0"/>
                    </a:lnTo>
                    <a:close/>
                  </a:path>
                </a:pathLst>
              </a:custGeom>
              <a:solidFill>
                <a:srgbClr val="000000"/>
              </a:solidFill>
            </p:spPr>
            <p:txBody>
              <a:bodyPr wrap="square" lIns="0" tIns="0" rIns="0" bIns="0" rtlCol="0"/>
              <a:lstStyle/>
              <a:p>
                <a:endParaRPr/>
              </a:p>
            </p:txBody>
          </p:sp>
          <p:sp>
            <p:nvSpPr>
              <p:cNvPr id="73" name="object 35">
                <a:extLst>
                  <a:ext uri="{FF2B5EF4-FFF2-40B4-BE49-F238E27FC236}">
                    <a16:creationId xmlns:a16="http://schemas.microsoft.com/office/drawing/2014/main" id="{47CD80AA-36A1-CB00-81F9-7253C2A7AAF1}"/>
                  </a:ext>
                </a:extLst>
              </p:cNvPr>
              <p:cNvSpPr/>
              <p:nvPr/>
            </p:nvSpPr>
            <p:spPr>
              <a:xfrm>
                <a:off x="4472722" y="4005777"/>
                <a:ext cx="1616710" cy="0"/>
              </a:xfrm>
              <a:custGeom>
                <a:avLst/>
                <a:gdLst/>
                <a:ahLst/>
                <a:cxnLst/>
                <a:rect l="l" t="t" r="r" b="b"/>
                <a:pathLst>
                  <a:path w="1616710">
                    <a:moveTo>
                      <a:pt x="0" y="0"/>
                    </a:moveTo>
                    <a:lnTo>
                      <a:pt x="1616557" y="0"/>
                    </a:lnTo>
                  </a:path>
                </a:pathLst>
              </a:custGeom>
              <a:ln w="3175">
                <a:solidFill>
                  <a:srgbClr val="000000"/>
                </a:solidFill>
                <a:prstDash val="lgDash"/>
              </a:ln>
            </p:spPr>
            <p:txBody>
              <a:bodyPr wrap="square" lIns="0" tIns="0" rIns="0" bIns="0" rtlCol="0"/>
              <a:lstStyle/>
              <a:p>
                <a:endParaRPr/>
              </a:p>
            </p:txBody>
          </p:sp>
          <p:sp>
            <p:nvSpPr>
              <p:cNvPr id="74" name="object 36">
                <a:extLst>
                  <a:ext uri="{FF2B5EF4-FFF2-40B4-BE49-F238E27FC236}">
                    <a16:creationId xmlns:a16="http://schemas.microsoft.com/office/drawing/2014/main" id="{5B548E36-7DD3-9790-569A-BD74D7977266}"/>
                  </a:ext>
                </a:extLst>
              </p:cNvPr>
              <p:cNvSpPr/>
              <p:nvPr/>
            </p:nvSpPr>
            <p:spPr>
              <a:xfrm>
                <a:off x="6092877" y="1908456"/>
                <a:ext cx="0" cy="2095500"/>
              </a:xfrm>
              <a:custGeom>
                <a:avLst/>
                <a:gdLst/>
                <a:ahLst/>
                <a:cxnLst/>
                <a:rect l="l" t="t" r="r" b="b"/>
                <a:pathLst>
                  <a:path h="2095500">
                    <a:moveTo>
                      <a:pt x="0" y="0"/>
                    </a:moveTo>
                    <a:lnTo>
                      <a:pt x="0" y="2094975"/>
                    </a:lnTo>
                  </a:path>
                </a:pathLst>
              </a:custGeom>
              <a:ln w="3175">
                <a:solidFill>
                  <a:srgbClr val="000000"/>
                </a:solidFill>
                <a:prstDash val="lgDash"/>
              </a:ln>
            </p:spPr>
            <p:txBody>
              <a:bodyPr wrap="square" lIns="0" tIns="0" rIns="0" bIns="0" rtlCol="0"/>
              <a:lstStyle/>
              <a:p>
                <a:endParaRPr/>
              </a:p>
            </p:txBody>
          </p:sp>
          <p:sp>
            <p:nvSpPr>
              <p:cNvPr id="75" name="object 37">
                <a:extLst>
                  <a:ext uri="{FF2B5EF4-FFF2-40B4-BE49-F238E27FC236}">
                    <a16:creationId xmlns:a16="http://schemas.microsoft.com/office/drawing/2014/main" id="{124776C6-ADB6-889A-2D52-43CA37EA4C9E}"/>
                  </a:ext>
                </a:extLst>
              </p:cNvPr>
              <p:cNvSpPr/>
              <p:nvPr/>
            </p:nvSpPr>
            <p:spPr>
              <a:xfrm>
                <a:off x="6089879" y="1895981"/>
                <a:ext cx="3175" cy="6985"/>
              </a:xfrm>
              <a:custGeom>
                <a:avLst/>
                <a:gdLst/>
                <a:ahLst/>
                <a:cxnLst/>
                <a:rect l="l" t="t" r="r" b="b"/>
                <a:pathLst>
                  <a:path w="3175" h="6985">
                    <a:moveTo>
                      <a:pt x="2997" y="6537"/>
                    </a:moveTo>
                    <a:lnTo>
                      <a:pt x="2997" y="0"/>
                    </a:lnTo>
                    <a:lnTo>
                      <a:pt x="0" y="0"/>
                    </a:lnTo>
                  </a:path>
                </a:pathLst>
              </a:custGeom>
              <a:ln w="3175">
                <a:solidFill>
                  <a:srgbClr val="000000"/>
                </a:solidFill>
              </a:ln>
            </p:spPr>
            <p:txBody>
              <a:bodyPr wrap="square" lIns="0" tIns="0" rIns="0" bIns="0" rtlCol="0"/>
              <a:lstStyle/>
              <a:p>
                <a:endParaRPr/>
              </a:p>
            </p:txBody>
          </p:sp>
          <p:sp>
            <p:nvSpPr>
              <p:cNvPr id="76" name="object 38">
                <a:extLst>
                  <a:ext uri="{FF2B5EF4-FFF2-40B4-BE49-F238E27FC236}">
                    <a16:creationId xmlns:a16="http://schemas.microsoft.com/office/drawing/2014/main" id="{C0E009BE-5008-7C99-E63C-CA6D3D04BDAE}"/>
                  </a:ext>
                </a:extLst>
              </p:cNvPr>
              <p:cNvSpPr/>
              <p:nvPr/>
            </p:nvSpPr>
            <p:spPr>
              <a:xfrm>
                <a:off x="4482863" y="1895981"/>
                <a:ext cx="1601470" cy="0"/>
              </a:xfrm>
              <a:custGeom>
                <a:avLst/>
                <a:gdLst/>
                <a:ahLst/>
                <a:cxnLst/>
                <a:rect l="l" t="t" r="r" b="b"/>
                <a:pathLst>
                  <a:path w="1601470">
                    <a:moveTo>
                      <a:pt x="0" y="0"/>
                    </a:moveTo>
                    <a:lnTo>
                      <a:pt x="1600921" y="0"/>
                    </a:lnTo>
                  </a:path>
                </a:pathLst>
              </a:custGeom>
              <a:ln w="3175">
                <a:solidFill>
                  <a:srgbClr val="000000"/>
                </a:solidFill>
                <a:prstDash val="lgDash"/>
              </a:ln>
            </p:spPr>
            <p:txBody>
              <a:bodyPr wrap="square" lIns="0" tIns="0" rIns="0" bIns="0" rtlCol="0"/>
              <a:lstStyle/>
              <a:p>
                <a:endParaRPr/>
              </a:p>
            </p:txBody>
          </p:sp>
          <p:sp>
            <p:nvSpPr>
              <p:cNvPr id="77" name="object 39">
                <a:extLst>
                  <a:ext uri="{FF2B5EF4-FFF2-40B4-BE49-F238E27FC236}">
                    <a16:creationId xmlns:a16="http://schemas.microsoft.com/office/drawing/2014/main" id="{C314AC1E-4243-1014-2AED-75207FABF6BD}"/>
                  </a:ext>
                </a:extLst>
              </p:cNvPr>
              <p:cNvSpPr/>
              <p:nvPr/>
            </p:nvSpPr>
            <p:spPr>
              <a:xfrm>
                <a:off x="4472722" y="1895981"/>
                <a:ext cx="4445" cy="5715"/>
              </a:xfrm>
              <a:custGeom>
                <a:avLst/>
                <a:gdLst/>
                <a:ahLst/>
                <a:cxnLst/>
                <a:rect l="l" t="t" r="r" b="b"/>
                <a:pathLst>
                  <a:path w="4445" h="5714">
                    <a:moveTo>
                      <a:pt x="4196" y="0"/>
                    </a:moveTo>
                    <a:lnTo>
                      <a:pt x="0" y="0"/>
                    </a:lnTo>
                    <a:lnTo>
                      <a:pt x="0" y="5289"/>
                    </a:lnTo>
                  </a:path>
                </a:pathLst>
              </a:custGeom>
              <a:ln w="3175">
                <a:solidFill>
                  <a:srgbClr val="000000"/>
                </a:solidFill>
              </a:ln>
            </p:spPr>
            <p:txBody>
              <a:bodyPr wrap="square" lIns="0" tIns="0" rIns="0" bIns="0" rtlCol="0"/>
              <a:lstStyle/>
              <a:p>
                <a:endParaRPr/>
              </a:p>
            </p:txBody>
          </p:sp>
          <p:sp>
            <p:nvSpPr>
              <p:cNvPr id="78" name="object 40">
                <a:extLst>
                  <a:ext uri="{FF2B5EF4-FFF2-40B4-BE49-F238E27FC236}">
                    <a16:creationId xmlns:a16="http://schemas.microsoft.com/office/drawing/2014/main" id="{062AD186-F842-1F6B-8314-EE9BC4F318AB}"/>
                  </a:ext>
                </a:extLst>
              </p:cNvPr>
              <p:cNvSpPr/>
              <p:nvPr/>
            </p:nvSpPr>
            <p:spPr>
              <a:xfrm>
                <a:off x="4472722" y="1907259"/>
                <a:ext cx="0" cy="2095500"/>
              </a:xfrm>
              <a:custGeom>
                <a:avLst/>
                <a:gdLst/>
                <a:ahLst/>
                <a:cxnLst/>
                <a:rect l="l" t="t" r="r" b="b"/>
                <a:pathLst>
                  <a:path h="2095500">
                    <a:moveTo>
                      <a:pt x="0" y="0"/>
                    </a:moveTo>
                    <a:lnTo>
                      <a:pt x="0" y="2094925"/>
                    </a:lnTo>
                  </a:path>
                </a:pathLst>
              </a:custGeom>
              <a:ln w="3175">
                <a:solidFill>
                  <a:srgbClr val="000000"/>
                </a:solidFill>
                <a:prstDash val="lgDash"/>
              </a:ln>
            </p:spPr>
            <p:txBody>
              <a:bodyPr wrap="square" lIns="0" tIns="0" rIns="0" bIns="0" rtlCol="0"/>
              <a:lstStyle/>
              <a:p>
                <a:endParaRPr/>
              </a:p>
            </p:txBody>
          </p:sp>
          <p:sp>
            <p:nvSpPr>
              <p:cNvPr id="79" name="object 41">
                <a:extLst>
                  <a:ext uri="{FF2B5EF4-FFF2-40B4-BE49-F238E27FC236}">
                    <a16:creationId xmlns:a16="http://schemas.microsoft.com/office/drawing/2014/main" id="{D610EF51-18D0-136C-C703-83F287A2B38D}"/>
                  </a:ext>
                </a:extLst>
              </p:cNvPr>
              <p:cNvSpPr/>
              <p:nvPr/>
            </p:nvSpPr>
            <p:spPr>
              <a:xfrm>
                <a:off x="4922784" y="4140450"/>
                <a:ext cx="720090" cy="359410"/>
              </a:xfrm>
              <a:custGeom>
                <a:avLst/>
                <a:gdLst/>
                <a:ahLst/>
                <a:cxnLst/>
                <a:rect l="l" t="t" r="r" b="b"/>
                <a:pathLst>
                  <a:path w="720089" h="359410">
                    <a:moveTo>
                      <a:pt x="0" y="179625"/>
                    </a:moveTo>
                    <a:lnTo>
                      <a:pt x="10141" y="136514"/>
                    </a:lnTo>
                    <a:lnTo>
                      <a:pt x="41414" y="96377"/>
                    </a:lnTo>
                    <a:lnTo>
                      <a:pt x="72037" y="71850"/>
                    </a:lnTo>
                    <a:lnTo>
                      <a:pt x="110354" y="50292"/>
                    </a:lnTo>
                    <a:lnTo>
                      <a:pt x="155366" y="31713"/>
                    </a:lnTo>
                    <a:lnTo>
                      <a:pt x="205872" y="17341"/>
                    </a:lnTo>
                    <a:lnTo>
                      <a:pt x="259776" y="7181"/>
                    </a:lnTo>
                    <a:lnTo>
                      <a:pt x="316827" y="1237"/>
                    </a:lnTo>
                    <a:lnTo>
                      <a:pt x="345602" y="0"/>
                    </a:lnTo>
                    <a:lnTo>
                      <a:pt x="374377" y="0"/>
                    </a:lnTo>
                    <a:lnTo>
                      <a:pt x="432077" y="3588"/>
                    </a:lnTo>
                    <a:lnTo>
                      <a:pt x="487879" y="12011"/>
                    </a:lnTo>
                    <a:lnTo>
                      <a:pt x="540084" y="23908"/>
                    </a:lnTo>
                    <a:lnTo>
                      <a:pt x="588043" y="40755"/>
                    </a:lnTo>
                    <a:lnTo>
                      <a:pt x="629357" y="60452"/>
                    </a:lnTo>
                    <a:lnTo>
                      <a:pt x="664227" y="83866"/>
                    </a:lnTo>
                    <a:lnTo>
                      <a:pt x="701395" y="122766"/>
                    </a:lnTo>
                    <a:lnTo>
                      <a:pt x="718780" y="165253"/>
                    </a:lnTo>
                    <a:lnTo>
                      <a:pt x="720029" y="179625"/>
                    </a:lnTo>
                    <a:lnTo>
                      <a:pt x="718780" y="193997"/>
                    </a:lnTo>
                    <a:lnTo>
                      <a:pt x="701395" y="236485"/>
                    </a:lnTo>
                    <a:lnTo>
                      <a:pt x="664227" y="275384"/>
                    </a:lnTo>
                    <a:lnTo>
                      <a:pt x="629357" y="298674"/>
                    </a:lnTo>
                    <a:lnTo>
                      <a:pt x="588043" y="318992"/>
                    </a:lnTo>
                    <a:lnTo>
                      <a:pt x="540084" y="335221"/>
                    </a:lnTo>
                    <a:lnTo>
                      <a:pt x="487879" y="347732"/>
                    </a:lnTo>
                    <a:lnTo>
                      <a:pt x="432077" y="355537"/>
                    </a:lnTo>
                    <a:lnTo>
                      <a:pt x="374377" y="359130"/>
                    </a:lnTo>
                    <a:lnTo>
                      <a:pt x="345602" y="359130"/>
                    </a:lnTo>
                    <a:lnTo>
                      <a:pt x="287951" y="355537"/>
                    </a:lnTo>
                    <a:lnTo>
                      <a:pt x="232150" y="347732"/>
                    </a:lnTo>
                    <a:lnTo>
                      <a:pt x="179945" y="335221"/>
                    </a:lnTo>
                    <a:lnTo>
                      <a:pt x="132535" y="318992"/>
                    </a:lnTo>
                    <a:lnTo>
                      <a:pt x="90621" y="298674"/>
                    </a:lnTo>
                    <a:lnTo>
                      <a:pt x="55801" y="275384"/>
                    </a:lnTo>
                    <a:lnTo>
                      <a:pt x="18583" y="236485"/>
                    </a:lnTo>
                    <a:lnTo>
                      <a:pt x="1248" y="193997"/>
                    </a:lnTo>
                    <a:lnTo>
                      <a:pt x="0" y="179625"/>
                    </a:lnTo>
                    <a:close/>
                  </a:path>
                </a:pathLst>
              </a:custGeom>
              <a:ln w="3175">
                <a:solidFill>
                  <a:srgbClr val="000000"/>
                </a:solidFill>
              </a:ln>
            </p:spPr>
            <p:txBody>
              <a:bodyPr wrap="square" lIns="0" tIns="0" rIns="0" bIns="0" rtlCol="0"/>
              <a:lstStyle/>
              <a:p>
                <a:endParaRPr/>
              </a:p>
            </p:txBody>
          </p:sp>
        </p:grpSp>
        <p:sp>
          <p:nvSpPr>
            <p:cNvPr id="62" name="object 42">
              <a:extLst>
                <a:ext uri="{FF2B5EF4-FFF2-40B4-BE49-F238E27FC236}">
                  <a16:creationId xmlns:a16="http://schemas.microsoft.com/office/drawing/2014/main" id="{2AFC5325-0A50-C103-53C8-71A1879BA4A6}"/>
                </a:ext>
              </a:extLst>
            </p:cNvPr>
            <p:cNvSpPr txBox="1"/>
            <p:nvPr/>
          </p:nvSpPr>
          <p:spPr>
            <a:xfrm>
              <a:off x="5066302" y="4215281"/>
              <a:ext cx="529931" cy="209748"/>
            </a:xfrm>
            <a:prstGeom prst="rect">
              <a:avLst/>
            </a:prstGeom>
          </p:spPr>
          <p:txBody>
            <a:bodyPr vert="horz" wrap="square" lIns="0" tIns="12700" rIns="0" bIns="0" rtlCol="0">
              <a:spAutoFit/>
            </a:bodyPr>
            <a:lstStyle/>
            <a:p>
              <a:pPr marL="74930" marR="5080" indent="-75565">
                <a:spcBef>
                  <a:spcPts val="100"/>
                </a:spcBef>
              </a:pPr>
              <a:r>
                <a:rPr sz="1600" spc="-10" dirty="0">
                  <a:latin typeface="Arial"/>
                  <a:cs typeface="Arial"/>
                </a:rPr>
                <a:t>Executable</a:t>
              </a:r>
              <a:r>
                <a:rPr sz="1600" spc="500" dirty="0">
                  <a:latin typeface="Arial"/>
                  <a:cs typeface="Arial"/>
                </a:rPr>
                <a:t> </a:t>
              </a:r>
              <a:r>
                <a:rPr sz="1600" spc="-10" dirty="0">
                  <a:latin typeface="Arial"/>
                  <a:cs typeface="Arial"/>
                </a:rPr>
                <a:t>Image</a:t>
              </a:r>
              <a:endParaRPr sz="1600" dirty="0">
                <a:latin typeface="Arial"/>
                <a:cs typeface="Arial"/>
              </a:endParaRPr>
            </a:p>
          </p:txBody>
        </p:sp>
        <p:sp>
          <p:nvSpPr>
            <p:cNvPr id="63" name="object 43">
              <a:extLst>
                <a:ext uri="{FF2B5EF4-FFF2-40B4-BE49-F238E27FC236}">
                  <a16:creationId xmlns:a16="http://schemas.microsoft.com/office/drawing/2014/main" id="{A89F7F1D-F686-2B6A-3E81-7D48030A1DE9}"/>
                </a:ext>
              </a:extLst>
            </p:cNvPr>
            <p:cNvSpPr/>
            <p:nvPr/>
          </p:nvSpPr>
          <p:spPr>
            <a:xfrm>
              <a:off x="3662648" y="3556850"/>
              <a:ext cx="720090" cy="359410"/>
            </a:xfrm>
            <a:custGeom>
              <a:avLst/>
              <a:gdLst/>
              <a:ahLst/>
              <a:cxnLst/>
              <a:rect l="l" t="t" r="r" b="b"/>
              <a:pathLst>
                <a:path w="720089" h="359410">
                  <a:moveTo>
                    <a:pt x="0" y="179600"/>
                  </a:moveTo>
                  <a:lnTo>
                    <a:pt x="10169" y="136484"/>
                  </a:lnTo>
                  <a:lnTo>
                    <a:pt x="41421" y="96362"/>
                  </a:lnTo>
                  <a:lnTo>
                    <a:pt x="72054" y="71860"/>
                  </a:lnTo>
                  <a:lnTo>
                    <a:pt x="110371" y="50302"/>
                  </a:lnTo>
                  <a:lnTo>
                    <a:pt x="155392" y="31688"/>
                  </a:lnTo>
                  <a:lnTo>
                    <a:pt x="205864" y="17316"/>
                  </a:lnTo>
                  <a:lnTo>
                    <a:pt x="259812" y="7186"/>
                  </a:lnTo>
                  <a:lnTo>
                    <a:pt x="316858" y="1247"/>
                  </a:lnTo>
                  <a:lnTo>
                    <a:pt x="345633" y="0"/>
                  </a:lnTo>
                  <a:lnTo>
                    <a:pt x="374404" y="0"/>
                  </a:lnTo>
                  <a:lnTo>
                    <a:pt x="432069" y="3593"/>
                  </a:lnTo>
                  <a:lnTo>
                    <a:pt x="487876" y="12026"/>
                  </a:lnTo>
                  <a:lnTo>
                    <a:pt x="540106" y="24003"/>
                  </a:lnTo>
                  <a:lnTo>
                    <a:pt x="587465" y="40770"/>
                  </a:lnTo>
                  <a:lnTo>
                    <a:pt x="629479" y="60432"/>
                  </a:lnTo>
                  <a:lnTo>
                    <a:pt x="664249" y="83836"/>
                  </a:lnTo>
                  <a:lnTo>
                    <a:pt x="701417" y="122761"/>
                  </a:lnTo>
                  <a:lnTo>
                    <a:pt x="718902" y="165228"/>
                  </a:lnTo>
                  <a:lnTo>
                    <a:pt x="720051" y="179600"/>
                  </a:lnTo>
                  <a:lnTo>
                    <a:pt x="718902" y="193972"/>
                  </a:lnTo>
                  <a:lnTo>
                    <a:pt x="701417" y="236490"/>
                  </a:lnTo>
                  <a:lnTo>
                    <a:pt x="664249" y="275364"/>
                  </a:lnTo>
                  <a:lnTo>
                    <a:pt x="629479" y="298669"/>
                  </a:lnTo>
                  <a:lnTo>
                    <a:pt x="587465" y="318480"/>
                  </a:lnTo>
                  <a:lnTo>
                    <a:pt x="540106" y="335198"/>
                  </a:lnTo>
                  <a:lnTo>
                    <a:pt x="487876" y="347723"/>
                  </a:lnTo>
                  <a:lnTo>
                    <a:pt x="432069" y="355508"/>
                  </a:lnTo>
                  <a:lnTo>
                    <a:pt x="374404" y="359101"/>
                  </a:lnTo>
                  <a:lnTo>
                    <a:pt x="345633" y="359101"/>
                  </a:lnTo>
                  <a:lnTo>
                    <a:pt x="288088" y="355508"/>
                  </a:lnTo>
                  <a:lnTo>
                    <a:pt x="232281" y="347723"/>
                  </a:lnTo>
                  <a:lnTo>
                    <a:pt x="180071" y="335198"/>
                  </a:lnTo>
                  <a:lnTo>
                    <a:pt x="132077" y="318480"/>
                  </a:lnTo>
                  <a:lnTo>
                    <a:pt x="90653" y="298669"/>
                  </a:lnTo>
                  <a:lnTo>
                    <a:pt x="55808" y="275364"/>
                  </a:lnTo>
                  <a:lnTo>
                    <a:pt x="18602" y="236490"/>
                  </a:lnTo>
                  <a:lnTo>
                    <a:pt x="1239" y="193972"/>
                  </a:lnTo>
                  <a:lnTo>
                    <a:pt x="0" y="179600"/>
                  </a:lnTo>
                  <a:close/>
                </a:path>
              </a:pathLst>
            </a:custGeom>
            <a:ln w="3175">
              <a:solidFill>
                <a:srgbClr val="000000"/>
              </a:solidFill>
            </a:ln>
          </p:spPr>
          <p:txBody>
            <a:bodyPr wrap="square" lIns="0" tIns="0" rIns="0" bIns="0" rtlCol="0"/>
            <a:lstStyle/>
            <a:p>
              <a:endParaRPr/>
            </a:p>
          </p:txBody>
        </p:sp>
        <p:sp>
          <p:nvSpPr>
            <p:cNvPr id="64" name="object 44">
              <a:extLst>
                <a:ext uri="{FF2B5EF4-FFF2-40B4-BE49-F238E27FC236}">
                  <a16:creationId xmlns:a16="http://schemas.microsoft.com/office/drawing/2014/main" id="{45DBC76C-87FE-201E-E08C-A5BD5D6A3512}"/>
                </a:ext>
              </a:extLst>
            </p:cNvPr>
            <p:cNvSpPr txBox="1"/>
            <p:nvPr/>
          </p:nvSpPr>
          <p:spPr>
            <a:xfrm>
              <a:off x="3807220" y="3621648"/>
              <a:ext cx="568542" cy="192400"/>
            </a:xfrm>
            <a:prstGeom prst="rect">
              <a:avLst/>
            </a:prstGeom>
          </p:spPr>
          <p:txBody>
            <a:bodyPr vert="horz" wrap="square" lIns="0" tIns="12700" rIns="0" bIns="0" rtlCol="0">
              <a:spAutoFit/>
            </a:bodyPr>
            <a:lstStyle/>
            <a:p>
              <a:pPr marR="5080" indent="78740">
                <a:spcBef>
                  <a:spcPts val="100"/>
                </a:spcBef>
              </a:pPr>
              <a:r>
                <a:rPr sz="1400" spc="-10" dirty="0">
                  <a:latin typeface="Arial"/>
                  <a:cs typeface="Arial"/>
                </a:rPr>
                <a:t>Library</a:t>
              </a:r>
              <a:r>
                <a:rPr sz="1400" spc="500" dirty="0">
                  <a:latin typeface="Arial"/>
                  <a:cs typeface="Arial"/>
                </a:rPr>
                <a:t> </a:t>
              </a:r>
              <a:endParaRPr lang="en-US" sz="1400" spc="500" dirty="0">
                <a:latin typeface="Arial"/>
                <a:cs typeface="Arial"/>
              </a:endParaRPr>
            </a:p>
            <a:p>
              <a:pPr marR="5080" indent="78740">
                <a:spcBef>
                  <a:spcPts val="100"/>
                </a:spcBef>
              </a:pPr>
              <a:r>
                <a:rPr sz="1400" dirty="0">
                  <a:latin typeface="Arial"/>
                  <a:cs typeface="Arial"/>
                </a:rPr>
                <a:t>Object</a:t>
              </a:r>
              <a:r>
                <a:rPr sz="1400" spc="20" dirty="0">
                  <a:latin typeface="Arial"/>
                  <a:cs typeface="Arial"/>
                </a:rPr>
                <a:t> </a:t>
              </a:r>
              <a:r>
                <a:rPr sz="1400" spc="-10" dirty="0">
                  <a:latin typeface="Arial"/>
                  <a:cs typeface="Arial"/>
                </a:rPr>
                <a:t>Files</a:t>
              </a:r>
              <a:endParaRPr sz="1400" dirty="0">
                <a:latin typeface="Arial"/>
                <a:cs typeface="Arial"/>
              </a:endParaRPr>
            </a:p>
          </p:txBody>
        </p:sp>
      </p:grpSp>
      <p:sp>
        <p:nvSpPr>
          <p:cNvPr id="89" name="object 50">
            <a:extLst>
              <a:ext uri="{FF2B5EF4-FFF2-40B4-BE49-F238E27FC236}">
                <a16:creationId xmlns:a16="http://schemas.microsoft.com/office/drawing/2014/main" id="{F8D15F58-9733-69B6-3D7F-019FC7DFF008}"/>
              </a:ext>
            </a:extLst>
          </p:cNvPr>
          <p:cNvSpPr/>
          <p:nvPr/>
        </p:nvSpPr>
        <p:spPr>
          <a:xfrm>
            <a:off x="6480354" y="4243535"/>
            <a:ext cx="843900" cy="477296"/>
          </a:xfrm>
          <a:custGeom>
            <a:avLst/>
            <a:gdLst/>
            <a:ahLst/>
            <a:cxnLst/>
            <a:rect l="l" t="t" r="r" b="b"/>
            <a:pathLst>
              <a:path w="626745" h="347979">
                <a:moveTo>
                  <a:pt x="568450" y="0"/>
                </a:moveTo>
                <a:lnTo>
                  <a:pt x="57913" y="0"/>
                </a:lnTo>
                <a:lnTo>
                  <a:pt x="35370" y="4551"/>
                </a:lnTo>
                <a:lnTo>
                  <a:pt x="16962" y="16962"/>
                </a:lnTo>
                <a:lnTo>
                  <a:pt x="4551" y="35370"/>
                </a:lnTo>
                <a:lnTo>
                  <a:pt x="0" y="57913"/>
                </a:lnTo>
                <a:lnTo>
                  <a:pt x="0" y="289558"/>
                </a:lnTo>
                <a:lnTo>
                  <a:pt x="4551" y="312101"/>
                </a:lnTo>
                <a:lnTo>
                  <a:pt x="16962" y="330509"/>
                </a:lnTo>
                <a:lnTo>
                  <a:pt x="35370" y="342920"/>
                </a:lnTo>
                <a:lnTo>
                  <a:pt x="57913" y="347472"/>
                </a:lnTo>
                <a:lnTo>
                  <a:pt x="568450" y="347472"/>
                </a:lnTo>
                <a:lnTo>
                  <a:pt x="590993" y="342920"/>
                </a:lnTo>
                <a:lnTo>
                  <a:pt x="609401" y="330509"/>
                </a:lnTo>
                <a:lnTo>
                  <a:pt x="621812" y="312101"/>
                </a:lnTo>
                <a:lnTo>
                  <a:pt x="626363" y="289558"/>
                </a:lnTo>
                <a:lnTo>
                  <a:pt x="626363" y="57913"/>
                </a:lnTo>
                <a:lnTo>
                  <a:pt x="621812" y="35370"/>
                </a:lnTo>
                <a:lnTo>
                  <a:pt x="609401" y="16962"/>
                </a:lnTo>
                <a:lnTo>
                  <a:pt x="590993" y="4551"/>
                </a:lnTo>
                <a:lnTo>
                  <a:pt x="568450" y="0"/>
                </a:lnTo>
                <a:close/>
              </a:path>
            </a:pathLst>
          </a:custGeom>
          <a:solidFill>
            <a:srgbClr val="FF0000">
              <a:alpha val="30198"/>
            </a:srgbClr>
          </a:solidFill>
        </p:spPr>
        <p:txBody>
          <a:bodyPr wrap="square" lIns="0" tIns="0" rIns="0" bIns="0" rtlCol="0"/>
          <a:lstStyle/>
          <a:p>
            <a:endParaRPr/>
          </a:p>
        </p:txBody>
      </p:sp>
      <p:sp>
        <p:nvSpPr>
          <p:cNvPr id="90" name="object 51">
            <a:extLst>
              <a:ext uri="{FF2B5EF4-FFF2-40B4-BE49-F238E27FC236}">
                <a16:creationId xmlns:a16="http://schemas.microsoft.com/office/drawing/2014/main" id="{84FFB7B0-AD0F-C29B-24E1-814C1FE8A1F7}"/>
              </a:ext>
            </a:extLst>
          </p:cNvPr>
          <p:cNvSpPr/>
          <p:nvPr/>
        </p:nvSpPr>
        <p:spPr>
          <a:xfrm>
            <a:off x="6473933" y="3648670"/>
            <a:ext cx="850321" cy="477296"/>
          </a:xfrm>
          <a:custGeom>
            <a:avLst/>
            <a:gdLst/>
            <a:ahLst/>
            <a:cxnLst/>
            <a:rect l="l" t="t" r="r" b="b"/>
            <a:pathLst>
              <a:path w="640079" h="315594">
                <a:moveTo>
                  <a:pt x="587500" y="0"/>
                </a:moveTo>
                <a:lnTo>
                  <a:pt x="52579" y="0"/>
                </a:lnTo>
                <a:lnTo>
                  <a:pt x="32113" y="4131"/>
                </a:lnTo>
                <a:lnTo>
                  <a:pt x="15400" y="15400"/>
                </a:lnTo>
                <a:lnTo>
                  <a:pt x="4131" y="32113"/>
                </a:lnTo>
                <a:lnTo>
                  <a:pt x="0" y="52579"/>
                </a:lnTo>
                <a:lnTo>
                  <a:pt x="0" y="262888"/>
                </a:lnTo>
                <a:lnTo>
                  <a:pt x="4131" y="283354"/>
                </a:lnTo>
                <a:lnTo>
                  <a:pt x="15400" y="300067"/>
                </a:lnTo>
                <a:lnTo>
                  <a:pt x="32113" y="311336"/>
                </a:lnTo>
                <a:lnTo>
                  <a:pt x="52579" y="315468"/>
                </a:lnTo>
                <a:lnTo>
                  <a:pt x="587500" y="315468"/>
                </a:lnTo>
                <a:lnTo>
                  <a:pt x="607966" y="311336"/>
                </a:lnTo>
                <a:lnTo>
                  <a:pt x="624679" y="300067"/>
                </a:lnTo>
                <a:lnTo>
                  <a:pt x="635948" y="283354"/>
                </a:lnTo>
                <a:lnTo>
                  <a:pt x="640080" y="262888"/>
                </a:lnTo>
                <a:lnTo>
                  <a:pt x="640080" y="52579"/>
                </a:lnTo>
                <a:lnTo>
                  <a:pt x="635948" y="32113"/>
                </a:lnTo>
                <a:lnTo>
                  <a:pt x="624679" y="15400"/>
                </a:lnTo>
                <a:lnTo>
                  <a:pt x="607966" y="4131"/>
                </a:lnTo>
                <a:lnTo>
                  <a:pt x="587500" y="0"/>
                </a:lnTo>
                <a:close/>
              </a:path>
            </a:pathLst>
          </a:custGeom>
          <a:solidFill>
            <a:srgbClr val="A5A5E9">
              <a:alpha val="30198"/>
            </a:srgbClr>
          </a:solidFill>
        </p:spPr>
        <p:txBody>
          <a:bodyPr wrap="square" lIns="0" tIns="0" rIns="0" bIns="0" rtlCol="0"/>
          <a:lstStyle/>
          <a:p>
            <a:endParaRPr/>
          </a:p>
        </p:txBody>
      </p:sp>
      <p:sp>
        <p:nvSpPr>
          <p:cNvPr id="91" name="object 48">
            <a:extLst>
              <a:ext uri="{FF2B5EF4-FFF2-40B4-BE49-F238E27FC236}">
                <a16:creationId xmlns:a16="http://schemas.microsoft.com/office/drawing/2014/main" id="{FF6E8BAE-8C9D-A1F7-67C2-8E0B353E1003}"/>
              </a:ext>
            </a:extLst>
          </p:cNvPr>
          <p:cNvSpPr/>
          <p:nvPr/>
        </p:nvSpPr>
        <p:spPr>
          <a:xfrm flipV="1">
            <a:off x="6095898" y="5398867"/>
            <a:ext cx="763226" cy="45719"/>
          </a:xfrm>
          <a:custGeom>
            <a:avLst/>
            <a:gdLst/>
            <a:ahLst/>
            <a:cxnLst/>
            <a:rect l="l" t="t" r="r" b="b"/>
            <a:pathLst>
              <a:path w="495935">
                <a:moveTo>
                  <a:pt x="0" y="0"/>
                </a:moveTo>
                <a:lnTo>
                  <a:pt x="495673" y="0"/>
                </a:lnTo>
              </a:path>
            </a:pathLst>
          </a:custGeom>
          <a:ln w="3592">
            <a:solidFill>
              <a:srgbClr val="000000"/>
            </a:solidFill>
            <a:tailEnd type="stealth"/>
          </a:ln>
        </p:spPr>
        <p:txBody>
          <a:bodyPr wrap="square" lIns="0" tIns="0" rIns="0" bIns="0" rtlCol="0"/>
          <a:lstStyle/>
          <a:p>
            <a:endParaRPr dirty="0"/>
          </a:p>
        </p:txBody>
      </p:sp>
      <p:sp>
        <p:nvSpPr>
          <p:cNvPr id="92" name="object 33">
            <a:extLst>
              <a:ext uri="{FF2B5EF4-FFF2-40B4-BE49-F238E27FC236}">
                <a16:creationId xmlns:a16="http://schemas.microsoft.com/office/drawing/2014/main" id="{3BFA4250-C568-6B4D-9AC7-E108C5F3944D}"/>
              </a:ext>
            </a:extLst>
          </p:cNvPr>
          <p:cNvSpPr/>
          <p:nvPr/>
        </p:nvSpPr>
        <p:spPr>
          <a:xfrm>
            <a:off x="7430443" y="5720739"/>
            <a:ext cx="0" cy="366615"/>
          </a:xfrm>
          <a:custGeom>
            <a:avLst/>
            <a:gdLst/>
            <a:ahLst/>
            <a:cxnLst/>
            <a:rect l="l" t="t" r="r" b="b"/>
            <a:pathLst>
              <a:path h="225425">
                <a:moveTo>
                  <a:pt x="0" y="0"/>
                </a:moveTo>
                <a:lnTo>
                  <a:pt x="0" y="225112"/>
                </a:lnTo>
              </a:path>
            </a:pathLst>
          </a:custGeom>
          <a:ln w="3596">
            <a:solidFill>
              <a:srgbClr val="000000"/>
            </a:solidFill>
            <a:tailEnd type="stealth"/>
          </a:ln>
        </p:spPr>
        <p:txBody>
          <a:bodyPr wrap="square" lIns="0" tIns="0" rIns="0" bIns="0" rtlCol="0"/>
          <a:lstStyle/>
          <a:p>
            <a:endParaRPr/>
          </a:p>
        </p:txBody>
      </p:sp>
      <p:sp>
        <p:nvSpPr>
          <p:cNvPr id="96" name="文本框 95">
            <a:extLst>
              <a:ext uri="{FF2B5EF4-FFF2-40B4-BE49-F238E27FC236}">
                <a16:creationId xmlns:a16="http://schemas.microsoft.com/office/drawing/2014/main" id="{F29F1334-39BB-E6CB-557E-08B255B7C219}"/>
              </a:ext>
            </a:extLst>
          </p:cNvPr>
          <p:cNvSpPr txBox="1"/>
          <p:nvPr/>
        </p:nvSpPr>
        <p:spPr>
          <a:xfrm>
            <a:off x="6744506" y="3500535"/>
            <a:ext cx="1394512" cy="246221"/>
          </a:xfrm>
          <a:prstGeom prst="rect">
            <a:avLst/>
          </a:prstGeom>
          <a:noFill/>
        </p:spPr>
        <p:txBody>
          <a:bodyPr wrap="square">
            <a:spAutoFit/>
          </a:bodyPr>
          <a:lstStyle/>
          <a:p>
            <a:pPr marL="0" marR="5080" lvl="0" indent="0" algn="ctr"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10" normalizeH="0" baseline="0" noProof="0" dirty="0">
                <a:ln>
                  <a:noFill/>
                </a:ln>
                <a:solidFill>
                  <a:sysClr val="windowText" lastClr="000000"/>
                </a:solidFill>
                <a:effectLst/>
                <a:uLnTx/>
                <a:uFillTx/>
                <a:latin typeface="Arial"/>
                <a:cs typeface="Arial"/>
              </a:rPr>
              <a:t>Compiler</a:t>
            </a:r>
            <a:endParaRPr kumimoji="0" lang="en-US" altLang="zh-CN" sz="800" b="0" i="0" u="none" strike="noStrike" kern="0" cap="none" spc="0" normalizeH="0" baseline="0" noProof="0" dirty="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1286698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D69421-FF17-66E2-3EAA-4FF8687796E3}"/>
              </a:ext>
            </a:extLst>
          </p:cNvPr>
          <p:cNvSpPr>
            <a:spLocks noGrp="1"/>
          </p:cNvSpPr>
          <p:nvPr>
            <p:ph type="title"/>
          </p:nvPr>
        </p:nvSpPr>
        <p:spPr/>
        <p:txBody>
          <a:bodyPr/>
          <a:lstStyle/>
          <a:p>
            <a:r>
              <a:rPr lang="en-US" altLang="zh-CN" sz="2800" b="1" dirty="0">
                <a:solidFill>
                  <a:srgbClr val="3333CC"/>
                </a:solidFill>
                <a:latin typeface="Arial"/>
                <a:cs typeface="Arial"/>
              </a:rPr>
              <a:t>Linking,</a:t>
            </a:r>
            <a:r>
              <a:rPr lang="en-US" altLang="zh-CN" sz="2800" b="1" spc="-15" dirty="0">
                <a:solidFill>
                  <a:srgbClr val="3333CC"/>
                </a:solidFill>
                <a:latin typeface="Arial"/>
                <a:cs typeface="Arial"/>
              </a:rPr>
              <a:t> </a:t>
            </a:r>
            <a:r>
              <a:rPr lang="en-US" altLang="zh-CN" sz="2800" b="1" spc="-10" dirty="0">
                <a:solidFill>
                  <a:srgbClr val="3333CC"/>
                </a:solidFill>
                <a:latin typeface="Arial"/>
                <a:cs typeface="Arial"/>
              </a:rPr>
              <a:t>Loading,…</a:t>
            </a:r>
            <a:r>
              <a:rPr lang="en-US" altLang="zh-CN" sz="2800" b="1" spc="-10" dirty="0" err="1">
                <a:solidFill>
                  <a:srgbClr val="3333CC"/>
                </a:solidFill>
                <a:latin typeface="Arial"/>
                <a:cs typeface="Arial"/>
              </a:rPr>
              <a:t>Makefiles</a:t>
            </a:r>
            <a:endParaRPr lang="zh-CN" altLang="en-US" dirty="0"/>
          </a:p>
        </p:txBody>
      </p:sp>
      <p:sp>
        <p:nvSpPr>
          <p:cNvPr id="3" name="内容占位符 2">
            <a:extLst>
              <a:ext uri="{FF2B5EF4-FFF2-40B4-BE49-F238E27FC236}">
                <a16:creationId xmlns:a16="http://schemas.microsoft.com/office/drawing/2014/main" id="{31EC4916-27FC-BEA0-39A6-4306ACD65D25}"/>
              </a:ext>
            </a:extLst>
          </p:cNvPr>
          <p:cNvSpPr>
            <a:spLocks noGrp="1"/>
          </p:cNvSpPr>
          <p:nvPr>
            <p:ph idx="1"/>
          </p:nvPr>
        </p:nvSpPr>
        <p:spPr/>
        <p:txBody>
          <a:bodyPr/>
          <a:lstStyle/>
          <a:p>
            <a:r>
              <a:rPr lang="en-US" altLang="zh-CN" dirty="0"/>
              <a:t>Linking: produce final executable program by combining other code (libraries) used by program</a:t>
            </a:r>
          </a:p>
          <a:p>
            <a:pPr lvl="1"/>
            <a:r>
              <a:rPr lang="en-US" altLang="zh-CN" dirty="0"/>
              <a:t>Dynamic Linking: instead of linking at compile time the linking is done at run-time</a:t>
            </a:r>
          </a:p>
          <a:p>
            <a:r>
              <a:rPr lang="en-US" altLang="zh-CN" dirty="0"/>
              <a:t>Multi-file development….</a:t>
            </a:r>
            <a:r>
              <a:rPr lang="en-US" altLang="zh-CN" dirty="0" err="1"/>
              <a:t>Makefiles</a:t>
            </a:r>
            <a:r>
              <a:rPr lang="en-US" altLang="zh-CN" dirty="0"/>
              <a:t> assist in this</a:t>
            </a:r>
          </a:p>
          <a:p>
            <a:pPr lvl="1"/>
            <a:r>
              <a:rPr lang="en-US" altLang="zh-CN" dirty="0"/>
              <a:t>Read tutorials on </a:t>
            </a:r>
            <a:r>
              <a:rPr lang="en-US" altLang="zh-CN" dirty="0" err="1"/>
              <a:t>makefiles</a:t>
            </a:r>
            <a:endParaRPr lang="en-US" altLang="zh-CN" dirty="0"/>
          </a:p>
          <a:p>
            <a:r>
              <a:rPr lang="en-US" altLang="zh-CN" dirty="0"/>
              <a:t>Loader: load executable image generated by linker &amp; execute</a:t>
            </a:r>
          </a:p>
          <a:p>
            <a:pPr lvl="1"/>
            <a:r>
              <a:rPr lang="en-US" altLang="zh-CN" dirty="0"/>
              <a:t>Part of Operating system</a:t>
            </a:r>
          </a:p>
          <a:p>
            <a:pPr lvl="1"/>
            <a:r>
              <a:rPr lang="en-US" altLang="zh-CN" dirty="0"/>
              <a:t>Memory management system does the actual mapping from user 	space to physical addresses</a:t>
            </a:r>
          </a:p>
          <a:p>
            <a:pPr lvl="2"/>
            <a:r>
              <a:rPr lang="en-US" altLang="zh-CN" sz="1800" dirty="0"/>
              <a:t>.ORIG x3000 refers to user space x3000</a:t>
            </a:r>
          </a:p>
          <a:p>
            <a:endParaRPr lang="zh-CN" altLang="en-US" dirty="0"/>
          </a:p>
        </p:txBody>
      </p:sp>
    </p:spTree>
    <p:extLst>
      <p:ext uri="{BB962C8B-B14F-4D97-AF65-F5344CB8AC3E}">
        <p14:creationId xmlns:p14="http://schemas.microsoft.com/office/powerpoint/2010/main" val="10441284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科大蓝色模板" id="{7E8D1F99-3530-4A82-9E3D-77E2AF246E2B}" vid="{86B9B503-2F19-4690-9F30-5A7A0621D455}"/>
    </a:ext>
  </a:extLst>
</a:theme>
</file>

<file path=ppt/theme/theme2.xml><?xml version="1.0" encoding="utf-8"?>
<a:theme xmlns:a="http://schemas.openxmlformats.org/drawingml/2006/main" name="学术交流模板3-中文">
  <a:themeElements>
    <a:clrScheme name="学术交流模板3-中文 13">
      <a:dk1>
        <a:srgbClr val="000000"/>
      </a:dk1>
      <a:lt1>
        <a:srgbClr val="FFFFFF"/>
      </a:lt1>
      <a:dk2>
        <a:srgbClr val="000000"/>
      </a:dk2>
      <a:lt2>
        <a:srgbClr val="808080"/>
      </a:lt2>
      <a:accent1>
        <a:srgbClr val="FF00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fontScheme name="学术交流模板3-中文">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2500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25000" smtClean="0">
            <a:ln>
              <a:noFill/>
            </a:ln>
            <a:solidFill>
              <a:schemeClr val="tx1"/>
            </a:solidFill>
            <a:effectLst/>
            <a:latin typeface="Arial" charset="0"/>
            <a:ea typeface="宋体" pitchFamily="2" charset="-122"/>
          </a:defRPr>
        </a:defPPr>
      </a:lstStyle>
    </a:lnDef>
  </a:objectDefaults>
  <a:extraClrSchemeLst>
    <a:extraClrScheme>
      <a:clrScheme name="学术交流模板3-中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学术交流模板3-中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学术交流模板3-中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学术交流模板3-中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学术交流模板3-中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学术交流模板3-中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学术交流模板3-中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学术交流模板3-中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学术交流模板3-中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学术交流模板3-中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学术交流模板3-中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学术交流模板3-中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学术交流模板3-中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学术交流模板3-中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学术交流模板3-中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学术交流模板3-中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学术交流模板3-中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学术交流模板3-中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学术交流模板3-中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学术交流模板3-中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学术交流模板3-中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学术交流模板3-中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学术交流模板3-中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学术交流模板3-中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学术交流模板3-中文 13">
        <a:dk1>
          <a:srgbClr val="000000"/>
        </a:dk1>
        <a:lt1>
          <a:srgbClr val="FFFFFF"/>
        </a:lt1>
        <a:dk2>
          <a:srgbClr val="000000"/>
        </a:dk2>
        <a:lt2>
          <a:srgbClr val="808080"/>
        </a:lt2>
        <a:accent1>
          <a:srgbClr val="FF00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CS17-Ch 1Course Introduction.Id_400384" id="{1E5A2080-B47E-4B7F-A81A-CF725B3E27F9}" vid="{403FED12-708E-4AE7-9E4F-F7D8D23A0490}"/>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科大蓝色模板" id="{7E8D1F99-3530-4A82-9E3D-77E2AF246E2B}" vid="{86B9B503-2F19-4690-9F30-5A7A0621D455}"/>
    </a:ext>
  </a:extLst>
</a:theme>
</file>

<file path=ppt/theme/theme4.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6857</TotalTime>
  <Pages>0</Pages>
  <Words>4137</Words>
  <Characters>0</Characters>
  <Application>Microsoft Macintosh PowerPoint</Application>
  <DocSecurity>0</DocSecurity>
  <PresentationFormat>全屏显示(4:3)</PresentationFormat>
  <Lines>0</Lines>
  <Paragraphs>858</Paragraphs>
  <Slides>63</Slides>
  <Notes>5</Notes>
  <HiddenSlides>4</HiddenSlides>
  <MMClips>0</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63</vt:i4>
      </vt:variant>
    </vt:vector>
  </HeadingPairs>
  <TitlesOfParts>
    <vt:vector size="85" baseType="lpstr">
      <vt:lpstr>-apple-system</vt:lpstr>
      <vt:lpstr>仿宋</vt:lpstr>
      <vt:lpstr>黑体</vt:lpstr>
      <vt:lpstr>华文新魏</vt:lpstr>
      <vt:lpstr>楷体</vt:lpstr>
      <vt:lpstr>楷体</vt:lpstr>
      <vt:lpstr>微软雅黑</vt:lpstr>
      <vt:lpstr>Gungsuh</vt:lpstr>
      <vt:lpstr>Arial</vt:lpstr>
      <vt:lpstr>Calibri</vt:lpstr>
      <vt:lpstr>Cambria</vt:lpstr>
      <vt:lpstr>Comic Sans MS</vt:lpstr>
      <vt:lpstr>Courier New</vt:lpstr>
      <vt:lpstr>Franklin Gothic Book</vt:lpstr>
      <vt:lpstr>Helvetica</vt:lpstr>
      <vt:lpstr>Impact</vt:lpstr>
      <vt:lpstr>Tahoma</vt:lpstr>
      <vt:lpstr>Times New Roman</vt:lpstr>
      <vt:lpstr>Wingdings</vt:lpstr>
      <vt:lpstr>1_Office 主题​​</vt:lpstr>
      <vt:lpstr>学术交流模板3-中文</vt:lpstr>
      <vt:lpstr>2_Office 主题​​</vt:lpstr>
      <vt:lpstr>Chapter 11-13   Compiling C to Assembly</vt:lpstr>
      <vt:lpstr>PowerPoint 演示文稿</vt:lpstr>
      <vt:lpstr>Problem Transformation      - levels of abstraction</vt:lpstr>
      <vt:lpstr>Programming Languages</vt:lpstr>
      <vt:lpstr>Why use a High-Level Language? …our choice= C</vt:lpstr>
      <vt:lpstr>The Evolution of Programming</vt:lpstr>
      <vt:lpstr>Quick Note: Compilation vs. Interpretation</vt:lpstr>
      <vt:lpstr>Compiling a C Program</vt:lpstr>
      <vt:lpstr>Linking, Loading,…Makefiles</vt:lpstr>
      <vt:lpstr>Compiler</vt:lpstr>
      <vt:lpstr>A Simple C Program</vt:lpstr>
      <vt:lpstr>Symbol Table</vt:lpstr>
      <vt:lpstr>Implementing C: Translation from C to Assembly</vt:lpstr>
      <vt:lpstr>Translation: Allocation of Variables</vt:lpstr>
      <vt:lpstr>Start point for translation:</vt:lpstr>
      <vt:lpstr>Lessons from Example 1 (inclassC-1.c )</vt:lpstr>
      <vt:lpstr>Lessons from Example 1</vt:lpstr>
      <vt:lpstr>Defining a variable in C</vt:lpstr>
      <vt:lpstr>Scope: Global and Local</vt:lpstr>
      <vt:lpstr>Where can you put variables….?</vt:lpstr>
      <vt:lpstr>According to the C89 Standard...</vt:lpstr>
      <vt:lpstr>Scope vs. Lifetime</vt:lpstr>
      <vt:lpstr>Memory</vt:lpstr>
      <vt:lpstr>Storage Class: Automatic Variables</vt:lpstr>
      <vt:lpstr>Static Variables (II)</vt:lpstr>
      <vt:lpstr>Static Variables (III)</vt:lpstr>
      <vt:lpstr>PowerPoint 演示文稿</vt:lpstr>
      <vt:lpstr>PowerPoint 演示文稿</vt:lpstr>
      <vt:lpstr>Static Initialization</vt:lpstr>
      <vt:lpstr>Scope can be global within a file</vt:lpstr>
      <vt:lpstr>Scope can be global across all files</vt:lpstr>
      <vt:lpstr>Other goodies</vt:lpstr>
      <vt:lpstr>PowerPoint 演示文稿</vt:lpstr>
      <vt:lpstr>Allocation of Variables in Memory and enforcing Scoping rules</vt:lpstr>
      <vt:lpstr>PowerPoint 演示文稿</vt:lpstr>
      <vt:lpstr>Compiling &amp; Executing C programs: The Run-time Stack</vt:lpstr>
      <vt:lpstr>Memory Representation</vt:lpstr>
      <vt:lpstr>Typical Arrangement</vt:lpstr>
      <vt:lpstr>Typical Arrangement</vt:lpstr>
      <vt:lpstr>Typical Arrangement</vt:lpstr>
      <vt:lpstr>Typical Arrangement</vt:lpstr>
      <vt:lpstr>Typical Arrangement: Heap</vt:lpstr>
      <vt:lpstr>Typical Arrangement: stack for local variables</vt:lpstr>
      <vt:lpstr>auto variables</vt:lpstr>
      <vt:lpstr>Summary of Typical Arrangement</vt:lpstr>
      <vt:lpstr>Compiler Magic</vt:lpstr>
      <vt:lpstr>Activation Records!!!</vt:lpstr>
      <vt:lpstr>Symbol Table</vt:lpstr>
      <vt:lpstr>Symbol Table</vt:lpstr>
      <vt:lpstr>Offset?</vt:lpstr>
      <vt:lpstr>Keeping Track of auto variables</vt:lpstr>
      <vt:lpstr>Why do we care?</vt:lpstr>
      <vt:lpstr>Can we use TOS</vt:lpstr>
      <vt:lpstr>Frame Pointer</vt:lpstr>
      <vt:lpstr>LC3: Local Variable Storage</vt:lpstr>
      <vt:lpstr>Summary: LC3 Allocation for Variables</vt:lpstr>
      <vt:lpstr>LC-3 Memory Map – The Complete Picture</vt:lpstr>
      <vt:lpstr>Variables and Memory Locations</vt:lpstr>
      <vt:lpstr>Example: Compiling to LC-3</vt:lpstr>
      <vt:lpstr>Example: Symbol Table</vt:lpstr>
      <vt:lpstr>Example: Code Generation</vt:lpstr>
      <vt:lpstr>Example (continued)</vt:lpstr>
      <vt:lpstr>Example: C to LC3 Translation</vt:lpstr>
    </vt:vector>
  </TitlesOfParts>
  <Manager/>
  <Company>USTC</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An Hong han@ustc.edu.cn</dc:title>
  <dc:subject/>
  <dc:creator>hanhwt</dc:creator>
  <cp:keywords/>
  <dc:description/>
  <cp:lastModifiedBy>Jun-Shi Chen</cp:lastModifiedBy>
  <cp:revision>764</cp:revision>
  <cp:lastPrinted>1601-01-01T00:00:00Z</cp:lastPrinted>
  <dcterms:created xsi:type="dcterms:W3CDTF">2012-09-03T16:09:03Z</dcterms:created>
  <dcterms:modified xsi:type="dcterms:W3CDTF">2024-12-20T01:38:59Z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2052-8.1.0.2998</vt:lpwstr>
  </property>
</Properties>
</file>