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1" r:id="rId2"/>
  </p:sldMasterIdLst>
  <p:notesMasterIdLst>
    <p:notesMasterId r:id="rId43"/>
  </p:notesMasterIdLst>
  <p:sldIdLst>
    <p:sldId id="1541" r:id="rId3"/>
    <p:sldId id="1564" r:id="rId4"/>
    <p:sldId id="1561" r:id="rId5"/>
    <p:sldId id="559" r:id="rId6"/>
    <p:sldId id="639" r:id="rId7"/>
    <p:sldId id="1562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1563" r:id="rId18"/>
    <p:sldId id="571" r:id="rId19"/>
    <p:sldId id="572" r:id="rId20"/>
    <p:sldId id="573" r:id="rId21"/>
    <p:sldId id="574" r:id="rId22"/>
    <p:sldId id="575" r:id="rId23"/>
    <p:sldId id="576" r:id="rId24"/>
    <p:sldId id="577" r:id="rId25"/>
    <p:sldId id="578" r:id="rId26"/>
    <p:sldId id="579" r:id="rId27"/>
    <p:sldId id="580" r:id="rId28"/>
    <p:sldId id="581" r:id="rId29"/>
    <p:sldId id="582" r:id="rId30"/>
    <p:sldId id="583" r:id="rId31"/>
    <p:sldId id="584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CCCC"/>
    <a:srgbClr val="0152A3"/>
    <a:srgbClr val="333399"/>
    <a:srgbClr val="003399"/>
    <a:srgbClr val="0000FF"/>
    <a:srgbClr val="CCFFFF"/>
    <a:srgbClr val="FFCCFF"/>
    <a:srgbClr val="0074BF"/>
    <a:srgbClr val="A6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51" autoAdjust="0"/>
    <p:restoredTop sz="86395" autoAdjust="0"/>
  </p:normalViewPr>
  <p:slideViewPr>
    <p:cSldViewPr>
      <p:cViewPr varScale="1">
        <p:scale>
          <a:sx n="79" d="100"/>
          <a:sy n="79" d="100"/>
        </p:scale>
        <p:origin x="192" y="85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2024/11/28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zw1996/article/details/7319549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事件通常比</a:t>
            </a:r>
            <a:r>
              <a:rPr lang="en-US" altLang="zh-CN" dirty="0"/>
              <a:t>CPU</a:t>
            </a:r>
            <a:r>
              <a:rPr lang="zh-CN" altLang="en-US" dirty="0"/>
              <a:t>的时钟周期慢很多，假设一个处理器需要消耗</a:t>
            </a:r>
            <a:r>
              <a:rPr lang="en-US" altLang="zh-CN" dirty="0"/>
              <a:t>10</a:t>
            </a:r>
            <a:r>
              <a:rPr lang="zh-CN" altLang="en-US" dirty="0"/>
              <a:t>个</a:t>
            </a:r>
            <a:r>
              <a:rPr lang="en-US" altLang="zh-CN" dirty="0"/>
              <a:t>clocks</a:t>
            </a:r>
            <a:r>
              <a:rPr lang="zh-CN" altLang="en-US" dirty="0"/>
              <a:t>来完成</a:t>
            </a:r>
            <a:r>
              <a:rPr lang="en-US" altLang="zh-CN" dirty="0"/>
              <a:t>1</a:t>
            </a:r>
            <a:r>
              <a:rPr lang="zh-CN" altLang="en-US" dirty="0"/>
              <a:t>个字符的读写过程，平均每个</a:t>
            </a:r>
            <a:r>
              <a:rPr lang="en-US" altLang="zh-CN" dirty="0"/>
              <a:t>word</a:t>
            </a:r>
            <a:r>
              <a:rPr lang="zh-CN" altLang="en-US" dirty="0"/>
              <a:t>有</a:t>
            </a:r>
            <a:r>
              <a:rPr lang="en-US" altLang="zh-CN" dirty="0"/>
              <a:t>6</a:t>
            </a:r>
            <a:r>
              <a:rPr lang="zh-CN" altLang="en-US" dirty="0"/>
              <a:t>个字符；</a:t>
            </a:r>
            <a:r>
              <a:rPr lang="en-US" altLang="zh-CN" dirty="0"/>
              <a:t>2.</a:t>
            </a:r>
            <a:r>
              <a:rPr lang="zh-CN" altLang="en-US" dirty="0"/>
              <a:t> 同步的方式，要求数据以固定的频率产生，</a:t>
            </a:r>
            <a:r>
              <a:rPr lang="en-US" altLang="zh-CN" dirty="0"/>
              <a:t>CPU</a:t>
            </a:r>
            <a:r>
              <a:rPr lang="zh-CN" altLang="en-US" dirty="0"/>
              <a:t>以固定的频率读取或者写入，对于打字来说显然是做不到的；</a:t>
            </a:r>
            <a:r>
              <a:rPr lang="en-US" altLang="zh-CN" dirty="0"/>
              <a:t>3.</a:t>
            </a:r>
            <a:r>
              <a:rPr lang="zh-CN" altLang="en-US" dirty="0"/>
              <a:t> 如果数据供应的速率不确定，就需要用异步的方式，虽然是异步，但是仍然需要</a:t>
            </a:r>
            <a:r>
              <a:rPr lang="en-US" altLang="zh-CN" dirty="0"/>
              <a:t>CPU</a:t>
            </a:r>
            <a:r>
              <a:rPr lang="zh-CN" altLang="en-US" dirty="0"/>
              <a:t>和设备间进行同步，否则会丢失数据或者写太快</a:t>
            </a:r>
          </a:p>
        </p:txBody>
      </p:sp>
    </p:spTree>
    <p:extLst>
      <p:ext uri="{BB962C8B-B14F-4D97-AF65-F5344CB8AC3E}">
        <p14:creationId xmlns:p14="http://schemas.microsoft.com/office/powerpoint/2010/main" val="376954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en-US" altLang="zh-CN" dirty="0"/>
              <a:t>Polling</a:t>
            </a:r>
            <a:r>
              <a:rPr lang="zh-CN" altLang="en-US" dirty="0"/>
              <a:t>：轮询</a:t>
            </a:r>
            <a:endParaRPr lang="en-US" altLang="zh-CN" dirty="0"/>
          </a:p>
          <a:p>
            <a:pPr eaLnBrk="1" hangingPunct="1"/>
            <a:r>
              <a:rPr lang="en-US" altLang="zh-CN" dirty="0"/>
              <a:t>Nudge</a:t>
            </a:r>
            <a:r>
              <a:rPr lang="zh-CN" altLang="en-US" dirty="0"/>
              <a:t>窗口抖动</a:t>
            </a:r>
          </a:p>
        </p:txBody>
      </p:sp>
    </p:spTree>
    <p:extLst>
      <p:ext uri="{BB962C8B-B14F-4D97-AF65-F5344CB8AC3E}">
        <p14:creationId xmlns:p14="http://schemas.microsoft.com/office/powerpoint/2010/main" val="204994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en-US" altLang="zh-CN" dirty="0"/>
              <a:t>LC-3</a:t>
            </a:r>
            <a:r>
              <a:rPr lang="zh-CN" altLang="en-US" dirty="0"/>
              <a:t>采用的</a:t>
            </a:r>
            <a:r>
              <a:rPr lang="en-US" altLang="zh-CN" dirty="0"/>
              <a:t>I/O</a:t>
            </a:r>
            <a:r>
              <a:rPr lang="zh-CN" altLang="en-US" dirty="0"/>
              <a:t>方式：内存映射</a:t>
            </a:r>
            <a:r>
              <a:rPr lang="en-US" altLang="zh-CN" dirty="0"/>
              <a:t>I/O</a:t>
            </a:r>
            <a:r>
              <a:rPr lang="zh-CN" altLang="en-US" dirty="0"/>
              <a:t>，异步的设备访问方式，轮询或者中断的交互方法</a:t>
            </a:r>
          </a:p>
        </p:txBody>
      </p:sp>
    </p:spTree>
    <p:extLst>
      <p:ext uri="{BB962C8B-B14F-4D97-AF65-F5344CB8AC3E}">
        <p14:creationId xmlns:p14="http://schemas.microsoft.com/office/powerpoint/2010/main" val="321849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36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68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en-US" altLang="zh-CN" dirty="0"/>
              <a:t>CPU</a:t>
            </a:r>
            <a:r>
              <a:rPr lang="zh-CN" altLang="en-US" dirty="0"/>
              <a:t>如何读取键盘输入呢？（</a:t>
            </a:r>
            <a:r>
              <a:rPr lang="en-US" altLang="zh-CN" dirty="0"/>
              <a:t>1</a:t>
            </a:r>
            <a:r>
              <a:rPr lang="zh-CN" altLang="en-US" dirty="0"/>
              <a:t>）首先需要检查键盘输入是否</a:t>
            </a:r>
            <a:r>
              <a:rPr lang="en-US" altLang="zh-CN" dirty="0"/>
              <a:t>ready</a:t>
            </a:r>
            <a:r>
              <a:rPr lang="zh-CN" altLang="en-US" dirty="0"/>
              <a:t>？需要读取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。用</a:t>
            </a:r>
            <a:r>
              <a:rPr lang="en-US" altLang="zh-CN" dirty="0"/>
              <a:t>LDI</a:t>
            </a:r>
            <a:r>
              <a:rPr lang="zh-CN" altLang="en-US" dirty="0"/>
              <a:t>读取</a:t>
            </a:r>
            <a:r>
              <a:rPr lang="en-US" altLang="zh-CN" dirty="0"/>
              <a:t>KBSR</a:t>
            </a:r>
            <a:r>
              <a:rPr lang="zh-CN" altLang="en-US" dirty="0"/>
              <a:t>寄存器在内存中的映射地址；（</a:t>
            </a:r>
            <a:r>
              <a:rPr lang="en-US" altLang="zh-CN" dirty="0"/>
              <a:t>2</a:t>
            </a:r>
            <a:r>
              <a:rPr lang="zh-CN" altLang="en-US" dirty="0"/>
              <a:t>）然后需要判断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是否为</a:t>
            </a:r>
            <a:r>
              <a:rPr lang="en-US" altLang="zh-CN" dirty="0"/>
              <a:t>1</a:t>
            </a:r>
            <a:r>
              <a:rPr lang="zh-CN" altLang="en-US" dirty="0"/>
              <a:t>，用</a:t>
            </a:r>
            <a:r>
              <a:rPr lang="en-US" altLang="zh-CN" dirty="0" err="1"/>
              <a:t>BRzp</a:t>
            </a:r>
            <a:r>
              <a:rPr lang="zh-CN" altLang="en-US" dirty="0"/>
              <a:t>判断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是否为</a:t>
            </a:r>
            <a:r>
              <a:rPr lang="en-US" altLang="zh-CN" dirty="0"/>
              <a:t>1</a:t>
            </a:r>
            <a:r>
              <a:rPr lang="zh-CN" altLang="en-US" dirty="0"/>
              <a:t>；（</a:t>
            </a:r>
            <a:r>
              <a:rPr lang="en-US" altLang="zh-CN" dirty="0"/>
              <a:t>3</a:t>
            </a:r>
            <a:r>
              <a:rPr lang="zh-CN" altLang="en-US" dirty="0"/>
              <a:t>）最后需要读取键盘输入的数据，用</a:t>
            </a:r>
            <a:r>
              <a:rPr lang="en-US" altLang="zh-CN" dirty="0"/>
              <a:t>LDI</a:t>
            </a:r>
            <a:r>
              <a:rPr lang="zh-CN" altLang="en-US" dirty="0"/>
              <a:t>读取</a:t>
            </a:r>
            <a:r>
              <a:rPr lang="en-US" altLang="zh-CN" dirty="0"/>
              <a:t>KBDR</a:t>
            </a:r>
            <a:r>
              <a:rPr lang="zh-CN" altLang="en-US" dirty="0"/>
              <a:t>寄存器在内存中的映射地址。</a:t>
            </a:r>
          </a:p>
        </p:txBody>
      </p:sp>
    </p:spTree>
    <p:extLst>
      <p:ext uri="{BB962C8B-B14F-4D97-AF65-F5344CB8AC3E}">
        <p14:creationId xmlns:p14="http://schemas.microsoft.com/office/powerpoint/2010/main" val="275193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zh-CN" altLang="en-US" dirty="0"/>
              <a:t>轮询方式：</a:t>
            </a:r>
          </a:p>
        </p:txBody>
      </p:sp>
    </p:spTree>
    <p:extLst>
      <p:ext uri="{BB962C8B-B14F-4D97-AF65-F5344CB8AC3E}">
        <p14:creationId xmlns:p14="http://schemas.microsoft.com/office/powerpoint/2010/main" val="1455424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40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2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6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 err="1"/>
              <a:t>PC+Sext</a:t>
            </a:r>
            <a:r>
              <a:rPr lang="en-US" altLang="zh-CN" dirty="0"/>
              <a:t>(PCOffset9)</a:t>
            </a:r>
            <a:r>
              <a:rPr lang="zh-CN" altLang="en-US" dirty="0"/>
              <a:t> </a:t>
            </a:r>
            <a:r>
              <a:rPr lang="en-US" altLang="zh-CN" dirty="0"/>
              <a:t>-&gt; MAR;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29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M[PC+PCOffset9] -&gt; MDR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06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M[PC+PCOffset9] -&gt; MDR -&gt; MAR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45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如果是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LDI  R0, KBSR</a:t>
            </a:r>
            <a:r>
              <a:rPr lang="zh-CN" altLang="en-US" dirty="0">
                <a:latin typeface="Courier New" panose="02070309020205020404" pitchFamily="49" charset="0"/>
                <a:ea typeface="宋体" panose="02010600030101010101" pitchFamily="2" charset="-122"/>
              </a:rPr>
              <a:t>：</a:t>
            </a:r>
            <a:r>
              <a:rPr kumimoji="1" lang="en-US" altLang="zh-CN" dirty="0"/>
              <a:t>MAR</a:t>
            </a:r>
            <a:r>
              <a:rPr kumimoji="1" lang="zh-CN" altLang="en-US" dirty="0"/>
              <a:t>位于</a:t>
            </a:r>
            <a:r>
              <a:rPr kumimoji="1" lang="en-US" altLang="zh-CN" dirty="0"/>
              <a:t>I/O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mapping</a:t>
            </a:r>
            <a:r>
              <a:rPr kumimoji="1" lang="zh-CN" altLang="en-US" dirty="0"/>
              <a:t>内存区，指向</a:t>
            </a:r>
            <a:r>
              <a:rPr kumimoji="1" lang="en-US" altLang="zh-CN" dirty="0"/>
              <a:t>KBSR</a:t>
            </a:r>
            <a:r>
              <a:rPr kumimoji="1" lang="zh-CN" altLang="en-US" dirty="0"/>
              <a:t>寄存器，</a:t>
            </a:r>
            <a:r>
              <a:rPr kumimoji="1" lang="en-US" altLang="zh-CN" dirty="0"/>
              <a:t>KBSR-&gt;MDR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2720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Courier New" panose="02070309020205020404" pitchFamily="49" charset="0"/>
                <a:ea typeface="宋体" panose="02010600030101010101" pitchFamily="2" charset="-122"/>
              </a:rPr>
              <a:t>如果是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LDI  R0, KBSR</a:t>
            </a:r>
            <a:r>
              <a:rPr lang="zh-CN" altLang="en-US" dirty="0">
                <a:latin typeface="Courier New" panose="02070309020205020404" pitchFamily="49" charset="0"/>
                <a:ea typeface="宋体" panose="02010600030101010101" pitchFamily="2" charset="-122"/>
              </a:rPr>
              <a:t>，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KBDR-&gt;MDR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471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7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3941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370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79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273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226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049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14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10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SR1 -&gt; MDR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65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3972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r>
              <a:rPr lang="zh-CN" altLang="en-US" dirty="0"/>
              <a:t>键盘回显的例子，输入字符的同时，显示在屏幕上</a:t>
            </a:r>
          </a:p>
        </p:txBody>
      </p:sp>
    </p:spTree>
    <p:extLst>
      <p:ext uri="{BB962C8B-B14F-4D97-AF65-F5344CB8AC3E}">
        <p14:creationId xmlns:p14="http://schemas.microsoft.com/office/powerpoint/2010/main" val="414932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1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zh-CN" dirty="0"/>
              <a:t>I/O</a:t>
            </a:r>
            <a:r>
              <a:rPr lang="zh-CN" altLang="en-US" dirty="0"/>
              <a:t>对于计算机系统的意义；</a:t>
            </a:r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设备的操作；</a:t>
            </a:r>
            <a:r>
              <a:rPr lang="en-US" altLang="zh-CN" dirty="0"/>
              <a:t>3.</a:t>
            </a:r>
            <a:r>
              <a:rPr lang="zh-CN" altLang="en-US" dirty="0"/>
              <a:t> 计算机与外设之间通过共享内存地址进行通信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D222C-F00E-4B5C-84AD-BA07F597068B}" type="slidenum">
              <a:rPr kumimoji="0" lang="en-US" altLang="zh-CN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9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marL="228600" indent="-228600" algn="l" eaLnBrk="1" hangingPunct="1">
              <a:buAutoNum type="arabicPeriod"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I/O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设备举例；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I/O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设备分类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sym typeface="Wingdings" pitchFamily="2" charset="2"/>
              </a:rPr>
              <a:t>：（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sym typeface="Wingdings" pitchFamily="2" charset="2"/>
              </a:rPr>
              <a:t>1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sym typeface="Wingdings" pitchFamily="2" charset="2"/>
              </a:rPr>
              <a:t>）输入输出行为；（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sym typeface="Wingdings" pitchFamily="2" charset="2"/>
              </a:rPr>
              <a:t>2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sym typeface="Wingdings" pitchFamily="2" charset="2"/>
              </a:rPr>
              <a:t>）数据传输速率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 algn="l" eaLnBrk="1" hangingPunct="1">
              <a:buNone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airline reservations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：机票预订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448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algn="l" eaLnBrk="1" hangingPunct="1"/>
            <a:r>
              <a:rPr lang="zh-CN" altLang="en-US" dirty="0"/>
              <a:t>简单的</a:t>
            </a:r>
            <a:r>
              <a:rPr lang="en-US" altLang="zh-CN" dirty="0"/>
              <a:t>I/O</a:t>
            </a:r>
            <a:r>
              <a:rPr lang="zh-CN" altLang="en-US" dirty="0"/>
              <a:t>控制器主要包括三个部分</a:t>
            </a:r>
            <a:r>
              <a:rPr lang="zh-CN" altLang="en-US" dirty="0">
                <a:sym typeface="Wingdings" pitchFamily="2" charset="2"/>
              </a:rPr>
              <a:t>：（</a:t>
            </a:r>
            <a:r>
              <a:rPr lang="en-US" altLang="zh-CN" dirty="0">
                <a:sym typeface="Wingdings" pitchFamily="2" charset="2"/>
              </a:rPr>
              <a:t>1</a:t>
            </a:r>
            <a:r>
              <a:rPr lang="zh-CN" altLang="en-US" dirty="0">
                <a:sym typeface="Wingdings" pitchFamily="2" charset="2"/>
              </a:rPr>
              <a:t>）控制</a:t>
            </a:r>
            <a:r>
              <a:rPr lang="en-US" altLang="zh-CN" dirty="0">
                <a:sym typeface="Wingdings" pitchFamily="2" charset="2"/>
              </a:rPr>
              <a:t>/</a:t>
            </a:r>
            <a:r>
              <a:rPr lang="zh-CN" altLang="en-US" dirty="0">
                <a:sym typeface="Wingdings" pitchFamily="2" charset="2"/>
              </a:rPr>
              <a:t>状态寄存器；（</a:t>
            </a:r>
            <a:r>
              <a:rPr lang="en-US" altLang="zh-CN" dirty="0">
                <a:sym typeface="Wingdings" pitchFamily="2" charset="2"/>
              </a:rPr>
              <a:t>2</a:t>
            </a:r>
            <a:r>
              <a:rPr lang="zh-CN" altLang="en-US" dirty="0">
                <a:sym typeface="Wingdings" pitchFamily="2" charset="2"/>
              </a:rPr>
              <a:t>）数据寄存器；（</a:t>
            </a:r>
            <a:r>
              <a:rPr lang="en-US" altLang="zh-CN" dirty="0">
                <a:sym typeface="Wingdings" pitchFamily="2" charset="2"/>
              </a:rPr>
              <a:t>3</a:t>
            </a:r>
            <a:r>
              <a:rPr lang="zh-CN" altLang="en-US" dirty="0">
                <a:sym typeface="Wingdings" pitchFamily="2" charset="2"/>
              </a:rPr>
              <a:t>）电子外设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22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u="sng" dirty="0">
                <a:solidFill>
                  <a:srgbClr val="CC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1.</a:t>
            </a:r>
            <a:r>
              <a:rPr lang="zh-CN" altLang="en-US" b="0" u="sng" dirty="0">
                <a:solidFill>
                  <a:srgbClr val="CC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如何定位设备寄存器；</a:t>
            </a:r>
            <a:r>
              <a:rPr lang="en-US" altLang="zh-CN" b="0" u="sng" dirty="0">
                <a:solidFill>
                  <a:srgbClr val="CC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2.</a:t>
            </a:r>
            <a:r>
              <a:rPr lang="zh-CN" altLang="en-US" b="0" u="sng" dirty="0">
                <a:solidFill>
                  <a:srgbClr val="CC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数据传输的方式；</a:t>
            </a:r>
            <a:r>
              <a:rPr lang="en-US" altLang="zh-CN" b="0" u="sng" dirty="0">
                <a:solidFill>
                  <a:srgbClr val="CC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3.</a:t>
            </a:r>
            <a:r>
              <a:rPr lang="zh-CN" altLang="en-US" b="0" u="sng" dirty="0">
                <a:solidFill>
                  <a:srgbClr val="CC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由谁来控制传输</a:t>
            </a:r>
            <a:endParaRPr lang="en-US" altLang="zh-CN" b="0" u="sng" dirty="0">
              <a:solidFill>
                <a:srgbClr val="CC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u="sng" dirty="0">
                <a:solidFill>
                  <a:srgbClr val="CC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polling</a:t>
            </a:r>
            <a:r>
              <a:rPr lang="en-US" altLang="zh-CN" b="1" u="sng" dirty="0">
                <a:solidFill>
                  <a:srgbClr val="8E24A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 and interrupt</a:t>
            </a:r>
            <a:r>
              <a:rPr lang="zh-CN" altLang="en-US" b="1" u="sng" dirty="0">
                <a:solidFill>
                  <a:srgbClr val="8E24A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轮询与中断</a:t>
            </a:r>
            <a:endParaRPr lang="zh-CN" altLang="en-US" b="1" dirty="0">
              <a:solidFill>
                <a:srgbClr val="71777D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3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247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2024/11/28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6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086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16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943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0721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3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3409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711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138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2082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506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552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2024/11/28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2024/11/28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7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9-1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Memory Mapped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5516" y="5019680"/>
            <a:ext cx="4368504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ahoma" panose="020B0604030504040204" pitchFamily="34" charset="0"/>
              </a:rPr>
              <a:t>陈俊仕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cjuns@ustc.edu.cn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CS1002A.03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2CF01-0BFF-42BD-8CD4-758182AE840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2E24A-8FBB-4A22-8D60-DD0BF880913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Programming Interface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How are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device registers </a:t>
            </a:r>
            <a:r>
              <a:rPr lang="en-US" altLang="zh-CN" dirty="0">
                <a:ea typeface="宋体" panose="02010600030101010101" pitchFamily="2" charset="-122"/>
              </a:rPr>
              <a:t>identified?</a:t>
            </a:r>
          </a:p>
          <a:p>
            <a:pPr lvl="1"/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Memory-mapped</a:t>
            </a:r>
            <a:r>
              <a:rPr lang="en-US" altLang="zh-CN" dirty="0">
                <a:ea typeface="宋体" panose="02010600030101010101" pitchFamily="2" charset="-122"/>
              </a:rPr>
              <a:t> vs.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special instructions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How is timing of transfer managed?</a:t>
            </a:r>
          </a:p>
          <a:p>
            <a:pPr lvl="1"/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Asynchronous</a:t>
            </a:r>
            <a:r>
              <a:rPr lang="en-US" altLang="zh-CN" dirty="0">
                <a:ea typeface="宋体" panose="02010600030101010101" pitchFamily="2" charset="-122"/>
              </a:rPr>
              <a:t> vs.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synchronous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Who controls transfer?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(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polling</a:t>
            </a:r>
            <a:r>
              <a:rPr lang="en-US" altLang="zh-CN" dirty="0">
                <a:ea typeface="宋体" panose="02010600030101010101" pitchFamily="2" charset="-122"/>
              </a:rPr>
              <a:t>) vs. device (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interrupts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94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31C5-5F1E-41DF-B99A-14981FE49D2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06645-13A0-4D36-8470-2EE8A00CFAE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Memory-Mapped vs. I/O Instructions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Instructions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PDP-8 (from DEC, 1965)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designate opcode(s) for I/O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register and operation encoded in instruction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Memory-mapped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assign a memory address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to each device register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use data movement instructions (LD/ST)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for control and data transfer</a:t>
            </a:r>
          </a:p>
        </p:txBody>
      </p:sp>
      <p:pic>
        <p:nvPicPr>
          <p:cNvPr id="12295" name="Picture 5" descr="ch08-ins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5" y="2591693"/>
            <a:ext cx="55356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463755" y="4869160"/>
            <a:ext cx="4903882" cy="1296988"/>
            <a:chOff x="3952781" y="4343400"/>
            <a:chExt cx="4903882" cy="1296988"/>
          </a:xfrm>
        </p:grpSpPr>
        <p:pic>
          <p:nvPicPr>
            <p:cNvPr id="12292" name="Picture 2" descr="ch08-map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343400"/>
              <a:ext cx="4589463" cy="12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3952781" y="4919464"/>
              <a:ext cx="914400" cy="311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0xFE00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88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D5C11-5744-4CB3-9827-1F1FB8D0909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2B2D0-A1CF-447A-82E9-6146A1C95D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Transfer Timing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I/O events generally happen much slower than CPU cycles.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If </a:t>
            </a:r>
            <a:r>
              <a:rPr lang="en-US" altLang="zh-CN" b="0" dirty="0">
                <a:ea typeface="宋体" panose="02010600030101010101" pitchFamily="2" charset="-122"/>
              </a:rPr>
              <a:t>:      CPU 300MHz, 10clocks/character,6characters/word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Then:</a:t>
            </a:r>
            <a:r>
              <a:rPr lang="en-US" altLang="zh-CN" b="0" dirty="0">
                <a:ea typeface="宋体" panose="02010600030101010101" pitchFamily="2" charset="-122"/>
              </a:rPr>
              <a:t> typing speed (300x10</a:t>
            </a:r>
            <a:r>
              <a:rPr lang="en-US" altLang="zh-CN" sz="2800" b="0" baseline="30000" dirty="0">
                <a:ea typeface="宋体" panose="02010600030101010101" pitchFamily="2" charset="-122"/>
              </a:rPr>
              <a:t>6</a:t>
            </a:r>
            <a:r>
              <a:rPr lang="en-US" altLang="zh-CN" b="0" dirty="0">
                <a:ea typeface="宋体" panose="02010600030101010101" pitchFamily="2" charset="-122"/>
              </a:rPr>
              <a:t>)/(10x6)=5x10</a:t>
            </a:r>
            <a:r>
              <a:rPr lang="en-US" altLang="zh-CN" sz="2400" b="0" baseline="30000" dirty="0">
                <a:ea typeface="宋体" panose="02010600030101010101" pitchFamily="2" charset="-122"/>
              </a:rPr>
              <a:t>6</a:t>
            </a:r>
            <a:r>
              <a:rPr lang="en-US" altLang="zh-CN" b="0" dirty="0">
                <a:ea typeface="宋体" panose="02010600030101010101" pitchFamily="2" charset="-122"/>
              </a:rPr>
              <a:t>words/s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Synchronous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data supplied at a fixed, predictable rate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reads/writes every X cycles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Asynchronous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data rate less predictable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must </a:t>
            </a:r>
            <a:r>
              <a:rPr lang="en-US" altLang="zh-CN" i="1" u="sng" dirty="0">
                <a:ea typeface="宋体" panose="02010600030101010101" pitchFamily="2" charset="-122"/>
              </a:rPr>
              <a:t>synchronize</a:t>
            </a:r>
            <a:r>
              <a:rPr lang="en-US" altLang="zh-CN" dirty="0">
                <a:ea typeface="宋体" panose="02010600030101010101" pitchFamily="2" charset="-122"/>
              </a:rPr>
              <a:t> with device,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so that it doesn’t miss data or write too quickly</a:t>
            </a:r>
          </a:p>
        </p:txBody>
      </p:sp>
    </p:spTree>
    <p:extLst>
      <p:ext uri="{BB962C8B-B14F-4D97-AF65-F5344CB8AC3E}">
        <p14:creationId xmlns:p14="http://schemas.microsoft.com/office/powerpoint/2010/main" val="273276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9802A-4941-452B-8098-093F5923AA9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AC3D8-E52F-4F5D-9500-31F04A2A52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Transfer Control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981075"/>
            <a:ext cx="8686800" cy="5410200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Who determines when the next data transfer occurs?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vs. I/O device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Polling</a:t>
            </a:r>
            <a:r>
              <a:rPr lang="en-US" altLang="zh-CN" dirty="0"/>
              <a:t> is explicitly looking/examining</a:t>
            </a:r>
            <a:endParaRPr lang="en-US" altLang="zh-CN" b="0" u="sng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keeps checking status register until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i="1" u="sng" dirty="0">
                <a:ea typeface="宋体" panose="02010600030101010101" pitchFamily="2" charset="-122"/>
              </a:rPr>
              <a:t>new data</a:t>
            </a:r>
            <a:r>
              <a:rPr lang="en-US" altLang="zh-CN" dirty="0">
                <a:ea typeface="宋体" panose="02010600030101010101" pitchFamily="2" charset="-122"/>
              </a:rPr>
              <a:t> arrives OR </a:t>
            </a:r>
            <a:r>
              <a:rPr lang="en-US" altLang="zh-CN" i="1" u="sng" dirty="0">
                <a:ea typeface="宋体" panose="02010600030101010101" pitchFamily="2" charset="-122"/>
              </a:rPr>
              <a:t>device ready</a:t>
            </a:r>
            <a:r>
              <a:rPr lang="en-US" altLang="zh-CN" dirty="0">
                <a:ea typeface="宋体" panose="02010600030101010101" pitchFamily="2" charset="-122"/>
              </a:rPr>
              <a:t> for next data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“Are you there yet?  Are you there yet?  Are you there yet?”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Interrupts </a:t>
            </a:r>
            <a:r>
              <a:rPr lang="en-US" altLang="zh-CN" dirty="0"/>
              <a:t>is a nudge, knock on the door, loud noise, which forces you to pay attention</a:t>
            </a:r>
            <a:endParaRPr lang="en-US" altLang="zh-CN" b="0" u="sng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Device sends a special signal to CPU when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i="1" u="sng" dirty="0">
                <a:ea typeface="宋体" panose="02010600030101010101" pitchFamily="2" charset="-122"/>
              </a:rPr>
              <a:t>new data</a:t>
            </a:r>
            <a:r>
              <a:rPr lang="en-US" altLang="zh-CN" dirty="0">
                <a:ea typeface="宋体" panose="02010600030101010101" pitchFamily="2" charset="-122"/>
              </a:rPr>
              <a:t> arrives OR </a:t>
            </a:r>
            <a:r>
              <a:rPr lang="en-US" altLang="zh-CN" i="1" u="sng" dirty="0">
                <a:ea typeface="宋体" panose="02010600030101010101" pitchFamily="2" charset="-122"/>
              </a:rPr>
              <a:t>device ready</a:t>
            </a:r>
            <a:r>
              <a:rPr lang="en-US" altLang="zh-CN" dirty="0">
                <a:ea typeface="宋体" panose="02010600030101010101" pitchFamily="2" charset="-122"/>
              </a:rPr>
              <a:t> for next data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can be performing other tasks instead of polling device.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“Wake me when you get there.”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39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010CA-62BF-4998-99F8-A1ADE0C8C9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8C8DB-D64F-47D4-9DE6-9FCB5E2B4C4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924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Memory-mapped I/O</a:t>
            </a:r>
            <a:r>
              <a:rPr lang="en-US" altLang="zh-CN" dirty="0">
                <a:ea typeface="宋体" panose="02010600030101010101" pitchFamily="2" charset="-122"/>
              </a:rPr>
              <a:t>  </a:t>
            </a:r>
            <a:r>
              <a:rPr lang="en-US" altLang="zh-CN" sz="1600" dirty="0">
                <a:ea typeface="宋体" panose="02010600030101010101" pitchFamily="2" charset="-122"/>
              </a:rPr>
              <a:t>(Table A.1)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Asynchronous devices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synchronized through status registers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Polling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Interrupts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graphicFrame>
        <p:nvGraphicFramePr>
          <p:cNvPr id="348164" name="Group 4"/>
          <p:cNvGraphicFramePr>
            <a:graphicFrameLocks noGrp="1"/>
          </p:cNvGraphicFramePr>
          <p:nvPr/>
        </p:nvGraphicFramePr>
        <p:xfrm>
          <a:off x="304800" y="1676400"/>
          <a:ext cx="8534400" cy="2825749"/>
        </p:xfrm>
        <a:graphic>
          <a:graphicData uri="http://schemas.openxmlformats.org/drawingml/2006/table">
            <a:tbl>
              <a:tblPr/>
              <a:tblGrid>
                <a:gridCol w="139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Location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I/O Register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Function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xFE00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Keyboard Status 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Reg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(KBSR)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Bit [15] is one when keyboard has received a new character.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xFE02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Keyboard Data 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Reg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(KBDR)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Bits [7:0] contain the last character typed on keyboard.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xFE04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Display Status Register (DSR)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Bit [15] is one when device ready to display another char on screen.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宋体" pitchFamily="2" charset="-122"/>
                        </a:rPr>
                        <a:t>xFE06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Display Data Register (DDR)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Character written to bits [7:0] will be displayed on screen.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5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Map of the LC-3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6AFFD-C3BD-4EE6-B713-ECC62B3C1F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56176" y="6564119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1C7DF-C7BE-4EB5-A329-87F30D195B6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23928" y="2977207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PC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23928" y="3573016"/>
            <a:ext cx="1569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R4(Global pointer)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68068" y="5569495"/>
            <a:ext cx="1537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R6 (stack pointer)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19872" y="3717032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419872" y="311428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419872" y="573325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71600" y="4598733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971600" y="6124115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Device Register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Addresses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15608" y="9651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0x0000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15608" y="63540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0xFFFF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71600" y="1011555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971600" y="1550678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Interrupt Vector Table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71600" y="2080438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Operating System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and Supervisor Stack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15608" y="131054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15608" y="152657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0x0100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15608" y="1834350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5608" y="2050374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0x0200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9964" y="278092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0x2FFF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09964" y="299695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0x3000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15608" y="588674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0xFDFF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15608" y="6104329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0xFE00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971600" y="5661248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Run-time stack</a:t>
            </a: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971600" y="2996952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Program Text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971600" y="3658337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Global data section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971600" y="4149080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Heap (for dynamically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allocated memory)</a:t>
            </a:r>
          </a:p>
        </p:txBody>
      </p:sp>
      <p:cxnSp>
        <p:nvCxnSpPr>
          <p:cNvPr id="89" name="直接箭头连接符 88"/>
          <p:cNvCxnSpPr/>
          <p:nvPr/>
        </p:nvCxnSpPr>
        <p:spPr bwMode="auto">
          <a:xfrm>
            <a:off x="2196939" y="4653136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接箭头连接符 90"/>
          <p:cNvCxnSpPr/>
          <p:nvPr/>
        </p:nvCxnSpPr>
        <p:spPr bwMode="auto">
          <a:xfrm flipV="1">
            <a:off x="2195736" y="524680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Line 15"/>
          <p:cNvSpPr>
            <a:spLocks noChangeShapeType="1"/>
          </p:cNvSpPr>
          <p:nvPr/>
        </p:nvSpPr>
        <p:spPr bwMode="auto">
          <a:xfrm>
            <a:off x="3419872" y="594928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968068" y="5805264"/>
            <a:ext cx="15778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R5 (frame pointer)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5796136" y="3749550"/>
            <a:ext cx="2592288" cy="2847802"/>
            <a:chOff x="5508104" y="3140968"/>
            <a:chExt cx="2592288" cy="2847802"/>
          </a:xfrm>
        </p:grpSpPr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7092280" y="458112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7640476" y="443711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01" name="文本框 37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Function2</a:t>
              </a: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7092280" y="4077072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7654436" y="3913311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7092280" y="386104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Text Box 14"/>
            <p:cNvSpPr txBox="1">
              <a:spLocks noChangeArrowheads="1"/>
            </p:cNvSpPr>
            <p:nvPr/>
          </p:nvSpPr>
          <p:spPr bwMode="auto">
            <a:xfrm>
              <a:off x="7640476" y="3645024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7092280" y="328498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Text Box 14"/>
            <p:cNvSpPr txBox="1">
              <a:spLocks noChangeArrowheads="1"/>
            </p:cNvSpPr>
            <p:nvPr/>
          </p:nvSpPr>
          <p:spPr bwMode="auto">
            <a:xfrm>
              <a:off x="7654436" y="3140968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  <p:sp>
          <p:nvSpPr>
            <p:cNvPr id="109" name="任意多边形 41"/>
            <p:cNvSpPr>
              <a:spLocks/>
            </p:cNvSpPr>
            <p:nvPr/>
          </p:nvSpPr>
          <p:spPr bwMode="auto">
            <a:xfrm>
              <a:off x="5508104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任意多边形 41"/>
            <p:cNvSpPr>
              <a:spLocks/>
            </p:cNvSpPr>
            <p:nvPr/>
          </p:nvSpPr>
          <p:spPr bwMode="auto">
            <a:xfrm>
              <a:off x="6903367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文本框 37"/>
            <p:cNvSpPr txBox="1">
              <a:spLocks noChangeArrowheads="1"/>
            </p:cNvSpPr>
            <p:nvPr/>
          </p:nvSpPr>
          <p:spPr bwMode="auto">
            <a:xfrm>
              <a:off x="5652120" y="5231175"/>
              <a:ext cx="1414462" cy="64609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Function3</a:t>
              </a:r>
            </a:p>
          </p:txBody>
        </p:sp>
        <p:sp>
          <p:nvSpPr>
            <p:cNvPr id="112" name="文本框 37"/>
            <p:cNvSpPr txBox="1">
              <a:spLocks noChangeArrowheads="1"/>
            </p:cNvSpPr>
            <p:nvPr/>
          </p:nvSpPr>
          <p:spPr bwMode="auto">
            <a:xfrm>
              <a:off x="5652120" y="3224855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Function1</a:t>
              </a:r>
            </a:p>
          </p:txBody>
        </p:sp>
        <p:sp>
          <p:nvSpPr>
            <p:cNvPr id="113" name="Line 15"/>
            <p:cNvSpPr>
              <a:spLocks noChangeShapeType="1"/>
            </p:cNvSpPr>
            <p:nvPr/>
          </p:nvSpPr>
          <p:spPr bwMode="auto">
            <a:xfrm>
              <a:off x="7092280" y="5825009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7640476" y="5680993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15" name="Line 17"/>
            <p:cNvSpPr>
              <a:spLocks noChangeShapeType="1"/>
            </p:cNvSpPr>
            <p:nvPr/>
          </p:nvSpPr>
          <p:spPr bwMode="auto">
            <a:xfrm>
              <a:off x="7092280" y="532095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>
              <a:off x="7654436" y="515719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V="1">
            <a:off x="3419872" y="3850635"/>
            <a:ext cx="2505484" cy="1810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接连接符 119"/>
          <p:cNvCxnSpPr/>
          <p:nvPr/>
        </p:nvCxnSpPr>
        <p:spPr bwMode="auto">
          <a:xfrm>
            <a:off x="3430674" y="6131330"/>
            <a:ext cx="2480017" cy="361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723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Organization of Memory of the LC-3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6AFFD-C3BD-4EE6-B713-ECC62B3C1F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56176" y="6564119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1C7DF-C7BE-4EB5-A329-87F30D195B6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71600" y="4598733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971600" y="6124115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Device Register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Addresses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15608" y="9651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0x0000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15608" y="63540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0xFFFF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71600" y="1011555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971600" y="1549103"/>
            <a:ext cx="2450678" cy="55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Interrupt Vector Table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71600" y="2080438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Operating System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and Supervisor Stack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15608" y="131054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15608" y="152657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0x0100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15608" y="1834350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5608" y="2050374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0x0200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9964" y="278092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0x2FFF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09964" y="299695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0x3000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15608" y="588674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0xFDFF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15608" y="6104329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0xFE00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971600" y="5661248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Run-time stack</a:t>
            </a: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971600" y="2996952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Program Text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971600" y="3658337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Global data section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971600" y="4149080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Heap (for dynamically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allocated memory)</a:t>
            </a:r>
          </a:p>
        </p:txBody>
      </p:sp>
      <p:cxnSp>
        <p:nvCxnSpPr>
          <p:cNvPr id="89" name="直接箭头连接符 88"/>
          <p:cNvCxnSpPr/>
          <p:nvPr/>
        </p:nvCxnSpPr>
        <p:spPr bwMode="auto">
          <a:xfrm>
            <a:off x="2196939" y="4653136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接箭头连接符 90"/>
          <p:cNvCxnSpPr/>
          <p:nvPr/>
        </p:nvCxnSpPr>
        <p:spPr bwMode="auto">
          <a:xfrm flipV="1">
            <a:off x="2195736" y="524680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C04151A2-83DC-4E74-A5B4-309B5DABD63C}"/>
              </a:ext>
            </a:extLst>
          </p:cNvPr>
          <p:cNvSpPr txBox="1"/>
          <p:nvPr/>
        </p:nvSpPr>
        <p:spPr>
          <a:xfrm>
            <a:off x="3799382" y="1804866"/>
            <a:ext cx="2010487" cy="391628"/>
          </a:xfrm>
          <a:prstGeom prst="rect">
            <a:avLst/>
          </a:prstGeom>
          <a:noFill/>
        </p:spPr>
        <p:txBody>
          <a:bodyPr wrap="none" tIns="0" bIns="14400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400" b="1" dirty="0"/>
              <a:t>Privileged Memory</a:t>
            </a:r>
            <a:endParaRPr lang="zh-CN" altLang="en-US" sz="2400" b="1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9F3B2C3-AE98-4CBD-BADB-EDF600996DC8}"/>
              </a:ext>
            </a:extLst>
          </p:cNvPr>
          <p:cNvSpPr/>
          <p:nvPr/>
        </p:nvSpPr>
        <p:spPr bwMode="auto">
          <a:xfrm>
            <a:off x="992009" y="1019871"/>
            <a:ext cx="2430190" cy="1465673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System Space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B827ECB-CDEF-48B0-9D3F-298430E31FE0}"/>
              </a:ext>
            </a:extLst>
          </p:cNvPr>
          <p:cNvSpPr/>
          <p:nvPr/>
        </p:nvSpPr>
        <p:spPr bwMode="auto">
          <a:xfrm>
            <a:off x="991309" y="3023092"/>
            <a:ext cx="2430191" cy="223949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/>
              <a:t>User  Space</a:t>
            </a:r>
            <a:endParaRPr lang="zh-CN" altLang="en-US" sz="2400" b="1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2A41131-D017-4A33-A638-2681D85D2D89}"/>
              </a:ext>
            </a:extLst>
          </p:cNvPr>
          <p:cNvSpPr/>
          <p:nvPr/>
        </p:nvSpPr>
        <p:spPr bwMode="auto">
          <a:xfrm>
            <a:off x="991309" y="5274281"/>
            <a:ext cx="2430191" cy="81472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/>
              <a:t>User Stack</a:t>
            </a:r>
            <a:endParaRPr lang="zh-CN" altLang="en-US" sz="2400" b="1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1FDA028-6530-4615-A6F6-3FB13DA6B998}"/>
              </a:ext>
            </a:extLst>
          </p:cNvPr>
          <p:cNvSpPr/>
          <p:nvPr/>
        </p:nvSpPr>
        <p:spPr bwMode="auto">
          <a:xfrm>
            <a:off x="990843" y="6123977"/>
            <a:ext cx="2430191" cy="393831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I/O Page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7A439B1D-9A3C-46A8-9036-88737377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977207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PC</a:t>
            </a:r>
          </a:p>
        </p:txBody>
      </p:sp>
      <p:sp>
        <p:nvSpPr>
          <p:cNvPr id="83" name="Line 16">
            <a:extLst>
              <a:ext uri="{FF2B5EF4-FFF2-40B4-BE49-F238E27FC236}">
                <a16:creationId xmlns:a16="http://schemas.microsoft.com/office/drawing/2014/main" id="{6566331A-EE0B-42D4-B792-29982684D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872" y="311428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Text Box 13">
            <a:extLst>
              <a:ext uri="{FF2B5EF4-FFF2-40B4-BE49-F238E27FC236}">
                <a16:creationId xmlns:a16="http://schemas.microsoft.com/office/drawing/2014/main" id="{EB017757-1481-43DB-B266-E552D5259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630" y="2392308"/>
            <a:ext cx="4908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SSP</a:t>
            </a: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0639861-53D4-4AD9-961E-817582604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574" y="253632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5483B05B-9243-4D79-9455-8C06DD4BE1F5}"/>
              </a:ext>
            </a:extLst>
          </p:cNvPr>
          <p:cNvSpPr/>
          <p:nvPr/>
        </p:nvSpPr>
        <p:spPr bwMode="auto">
          <a:xfrm>
            <a:off x="3462432" y="1055973"/>
            <a:ext cx="269951" cy="1921290"/>
          </a:xfrm>
          <a:prstGeom prst="rightBrace">
            <a:avLst>
              <a:gd name="adj1" fmla="val 82805"/>
              <a:gd name="adj2" fmla="val 48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4" name="Text Box 13">
            <a:extLst>
              <a:ext uri="{FF2B5EF4-FFF2-40B4-BE49-F238E27FC236}">
                <a16:creationId xmlns:a16="http://schemas.microsoft.com/office/drawing/2014/main" id="{ADBD06DA-14DD-45B9-AABE-C94ACD38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630" y="5209455"/>
            <a:ext cx="497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SP</a:t>
            </a:r>
          </a:p>
        </p:txBody>
      </p:sp>
      <p:sp>
        <p:nvSpPr>
          <p:cNvPr id="95" name="Line 15">
            <a:extLst>
              <a:ext uri="{FF2B5EF4-FFF2-40B4-BE49-F238E27FC236}">
                <a16:creationId xmlns:a16="http://schemas.microsoft.com/office/drawing/2014/main" id="{4BAB1979-53C4-4B7C-9B22-3FE180C42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574" y="5353471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49EA1CC-D469-495D-9FF3-F3011B8CC721}"/>
              </a:ext>
            </a:extLst>
          </p:cNvPr>
          <p:cNvSpPr/>
          <p:nvPr/>
        </p:nvSpPr>
        <p:spPr bwMode="auto">
          <a:xfrm>
            <a:off x="992087" y="2443133"/>
            <a:ext cx="2430191" cy="5358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Supervisor Stack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3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4EC727-3BEC-4998-90CE-A078365133B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F6028-7006-40F3-9D25-AD613E0066F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Processor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Input from Keyboard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When a character is typed: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its ASCII code is placed in bits [7:0] of KBDR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(bits [15:8] are always zero)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the “ready bit” (KBSR[15]) is set to one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keyboard is disabled -- any typed characters will be ignored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When KBDR is read: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KBSR[15] is set to zero,</a:t>
            </a:r>
            <a:r>
              <a:rPr lang="en-US" altLang="zh-CN" dirty="0"/>
              <a:t> meaning no keyboard key is pending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keyboard is enabled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3276600" y="3429000"/>
            <a:ext cx="1219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4495800" y="34290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3276600" y="39624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3429000" y="3962400"/>
            <a:ext cx="2286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5718175" y="3892550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KBSR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5727700" y="33591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KBDR</a:t>
            </a:r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3200400" y="32019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15</a:t>
            </a:r>
          </a:p>
        </p:txBody>
      </p:sp>
      <p:sp>
        <p:nvSpPr>
          <p:cNvPr id="20493" name="Text Box 11"/>
          <p:cNvSpPr txBox="1">
            <a:spLocks noChangeArrowheads="1"/>
          </p:cNvSpPr>
          <p:nvPr/>
        </p:nvSpPr>
        <p:spPr bwMode="auto">
          <a:xfrm>
            <a:off x="4292600" y="320198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20494" name="Text Box 12"/>
          <p:cNvSpPr txBox="1">
            <a:spLocks noChangeArrowheads="1"/>
          </p:cNvSpPr>
          <p:nvPr/>
        </p:nvSpPr>
        <p:spPr bwMode="auto">
          <a:xfrm>
            <a:off x="4445000" y="320198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5521325" y="320198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20496" name="Text Box 14"/>
          <p:cNvSpPr txBox="1">
            <a:spLocks noChangeArrowheads="1"/>
          </p:cNvSpPr>
          <p:nvPr/>
        </p:nvSpPr>
        <p:spPr bwMode="auto">
          <a:xfrm>
            <a:off x="3200400" y="37353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15</a:t>
            </a:r>
          </a:p>
        </p:txBody>
      </p:sp>
      <p:sp>
        <p:nvSpPr>
          <p:cNvPr id="20497" name="Text Box 15"/>
          <p:cNvSpPr txBox="1">
            <a:spLocks noChangeArrowheads="1"/>
          </p:cNvSpPr>
          <p:nvPr/>
        </p:nvSpPr>
        <p:spPr bwMode="auto">
          <a:xfrm>
            <a:off x="3352800" y="37353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14</a:t>
            </a:r>
          </a:p>
        </p:txBody>
      </p:sp>
      <p:sp>
        <p:nvSpPr>
          <p:cNvPr id="20498" name="Text Box 16"/>
          <p:cNvSpPr txBox="1">
            <a:spLocks noChangeArrowheads="1"/>
          </p:cNvSpPr>
          <p:nvPr/>
        </p:nvSpPr>
        <p:spPr bwMode="auto">
          <a:xfrm>
            <a:off x="5521325" y="373538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20499" name="Text Box 17"/>
          <p:cNvSpPr txBox="1">
            <a:spLocks noChangeArrowheads="1"/>
          </p:cNvSpPr>
          <p:nvPr/>
        </p:nvSpPr>
        <p:spPr bwMode="auto">
          <a:xfrm>
            <a:off x="6826250" y="2895600"/>
            <a:ext cx="225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keyboard data</a:t>
            </a:r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 flipH="1">
            <a:off x="5029200" y="3124200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01" name="Line 19"/>
          <p:cNvSpPr>
            <a:spLocks noChangeShapeType="1"/>
          </p:cNvSpPr>
          <p:nvPr/>
        </p:nvSpPr>
        <p:spPr bwMode="auto">
          <a:xfrm>
            <a:off x="5029200" y="3124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02" name="Text Box 20"/>
          <p:cNvSpPr txBox="1">
            <a:spLocks noChangeArrowheads="1"/>
          </p:cNvSpPr>
          <p:nvPr/>
        </p:nvSpPr>
        <p:spPr bwMode="auto">
          <a:xfrm>
            <a:off x="914400" y="3886200"/>
            <a:ext cx="1306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ready bit</a:t>
            </a:r>
          </a:p>
        </p:txBody>
      </p:sp>
      <p:sp>
        <p:nvSpPr>
          <p:cNvPr id="20503" name="Line 21"/>
          <p:cNvSpPr>
            <a:spLocks noChangeShapeType="1"/>
          </p:cNvSpPr>
          <p:nvPr/>
        </p:nvSpPr>
        <p:spPr bwMode="auto">
          <a:xfrm>
            <a:off x="2209800" y="41148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08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AC9FC-4E51-4EC4-84A1-F6394DAE453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73098-05E8-4201-BECB-B1B6F410982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Memory-mapped Operations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How do we read ready bit?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How do we test whether the bit is one?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How do we read keyboard data?</a:t>
            </a:r>
          </a:p>
        </p:txBody>
      </p:sp>
    </p:spTree>
    <p:extLst>
      <p:ext uri="{BB962C8B-B14F-4D97-AF65-F5344CB8AC3E}">
        <p14:creationId xmlns:p14="http://schemas.microsoft.com/office/powerpoint/2010/main" val="142237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23305-B50F-401F-B8A9-9A69BDE271A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F80D7-C1BF-4AE9-8617-7B91951EFD6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Basic Input Routine</a:t>
            </a:r>
          </a:p>
        </p:txBody>
      </p:sp>
      <p:sp>
        <p:nvSpPr>
          <p:cNvPr id="24581" name="AutoShape 3"/>
          <p:cNvSpPr>
            <a:spLocks noChangeArrowheads="1"/>
          </p:cNvSpPr>
          <p:nvPr/>
        </p:nvSpPr>
        <p:spPr bwMode="auto">
          <a:xfrm>
            <a:off x="1943100" y="2133600"/>
            <a:ext cx="2057400" cy="13716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new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019300" y="4114800"/>
            <a:ext cx="19050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character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2971800" y="350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29718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>
            <a:off x="2971800" y="1295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 flipH="1">
            <a:off x="1524000" y="281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 flipV="1">
            <a:off x="15240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8" name="Line 10"/>
          <p:cNvSpPr>
            <a:spLocks noChangeShapeType="1"/>
          </p:cNvSpPr>
          <p:nvPr/>
        </p:nvSpPr>
        <p:spPr bwMode="auto">
          <a:xfrm>
            <a:off x="1524000" y="167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2932113" y="3509963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YES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1409700" y="281940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</a:t>
            </a:r>
          </a:p>
        </p:txBody>
      </p:sp>
      <p:sp>
        <p:nvSpPr>
          <p:cNvPr id="24591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Polling</a:t>
            </a:r>
            <a:endParaRPr kumimoji="0" lang="en-US" altLang="zh-CN" sz="2400" b="1" i="1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Book" panose="020B0503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 flipV="1">
            <a:off x="1600200" y="3200400"/>
            <a:ext cx="609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93" name="Text Box 15"/>
          <p:cNvSpPr txBox="1">
            <a:spLocks noChangeArrowheads="1"/>
          </p:cNvSpPr>
          <p:nvPr/>
        </p:nvSpPr>
        <p:spPr bwMode="auto">
          <a:xfrm>
            <a:off x="4800600" y="1905000"/>
            <a:ext cx="38862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2573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2573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tabLst>
                <a:tab pos="12573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257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POLL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LDI  R0, KBSR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POLL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LDI  R0, KBDR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KBSR	.FILL xFE00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KBDR	.FILL xFE02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864EC4-AEA1-0D37-2B25-6CF93A8B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268760"/>
            <a:ext cx="7992888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直接连接符 115"/>
          <p:cNvCxnSpPr/>
          <p:nvPr/>
        </p:nvCxnSpPr>
        <p:spPr bwMode="auto">
          <a:xfrm flipV="1">
            <a:off x="3196799" y="2780960"/>
            <a:ext cx="500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Memory-mapped I/O</a:t>
            </a:r>
            <a:endParaRPr lang="zh-CN" altLang="en-US" dirty="0"/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780960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 flipH="1" flipV="1">
            <a:off x="6037535" y="3717064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4606008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文本框 29"/>
          <p:cNvSpPr txBox="1"/>
          <p:nvPr/>
        </p:nvSpPr>
        <p:spPr>
          <a:xfrm>
            <a:off x="3963389" y="4701024"/>
            <a:ext cx="132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READ/WRITE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781540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" name="等腰三角形 35"/>
          <p:cNvSpPr/>
          <p:nvPr/>
        </p:nvSpPr>
        <p:spPr bwMode="auto">
          <a:xfrm>
            <a:off x="1516592" y="2348912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232257" y="3587497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ADDR.CTL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3260150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1276286" y="2957541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 flipV="1">
            <a:off x="4799156" y="2961040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 flipH="1" flipV="1">
            <a:off x="1900656" y="3861080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rot="16200000">
            <a:off x="2098656" y="4933419"/>
            <a:ext cx="0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4138175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组合 44"/>
          <p:cNvGrpSpPr/>
          <p:nvPr/>
        </p:nvGrpSpPr>
        <p:grpSpPr>
          <a:xfrm flipH="1">
            <a:off x="1948640" y="3005957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文本框 47"/>
          <p:cNvSpPr txBox="1"/>
          <p:nvPr/>
        </p:nvSpPr>
        <p:spPr>
          <a:xfrm>
            <a:off x="2020648" y="2894779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梯形 48"/>
          <p:cNvSpPr/>
          <p:nvPr/>
        </p:nvSpPr>
        <p:spPr bwMode="auto">
          <a:xfrm>
            <a:off x="1324592" y="3641669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 flipV="1">
            <a:off x="1478841" y="3861080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916832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连接符 51"/>
          <p:cNvCxnSpPr/>
          <p:nvPr/>
        </p:nvCxnSpPr>
        <p:spPr bwMode="auto">
          <a:xfrm>
            <a:off x="1777115" y="319144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 flipH="1">
            <a:off x="1771200" y="3501040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964552" y="3710619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350104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2348912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2174699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76520" y="2997532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3344760" y="242094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1" name="直接连接符 70"/>
          <p:cNvCxnSpPr/>
          <p:nvPr/>
        </p:nvCxnSpPr>
        <p:spPr bwMode="auto">
          <a:xfrm>
            <a:off x="3666824" y="1988872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组合 71"/>
          <p:cNvGrpSpPr/>
          <p:nvPr/>
        </p:nvGrpSpPr>
        <p:grpSpPr>
          <a:xfrm flipH="1">
            <a:off x="4057847" y="2463541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组合 74"/>
          <p:cNvGrpSpPr/>
          <p:nvPr/>
        </p:nvGrpSpPr>
        <p:grpSpPr>
          <a:xfrm>
            <a:off x="3592544" y="2061460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129854" y="2348912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254705" y="1916832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矩形 80"/>
          <p:cNvSpPr/>
          <p:nvPr/>
        </p:nvSpPr>
        <p:spPr bwMode="auto">
          <a:xfrm>
            <a:off x="5724241" y="3501040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365152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7452544" y="3501040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2629465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735960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直接连接符 86"/>
          <p:cNvCxnSpPr/>
          <p:nvPr/>
        </p:nvCxnSpPr>
        <p:spPr bwMode="auto">
          <a:xfrm>
            <a:off x="1512199" y="3158129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直接连接符 88"/>
          <p:cNvCxnSpPr/>
          <p:nvPr/>
        </p:nvCxnSpPr>
        <p:spPr bwMode="auto">
          <a:xfrm flipH="1">
            <a:off x="1607076" y="1988872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50168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 bwMode="auto">
          <a:xfrm flipV="1">
            <a:off x="2480198" y="4869192"/>
            <a:ext cx="294305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2494768" y="5061539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接连接符 95"/>
          <p:cNvCxnSpPr/>
          <p:nvPr/>
        </p:nvCxnSpPr>
        <p:spPr bwMode="auto">
          <a:xfrm flipV="1">
            <a:off x="2494768" y="5253885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5446232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3285016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2" name="直接连接符 101"/>
          <p:cNvCxnSpPr/>
          <p:nvPr/>
        </p:nvCxnSpPr>
        <p:spPr bwMode="auto">
          <a:xfrm rot="16200000" flipV="1">
            <a:off x="4132936" y="4381160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2497569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直接连接符 109"/>
          <p:cNvCxnSpPr/>
          <p:nvPr/>
        </p:nvCxnSpPr>
        <p:spPr bwMode="auto">
          <a:xfrm>
            <a:off x="2750512" y="4004761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4005096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接连接符 118"/>
          <p:cNvCxnSpPr/>
          <p:nvPr/>
        </p:nvCxnSpPr>
        <p:spPr bwMode="auto">
          <a:xfrm flipH="1">
            <a:off x="6685552" y="2708952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连接符 124"/>
          <p:cNvCxnSpPr/>
          <p:nvPr/>
        </p:nvCxnSpPr>
        <p:spPr bwMode="auto">
          <a:xfrm flipH="1" flipV="1">
            <a:off x="6685552" y="4293127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4293248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436516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 rot="16200000" flipV="1">
            <a:off x="4836706" y="4257144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rot="16200000" flipV="1">
            <a:off x="5143295" y="4132760"/>
            <a:ext cx="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4653168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4437144"/>
            <a:ext cx="21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rot="16200000" flipV="1">
            <a:off x="6743240" y="4023144"/>
            <a:ext cx="8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3542476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3609040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等腰三角形 142"/>
          <p:cNvSpPr/>
          <p:nvPr/>
        </p:nvSpPr>
        <p:spPr bwMode="auto">
          <a:xfrm rot="5400000">
            <a:off x="7751171" y="41185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H="1" flipV="1">
            <a:off x="7517304" y="4185128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等腰三角形 145"/>
          <p:cNvSpPr/>
          <p:nvPr/>
        </p:nvSpPr>
        <p:spPr bwMode="auto">
          <a:xfrm rot="5400000">
            <a:off x="6238971" y="4142131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H="1" flipV="1">
            <a:off x="5213024" y="4208695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4419168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725176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129048" y="4725176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5958825" y="4725176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853548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5637700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9" name="组合 168"/>
          <p:cNvGrpSpPr/>
          <p:nvPr/>
        </p:nvGrpSpPr>
        <p:grpSpPr>
          <a:xfrm rot="16200000" flipH="1">
            <a:off x="4167672" y="3333444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5" name="椭圆 134"/>
          <p:cNvSpPr/>
          <p:nvPr/>
        </p:nvSpPr>
        <p:spPr bwMode="auto">
          <a:xfrm>
            <a:off x="661753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74" name="椭圆 173"/>
          <p:cNvSpPr/>
          <p:nvPr/>
        </p:nvSpPr>
        <p:spPr bwMode="auto">
          <a:xfrm>
            <a:off x="3305168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5" name="直接连接符 174"/>
          <p:cNvCxnSpPr/>
          <p:nvPr/>
        </p:nvCxnSpPr>
        <p:spPr bwMode="auto">
          <a:xfrm flipV="1">
            <a:off x="7761491" y="2780960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椭圆 175"/>
          <p:cNvSpPr/>
          <p:nvPr/>
        </p:nvSpPr>
        <p:spPr bwMode="auto">
          <a:xfrm>
            <a:off x="769765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>
            <a:off x="3664544" y="2978976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92497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780960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328501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852968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57040" y="2852968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780960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996985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2" name="矩形 191"/>
          <p:cNvSpPr/>
          <p:nvPr/>
        </p:nvSpPr>
        <p:spPr bwMode="auto">
          <a:xfrm>
            <a:off x="5665732" y="3195136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3195136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</a:p>
        </p:txBody>
      </p:sp>
      <p:grpSp>
        <p:nvGrpSpPr>
          <p:cNvPr id="195" name="组合 194"/>
          <p:cNvGrpSpPr/>
          <p:nvPr/>
        </p:nvGrpSpPr>
        <p:grpSpPr>
          <a:xfrm rot="16200000" flipH="1">
            <a:off x="5045428" y="3333444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996984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97730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877303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1" name="组合 200"/>
          <p:cNvGrpSpPr/>
          <p:nvPr/>
        </p:nvGrpSpPr>
        <p:grpSpPr>
          <a:xfrm>
            <a:off x="2298847" y="5638899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2682733" y="4292153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9" name="椭圆 138"/>
          <p:cNvSpPr/>
          <p:nvPr/>
        </p:nvSpPr>
        <p:spPr bwMode="auto">
          <a:xfrm>
            <a:off x="1547664" y="270892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355976" y="4293096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7159049" y="3738339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835696" y="4077652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82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21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62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177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7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3" y="-1998925"/>
            <a:ext cx="569418" cy="4942139"/>
            <a:chOff x="7543800" y="1143000"/>
            <a:chExt cx="813269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391" name="Text Box 4"/>
          <p:cNvSpPr txBox="1">
            <a:spLocks noChangeArrowheads="1"/>
          </p:cNvSpPr>
          <p:nvPr/>
        </p:nvSpPr>
        <p:spPr bwMode="auto">
          <a:xfrm>
            <a:off x="5920859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</p:spTree>
    <p:extLst>
      <p:ext uri="{BB962C8B-B14F-4D97-AF65-F5344CB8AC3E}">
        <p14:creationId xmlns:p14="http://schemas.microsoft.com/office/powerpoint/2010/main" val="201482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391" name="Text Box 12"/>
          <p:cNvSpPr txBox="1">
            <a:spLocks noChangeArrowheads="1"/>
          </p:cNvSpPr>
          <p:nvPr/>
        </p:nvSpPr>
        <p:spPr bwMode="auto">
          <a:xfrm>
            <a:off x="6712947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459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直接连接符 130"/>
          <p:cNvCxnSpPr/>
          <p:nvPr/>
        </p:nvCxnSpPr>
        <p:spPr bwMode="auto">
          <a:xfrm rot="16200000" flipV="1">
            <a:off x="4836706" y="4257144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组合 74"/>
          <p:cNvGrpSpPr/>
          <p:nvPr/>
        </p:nvGrpSpPr>
        <p:grpSpPr>
          <a:xfrm>
            <a:off x="3592544" y="2061460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 bwMode="auto">
          <a:xfrm>
            <a:off x="3666824" y="1988872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5724241" y="3501040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flipH="1" flipV="1">
            <a:off x="6037535" y="3717064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9" name="组合 158"/>
          <p:cNvGrpSpPr/>
          <p:nvPr/>
        </p:nvGrpSpPr>
        <p:grpSpPr>
          <a:xfrm>
            <a:off x="5958825" y="4725176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02" name="直接连接符 101"/>
          <p:cNvCxnSpPr/>
          <p:nvPr/>
        </p:nvCxnSpPr>
        <p:spPr bwMode="auto">
          <a:xfrm rot="16200000" flipV="1">
            <a:off x="4132936" y="4381160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436516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等腰三角形 35"/>
          <p:cNvSpPr/>
          <p:nvPr/>
        </p:nvSpPr>
        <p:spPr bwMode="auto">
          <a:xfrm>
            <a:off x="1516592" y="2348912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2348912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2174699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 flipH="1">
            <a:off x="1607076" y="1988872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2497569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椭圆 138"/>
          <p:cNvSpPr/>
          <p:nvPr/>
        </p:nvSpPr>
        <p:spPr bwMode="auto">
          <a:xfrm>
            <a:off x="1547664" y="270892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1777115" y="319144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 flipV="1">
            <a:off x="1478841" y="3861080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4138175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916832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4606008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2" name="组合 141"/>
          <p:cNvGrpSpPr/>
          <p:nvPr/>
        </p:nvGrpSpPr>
        <p:grpSpPr>
          <a:xfrm>
            <a:off x="4355976" y="4293096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780960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4" name="椭圆 173"/>
          <p:cNvSpPr/>
          <p:nvPr/>
        </p:nvSpPr>
        <p:spPr bwMode="auto">
          <a:xfrm>
            <a:off x="3305168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 flipV="1">
            <a:off x="3196799" y="2780960"/>
            <a:ext cx="500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Memory-mapped I/O: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LDI  R0,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KBSR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780960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文本框 29"/>
          <p:cNvSpPr txBox="1"/>
          <p:nvPr/>
        </p:nvSpPr>
        <p:spPr>
          <a:xfrm>
            <a:off x="3963389" y="4701024"/>
            <a:ext cx="132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READ/WRITE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3260150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 flipH="1">
            <a:off x="1771200" y="3501040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组合 61"/>
          <p:cNvGrpSpPr/>
          <p:nvPr/>
        </p:nvGrpSpPr>
        <p:grpSpPr>
          <a:xfrm>
            <a:off x="676520" y="2997532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3" name="矩形 82"/>
          <p:cNvSpPr/>
          <p:nvPr/>
        </p:nvSpPr>
        <p:spPr bwMode="auto">
          <a:xfrm>
            <a:off x="7452544" y="3501040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2629465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735960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接连接符 93"/>
          <p:cNvCxnSpPr/>
          <p:nvPr/>
        </p:nvCxnSpPr>
        <p:spPr bwMode="auto">
          <a:xfrm flipV="1">
            <a:off x="2480198" y="4869192"/>
            <a:ext cx="294305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2494768" y="5061539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5446232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3285016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0" name="直接连接符 109"/>
          <p:cNvCxnSpPr/>
          <p:nvPr/>
        </p:nvCxnSpPr>
        <p:spPr bwMode="auto">
          <a:xfrm>
            <a:off x="2750512" y="4004761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4005096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接连接符 118"/>
          <p:cNvCxnSpPr/>
          <p:nvPr/>
        </p:nvCxnSpPr>
        <p:spPr bwMode="auto">
          <a:xfrm flipH="1">
            <a:off x="6685552" y="2708952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4293248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4653168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4437144"/>
            <a:ext cx="21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rot="16200000" flipV="1">
            <a:off x="6743240" y="4023144"/>
            <a:ext cx="8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3542476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3609040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等腰三角形 142"/>
          <p:cNvSpPr/>
          <p:nvPr/>
        </p:nvSpPr>
        <p:spPr bwMode="auto">
          <a:xfrm rot="5400000">
            <a:off x="7751171" y="41185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H="1" flipV="1">
            <a:off x="7517304" y="4185128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4419168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组合 155"/>
          <p:cNvGrpSpPr/>
          <p:nvPr/>
        </p:nvGrpSpPr>
        <p:grpSpPr>
          <a:xfrm>
            <a:off x="8129048" y="4725176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853548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 rot="16200000" flipH="1">
            <a:off x="4167672" y="3333444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5" name="椭圆 134"/>
          <p:cNvSpPr/>
          <p:nvPr/>
        </p:nvSpPr>
        <p:spPr bwMode="auto">
          <a:xfrm>
            <a:off x="661753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5" name="直接连接符 174"/>
          <p:cNvCxnSpPr/>
          <p:nvPr/>
        </p:nvCxnSpPr>
        <p:spPr bwMode="auto">
          <a:xfrm flipV="1">
            <a:off x="7761491" y="2780960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椭圆 175"/>
          <p:cNvSpPr/>
          <p:nvPr/>
        </p:nvSpPr>
        <p:spPr bwMode="auto">
          <a:xfrm>
            <a:off x="769765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780960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328501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852968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57040" y="2852968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996985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3195136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</a:p>
        </p:txBody>
      </p:sp>
      <p:grpSp>
        <p:nvGrpSpPr>
          <p:cNvPr id="204" name="组合 203"/>
          <p:cNvGrpSpPr/>
          <p:nvPr/>
        </p:nvGrpSpPr>
        <p:grpSpPr>
          <a:xfrm>
            <a:off x="2682733" y="4292153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7159049" y="3738339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" name="矩形 171"/>
          <p:cNvSpPr/>
          <p:nvPr/>
        </p:nvSpPr>
        <p:spPr bwMode="auto">
          <a:xfrm>
            <a:off x="168480" y="1988872"/>
            <a:ext cx="8896977" cy="396040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254705" y="1916832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92497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781540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3344760" y="242094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 flipH="1">
            <a:off x="4057847" y="2463541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文本框 77"/>
          <p:cNvSpPr txBox="1"/>
          <p:nvPr/>
        </p:nvSpPr>
        <p:spPr>
          <a:xfrm>
            <a:off x="4129854" y="2348912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>
            <a:off x="3664544" y="2978976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连接符 40"/>
          <p:cNvCxnSpPr/>
          <p:nvPr/>
        </p:nvCxnSpPr>
        <p:spPr bwMode="auto">
          <a:xfrm flipV="1">
            <a:off x="4799156" y="2961040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矩形 37"/>
          <p:cNvSpPr/>
          <p:nvPr/>
        </p:nvSpPr>
        <p:spPr bwMode="auto">
          <a:xfrm>
            <a:off x="4232257" y="3587497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ADDR.CTL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97730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877303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矩形 39"/>
          <p:cNvSpPr/>
          <p:nvPr/>
        </p:nvSpPr>
        <p:spPr bwMode="auto">
          <a:xfrm>
            <a:off x="1276286" y="2957541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H="1" flipV="1">
            <a:off x="1900656" y="3861080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rot="16200000">
            <a:off x="2098656" y="4933419"/>
            <a:ext cx="0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梯形 48"/>
          <p:cNvSpPr/>
          <p:nvPr/>
        </p:nvSpPr>
        <p:spPr bwMode="auto">
          <a:xfrm>
            <a:off x="1324592" y="3641669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64552" y="3710619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350104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1512199" y="3158129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50168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835696" y="4077652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5637700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组合 200"/>
          <p:cNvGrpSpPr/>
          <p:nvPr/>
        </p:nvGrpSpPr>
        <p:grpSpPr>
          <a:xfrm>
            <a:off x="2298847" y="5638899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020648" y="2852936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1948640" y="3005957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" name="矩形 81"/>
          <p:cNvSpPr/>
          <p:nvPr/>
        </p:nvSpPr>
        <p:spPr bwMode="auto">
          <a:xfrm>
            <a:off x="6365152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5" name="直接连接符 124"/>
          <p:cNvCxnSpPr/>
          <p:nvPr/>
        </p:nvCxnSpPr>
        <p:spPr bwMode="auto">
          <a:xfrm flipH="1" flipV="1">
            <a:off x="6685552" y="4293127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等腰三角形 145"/>
          <p:cNvSpPr/>
          <p:nvPr/>
        </p:nvSpPr>
        <p:spPr bwMode="auto">
          <a:xfrm rot="5400000">
            <a:off x="6238971" y="4142131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H="1" flipV="1">
            <a:off x="5213024" y="4208695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725176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2" name="矩形 191"/>
          <p:cNvSpPr/>
          <p:nvPr/>
        </p:nvSpPr>
        <p:spPr bwMode="auto">
          <a:xfrm>
            <a:off x="5665732" y="3195136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</a:p>
        </p:txBody>
      </p:sp>
      <p:cxnSp>
        <p:nvCxnSpPr>
          <p:cNvPr id="132" name="直接连接符 131"/>
          <p:cNvCxnSpPr/>
          <p:nvPr/>
        </p:nvCxnSpPr>
        <p:spPr bwMode="auto">
          <a:xfrm rot="16200000" flipV="1">
            <a:off x="5143295" y="4132760"/>
            <a:ext cx="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接连接符 95"/>
          <p:cNvCxnSpPr/>
          <p:nvPr/>
        </p:nvCxnSpPr>
        <p:spPr bwMode="auto">
          <a:xfrm flipV="1">
            <a:off x="2494768" y="5253885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H="1" flipV="1">
            <a:off x="3672000" y="2616022"/>
            <a:ext cx="0" cy="38093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组合 194"/>
          <p:cNvGrpSpPr/>
          <p:nvPr/>
        </p:nvGrpSpPr>
        <p:grpSpPr>
          <a:xfrm rot="16200000" flipH="1">
            <a:off x="5045428" y="3333444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996984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58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直接连接符 146"/>
          <p:cNvCxnSpPr/>
          <p:nvPr/>
        </p:nvCxnSpPr>
        <p:spPr bwMode="auto">
          <a:xfrm flipH="1" flipV="1">
            <a:off x="5213024" y="4208695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rot="16200000" flipV="1">
            <a:off x="5143295" y="4132760"/>
            <a:ext cx="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等腰三角形 145"/>
          <p:cNvSpPr/>
          <p:nvPr/>
        </p:nvSpPr>
        <p:spPr bwMode="auto">
          <a:xfrm rot="5400000">
            <a:off x="6238971" y="4142131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365152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5" name="直接连接符 124"/>
          <p:cNvCxnSpPr/>
          <p:nvPr/>
        </p:nvCxnSpPr>
        <p:spPr bwMode="auto">
          <a:xfrm flipH="1" flipV="1">
            <a:off x="6685552" y="4293127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725176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 bwMode="auto">
          <a:xfrm flipV="1">
            <a:off x="2494768" y="5253885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 rot="16200000" flipV="1">
            <a:off x="4836706" y="4257144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组合 74"/>
          <p:cNvGrpSpPr/>
          <p:nvPr/>
        </p:nvGrpSpPr>
        <p:grpSpPr>
          <a:xfrm>
            <a:off x="3592544" y="2061460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 bwMode="auto">
          <a:xfrm>
            <a:off x="3666824" y="1988872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2" name="直接连接符 101"/>
          <p:cNvCxnSpPr/>
          <p:nvPr/>
        </p:nvCxnSpPr>
        <p:spPr bwMode="auto">
          <a:xfrm rot="16200000" flipV="1">
            <a:off x="4132936" y="4381160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436516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等腰三角形 35"/>
          <p:cNvSpPr/>
          <p:nvPr/>
        </p:nvSpPr>
        <p:spPr bwMode="auto">
          <a:xfrm>
            <a:off x="1516592" y="2348912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2348912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2174699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 flipH="1">
            <a:off x="1607076" y="1988872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2497569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椭圆 138"/>
          <p:cNvSpPr/>
          <p:nvPr/>
        </p:nvSpPr>
        <p:spPr bwMode="auto">
          <a:xfrm>
            <a:off x="1547664" y="270892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1777115" y="319144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 flipV="1">
            <a:off x="1478841" y="3861080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4138175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916832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4606008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2" name="组合 141"/>
          <p:cNvGrpSpPr/>
          <p:nvPr/>
        </p:nvGrpSpPr>
        <p:grpSpPr>
          <a:xfrm>
            <a:off x="4355976" y="4293096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780960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4" name="椭圆 173"/>
          <p:cNvSpPr/>
          <p:nvPr/>
        </p:nvSpPr>
        <p:spPr bwMode="auto">
          <a:xfrm>
            <a:off x="3305168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 flipV="1">
            <a:off x="3196799" y="2780960"/>
            <a:ext cx="500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Memory-mapped I/O: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LDI  R0,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KBDR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780960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文本框 29"/>
          <p:cNvSpPr txBox="1"/>
          <p:nvPr/>
        </p:nvSpPr>
        <p:spPr>
          <a:xfrm>
            <a:off x="3963389" y="4701024"/>
            <a:ext cx="132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READ/WRITE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3260150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 flipH="1">
            <a:off x="1771200" y="3501040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组合 61"/>
          <p:cNvGrpSpPr/>
          <p:nvPr/>
        </p:nvGrpSpPr>
        <p:grpSpPr>
          <a:xfrm>
            <a:off x="676520" y="2997532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3" name="矩形 82"/>
          <p:cNvSpPr/>
          <p:nvPr/>
        </p:nvSpPr>
        <p:spPr bwMode="auto">
          <a:xfrm>
            <a:off x="7452544" y="3501040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2629465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735960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接连接符 93"/>
          <p:cNvCxnSpPr/>
          <p:nvPr/>
        </p:nvCxnSpPr>
        <p:spPr bwMode="auto">
          <a:xfrm>
            <a:off x="2489200" y="4869192"/>
            <a:ext cx="285303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5446232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3285016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0" name="直接连接符 109"/>
          <p:cNvCxnSpPr/>
          <p:nvPr/>
        </p:nvCxnSpPr>
        <p:spPr bwMode="auto">
          <a:xfrm>
            <a:off x="2750512" y="4004761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4005096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接连接符 118"/>
          <p:cNvCxnSpPr/>
          <p:nvPr/>
        </p:nvCxnSpPr>
        <p:spPr bwMode="auto">
          <a:xfrm flipH="1">
            <a:off x="6685552" y="2708952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4293248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4653168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4437144"/>
            <a:ext cx="21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rot="16200000" flipV="1">
            <a:off x="6743240" y="4023144"/>
            <a:ext cx="8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3542476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3609040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等腰三角形 142"/>
          <p:cNvSpPr/>
          <p:nvPr/>
        </p:nvSpPr>
        <p:spPr bwMode="auto">
          <a:xfrm rot="5400000">
            <a:off x="7751171" y="41185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H="1" flipV="1">
            <a:off x="7517304" y="4185128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4419168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组合 155"/>
          <p:cNvGrpSpPr/>
          <p:nvPr/>
        </p:nvGrpSpPr>
        <p:grpSpPr>
          <a:xfrm>
            <a:off x="8129048" y="4725176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853548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 rot="16200000" flipH="1">
            <a:off x="4167672" y="3333444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5" name="椭圆 134"/>
          <p:cNvSpPr/>
          <p:nvPr/>
        </p:nvSpPr>
        <p:spPr bwMode="auto">
          <a:xfrm>
            <a:off x="661753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5" name="直接连接符 174"/>
          <p:cNvCxnSpPr/>
          <p:nvPr/>
        </p:nvCxnSpPr>
        <p:spPr bwMode="auto">
          <a:xfrm flipV="1">
            <a:off x="7761491" y="2780960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椭圆 175"/>
          <p:cNvSpPr/>
          <p:nvPr/>
        </p:nvSpPr>
        <p:spPr bwMode="auto">
          <a:xfrm>
            <a:off x="769765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780960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328501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852968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57040" y="2852968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996985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3195136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</a:p>
        </p:txBody>
      </p:sp>
      <p:grpSp>
        <p:nvGrpSpPr>
          <p:cNvPr id="204" name="组合 203"/>
          <p:cNvGrpSpPr/>
          <p:nvPr/>
        </p:nvGrpSpPr>
        <p:grpSpPr>
          <a:xfrm>
            <a:off x="2682733" y="4292153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7159049" y="3738339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" name="矩形 171"/>
          <p:cNvSpPr/>
          <p:nvPr/>
        </p:nvSpPr>
        <p:spPr bwMode="auto">
          <a:xfrm>
            <a:off x="168480" y="1988872"/>
            <a:ext cx="8896977" cy="396040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254705" y="1916832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92497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781540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3344760" y="242094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 flipH="1">
            <a:off x="4057847" y="2463541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文本框 77"/>
          <p:cNvSpPr txBox="1"/>
          <p:nvPr/>
        </p:nvSpPr>
        <p:spPr>
          <a:xfrm>
            <a:off x="4129854" y="2348912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>
            <a:off x="3664544" y="2978976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连接符 40"/>
          <p:cNvCxnSpPr/>
          <p:nvPr/>
        </p:nvCxnSpPr>
        <p:spPr bwMode="auto">
          <a:xfrm flipV="1">
            <a:off x="4799156" y="2961040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矩形 37"/>
          <p:cNvSpPr/>
          <p:nvPr/>
        </p:nvSpPr>
        <p:spPr bwMode="auto">
          <a:xfrm>
            <a:off x="4232257" y="3587497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ADDR.CTL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97730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877303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矩形 39"/>
          <p:cNvSpPr/>
          <p:nvPr/>
        </p:nvSpPr>
        <p:spPr bwMode="auto">
          <a:xfrm>
            <a:off x="1276286" y="2957541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H="1" flipV="1">
            <a:off x="1900656" y="3861080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1900656" y="5131419"/>
            <a:ext cx="396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梯形 48"/>
          <p:cNvSpPr/>
          <p:nvPr/>
        </p:nvSpPr>
        <p:spPr bwMode="auto">
          <a:xfrm>
            <a:off x="1324592" y="3641669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64552" y="3710619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350104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1512199" y="3158129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50168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835696" y="4077652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5637700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组合 200"/>
          <p:cNvGrpSpPr/>
          <p:nvPr/>
        </p:nvGrpSpPr>
        <p:grpSpPr>
          <a:xfrm>
            <a:off x="2298847" y="5638899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020648" y="2852936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1948640" y="3005957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2" name="矩形 191"/>
          <p:cNvSpPr/>
          <p:nvPr/>
        </p:nvSpPr>
        <p:spPr bwMode="auto">
          <a:xfrm>
            <a:off x="5665732" y="3195136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</a:p>
        </p:txBody>
      </p:sp>
      <p:cxnSp>
        <p:nvCxnSpPr>
          <p:cNvPr id="173" name="直接连接符 172"/>
          <p:cNvCxnSpPr/>
          <p:nvPr/>
        </p:nvCxnSpPr>
        <p:spPr bwMode="auto">
          <a:xfrm flipH="1" flipV="1">
            <a:off x="3672000" y="2616022"/>
            <a:ext cx="0" cy="38093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组合 194"/>
          <p:cNvGrpSpPr/>
          <p:nvPr/>
        </p:nvGrpSpPr>
        <p:grpSpPr>
          <a:xfrm rot="16200000" flipH="1">
            <a:off x="5045428" y="3333444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996984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2494768" y="5061539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矩形 80"/>
          <p:cNvSpPr/>
          <p:nvPr/>
        </p:nvSpPr>
        <p:spPr bwMode="auto">
          <a:xfrm>
            <a:off x="5724241" y="3501040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flipH="1" flipV="1">
            <a:off x="6037535" y="3717064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9" name="组合 158"/>
          <p:cNvGrpSpPr/>
          <p:nvPr/>
        </p:nvGrpSpPr>
        <p:grpSpPr>
          <a:xfrm>
            <a:off x="5958825" y="4725176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19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436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434" name="Text Box 11"/>
          <p:cNvSpPr txBox="1">
            <a:spLocks noChangeArrowheads="1"/>
          </p:cNvSpPr>
          <p:nvPr/>
        </p:nvSpPr>
        <p:spPr bwMode="auto">
          <a:xfrm>
            <a:off x="7505035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388197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>
                <a:solidFill>
                  <a:srgbClr val="0152A3"/>
                </a:solidFill>
                <a:latin typeface="微软雅黑" panose="020B0503020204020204" pitchFamily="34" charset="-122"/>
              </a:rPr>
              <a:t>The </a:t>
            </a: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Memory Address Space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2F40E909-50A3-479F-801F-FBDF076B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CA6324CE-7477-45E4-9227-00CEB3A2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373EADB-7815-4166-AA44-D12FD1064AF0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>
            <a:extLst>
              <a:ext uri="{FF2B5EF4-FFF2-40B4-BE49-F238E27FC236}">
                <a16:creationId xmlns:a16="http://schemas.microsoft.com/office/drawing/2014/main" id="{8C23C864-3974-4881-A62E-259AA422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矩形 17">
            <a:extLst>
              <a:ext uri="{FF2B5EF4-FFF2-40B4-BE49-F238E27FC236}">
                <a16:creationId xmlns:a16="http://schemas.microsoft.com/office/drawing/2014/main" id="{BE528D61-8B5D-4693-9E04-4E2FA585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 err="1">
                <a:solidFill>
                  <a:srgbClr val="0152A3"/>
                </a:solidFill>
                <a:latin typeface="微软雅黑" panose="020B0503020204020204" pitchFamily="34" charset="-122"/>
              </a:rPr>
              <a:t>Input/Output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035EF-7FC8-49C7-85AE-AF1B2A2DFFB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AEB8D-6EFB-486B-95AB-3F18E12A468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Processor </a:t>
            </a:r>
            <a:r>
              <a:rPr lang="en-US" altLang="zh-CN" dirty="0">
                <a:solidFill>
                  <a:srgbClr val="FF0000"/>
                </a:solidFill>
              </a:rPr>
              <a:t>Output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to Screen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When Display device is ready to display another character: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the “ready bit” (DSR[15]) is set to one,</a:t>
            </a:r>
            <a:r>
              <a:rPr lang="en-US" altLang="zh-CN" dirty="0"/>
              <a:t> indicating that processor can write a character for display</a:t>
            </a: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When data is written to the Display data register:</a:t>
            </a:r>
          </a:p>
          <a:p>
            <a:pPr lvl="1"/>
            <a:r>
              <a:rPr lang="en-US" altLang="zh-CN" dirty="0"/>
              <a:t>DSR[15] automatically set to 0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character in DDR[7:0] is displayed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any other character data written to DDR is ignored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(while DSR[15] is zero)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3731" y="2492896"/>
            <a:ext cx="7856538" cy="1458615"/>
            <a:chOff x="841375" y="3050505"/>
            <a:chExt cx="7856538" cy="1458615"/>
          </a:xfrm>
        </p:grpSpPr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3276600" y="3583905"/>
              <a:ext cx="12192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4495800" y="3583905"/>
              <a:ext cx="1219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3276600" y="4117305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7" name="Rectangle 7"/>
            <p:cNvSpPr>
              <a:spLocks noChangeArrowheads="1"/>
            </p:cNvSpPr>
            <p:nvPr/>
          </p:nvSpPr>
          <p:spPr bwMode="auto">
            <a:xfrm>
              <a:off x="3429000" y="4117305"/>
              <a:ext cx="22860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5919558" y="4047455"/>
              <a:ext cx="83548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DSR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5928996" y="3514055"/>
              <a:ext cx="853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DDR</a:t>
              </a:r>
            </a:p>
          </p:txBody>
        </p:sp>
        <p:sp>
          <p:nvSpPr>
            <p:cNvPr id="27660" name="Text Box 10"/>
            <p:cNvSpPr txBox="1">
              <a:spLocks noChangeArrowheads="1"/>
            </p:cNvSpPr>
            <p:nvPr/>
          </p:nvSpPr>
          <p:spPr bwMode="auto">
            <a:xfrm>
              <a:off x="3200400" y="335689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</a:t>
              </a:r>
            </a:p>
          </p:txBody>
        </p:sp>
        <p:sp>
          <p:nvSpPr>
            <p:cNvPr id="27661" name="Text Box 11"/>
            <p:cNvSpPr txBox="1">
              <a:spLocks noChangeArrowheads="1"/>
            </p:cNvSpPr>
            <p:nvPr/>
          </p:nvSpPr>
          <p:spPr bwMode="auto">
            <a:xfrm>
              <a:off x="4292600" y="33568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8</a:t>
              </a:r>
            </a:p>
          </p:txBody>
        </p:sp>
        <p:sp>
          <p:nvSpPr>
            <p:cNvPr id="27662" name="Text Box 12"/>
            <p:cNvSpPr txBox="1">
              <a:spLocks noChangeArrowheads="1"/>
            </p:cNvSpPr>
            <p:nvPr/>
          </p:nvSpPr>
          <p:spPr bwMode="auto">
            <a:xfrm>
              <a:off x="4445000" y="33568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7</a:t>
              </a:r>
            </a:p>
          </p:txBody>
        </p:sp>
        <p:sp>
          <p:nvSpPr>
            <p:cNvPr id="27663" name="Text Box 13"/>
            <p:cNvSpPr txBox="1">
              <a:spLocks noChangeArrowheads="1"/>
            </p:cNvSpPr>
            <p:nvPr/>
          </p:nvSpPr>
          <p:spPr bwMode="auto">
            <a:xfrm>
              <a:off x="5521325" y="33568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200400" y="389029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3352800" y="389029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14</a:t>
              </a:r>
            </a:p>
          </p:txBody>
        </p:sp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5521325" y="38902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27667" name="Text Box 17"/>
            <p:cNvSpPr txBox="1">
              <a:spLocks noChangeArrowheads="1"/>
            </p:cNvSpPr>
            <p:nvPr/>
          </p:nvSpPr>
          <p:spPr bwMode="auto">
            <a:xfrm>
              <a:off x="6856413" y="3050505"/>
              <a:ext cx="18415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output data</a:t>
              </a:r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 flipH="1">
              <a:off x="5029200" y="3279105"/>
              <a:ext cx="1905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69" name="Line 19"/>
            <p:cNvSpPr>
              <a:spLocks noChangeShapeType="1"/>
            </p:cNvSpPr>
            <p:nvPr/>
          </p:nvSpPr>
          <p:spPr bwMode="auto">
            <a:xfrm>
              <a:off x="5029200" y="3279105"/>
              <a:ext cx="0" cy="457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70" name="Text Box 20"/>
            <p:cNvSpPr txBox="1">
              <a:spLocks noChangeArrowheads="1"/>
            </p:cNvSpPr>
            <p:nvPr/>
          </p:nvSpPr>
          <p:spPr bwMode="auto">
            <a:xfrm>
              <a:off x="841375" y="4041105"/>
              <a:ext cx="145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ready bit</a:t>
              </a:r>
            </a:p>
          </p:txBody>
        </p:sp>
        <p:sp>
          <p:nvSpPr>
            <p:cNvPr id="27671" name="Line 21"/>
            <p:cNvSpPr>
              <a:spLocks noChangeShapeType="1"/>
            </p:cNvSpPr>
            <p:nvPr/>
          </p:nvSpPr>
          <p:spPr bwMode="auto">
            <a:xfrm>
              <a:off x="2209800" y="4269705"/>
              <a:ext cx="1143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770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30E0B-081D-43D4-B1E7-D53E732CF8E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57CC6-87C9-40A5-9C09-7C7B441EECC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Basic Output Routine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1943100" y="2133600"/>
            <a:ext cx="2057400" cy="13716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screen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ready?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2019300" y="4114800"/>
            <a:ext cx="19050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write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character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2971800" y="350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>
            <a:off x="29718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>
            <a:off x="2971800" y="1295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 flipH="1">
            <a:off x="1524000" y="281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 flipV="1">
            <a:off x="15240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1524000" y="167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9" name="Text Box 11"/>
          <p:cNvSpPr txBox="1">
            <a:spLocks noChangeArrowheads="1"/>
          </p:cNvSpPr>
          <p:nvPr/>
        </p:nvSpPr>
        <p:spPr bwMode="auto">
          <a:xfrm>
            <a:off x="2932113" y="3509963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YES</a:t>
            </a:r>
          </a:p>
        </p:txBody>
      </p:sp>
      <p:sp>
        <p:nvSpPr>
          <p:cNvPr id="29710" name="Text Box 12"/>
          <p:cNvSpPr txBox="1">
            <a:spLocks noChangeArrowheads="1"/>
          </p:cNvSpPr>
          <p:nvPr/>
        </p:nvSpPr>
        <p:spPr bwMode="auto">
          <a:xfrm>
            <a:off x="1409700" y="281940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</a:t>
            </a:r>
          </a:p>
        </p:txBody>
      </p: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Polling</a:t>
            </a:r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 flipV="1">
            <a:off x="1600200" y="3200400"/>
            <a:ext cx="609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13" name="Text Box 15"/>
          <p:cNvSpPr txBox="1">
            <a:spLocks noChangeArrowheads="1"/>
          </p:cNvSpPr>
          <p:nvPr/>
        </p:nvSpPr>
        <p:spPr bwMode="auto">
          <a:xfrm>
            <a:off x="4800600" y="1905000"/>
            <a:ext cx="40386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2573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2573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tabLst>
                <a:tab pos="12573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257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POLL	LDI  R1, DSR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POLL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STI  R0, DDR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DSR	.FILL xFE04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DDR	.FILL xFE06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753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STI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159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STI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067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STI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669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STI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58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STI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1" name="Text Box 11"/>
          <p:cNvSpPr txBox="1">
            <a:spLocks noChangeArrowheads="1"/>
          </p:cNvSpPr>
          <p:nvPr/>
        </p:nvSpPr>
        <p:spPr bwMode="auto">
          <a:xfrm>
            <a:off x="4340264" y="206134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67928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STI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391" name="Text Box 12"/>
          <p:cNvSpPr txBox="1">
            <a:spLocks noChangeArrowheads="1"/>
          </p:cNvSpPr>
          <p:nvPr/>
        </p:nvSpPr>
        <p:spPr bwMode="auto">
          <a:xfrm>
            <a:off x="6712947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564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STI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22344" y="188640"/>
            <a:ext cx="4942139" cy="578814"/>
            <a:chOff x="4122344" y="188640"/>
            <a:chExt cx="4942139" cy="578814"/>
          </a:xfrm>
        </p:grpSpPr>
        <p:sp>
          <p:nvSpPr>
            <p:cNvPr id="436" name="Text Box 4"/>
            <p:cNvSpPr txBox="1">
              <a:spLocks noChangeArrowheads="1"/>
            </p:cNvSpPr>
            <p:nvPr/>
          </p:nvSpPr>
          <p:spPr bwMode="auto">
            <a:xfrm>
              <a:off x="4355976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grpSp>
          <p:nvGrpSpPr>
            <p:cNvPr id="380" name="组合 379"/>
            <p:cNvGrpSpPr/>
            <p:nvPr/>
          </p:nvGrpSpPr>
          <p:grpSpPr>
            <a:xfrm rot="16200000">
              <a:off x="6308703" y="-1988326"/>
              <a:ext cx="569421" cy="4942139"/>
              <a:chOff x="7543800" y="1143000"/>
              <a:chExt cx="813273" cy="5257800"/>
            </a:xfrm>
          </p:grpSpPr>
          <p:sp>
            <p:nvSpPr>
              <p:cNvPr id="389" name="Line 5"/>
              <p:cNvSpPr>
                <a:spLocks noChangeShapeType="1"/>
              </p:cNvSpPr>
              <p:nvPr/>
            </p:nvSpPr>
            <p:spPr bwMode="auto">
              <a:xfrm>
                <a:off x="8077200" y="19050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Line 6"/>
              <p:cNvSpPr>
                <a:spLocks noChangeShapeType="1"/>
              </p:cNvSpPr>
              <p:nvPr/>
            </p:nvSpPr>
            <p:spPr bwMode="auto">
              <a:xfrm>
                <a:off x="8101013" y="27432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Line 7"/>
              <p:cNvSpPr>
                <a:spLocks noChangeShapeType="1"/>
              </p:cNvSpPr>
              <p:nvPr/>
            </p:nvSpPr>
            <p:spPr bwMode="auto">
              <a:xfrm>
                <a:off x="8077200" y="3581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7" name="Line 8"/>
              <p:cNvSpPr>
                <a:spLocks noChangeShapeType="1"/>
              </p:cNvSpPr>
              <p:nvPr/>
            </p:nvSpPr>
            <p:spPr bwMode="auto">
              <a:xfrm>
                <a:off x="8056563" y="4419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8" name="Line 9"/>
              <p:cNvSpPr>
                <a:spLocks noChangeShapeType="1"/>
              </p:cNvSpPr>
              <p:nvPr/>
            </p:nvSpPr>
            <p:spPr bwMode="auto">
              <a:xfrm>
                <a:off x="807085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9" name="Text Box 10"/>
              <p:cNvSpPr txBox="1">
                <a:spLocks noChangeArrowheads="1"/>
              </p:cNvSpPr>
              <p:nvPr/>
            </p:nvSpPr>
            <p:spPr bwMode="auto">
              <a:xfrm rot="5400000">
                <a:off x="7897198" y="31377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EA</a:t>
                </a:r>
              </a:p>
            </p:txBody>
          </p:sp>
          <p:sp>
            <p:nvSpPr>
              <p:cNvPr id="408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7897194" y="3975973"/>
                <a:ext cx="480169" cy="439581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OP</a:t>
                </a:r>
              </a:p>
            </p:txBody>
          </p:sp>
          <p:sp>
            <p:nvSpPr>
              <p:cNvPr id="428" name="Line 13"/>
              <p:cNvSpPr>
                <a:spLocks noChangeShapeType="1"/>
              </p:cNvSpPr>
              <p:nvPr/>
            </p:nvSpPr>
            <p:spPr bwMode="auto">
              <a:xfrm>
                <a:off x="8077200" y="6096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9" name="Line 14"/>
              <p:cNvSpPr>
                <a:spLocks noChangeShapeType="1"/>
              </p:cNvSpPr>
              <p:nvPr/>
            </p:nvSpPr>
            <p:spPr bwMode="auto">
              <a:xfrm flipH="1">
                <a:off x="7543800" y="64008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0" name="Line 15"/>
              <p:cNvSpPr>
                <a:spLocks noChangeShapeType="1"/>
              </p:cNvSpPr>
              <p:nvPr/>
            </p:nvSpPr>
            <p:spPr bwMode="auto">
              <a:xfrm flipV="1">
                <a:off x="7543800" y="1143000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1" name="Line 16"/>
              <p:cNvSpPr>
                <a:spLocks noChangeShapeType="1"/>
              </p:cNvSpPr>
              <p:nvPr/>
            </p:nvSpPr>
            <p:spPr bwMode="auto">
              <a:xfrm>
                <a:off x="7543800" y="11430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2" name="Line 17"/>
              <p:cNvSpPr>
                <a:spLocks noChangeShapeType="1"/>
              </p:cNvSpPr>
              <p:nvPr/>
            </p:nvSpPr>
            <p:spPr bwMode="auto">
              <a:xfrm>
                <a:off x="8077200" y="1143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5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7897194" y="22995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D</a:t>
                </a:r>
              </a:p>
            </p:txBody>
          </p:sp>
        </p:grpSp>
        <p:sp>
          <p:nvSpPr>
            <p:cNvPr id="434" name="Text Box 11"/>
            <p:cNvSpPr txBox="1">
              <a:spLocks noChangeArrowheads="1"/>
            </p:cNvSpPr>
            <p:nvPr/>
          </p:nvSpPr>
          <p:spPr bwMode="auto">
            <a:xfrm>
              <a:off x="7505035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37" name="Text Box 11"/>
            <p:cNvSpPr txBox="1">
              <a:spLocks noChangeArrowheads="1"/>
            </p:cNvSpPr>
            <p:nvPr/>
          </p:nvSpPr>
          <p:spPr bwMode="auto">
            <a:xfrm>
              <a:off x="8297123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711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等腰三角形 142"/>
          <p:cNvSpPr/>
          <p:nvPr/>
        </p:nvSpPr>
        <p:spPr bwMode="auto">
          <a:xfrm rot="5400000">
            <a:off x="7751171" y="41185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35" name="椭圆 134"/>
          <p:cNvSpPr/>
          <p:nvPr/>
        </p:nvSpPr>
        <p:spPr bwMode="auto">
          <a:xfrm>
            <a:off x="661753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780960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4293248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H="1" flipV="1">
            <a:off x="7517304" y="4185128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4419168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连接符 124"/>
          <p:cNvCxnSpPr/>
          <p:nvPr/>
        </p:nvCxnSpPr>
        <p:spPr bwMode="auto">
          <a:xfrm flipH="1" flipV="1">
            <a:off x="6685552" y="4293127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725176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853548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H="1">
            <a:off x="6685552" y="2708952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接连接符 115"/>
          <p:cNvCxnSpPr/>
          <p:nvPr/>
        </p:nvCxnSpPr>
        <p:spPr bwMode="auto">
          <a:xfrm flipV="1">
            <a:off x="3196799" y="2780960"/>
            <a:ext cx="500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Memory-mapped I/O: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STI  R0</a:t>
            </a:r>
            <a:r>
              <a:rPr lang="en-US" altLang="zh-CN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, DDR    ?</a:t>
            </a:r>
            <a:endParaRPr lang="zh-CN" altLang="en-US" dirty="0"/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flipH="1" flipV="1">
            <a:off x="6037535" y="3717064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4606008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文本框 29"/>
          <p:cNvSpPr txBox="1"/>
          <p:nvPr/>
        </p:nvSpPr>
        <p:spPr>
          <a:xfrm>
            <a:off x="3963389" y="4701024"/>
            <a:ext cx="132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READ/WRITE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516592" y="2348912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232257" y="3587497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ADDR.CTL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3260150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1276286" y="2957541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 flipV="1">
            <a:off x="4799156" y="2961040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 flipH="1" flipV="1">
            <a:off x="1900656" y="3861080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rot="16200000">
            <a:off x="2098656" y="4933419"/>
            <a:ext cx="0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4138175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组合 44"/>
          <p:cNvGrpSpPr/>
          <p:nvPr/>
        </p:nvGrpSpPr>
        <p:grpSpPr>
          <a:xfrm flipH="1">
            <a:off x="1948640" y="3005957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文本框 47"/>
          <p:cNvSpPr txBox="1"/>
          <p:nvPr/>
        </p:nvSpPr>
        <p:spPr>
          <a:xfrm>
            <a:off x="2020648" y="2894779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梯形 48"/>
          <p:cNvSpPr/>
          <p:nvPr/>
        </p:nvSpPr>
        <p:spPr bwMode="auto">
          <a:xfrm>
            <a:off x="1324592" y="3641669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 flipV="1">
            <a:off x="1478841" y="3861080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916832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连接符 51"/>
          <p:cNvCxnSpPr/>
          <p:nvPr/>
        </p:nvCxnSpPr>
        <p:spPr bwMode="auto">
          <a:xfrm>
            <a:off x="1777115" y="319144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 flipH="1">
            <a:off x="1771200" y="3501040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964552" y="3710619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350104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2348912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2174699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76520" y="2997532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1" name="矩形 80"/>
          <p:cNvSpPr/>
          <p:nvPr/>
        </p:nvSpPr>
        <p:spPr bwMode="auto">
          <a:xfrm>
            <a:off x="5724241" y="3501040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365152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2629465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735960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直接连接符 86"/>
          <p:cNvCxnSpPr/>
          <p:nvPr/>
        </p:nvCxnSpPr>
        <p:spPr bwMode="auto">
          <a:xfrm>
            <a:off x="1512199" y="3158129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直接连接符 88"/>
          <p:cNvCxnSpPr/>
          <p:nvPr/>
        </p:nvCxnSpPr>
        <p:spPr bwMode="auto">
          <a:xfrm flipH="1">
            <a:off x="1607076" y="1988872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50168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 bwMode="auto">
          <a:xfrm flipV="1">
            <a:off x="2480198" y="4869192"/>
            <a:ext cx="294305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2494768" y="5061539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接连接符 95"/>
          <p:cNvCxnSpPr/>
          <p:nvPr/>
        </p:nvCxnSpPr>
        <p:spPr bwMode="auto">
          <a:xfrm flipV="1">
            <a:off x="2494768" y="5253885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5446232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3285016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2" name="直接连接符 101"/>
          <p:cNvCxnSpPr/>
          <p:nvPr/>
        </p:nvCxnSpPr>
        <p:spPr bwMode="auto">
          <a:xfrm rot="16200000" flipV="1">
            <a:off x="4132936" y="4381160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2497569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直接连接符 109"/>
          <p:cNvCxnSpPr/>
          <p:nvPr/>
        </p:nvCxnSpPr>
        <p:spPr bwMode="auto">
          <a:xfrm>
            <a:off x="2750512" y="4004761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4005096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436516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 rot="16200000" flipV="1">
            <a:off x="4836706" y="4257144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rot="16200000" flipV="1">
            <a:off x="5143295" y="4132760"/>
            <a:ext cx="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4653168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4437144"/>
            <a:ext cx="21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等腰三角形 145"/>
          <p:cNvSpPr/>
          <p:nvPr/>
        </p:nvSpPr>
        <p:spPr bwMode="auto">
          <a:xfrm rot="5400000">
            <a:off x="6238971" y="4142131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H="1" flipV="1">
            <a:off x="5213024" y="4208695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组合 155"/>
          <p:cNvGrpSpPr/>
          <p:nvPr/>
        </p:nvGrpSpPr>
        <p:grpSpPr>
          <a:xfrm>
            <a:off x="8129048" y="4725176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5958825" y="4725176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5637700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9" name="组合 168"/>
          <p:cNvGrpSpPr/>
          <p:nvPr/>
        </p:nvGrpSpPr>
        <p:grpSpPr>
          <a:xfrm rot="16200000" flipH="1">
            <a:off x="4167672" y="3333444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4" name="椭圆 173"/>
          <p:cNvSpPr/>
          <p:nvPr/>
        </p:nvSpPr>
        <p:spPr bwMode="auto">
          <a:xfrm>
            <a:off x="3305168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780960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328501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8057040" y="2852968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780960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996985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2" name="矩形 191"/>
          <p:cNvSpPr/>
          <p:nvPr/>
        </p:nvSpPr>
        <p:spPr bwMode="auto">
          <a:xfrm>
            <a:off x="5665732" y="3195136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3195136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</a:p>
        </p:txBody>
      </p:sp>
      <p:grpSp>
        <p:nvGrpSpPr>
          <p:cNvPr id="195" name="组合 194"/>
          <p:cNvGrpSpPr/>
          <p:nvPr/>
        </p:nvGrpSpPr>
        <p:grpSpPr>
          <a:xfrm rot="16200000" flipH="1">
            <a:off x="5045428" y="3333444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996984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97730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877303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1" name="组合 200"/>
          <p:cNvGrpSpPr/>
          <p:nvPr/>
        </p:nvGrpSpPr>
        <p:grpSpPr>
          <a:xfrm>
            <a:off x="2298847" y="5638899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2682733" y="4292153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9" name="椭圆 138"/>
          <p:cNvSpPr/>
          <p:nvPr/>
        </p:nvSpPr>
        <p:spPr bwMode="auto">
          <a:xfrm>
            <a:off x="1547664" y="270892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355976" y="4293096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835696" y="4077652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9" name="直接连接符 78"/>
          <p:cNvCxnSpPr/>
          <p:nvPr/>
        </p:nvCxnSpPr>
        <p:spPr bwMode="auto">
          <a:xfrm>
            <a:off x="254705" y="1916832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矩形 69"/>
          <p:cNvSpPr/>
          <p:nvPr/>
        </p:nvSpPr>
        <p:spPr bwMode="auto">
          <a:xfrm>
            <a:off x="3344760" y="242094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1" name="直接连接符 70"/>
          <p:cNvCxnSpPr/>
          <p:nvPr/>
        </p:nvCxnSpPr>
        <p:spPr bwMode="auto">
          <a:xfrm>
            <a:off x="3666824" y="1988872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组合 71"/>
          <p:cNvGrpSpPr/>
          <p:nvPr/>
        </p:nvGrpSpPr>
        <p:grpSpPr>
          <a:xfrm flipH="1">
            <a:off x="4057847" y="2463541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组合 74"/>
          <p:cNvGrpSpPr/>
          <p:nvPr/>
        </p:nvGrpSpPr>
        <p:grpSpPr>
          <a:xfrm>
            <a:off x="3592544" y="2061460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129854" y="2348912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7452544" y="3501040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rot="16200000" flipV="1">
            <a:off x="6743240" y="4023144"/>
            <a:ext cx="8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3542476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3609040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 flipV="1">
            <a:off x="7761491" y="2780960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文本框 149"/>
          <p:cNvSpPr txBox="1"/>
          <p:nvPr/>
        </p:nvSpPr>
        <p:spPr>
          <a:xfrm>
            <a:off x="7159049" y="3738339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781540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7" name="直接连接符 176"/>
          <p:cNvCxnSpPr/>
          <p:nvPr/>
        </p:nvCxnSpPr>
        <p:spPr bwMode="auto">
          <a:xfrm>
            <a:off x="3664544" y="2978976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92497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76" name="椭圆 175"/>
          <p:cNvSpPr/>
          <p:nvPr/>
        </p:nvSpPr>
        <p:spPr bwMode="auto">
          <a:xfrm>
            <a:off x="769765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852968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74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Review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So far, we’ve learned how to: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compute with values in registers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load data from memory to registers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store data from registers to memory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524000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131840" y="2673809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120008" y="4005064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411760" y="5445224"/>
            <a:ext cx="3600400" cy="98320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4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7D958-80F6-4053-B4FA-723D3841586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C2FDC-596E-4A14-8E1A-FF3C61AE411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Keyboard Echo Routine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122872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Usually, input character is also printed to screen.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User gets feedback on character typed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and knows its ok to type the next character.</a:t>
            </a: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>
            <a:off x="7105650" y="2489200"/>
            <a:ext cx="1246188" cy="83185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new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char?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7151688" y="3689350"/>
            <a:ext cx="1154112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</a:t>
            </a:r>
            <a:b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character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7727950" y="3321050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7" name="Line 7"/>
          <p:cNvSpPr>
            <a:spLocks noChangeShapeType="1"/>
          </p:cNvSpPr>
          <p:nvPr/>
        </p:nvSpPr>
        <p:spPr bwMode="auto">
          <a:xfrm>
            <a:off x="7727950" y="4151313"/>
            <a:ext cx="0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8" name="Line 8"/>
          <p:cNvSpPr>
            <a:spLocks noChangeShapeType="1"/>
          </p:cNvSpPr>
          <p:nvPr/>
        </p:nvSpPr>
        <p:spPr bwMode="auto">
          <a:xfrm>
            <a:off x="7727950" y="1981200"/>
            <a:ext cx="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9" name="Line 9"/>
          <p:cNvSpPr>
            <a:spLocks noChangeShapeType="1"/>
          </p:cNvSpPr>
          <p:nvPr/>
        </p:nvSpPr>
        <p:spPr bwMode="auto">
          <a:xfrm flipH="1">
            <a:off x="6851650" y="2905125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0" name="Line 10"/>
          <p:cNvSpPr>
            <a:spLocks noChangeShapeType="1"/>
          </p:cNvSpPr>
          <p:nvPr/>
        </p:nvSpPr>
        <p:spPr bwMode="auto">
          <a:xfrm flipV="1">
            <a:off x="6851650" y="2211388"/>
            <a:ext cx="0" cy="693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1" name="Line 11"/>
          <p:cNvSpPr>
            <a:spLocks noChangeShapeType="1"/>
          </p:cNvSpPr>
          <p:nvPr/>
        </p:nvSpPr>
        <p:spPr bwMode="auto">
          <a:xfrm>
            <a:off x="6851650" y="2211388"/>
            <a:ext cx="876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2" name="Text Box 12"/>
          <p:cNvSpPr txBox="1">
            <a:spLocks noChangeArrowheads="1"/>
          </p:cNvSpPr>
          <p:nvPr/>
        </p:nvSpPr>
        <p:spPr bwMode="auto">
          <a:xfrm>
            <a:off x="7748588" y="3278188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YES</a:t>
            </a:r>
          </a:p>
        </p:txBody>
      </p:sp>
      <p:sp>
        <p:nvSpPr>
          <p:cNvPr id="32783" name="Text Box 13"/>
          <p:cNvSpPr txBox="1">
            <a:spLocks noChangeArrowheads="1"/>
          </p:cNvSpPr>
          <p:nvPr/>
        </p:nvSpPr>
        <p:spPr bwMode="auto">
          <a:xfrm>
            <a:off x="6781800" y="2895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</a:t>
            </a:r>
          </a:p>
        </p:txBody>
      </p:sp>
      <p:sp>
        <p:nvSpPr>
          <p:cNvPr id="32784" name="AutoShape 14"/>
          <p:cNvSpPr>
            <a:spLocks noChangeArrowheads="1"/>
          </p:cNvSpPr>
          <p:nvPr/>
        </p:nvSpPr>
        <p:spPr bwMode="auto">
          <a:xfrm>
            <a:off x="7105650" y="4521200"/>
            <a:ext cx="1246188" cy="83185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screen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ready?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5" name="Rectangle 15"/>
          <p:cNvSpPr>
            <a:spLocks noChangeArrowheads="1"/>
          </p:cNvSpPr>
          <p:nvPr/>
        </p:nvSpPr>
        <p:spPr bwMode="auto">
          <a:xfrm>
            <a:off x="7151688" y="5721350"/>
            <a:ext cx="1154112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write</a:t>
            </a:r>
            <a:b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character</a:t>
            </a:r>
          </a:p>
        </p:txBody>
      </p:sp>
      <p:sp>
        <p:nvSpPr>
          <p:cNvPr id="32786" name="Line 16"/>
          <p:cNvSpPr>
            <a:spLocks noChangeShapeType="1"/>
          </p:cNvSpPr>
          <p:nvPr/>
        </p:nvSpPr>
        <p:spPr bwMode="auto">
          <a:xfrm>
            <a:off x="7727950" y="5353050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7" name="Line 17"/>
          <p:cNvSpPr>
            <a:spLocks noChangeShapeType="1"/>
          </p:cNvSpPr>
          <p:nvPr/>
        </p:nvSpPr>
        <p:spPr bwMode="auto">
          <a:xfrm>
            <a:off x="7727950" y="6183313"/>
            <a:ext cx="0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8" name="Line 18"/>
          <p:cNvSpPr>
            <a:spLocks noChangeShapeType="1"/>
          </p:cNvSpPr>
          <p:nvPr/>
        </p:nvSpPr>
        <p:spPr bwMode="auto">
          <a:xfrm flipH="1">
            <a:off x="6858000" y="4953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9" name="Line 19"/>
          <p:cNvSpPr>
            <a:spLocks noChangeShapeType="1"/>
          </p:cNvSpPr>
          <p:nvPr/>
        </p:nvSpPr>
        <p:spPr bwMode="auto">
          <a:xfrm flipV="1">
            <a:off x="6858000" y="4267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90" name="Line 20"/>
          <p:cNvSpPr>
            <a:spLocks noChangeShapeType="1"/>
          </p:cNvSpPr>
          <p:nvPr/>
        </p:nvSpPr>
        <p:spPr bwMode="auto">
          <a:xfrm>
            <a:off x="6858000" y="4267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91" name="Text Box 21"/>
          <p:cNvSpPr txBox="1">
            <a:spLocks noChangeArrowheads="1"/>
          </p:cNvSpPr>
          <p:nvPr/>
        </p:nvSpPr>
        <p:spPr bwMode="auto">
          <a:xfrm>
            <a:off x="7748588" y="5335588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YES</a:t>
            </a:r>
          </a:p>
        </p:txBody>
      </p:sp>
      <p:sp>
        <p:nvSpPr>
          <p:cNvPr id="32792" name="Text Box 22"/>
          <p:cNvSpPr txBox="1">
            <a:spLocks noChangeArrowheads="1"/>
          </p:cNvSpPr>
          <p:nvPr/>
        </p:nvSpPr>
        <p:spPr bwMode="auto">
          <a:xfrm>
            <a:off x="6705600" y="4953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</a:t>
            </a:r>
          </a:p>
        </p:txBody>
      </p:sp>
      <p:sp>
        <p:nvSpPr>
          <p:cNvPr id="32793" name="Text Box 23"/>
          <p:cNvSpPr txBox="1">
            <a:spLocks noChangeArrowheads="1"/>
          </p:cNvSpPr>
          <p:nvPr/>
        </p:nvSpPr>
        <p:spPr bwMode="auto">
          <a:xfrm>
            <a:off x="1447800" y="2590800"/>
            <a:ext cx="4038600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2573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2573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tabLst>
                <a:tab pos="12573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257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POLL1	LDI  R0, KBSR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POLL1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LDI  R0, KBDR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POLL2	LDI  R1, DSR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POLL2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STI  R0, DDR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KBSR	.FILL xFE00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KBDR	.FILL xFE02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DSR	.FILL xFE04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DDR	.FILL xFE06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0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4EF60-1B3C-4756-ADAC-AC2EDAD6562D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2024/11/28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EF408B-58E8-4F79-B5B5-343485345E55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Today: I/O in </a:t>
            </a:r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38764"/>
              </p:ext>
            </p:extLst>
          </p:nvPr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743575" imgH="4029075" progId="CorelDRAW.Graphic.9">
                  <p:embed/>
                </p:oleObj>
              </mc:Choice>
              <mc:Fallback>
                <p:oleObj name="CorelDRAW" r:id="rId2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1192212" y="2332232"/>
            <a:ext cx="1474788" cy="174483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A99FE5-F59D-4DDF-B80C-61A1253C1DBD}"/>
              </a:ext>
            </a:extLst>
          </p:cNvPr>
          <p:cNvSpPr/>
          <p:nvPr/>
        </p:nvSpPr>
        <p:spPr bwMode="auto">
          <a:xfrm>
            <a:off x="6464736" y="2332231"/>
            <a:ext cx="1474788" cy="174483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1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The Memory Address Space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2F40E909-50A3-479F-801F-FBDF076B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342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CA6324CE-7477-45E4-9227-00CEB3A2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5639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373EADB-7815-4166-AA44-D12FD1064AF0}"/>
              </a:ext>
            </a:extLst>
          </p:cNvPr>
          <p:cNvCxnSpPr/>
          <p:nvPr/>
        </p:nvCxnSpPr>
        <p:spPr>
          <a:xfrm>
            <a:off x="438669" y="371703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>
            <a:extLst>
              <a:ext uri="{FF2B5EF4-FFF2-40B4-BE49-F238E27FC236}">
                <a16:creationId xmlns:a16="http://schemas.microsoft.com/office/drawing/2014/main" id="{8C23C864-3974-4881-A62E-259AA422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342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52" name="矩形 17">
            <a:extLst>
              <a:ext uri="{FF2B5EF4-FFF2-40B4-BE49-F238E27FC236}">
                <a16:creationId xmlns:a16="http://schemas.microsoft.com/office/drawing/2014/main" id="{BE528D61-8B5D-4693-9E04-4E2FA585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5639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Input/Output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73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Need for I/O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But where does data in memory come from? And how does data get out of the system so that humans can use it?</a:t>
            </a:r>
          </a:p>
          <a:p>
            <a:pPr lvl="1"/>
            <a:r>
              <a:rPr lang="en-US" altLang="zh-CN" dirty="0"/>
              <a:t>Computer systems are useless unless they can process information from outside of the computer and output results outside of the computer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I/O is effectively the communication with outside of the computer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I/O device </a:t>
            </a:r>
            <a:r>
              <a:rPr lang="en-US" altLang="zh-CN" dirty="0"/>
              <a:t>itself communicates with outside world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E.g., keyboard takes input from user</a:t>
            </a:r>
          </a:p>
          <a:p>
            <a:r>
              <a:rPr lang="en-US" altLang="zh-CN" dirty="0"/>
              <a:t>Computer needs to communicate with </a:t>
            </a:r>
            <a:r>
              <a:rPr lang="en-US" altLang="zh-CN" dirty="0">
                <a:solidFill>
                  <a:srgbClr val="FF0000"/>
                </a:solidFill>
              </a:rPr>
              <a:t>I/O device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E.g., computer takes input from keyboard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Communication through shared memory locations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Processor and I/O can read/write those memory locations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Sometimes, data in memory locations can be set/cleared automatically (by hardware) depending on a read/write 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quarter" idx="10"/>
          </p:nvPr>
        </p:nvSpPr>
        <p:spPr>
          <a:xfrm>
            <a:off x="381000" y="6537325"/>
            <a:ext cx="22860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485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I/O: Connecting to the Outside World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Keyboard/mouse input, video output </a:t>
            </a:r>
            <a:r>
              <a:rPr lang="en-US" altLang="zh-CN" dirty="0">
                <a:ea typeface="宋体" panose="02010600030101010101" pitchFamily="2" charset="-122"/>
              </a:rPr>
              <a:t>on a standard computer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Network input/output </a:t>
            </a:r>
            <a:r>
              <a:rPr lang="en-US" altLang="zh-CN" dirty="0">
                <a:ea typeface="宋体" panose="02010600030101010101" pitchFamily="2" charset="-122"/>
              </a:rPr>
              <a:t>that enables web surfing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Information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from an engine of a car </a:t>
            </a:r>
            <a:r>
              <a:rPr lang="en-US" altLang="zh-CN" dirty="0">
                <a:ea typeface="宋体" panose="02010600030101010101" pitchFamily="2" charset="-122"/>
              </a:rPr>
              <a:t>that a computer uses to determine how to tune the engine (output from computer tunes the engine)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Requests for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airline reservations </a:t>
            </a:r>
            <a:r>
              <a:rPr lang="en-US" altLang="zh-CN" dirty="0">
                <a:ea typeface="宋体" panose="02010600030101010101" pitchFamily="2" charset="-122"/>
              </a:rPr>
              <a:t>and replies that service those requests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Types of I/O devices characterized by:</a:t>
            </a:r>
          </a:p>
          <a:p>
            <a:pPr lvl="1"/>
            <a:r>
              <a:rPr lang="en-US" altLang="zh-CN" sz="1800" dirty="0">
                <a:solidFill>
                  <a:srgbClr val="CE0000"/>
                </a:solidFill>
                <a:ea typeface="宋体" panose="02010600030101010101" pitchFamily="2" charset="-122"/>
              </a:rPr>
              <a:t>behavior:</a:t>
            </a:r>
            <a:r>
              <a:rPr lang="en-US" altLang="zh-CN" sz="1800" dirty="0">
                <a:ea typeface="宋体" panose="02010600030101010101" pitchFamily="2" charset="-122"/>
              </a:rPr>
              <a:t> input, output, storage</a:t>
            </a:r>
          </a:p>
          <a:p>
            <a:pPr lvl="2"/>
            <a:r>
              <a:rPr lang="en-US" altLang="zh-CN" sz="1600" dirty="0"/>
              <a:t>input: keyboard, motion detector, network interface</a:t>
            </a:r>
          </a:p>
          <a:p>
            <a:pPr lvl="2"/>
            <a:r>
              <a:rPr lang="en-US" altLang="zh-CN" sz="1600" dirty="0"/>
              <a:t>output: display screen(monitor), printer, network interface</a:t>
            </a:r>
          </a:p>
          <a:p>
            <a:pPr lvl="2"/>
            <a:r>
              <a:rPr lang="en-US" altLang="zh-CN" sz="1600" dirty="0"/>
              <a:t>storage: disk, CD-ROM</a:t>
            </a:r>
          </a:p>
          <a:p>
            <a:pPr lvl="1"/>
            <a:r>
              <a:rPr lang="en-US" altLang="zh-CN" sz="1800" dirty="0">
                <a:solidFill>
                  <a:srgbClr val="CE0000"/>
                </a:solidFill>
                <a:ea typeface="宋体" panose="02010600030101010101" pitchFamily="2" charset="-122"/>
              </a:rPr>
              <a:t>data rate:</a:t>
            </a:r>
            <a:r>
              <a:rPr lang="en-US" altLang="zh-CN" sz="1800" dirty="0">
                <a:ea typeface="宋体" panose="02010600030101010101" pitchFamily="2" charset="-122"/>
              </a:rPr>
              <a:t> how fast can data be transferred?</a:t>
            </a:r>
          </a:p>
          <a:p>
            <a:pPr lvl="2"/>
            <a:r>
              <a:rPr lang="en-US" altLang="zh-CN" sz="1600" dirty="0"/>
              <a:t>keyboard: 100 bytes/sec</a:t>
            </a:r>
          </a:p>
          <a:p>
            <a:pPr lvl="2"/>
            <a:r>
              <a:rPr lang="en-US" altLang="zh-CN" sz="1600" dirty="0"/>
              <a:t>disk: 60-120 MB/s</a:t>
            </a:r>
          </a:p>
          <a:p>
            <a:pPr lvl="2"/>
            <a:r>
              <a:rPr lang="en-US" altLang="zh-CN" sz="1600" dirty="0"/>
              <a:t>network: 1 Mb/s - 100 Gb/s</a:t>
            </a:r>
          </a:p>
          <a:p>
            <a:pPr lvl="2"/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81803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E4A95-29DD-4818-B65A-BE3150AECB7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DDE464-449D-4440-8C66-601A20D5357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I/O Controller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Control/Status Registers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tells device what to do -- write to control register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checks whether task is done -- read status register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Data Registers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transfers data to/from device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Device electronics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performs actual operation</a:t>
            </a:r>
          </a:p>
          <a:p>
            <a:pPr lvl="2"/>
            <a:r>
              <a:rPr lang="en-US" altLang="zh-CN" dirty="0"/>
              <a:t>pixels to screen, bits to/from disk, characters from keyboard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2438400" y="3200400"/>
            <a:ext cx="45720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4495800" y="3200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Graphics Controller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590800" y="3352800"/>
            <a:ext cx="182880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Control/Status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2590800" y="4038600"/>
            <a:ext cx="182880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 Data</a:t>
            </a: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5105400" y="3810000"/>
            <a:ext cx="16764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Electronics</a:t>
            </a:r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6781800" y="4114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1828800" y="4267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1752600" y="3581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4419600" y="4191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4419600" y="35814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8" name="Text Box 14"/>
          <p:cNvSpPr txBox="1">
            <a:spLocks noChangeArrowheads="1"/>
          </p:cNvSpPr>
          <p:nvPr/>
        </p:nvSpPr>
        <p:spPr bwMode="auto">
          <a:xfrm>
            <a:off x="685800" y="3657600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CPU</a:t>
            </a:r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7848600" y="3886200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1214268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6809</TotalTime>
  <Pages>0</Pages>
  <Words>4015</Words>
  <Characters>0</Characters>
  <Application>Microsoft Macintosh PowerPoint</Application>
  <DocSecurity>0</DocSecurity>
  <PresentationFormat>全屏显示(4:3)</PresentationFormat>
  <Lines>0</Lines>
  <Paragraphs>1869</Paragraphs>
  <Slides>40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0" baseType="lpstr">
      <vt:lpstr>仿宋</vt:lpstr>
      <vt:lpstr>黑体</vt:lpstr>
      <vt:lpstr>华文隶书</vt:lpstr>
      <vt:lpstr>华文新魏</vt:lpstr>
      <vt:lpstr>楷体</vt:lpstr>
      <vt:lpstr>宋体</vt:lpstr>
      <vt:lpstr>Microsoft YaHei</vt:lpstr>
      <vt:lpstr>Microsoft YaHei</vt:lpstr>
      <vt:lpstr>CourierPS</vt:lpstr>
      <vt:lpstr>Gungsuh</vt:lpstr>
      <vt:lpstr>Arial</vt:lpstr>
      <vt:lpstr>Calibri</vt:lpstr>
      <vt:lpstr>Courier New</vt:lpstr>
      <vt:lpstr>Franklin Gothic Book</vt:lpstr>
      <vt:lpstr>Tahoma</vt:lpstr>
      <vt:lpstr>Wingdings</vt:lpstr>
      <vt:lpstr>Wingdings 3</vt:lpstr>
      <vt:lpstr>1_Office 主题​​</vt:lpstr>
      <vt:lpstr>学术交流模板3-中文</vt:lpstr>
      <vt:lpstr>CorelDRAW</vt:lpstr>
      <vt:lpstr>Chapter 9-1   Memory Mapped I/O</vt:lpstr>
      <vt:lpstr>PowerPoint 演示文稿</vt:lpstr>
      <vt:lpstr>PowerPoint 演示文稿</vt:lpstr>
      <vt:lpstr>Review</vt:lpstr>
      <vt:lpstr>Today: I/O in Von Neumann Model</vt:lpstr>
      <vt:lpstr>PowerPoint 演示文稿</vt:lpstr>
      <vt:lpstr>Need for I/O</vt:lpstr>
      <vt:lpstr>I/O: Connecting to the Outside World</vt:lpstr>
      <vt:lpstr>I/O Controller</vt:lpstr>
      <vt:lpstr>Programming Interface</vt:lpstr>
      <vt:lpstr>Memory-Mapped vs. I/O Instructions</vt:lpstr>
      <vt:lpstr>Transfer Timing</vt:lpstr>
      <vt:lpstr>Transfer Control</vt:lpstr>
      <vt:lpstr>LC-3 </vt:lpstr>
      <vt:lpstr>Memory Map of the LC-3</vt:lpstr>
      <vt:lpstr>Organization of Memory of the LC-3</vt:lpstr>
      <vt:lpstr>Example: Processor Input from Keyboard</vt:lpstr>
      <vt:lpstr>Memory-mapped Operations</vt:lpstr>
      <vt:lpstr>Basic Input Routine</vt:lpstr>
      <vt:lpstr>Memory-mapped I/O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Memory-mapped I/O: LDI  R0, KBSR</vt:lpstr>
      <vt:lpstr>Memory-mapped I/O: LDI  R0, KBDR</vt:lpstr>
      <vt:lpstr>PowerPoint 演示文稿</vt:lpstr>
      <vt:lpstr>Example: Processor Output to Screen</vt:lpstr>
      <vt:lpstr>Basic Output Routine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Memory-mapped I/O: STI  R0, DDR    ?</vt:lpstr>
      <vt:lpstr>Keyboard Echo Routine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Jun-Shi Chen</cp:lastModifiedBy>
  <cp:revision>697</cp:revision>
  <cp:lastPrinted>1601-01-01T00:00:00Z</cp:lastPrinted>
  <dcterms:created xsi:type="dcterms:W3CDTF">2012-09-03T16:09:03Z</dcterms:created>
  <dcterms:modified xsi:type="dcterms:W3CDTF">2024-11-28T12:31:59Z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