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2" r:id="rId3"/>
  </p:sldMasterIdLst>
  <p:notesMasterIdLst>
    <p:notesMasterId r:id="rId46"/>
  </p:notesMasterIdLst>
  <p:sldIdLst>
    <p:sldId id="1541" r:id="rId4"/>
    <p:sldId id="1561" r:id="rId5"/>
    <p:sldId id="1562" r:id="rId6"/>
    <p:sldId id="498" r:id="rId7"/>
    <p:sldId id="616" r:id="rId8"/>
    <p:sldId id="1604" r:id="rId9"/>
    <p:sldId id="1563" r:id="rId10"/>
    <p:sldId id="1564" r:id="rId11"/>
    <p:sldId id="1565" r:id="rId12"/>
    <p:sldId id="1566" r:id="rId13"/>
    <p:sldId id="1567" r:id="rId14"/>
    <p:sldId id="1568" r:id="rId15"/>
    <p:sldId id="1569" r:id="rId16"/>
    <p:sldId id="1570" r:id="rId17"/>
    <p:sldId id="1571" r:id="rId18"/>
    <p:sldId id="1572" r:id="rId19"/>
    <p:sldId id="1573" r:id="rId20"/>
    <p:sldId id="1574" r:id="rId21"/>
    <p:sldId id="1580" r:id="rId22"/>
    <p:sldId id="1582" r:id="rId23"/>
    <p:sldId id="1605" r:id="rId24"/>
    <p:sldId id="1583" r:id="rId25"/>
    <p:sldId id="1584" r:id="rId26"/>
    <p:sldId id="1585" r:id="rId27"/>
    <p:sldId id="1586" r:id="rId28"/>
    <p:sldId id="1587" r:id="rId29"/>
    <p:sldId id="1588" r:id="rId30"/>
    <p:sldId id="1589" r:id="rId31"/>
    <p:sldId id="1590" r:id="rId32"/>
    <p:sldId id="1591" r:id="rId33"/>
    <p:sldId id="1592" r:id="rId34"/>
    <p:sldId id="1593" r:id="rId35"/>
    <p:sldId id="1594" r:id="rId36"/>
    <p:sldId id="1595" r:id="rId37"/>
    <p:sldId id="1596" r:id="rId38"/>
    <p:sldId id="1597" r:id="rId39"/>
    <p:sldId id="1598" r:id="rId40"/>
    <p:sldId id="1599" r:id="rId41"/>
    <p:sldId id="1600" r:id="rId42"/>
    <p:sldId id="1601" r:id="rId43"/>
    <p:sldId id="1602" r:id="rId44"/>
    <p:sldId id="1603" r:id="rId4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0000FF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6" autoAdjust="0"/>
    <p:restoredTop sz="86395" autoAdjust="0"/>
  </p:normalViewPr>
  <p:slideViewPr>
    <p:cSldViewPr>
      <p:cViewPr varScale="1">
        <p:scale>
          <a:sx n="110" d="100"/>
          <a:sy n="110" d="100"/>
        </p:scale>
        <p:origin x="848" y="16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2024/11/28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842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49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0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99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27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从键盘中读入</a:t>
            </a:r>
            <a:r>
              <a:rPr kumimoji="1" lang="en-US" altLang="zh-CN" dirty="0"/>
              <a:t>10</a:t>
            </a:r>
            <a:r>
              <a:rPr kumimoji="1" lang="zh-CN" altLang="en-US"/>
              <a:t>个数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053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21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0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4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赋予用户程序员直接读写设备寄存器的权限是不太安全的！另外还有共享资源竞争的问题！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89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16E1B-D57C-4DD9-8C78-E9F14A888E6F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13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01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4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2024/11/28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0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8EC-F4E5-415D-8AB8-7A2FA76C28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30B0-9293-4F0D-82ED-74F0C6335F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5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9C3C-C5B4-461C-AA2E-E537409AB5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2061-D800-47C3-AE7A-73681109E7C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3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6FF6-BC31-458D-B337-8AF8E7C9179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8A4C-00A1-4605-8504-DDED97D9383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4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FF0F-7912-4D74-A461-24EC544E2526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363F-A959-4A12-B6A7-45AE6D967C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7FFC-4CE2-475A-A786-8955FCBC7D3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45E6-A75F-4D3A-8936-8CF45F7E2F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19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7074-B03B-4439-8FF7-3DD393E92B2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A60E-B2F0-4E41-9582-06856E61446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4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9220-AA52-475D-92EF-D1BEEC66470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E4F5-3281-42B7-9083-A44882BA9E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4E2C-9229-4EB3-B0B8-F50355712DF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2AFC-A3A9-4791-A8BD-9497763A62D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50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69A8-212E-49A4-BF09-D9233341BAE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39B3-D87C-4ACB-8AF1-AF5146CAC2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2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8226-4AA4-43DC-A798-AD8696FDE1A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CC4F-3B21-4FD9-A588-E801DD52B1B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4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EF9B-3944-45EF-AA65-5FC15074673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24BF-C6D9-4FD0-BB25-AED0825765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8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8EC-F4E5-415D-8AB8-7A2FA76C28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30B0-9293-4F0D-82ED-74F0C6335F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9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1">
                <a:latin typeface="Courier New" panose="02070309020205020404" pitchFamily="49" charset="0"/>
                <a:ea typeface="仿宋" panose="02010609060101010101" pitchFamily="49" charset="-122"/>
                <a:cs typeface="Courier New" panose="02070309020205020404" pitchFamily="49" charset="0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9C3C-C5B4-461C-AA2E-E537409AB5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2061-D800-47C3-AE7A-73681109E7C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96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6FF6-BC31-458D-B337-8AF8E7C9179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8A4C-00A1-4605-8504-DDED97D9383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2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FF0F-7912-4D74-A461-24EC544E2526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363F-A959-4A12-B6A7-45AE6D967C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09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7FFC-4CE2-475A-A786-8955FCBC7D3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45E6-A75F-4D3A-8936-8CF45F7E2F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5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7074-B03B-4439-8FF7-3DD393E92B2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A60E-B2F0-4E41-9582-06856E61446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51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9220-AA52-475D-92EF-D1BEEC66470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E4F5-3281-42B7-9083-A44882BA9E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4E2C-9229-4EB3-B0B8-F50355712DF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2AFC-A3A9-4791-A8BD-9497763A62D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1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69A8-212E-49A4-BF09-D9233341BAE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39B3-D87C-4ACB-8AF1-AF5146CAC2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92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8226-4AA4-43DC-A798-AD8696FDE1A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CC4F-3B21-4FD9-A588-E801DD52B1B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7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EF9B-3944-45EF-AA65-5FC15074673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24BF-C6D9-4FD0-BB25-AED0825765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0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2024/11/28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 smtClean="0"/>
            </a:lvl1pPr>
          </a:lstStyle>
          <a:p>
            <a:pPr>
              <a:defRPr/>
            </a:pPr>
            <a:fld id="{68A3BBE9-3DFA-4135-A616-61A59E4C08C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>
              <a:defRPr/>
            </a:pPr>
            <a:fld id="{605FD81E-F043-472B-89E0-0A80D04B5A4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2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+mn-lt"/>
          <a:ea typeface="楷体_GB2312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itchFamily="18" charset="-127"/>
        <a:buChar char="-"/>
        <a:defRPr b="1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 smtClean="0"/>
            </a:lvl1pPr>
          </a:lstStyle>
          <a:p>
            <a:pPr>
              <a:defRPr/>
            </a:pPr>
            <a:fld id="{68A3BBE9-3DFA-4135-A616-61A59E4C08C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2024/11/28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>
              <a:defRPr/>
            </a:pPr>
            <a:fld id="{605FD81E-F043-472B-89E0-0A80D04B5A4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+mn-lt"/>
          <a:ea typeface="楷体_GB2312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itchFamily="18" charset="-127"/>
        <a:buChar char="-"/>
        <a:defRPr b="1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9-2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Operating System Service Routines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5516" y="5019680"/>
            <a:ext cx="4368504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ahoma" panose="020B0604030504040204" pitchFamily="34" charset="0"/>
              </a:rPr>
              <a:t>陈俊仕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cjuns@ustc.edu.cn</a:t>
            </a:r>
            <a:b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CS1002A.03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9F650-4CF3-4134-8E57-68370F4EC40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FDC53-4BDF-4A4D-854D-E2F290F5175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TRAP Instruction</a:t>
            </a:r>
            <a:endParaRPr lang="zh-CN" altLang="en-US" b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839200" cy="4689475"/>
          </a:xfrm>
        </p:spPr>
        <p:txBody>
          <a:bodyPr/>
          <a:lstStyle/>
          <a:p>
            <a:r>
              <a:rPr lang="en-US" altLang="zh-CN" dirty="0"/>
              <a:t>Trap vector</a:t>
            </a:r>
          </a:p>
          <a:p>
            <a:pPr lvl="1"/>
            <a:r>
              <a:rPr lang="en-US" altLang="zh-CN" dirty="0"/>
              <a:t>Identifies which system call to invoke</a:t>
            </a:r>
          </a:p>
          <a:p>
            <a:pPr lvl="1"/>
            <a:r>
              <a:rPr lang="en-US" altLang="zh-CN" dirty="0"/>
              <a:t>Serves as index into table of service routine addresses</a:t>
            </a:r>
          </a:p>
          <a:p>
            <a:pPr lvl="2"/>
            <a:r>
              <a:rPr lang="en-US" altLang="zh-CN" dirty="0"/>
              <a:t>LC-3: table stored in memory at 0x0000 </a:t>
            </a:r>
            <a:r>
              <a:rPr lang="en-US" altLang="zh-CN" dirty="0">
                <a:latin typeface="宋体" panose="02010600030101010101" pitchFamily="2" charset="-122"/>
              </a:rPr>
              <a:t>–</a:t>
            </a:r>
            <a:r>
              <a:rPr lang="en-US" altLang="zh-CN" dirty="0"/>
              <a:t> 0x00FF</a:t>
            </a:r>
          </a:p>
          <a:p>
            <a:pPr lvl="2"/>
            <a:r>
              <a:rPr lang="en-US" altLang="zh-CN" dirty="0"/>
              <a:t>8-bit trap vector zero-extended to form 16-bit address</a:t>
            </a:r>
          </a:p>
          <a:p>
            <a:pPr lvl="1"/>
            <a:r>
              <a:rPr lang="en-US" altLang="zh-CN" dirty="0"/>
              <a:t>Enters privileged mode (PSR[15]&lt;-0)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Where to go</a:t>
            </a:r>
          </a:p>
          <a:p>
            <a:pPr lvl="1"/>
            <a:r>
              <a:rPr lang="en-US" altLang="zh-CN" dirty="0"/>
              <a:t>Lookup starting address from table; place in PC</a:t>
            </a:r>
          </a:p>
          <a:p>
            <a:r>
              <a:rPr lang="en-US" altLang="zh-CN" dirty="0"/>
              <a:t>Enabling return</a:t>
            </a:r>
          </a:p>
          <a:p>
            <a:pPr lvl="1"/>
            <a:r>
              <a:rPr lang="en-US" altLang="zh-CN" dirty="0"/>
              <a:t>Save PC after TRAP and PSR to system stack</a:t>
            </a:r>
          </a:p>
          <a:p>
            <a:pPr lvl="1"/>
            <a:r>
              <a:rPr lang="en-US" altLang="zh-CN" dirty="0" err="1"/>
              <a:t>Saved_USP</a:t>
            </a:r>
            <a:r>
              <a:rPr lang="en-US" altLang="zh-CN" dirty="0"/>
              <a:t> &lt;- R6, </a:t>
            </a:r>
            <a:r>
              <a:rPr lang="en-US" altLang="zh-CN" dirty="0" err="1"/>
              <a:t>Saved_SSP</a:t>
            </a:r>
            <a:r>
              <a:rPr lang="en-US" altLang="zh-CN" dirty="0"/>
              <a:t> &lt;- R6</a:t>
            </a:r>
          </a:p>
        </p:txBody>
      </p:sp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2790825" y="981075"/>
            <a:ext cx="4876800" cy="820738"/>
            <a:chOff x="1104" y="2064"/>
            <a:chExt cx="3072" cy="517"/>
          </a:xfrm>
        </p:grpSpPr>
        <p:sp>
          <p:nvSpPr>
            <p:cNvPr id="7176" name="Rectangle 5"/>
            <p:cNvSpPr>
              <a:spLocks noChangeArrowheads="1"/>
            </p:cNvSpPr>
            <p:nvPr/>
          </p:nvSpPr>
          <p:spPr bwMode="auto">
            <a:xfrm>
              <a:off x="1161" y="2284"/>
              <a:ext cx="2919" cy="27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1104" y="2304"/>
              <a:ext cx="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1  1  1  1</a:t>
              </a:r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 flipV="1">
              <a:off x="1959" y="2280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9" name="Text Box 8"/>
            <p:cNvSpPr txBox="1">
              <a:spLocks noChangeArrowheads="1"/>
            </p:cNvSpPr>
            <p:nvPr/>
          </p:nvSpPr>
          <p:spPr bwMode="auto">
            <a:xfrm>
              <a:off x="1152" y="2064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15 14 13 12</a:t>
              </a:r>
            </a:p>
          </p:txBody>
        </p: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1920" y="2064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11  10  9  8</a:t>
              </a:r>
            </a:p>
          </p:txBody>
        </p:sp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2736" y="2064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7  6   5  4   3  2  1  0</a:t>
              </a:r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1968" y="2304"/>
              <a:ext cx="7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0  0  0  0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2784" y="2284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 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trapvector8</a:t>
              </a:r>
            </a:p>
          </p:txBody>
        </p:sp>
        <p:sp>
          <p:nvSpPr>
            <p:cNvPr id="7184" name="Line 13"/>
            <p:cNvSpPr>
              <a:spLocks noChangeShapeType="1"/>
            </p:cNvSpPr>
            <p:nvPr/>
          </p:nvSpPr>
          <p:spPr bwMode="auto">
            <a:xfrm flipV="1">
              <a:off x="2736" y="2304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1763713" y="1311275"/>
            <a:ext cx="1022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TRAP</a:t>
            </a:r>
          </a:p>
        </p:txBody>
      </p:sp>
    </p:spTree>
    <p:extLst>
      <p:ext uri="{BB962C8B-B14F-4D97-AF65-F5344CB8AC3E}">
        <p14:creationId xmlns:p14="http://schemas.microsoft.com/office/powerpoint/2010/main" val="404214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B9326-11E2-45B9-945F-6B10860E9BD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EBC7A3-91E2-418A-B0DC-8D109AC4504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TRAP Mechanism Operation</a:t>
            </a:r>
            <a:endParaRPr lang="zh-CN" altLang="en-US" b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2504E17-016F-F03A-6660-8006774CB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11" y="1234450"/>
            <a:ext cx="6470228" cy="5351233"/>
          </a:xfrm>
          <a:prstGeom prst="rect">
            <a:avLst/>
          </a:prstGeom>
        </p:spPr>
      </p:pic>
      <p:sp>
        <p:nvSpPr>
          <p:cNvPr id="11" name="文本框 1">
            <a:extLst>
              <a:ext uri="{FF2B5EF4-FFF2-40B4-BE49-F238E27FC236}">
                <a16:creationId xmlns:a16="http://schemas.microsoft.com/office/drawing/2014/main" id="{0E27AA51-322B-BB25-F881-F50DAED86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602" y="2337002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47D27B-5C77-870D-0019-E8E78ACE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65" y="3258714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DED7818-FDD9-1277-84BF-25B137A1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169" y="4949983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8FDC9B5-22FA-CFC6-D8BA-F3FD9ECC2748}"/>
              </a:ext>
            </a:extLst>
          </p:cNvPr>
          <p:cNvSpPr txBox="1"/>
          <p:nvPr/>
        </p:nvSpPr>
        <p:spPr>
          <a:xfrm>
            <a:off x="5636657" y="2943026"/>
            <a:ext cx="32025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baseline="0" dirty="0"/>
              <a:t>Lookup</a:t>
            </a:r>
            <a:r>
              <a:rPr kumimoji="1" lang="zh-CN" altLang="en-US" baseline="0" dirty="0"/>
              <a:t> </a:t>
            </a:r>
            <a:r>
              <a:rPr kumimoji="1" lang="en-US" altLang="zh-CN" baseline="0" dirty="0"/>
              <a:t>start address</a:t>
            </a:r>
          </a:p>
          <a:p>
            <a:pPr marL="342900" indent="-342900">
              <a:buAutoNum type="arabicPeriod"/>
            </a:pPr>
            <a:r>
              <a:rPr kumimoji="1" lang="en-US" altLang="zh-CN" baseline="0" dirty="0"/>
              <a:t>Transfer to service routine</a:t>
            </a:r>
          </a:p>
          <a:p>
            <a:pPr marL="342900" indent="-342900">
              <a:buAutoNum type="arabicPeriod"/>
            </a:pPr>
            <a:r>
              <a:rPr kumimoji="1" lang="en-US" altLang="zh-CN" baseline="0" dirty="0"/>
              <a:t>Return</a:t>
            </a:r>
            <a:endParaRPr kumimoji="1"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50637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31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3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57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7437"/>
            <a:ext cx="4863271" cy="569418"/>
            <a:chOff x="4101216" y="187437"/>
            <a:chExt cx="4863271" cy="569418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7437"/>
              <a:ext cx="4863271" cy="569418"/>
              <a:chOff x="3706688" y="187437"/>
              <a:chExt cx="5257800" cy="569418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5" name="Text Box 4"/>
              <p:cNvSpPr txBox="1">
                <a:spLocks noChangeArrowheads="1"/>
              </p:cNvSpPr>
              <p:nvPr/>
            </p:nvSpPr>
            <p:spPr bwMode="auto">
              <a:xfrm>
                <a:off x="4842967" y="187437"/>
                <a:ext cx="480169" cy="307777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D</a:t>
                </a: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3231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9244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8640"/>
            <a:ext cx="4863271" cy="568215"/>
            <a:chOff x="4101216" y="188640"/>
            <a:chExt cx="4863271" cy="568215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9333"/>
              <a:ext cx="4863271" cy="567522"/>
              <a:chOff x="3706688" y="189333"/>
              <a:chExt cx="5257800" cy="567522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35047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5135973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3231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972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8640"/>
            <a:ext cx="4863271" cy="568215"/>
            <a:chOff x="4101216" y="188640"/>
            <a:chExt cx="4863271" cy="568215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9333"/>
              <a:ext cx="4863271" cy="567522"/>
              <a:chOff x="3706688" y="189333"/>
              <a:chExt cx="5257800" cy="567522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3" name="Text Box 10"/>
            <p:cNvSpPr txBox="1">
              <a:spLocks noChangeArrowheads="1"/>
            </p:cNvSpPr>
            <p:nvPr/>
          </p:nvSpPr>
          <p:spPr bwMode="auto">
            <a:xfrm>
              <a:off x="8251832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5135973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1990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8C6537-F030-404F-A529-C35054480D1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6FF53B-8A79-4744-BBC6-1F68249DE81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RTI instruction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RTI – Return from Trap or Interrupt instruction</a:t>
            </a:r>
          </a:p>
          <a:p>
            <a:pPr lvl="1"/>
            <a:r>
              <a:rPr lang="en-US" altLang="zh-CN" dirty="0"/>
              <a:t>How to return</a:t>
            </a:r>
          </a:p>
          <a:p>
            <a:pPr lvl="2"/>
            <a:r>
              <a:rPr lang="en-US" altLang="zh-CN" dirty="0"/>
              <a:t>Pop the top two values on the system stack into the PC and PSR.</a:t>
            </a:r>
          </a:p>
          <a:p>
            <a:pPr lvl="2"/>
            <a:r>
              <a:rPr lang="en-US" altLang="zh-CN" dirty="0"/>
              <a:t>Place address in R7 in PC, Return the execution to the last calling point.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R6 &lt;- </a:t>
            </a:r>
            <a:r>
              <a:rPr lang="en-US" altLang="zh-CN" dirty="0" err="1">
                <a:solidFill>
                  <a:srgbClr val="FF0000"/>
                </a:solidFill>
                <a:ea typeface="宋体" panose="02010600030101010101" pitchFamily="2" charset="-122"/>
              </a:rPr>
              <a:t>Saved_USP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(PSR[15]==1) or </a:t>
            </a:r>
            <a:r>
              <a:rPr lang="en-US" altLang="zh-CN" dirty="0" err="1">
                <a:solidFill>
                  <a:srgbClr val="FF0000"/>
                </a:solidFill>
                <a:ea typeface="宋体" panose="02010600030101010101" pitchFamily="2" charset="-122"/>
              </a:rPr>
              <a:t>Saved_SSP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(PSR[15]==0)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pSp>
        <p:nvGrpSpPr>
          <p:cNvPr id="8198" name="Group 19"/>
          <p:cNvGrpSpPr>
            <a:grpSpLocks/>
          </p:cNvGrpSpPr>
          <p:nvPr/>
        </p:nvGrpSpPr>
        <p:grpSpPr bwMode="auto">
          <a:xfrm>
            <a:off x="755650" y="3363914"/>
            <a:ext cx="6402388" cy="854075"/>
            <a:chOff x="476" y="1570"/>
            <a:chExt cx="4033" cy="538"/>
          </a:xfrm>
        </p:grpSpPr>
        <p:sp>
          <p:nvSpPr>
            <p:cNvPr id="8199" name="Rectangle 5"/>
            <p:cNvSpPr>
              <a:spLocks noChangeArrowheads="1"/>
            </p:cNvSpPr>
            <p:nvPr/>
          </p:nvSpPr>
          <p:spPr bwMode="auto">
            <a:xfrm>
              <a:off x="1436" y="1831"/>
              <a:ext cx="2982" cy="27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1379" y="1831"/>
              <a:ext cx="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1  0  0  0</a:t>
              </a:r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flipV="1">
              <a:off x="2234" y="1831"/>
              <a:ext cx="0" cy="2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1427" y="1570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15 14 13 12</a:t>
              </a:r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>
              <a:off x="2195" y="1570"/>
              <a:ext cx="11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11  10  9  8  7  6</a:t>
              </a: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3284" y="1570"/>
              <a:ext cx="11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5  4   3  2  1  0</a:t>
              </a:r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2243" y="1831"/>
              <a:ext cx="113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0  0  0  0  0  0</a:t>
              </a:r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476" y="1792"/>
              <a:ext cx="4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RTI</a:t>
              </a:r>
            </a:p>
          </p:txBody>
        </p:sp>
        <p:sp>
          <p:nvSpPr>
            <p:cNvPr id="8209" name="Text Box 16"/>
            <p:cNvSpPr txBox="1">
              <a:spLocks noChangeArrowheads="1"/>
            </p:cNvSpPr>
            <p:nvPr/>
          </p:nvSpPr>
          <p:spPr bwMode="auto">
            <a:xfrm>
              <a:off x="3319" y="1831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0  0  0  0  0  0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55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CB64A-DBB4-4DF9-842E-049D9323A1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C3AC5-3127-4D1F-BD8B-9AC6D1E305B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Caution Using TRAPs</a:t>
            </a:r>
            <a:endParaRPr lang="zh-CN" altLang="en-US" b="0"/>
          </a:p>
        </p:txBody>
      </p:sp>
      <p:sp>
        <p:nvSpPr>
          <p:cNvPr id="10245" name="Rectangle 5"/>
          <p:cNvSpPr txBox="1">
            <a:spLocks noChangeArrowheads="1"/>
          </p:cNvSpPr>
          <p:nvPr/>
        </p:nvSpPr>
        <p:spPr bwMode="auto">
          <a:xfrm>
            <a:off x="179388" y="1052513"/>
            <a:ext cx="8839200" cy="4681537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LEA	R3,BLOCK	;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Init.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 To first loc.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LD	R6,ASCII	;Char-&gt;digit template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LD	R7,COUNT	;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Init.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 to 10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AGAIN		TRAP	x23		;Get char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ADD	R0,R0,R6	;Convert to number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STR	R0,R3,#0	;Store number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ADD	R3,R3,#1	;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Incr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 pointer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ADD	R7,R7,-1	;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Decr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 counter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BRp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AGAIN		;More?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		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BRnzp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 NEXT_TASK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ASCII		.FILL xFFD0	;Negative of x0023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COUNT		.FILL #10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黑体" panose="02010609060101010101" pitchFamily="49" charset="-122"/>
                <a:cs typeface="+mn-cs"/>
              </a:rPr>
              <a:t>BLOCK		.BLKW #10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E1AD39-C830-152A-C0C7-32CB7A5CC165}"/>
              </a:ext>
            </a:extLst>
          </p:cNvPr>
          <p:cNvGrpSpPr/>
          <p:nvPr/>
        </p:nvGrpSpPr>
        <p:grpSpPr>
          <a:xfrm>
            <a:off x="2987675" y="1700213"/>
            <a:ext cx="806450" cy="1874837"/>
            <a:chOff x="2987675" y="1700213"/>
            <a:chExt cx="806450" cy="1874837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2987675" y="1700213"/>
              <a:ext cx="360363" cy="36036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3419475" y="3213100"/>
              <a:ext cx="360363" cy="36195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0248" name="AutoShape 8"/>
            <p:cNvCxnSpPr>
              <a:cxnSpLocks noChangeShapeType="1"/>
              <a:stCxn id="10246" idx="6"/>
              <a:endCxn id="10247" idx="6"/>
            </p:cNvCxnSpPr>
            <p:nvPr/>
          </p:nvCxnSpPr>
          <p:spPr bwMode="auto">
            <a:xfrm>
              <a:off x="3362325" y="1881188"/>
              <a:ext cx="431800" cy="1512887"/>
            </a:xfrm>
            <a:prstGeom prst="curvedConnector3">
              <a:avLst>
                <a:gd name="adj1" fmla="val 149264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627313" y="6021388"/>
            <a:ext cx="447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What’s wrong with this code?</a:t>
            </a:r>
          </a:p>
        </p:txBody>
      </p:sp>
    </p:spTree>
    <p:extLst>
      <p:ext uri="{BB962C8B-B14F-4D97-AF65-F5344CB8AC3E}">
        <p14:creationId xmlns:p14="http://schemas.microsoft.com/office/powerpoint/2010/main" val="31441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Operating System Service Routines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">
            <a:extLst>
              <a:ext uri="{FF2B5EF4-FFF2-40B4-BE49-F238E27FC236}">
                <a16:creationId xmlns:a16="http://schemas.microsoft.com/office/drawing/2014/main" id="{606DEDEA-7C9B-477F-993D-E2F34343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C143FE60-2D61-4605-A70B-4032E4F2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792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0307206-0A2C-488D-BF34-19FFD54CC44C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>
            <a:extLst>
              <a:ext uri="{FF2B5EF4-FFF2-40B4-BE49-F238E27FC236}">
                <a16:creationId xmlns:a16="http://schemas.microsoft.com/office/drawing/2014/main" id="{E2F25E77-9020-44EF-9AF9-31A2CE86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TRAP Routines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B8745904-E097-49DB-A277-EA67834E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792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DFADD7D-5732-4590-B749-38C68B2744B6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5B3C8-983C-4C4D-B6CA-38CC8141D10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93F03E-B2BC-483C-A4B2-02A9A1A067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Caution Using TRAPs(</a:t>
            </a:r>
            <a:r>
              <a:rPr lang="en-US" altLang="zh-CN" b="0" i="1"/>
              <a:t>“caller-save” in User code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839200" cy="4681537"/>
          </a:xfrm>
          <a:solidFill>
            <a:srgbClr val="A6E0E0"/>
          </a:solidFill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dirty="0"/>
              <a:t>			</a:t>
            </a:r>
            <a:r>
              <a:rPr lang="en-US" altLang="zh-CN" sz="1800" dirty="0">
                <a:latin typeface="Courier New" panose="02070309020205020404" pitchFamily="49" charset="0"/>
              </a:rPr>
              <a:t>LEA	R3,BLOCK	;</a:t>
            </a:r>
            <a:r>
              <a:rPr lang="en-US" altLang="zh-CN" sz="1800" dirty="0" err="1">
                <a:latin typeface="Courier New" panose="02070309020205020404" pitchFamily="49" charset="0"/>
              </a:rPr>
              <a:t>Init.</a:t>
            </a:r>
            <a:r>
              <a:rPr lang="en-US" altLang="zh-CN" sz="1800" dirty="0">
                <a:latin typeface="Courier New" panose="02070309020205020404" pitchFamily="49" charset="0"/>
              </a:rPr>
              <a:t> To first loc.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LD	R6,ASCII	;Char-&gt;digit template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LD	R7,COUNT	;</a:t>
            </a:r>
            <a:r>
              <a:rPr lang="en-US" altLang="zh-CN" sz="1800" dirty="0" err="1">
                <a:latin typeface="Courier New" panose="02070309020205020404" pitchFamily="49" charset="0"/>
              </a:rPr>
              <a:t>Init.</a:t>
            </a:r>
            <a:r>
              <a:rPr lang="en-US" altLang="zh-CN" sz="1800" dirty="0">
                <a:latin typeface="Courier New" panose="02070309020205020404" pitchFamily="49" charset="0"/>
              </a:rPr>
              <a:t> to 10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AGAIN		</a:t>
            </a:r>
            <a:r>
              <a:rPr lang="en-US" altLang="zh-CN" sz="1800" dirty="0">
                <a:solidFill>
                  <a:srgbClr val="FF3300"/>
                </a:solidFill>
                <a:latin typeface="Courier New" panose="02070309020205020404" pitchFamily="49" charset="0"/>
              </a:rPr>
              <a:t>ST	R7,SaveR7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TRAP	x23		;Get char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</a:t>
            </a:r>
            <a:r>
              <a:rPr lang="en-US" altLang="zh-CN" sz="1800" dirty="0">
                <a:solidFill>
                  <a:srgbClr val="FF3300"/>
                </a:solidFill>
                <a:latin typeface="Courier New" panose="02070309020205020404" pitchFamily="49" charset="0"/>
              </a:rPr>
              <a:t>LD	R7,SaveR7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ADD	R0,R0,R6	;Convert to number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STR	R0,R3,#0	;Store number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ADD	R3,R3,#1	;</a:t>
            </a:r>
            <a:r>
              <a:rPr lang="en-US" altLang="zh-CN" sz="1800" dirty="0" err="1">
                <a:latin typeface="Courier New" panose="02070309020205020404" pitchFamily="49" charset="0"/>
              </a:rPr>
              <a:t>Incr</a:t>
            </a:r>
            <a:r>
              <a:rPr lang="en-US" altLang="zh-CN" sz="1800" dirty="0">
                <a:latin typeface="Courier New" panose="02070309020205020404" pitchFamily="49" charset="0"/>
              </a:rPr>
              <a:t> pointer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ADD	R7,R7,-1	;</a:t>
            </a:r>
            <a:r>
              <a:rPr lang="en-US" altLang="zh-CN" sz="1800" dirty="0" err="1">
                <a:latin typeface="Courier New" panose="02070309020205020404" pitchFamily="49" charset="0"/>
              </a:rPr>
              <a:t>Decr</a:t>
            </a:r>
            <a:r>
              <a:rPr lang="en-US" altLang="zh-CN" sz="1800" dirty="0">
                <a:latin typeface="Courier New" panose="02070309020205020404" pitchFamily="49" charset="0"/>
              </a:rPr>
              <a:t> counter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</a:t>
            </a:r>
            <a:r>
              <a:rPr lang="en-US" altLang="zh-CN" sz="1800" dirty="0" err="1">
                <a:latin typeface="Courier New" panose="02070309020205020404" pitchFamily="49" charset="0"/>
              </a:rPr>
              <a:t>BRp</a:t>
            </a:r>
            <a:r>
              <a:rPr lang="en-US" altLang="zh-CN" sz="1800" dirty="0">
                <a:latin typeface="Courier New" panose="02070309020205020404" pitchFamily="49" charset="0"/>
              </a:rPr>
              <a:t>	AGAIN		;More?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			</a:t>
            </a:r>
            <a:r>
              <a:rPr lang="en-US" altLang="zh-CN" sz="1800" dirty="0" err="1">
                <a:latin typeface="Courier New" panose="02070309020205020404" pitchFamily="49" charset="0"/>
              </a:rPr>
              <a:t>BRnzp</a:t>
            </a:r>
            <a:r>
              <a:rPr lang="en-US" altLang="zh-CN" sz="1800" dirty="0">
                <a:latin typeface="Courier New" panose="02070309020205020404" pitchFamily="49" charset="0"/>
              </a:rPr>
              <a:t> 	NEXT_TASK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FF3300"/>
                </a:solidFill>
                <a:latin typeface="Courier New" panose="02070309020205020404" pitchFamily="49" charset="0"/>
              </a:rPr>
              <a:t>SaveR7	 	.BKLW 1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ASCII		.FILL xFFD0	;Negative of x0023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COUNT		.FILL #10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</a:rPr>
              <a:t>BLOCK		.BLKW #10</a:t>
            </a:r>
          </a:p>
        </p:txBody>
      </p:sp>
    </p:spTree>
    <p:extLst>
      <p:ext uri="{BB962C8B-B14F-4D97-AF65-F5344CB8AC3E}">
        <p14:creationId xmlns:p14="http://schemas.microsoft.com/office/powerpoint/2010/main" val="392621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Operating System Service Routines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">
            <a:extLst>
              <a:ext uri="{FF2B5EF4-FFF2-40B4-BE49-F238E27FC236}">
                <a16:creationId xmlns:a16="http://schemas.microsoft.com/office/drawing/2014/main" id="{606DEDEA-7C9B-477F-993D-E2F34343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C143FE60-2D61-4605-A70B-4032E4F2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792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0307206-0A2C-488D-BF34-19FFD54CC44C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>
            <a:extLst>
              <a:ext uri="{FF2B5EF4-FFF2-40B4-BE49-F238E27FC236}">
                <a16:creationId xmlns:a16="http://schemas.microsoft.com/office/drawing/2014/main" id="{E2F25E77-9020-44EF-9AF9-31A2CE86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TRAP Routines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B8745904-E097-49DB-A277-EA67834E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227792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DFADD7D-5732-4590-B749-38C68B2744B6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336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FD952C-BED0-443E-BDC6-0E6CC38BF3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D614C-7152-4F8B-B6CD-8DB81C1CB46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Character Input Service Routine (IN, TRAP x23)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71550"/>
            <a:ext cx="8964612" cy="5810250"/>
          </a:xfrm>
          <a:prstGeom prst="rect">
            <a:avLst/>
          </a:prstGeom>
          <a:solidFill>
            <a:srgbClr val="A6E0E0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01; Service Routine for Keyboard Input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02	.ORIG	x04A0	;System call starting address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03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04;START	ST	R7,SaveR7	;Save the linkage back to the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05;			;program?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06	ST	R1,SaveR1	;Save the values in the registers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07	ST	R2,SaveR2	;that are used so that they can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08	ST	R3,SaveR3	;be restored before RET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09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10;Output Newline on CRT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11	LD	R2,Newline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12 L1	LDI	R3,DSR	;Check DDR—is it free?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13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L1	;Loop until monitor is ready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14	STI	R2,DDR	;Move cursor to new clean line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15;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16;Output “Input a character”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17	LEA	R1,Prompt	;Prompt is starting address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18			;of prompt string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19 Loop 	LDR	R0,R1,#0	;Get next prompt character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20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Input	;Check for end of prompt string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21 L2	LDI	R3,DSR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22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L2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23	STI	R0,DDR	;Write next character of prompt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24			;string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25	ADD	R1,R1,#1	;Increment prompt point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26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BRnzp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Loop	</a:t>
            </a:r>
          </a:p>
        </p:txBody>
      </p:sp>
    </p:spTree>
    <p:extLst>
      <p:ext uri="{BB962C8B-B14F-4D97-AF65-F5344CB8AC3E}">
        <p14:creationId xmlns:p14="http://schemas.microsoft.com/office/powerpoint/2010/main" val="148551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B8132-55D4-48FA-A0D0-D8CE0587C31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54B7E-D755-4B4B-BCE2-F07524F625B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Character Input Service Routine (IN, TRAP x23)</a:t>
            </a:r>
            <a:endParaRPr lang="en-US" altLang="zh-CN" sz="1800" b="0">
              <a:ea typeface="宋体" panose="02010600030101010101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388" y="981075"/>
            <a:ext cx="8839200" cy="5616575"/>
          </a:xfrm>
          <a:prstGeom prst="rect">
            <a:avLst/>
          </a:prstGeom>
          <a:solidFill>
            <a:srgbClr val="A6E0E0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27;Input a character from KB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28 Input	LDI 	R3,KBSR	;Has a character been typed?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29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Input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30	LDI	R0,KBDR	;Load it into R0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31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32;Echo the character on CRT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33 L3	LDI	R3,DSR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34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L3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35 	STI	R0,DDR	;Echo input character to the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36 			;monitor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37;Output Newline on CRT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38 L4	LDI	R3,DSR	;Check CRTDR—is it free?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39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L4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40	STI	R2,DDR	;Move cursor to new clean line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41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42;Restore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43	LD	R1,SaveR1	;Service routine done, restore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44	LD	R2,SaveR2	;original values in registers.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45	LD	R3,SaveR3	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46; 	LD	R7,SaveR7	;Restore linkage back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47; 			;prior to RET?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48	RET		;Return to calling program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5136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Character Input Service Routine (IN, TRAP x23)</a:t>
            </a:r>
            <a:endParaRPr lang="zh-CN" altLang="en-US"/>
          </a:p>
        </p:txBody>
      </p:sp>
      <p:sp>
        <p:nvSpPr>
          <p:cNvPr id="15363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3229F-F526-4381-BDEC-ECA137F64D1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F0030F-A955-4909-8652-529C49F9ADE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981075"/>
            <a:ext cx="8839200" cy="5556250"/>
          </a:xfrm>
          <a:prstGeom prst="rect">
            <a:avLst/>
          </a:prstGeom>
          <a:solidFill>
            <a:srgbClr val="A6E0E0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49;Memory for registers saved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50;	SaveR7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51	SaveR1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52	SaveR2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53	SaveR3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54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55	DSR	.FILL xF3FC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56	DDR	.FILL xF3FF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57	KBSR	.FILL xF400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lain" startAt="58"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	KBDR	.FILL xF401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lain" startAt="58"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59	Newline	.FILL x000A	;ASCII code for newline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60	Prompt	.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STRINGZ”Input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a character&gt;”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61		.END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081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5D5B0-87C3-4AD2-843D-72C4D6CA960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5DDE7C-3319-4102-BFFA-7C87AE8967B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Character Output Service Routine (OUT, TRAP x21)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81075"/>
            <a:ext cx="8839200" cy="5481638"/>
          </a:xfrm>
          <a:prstGeom prst="rect">
            <a:avLst/>
          </a:prstGeom>
          <a:solidFill>
            <a:srgbClr val="A6E0E0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01	.ORIG	x0430 	;System call starting address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02; 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ST	R7,SaveR7	;Save R7 so we can RET at the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03;		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;bottom?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04	ST	R1,SaveR1	;R1 will be used to poll the CRT 06			;hardware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07;Write the character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08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TryW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LDI	R1,CRTSR	;Get status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09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TryW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	;Bit 15 on says CRT is ready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10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WIt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STI	R0,CRTDR	;Write character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11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12;Return from trap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13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Retn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LD	R1,SaveR1	;Restore registers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14;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LD	R7,SaveR7	;Restore jump return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15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RET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	;Return from trap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16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17 CRTSR		.FILL xF3FC	;Address of CRT status register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18 CRTDR		.FILL xF3FF	;Address of CRT data register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19 SaveR1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20; SaveR7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21      		.END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743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926F7B-A6FA-4C82-ABB6-EAACA75374A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C8FF3-956F-4A28-A7A1-E40892239B1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 String Output Service Routine (PUTS,TRAP x22)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981075"/>
            <a:ext cx="8866187" cy="5410200"/>
          </a:xfrm>
          <a:solidFill>
            <a:srgbClr val="A6E0E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solidFill>
                  <a:srgbClr val="C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01;puts.asm (TRAP x22)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solidFill>
                  <a:srgbClr val="C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02;R0 points to null-terminated string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solidFill>
                  <a:srgbClr val="C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03;R0, R1 &amp; R3 saved; R7 is lost.	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04		.ORIG 	x0450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05;		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 	R7,SaveR7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06		ST 	R0,SaveR0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07		ST 	R1,SaveR1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08		ST 	R3,SaveR3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09;</a:t>
            </a:r>
          </a:p>
          <a:p>
            <a:pPr marL="0" indent="0">
              <a:spcBef>
                <a:spcPts val="0"/>
              </a:spcBef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LOOP 	LDR 	R1,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R0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,#0	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		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BRz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RETURN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L2 		LDI 	R3,DSR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		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BRzp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L2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		STI 	R1,DDR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		ADD 	R0,R0,#1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		BR 	LOOP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914400" algn="l"/>
                <a:tab pos="1828800" algn="l"/>
              </a:tabLst>
              <a:defRPr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69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 String Output Service Routine (PUTS,TRAP x22) </a:t>
            </a:r>
            <a:endParaRPr lang="zh-CN" altLang="en-US"/>
          </a:p>
        </p:txBody>
      </p:sp>
      <p:sp>
        <p:nvSpPr>
          <p:cNvPr id="18435" name="日期占位符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F3E1B9-8E2D-41A3-9D00-6DA156E2ECE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DCC7B-5965-43A9-905F-C1A84A0ABAE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980728"/>
            <a:ext cx="8810625" cy="5410200"/>
          </a:xfrm>
          <a:prstGeom prst="rect">
            <a:avLst/>
          </a:prstGeom>
          <a:solidFill>
            <a:srgbClr val="A6E0E0"/>
          </a:solidFill>
          <a:ln w="38100">
            <a:solidFill>
              <a:srgbClr val="00B050"/>
            </a:solidFill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RETURN 	LD 	R3,SaveR3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		LD 	R1,SaveR1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		LD 	R0,SaveR0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20;	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 	R7,SaveR7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	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CRTSR	.FILL 	xF3FC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CRTDR	.FILL 	xF3FF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SaveR0	.FILL 	x0000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SaveR1	.FILL 	x0000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SaveR3	.FILL 	x0000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28; SaveR7	.FILL 	x0000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092200" algn="l"/>
                <a:tab pos="22860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29		.END</a:t>
            </a:r>
          </a:p>
        </p:txBody>
      </p:sp>
    </p:spTree>
    <p:extLst>
      <p:ext uri="{BB962C8B-B14F-4D97-AF65-F5344CB8AC3E}">
        <p14:creationId xmlns:p14="http://schemas.microsoft.com/office/powerpoint/2010/main" val="3814514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9CBC9-C4EF-4D0D-A8FB-F9A7B1D9279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412B4-FBC9-43B1-A13B-598E841BA8B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Halt the machine(HALT,TRAP x25)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981075"/>
            <a:ext cx="8839200" cy="5481638"/>
          </a:xfrm>
          <a:prstGeom prst="rect">
            <a:avLst/>
          </a:prstGeom>
          <a:solidFill>
            <a:srgbClr val="A6E0E0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01;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02;Service Routine for halting the machine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03;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04	.ORIG	xFD70	;Where this routine resides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05	ST	R7,SaveR7	;Save the linkage back to the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06			;program?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07	ST	R1,SaveR1	;R1:a temp for MC register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08	ST	R0,SaveR0	;R0 is used as working space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09;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10;Print message that machine is halting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11  	LD	R0,ASCIINewLine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lain" startAt="12"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TRAP	x21	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lain" startAt="13"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	LEA	R0,Message	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lain" startAt="13"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TRAP	x22	;Write a string(Message)to CRT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15 	LD	R0,ASCIINewLine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16 	TRAP	x21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17;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18;Clear bit 15 at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xFFFF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to stop the machine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19 	LDI	R1,MCR	;Load MC register into R1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20 	LD 	R0,MASK	;R0 = x7FFF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21 	AND	R0,R1,R0	;Mask to clear the top bit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22	STI 	R0,MCR	;Store R0 into MC register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3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Halt the machine(HALT,TRAP x25)</a:t>
            </a:r>
            <a:endParaRPr lang="zh-CN" altLang="en-US"/>
          </a:p>
        </p:txBody>
      </p:sp>
      <p:sp>
        <p:nvSpPr>
          <p:cNvPr id="20483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DDB5A-F595-43C5-9A78-52AAB4C16E1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A3F5E-8531-451E-8427-F4D93B9B07F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981075"/>
            <a:ext cx="8964612" cy="5481638"/>
          </a:xfrm>
          <a:prstGeom prst="rect">
            <a:avLst/>
          </a:prstGeom>
          <a:solidFill>
            <a:srgbClr val="A6E0E0"/>
          </a:solidFill>
          <a:ln w="41275">
            <a:solidFill>
              <a:srgbClr val="33CC33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23;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24;Return from HALT routine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25;{How can this routine return if the machine is halted above?}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26	LD	R1,SaveR1	;Restore registers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27	LD	R0,SaveR0	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28 	LD	R7,SaveR7	;Restore trap return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29 	RET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30;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31;Some constants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32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ASCIINewLine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.FILL x000A	;ASCII code for newline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33 SaveR0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34 SaveR1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35 SaveR7	.FILL x0000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36;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37 Message 	.STRING “Halting the machine.”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38 MCR		.FILL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xFFFE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;Address of MCR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39 MASK		.FILL x7FFF	;Mask to clear the top bit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40		.END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lain" startAt="9"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1147763" algn="l"/>
                <a:tab pos="2165350" algn="l"/>
                <a:tab pos="4175125" algn="l"/>
              </a:tabLst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83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Today: CONTROL in </a:t>
            </a:r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/>
        </p:nvGraphicFramePr>
        <p:xfrm>
          <a:off x="1219200" y="1382944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743575" imgH="4029075" progId="CorelDRAW.Graphic.9">
                  <p:embed/>
                </p:oleObj>
              </mc:Choice>
              <mc:Fallback>
                <p:oleObj name="CorelDRAW" r:id="rId2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82944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2339752" y="4869160"/>
            <a:ext cx="4536504" cy="12016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A920EE-7C48-4D19-94F4-9009AE5405DF}"/>
              </a:ext>
            </a:extLst>
          </p:cNvPr>
          <p:cNvSpPr/>
          <p:nvPr/>
        </p:nvSpPr>
        <p:spPr bwMode="auto">
          <a:xfrm>
            <a:off x="1259632" y="2485280"/>
            <a:ext cx="1440160" cy="17358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514E7C-8E9D-4A90-8623-B6D9A19AA6EF}"/>
              </a:ext>
            </a:extLst>
          </p:cNvPr>
          <p:cNvSpPr/>
          <p:nvPr/>
        </p:nvSpPr>
        <p:spPr bwMode="auto">
          <a:xfrm>
            <a:off x="6534016" y="2485280"/>
            <a:ext cx="1440160" cy="173580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56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DE04C-A6CE-4B1E-A94E-059A624C0A7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944B0-EBFA-4D22-B12F-D53F67476F4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Data Type Conversion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4725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I/O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Keyboard input routines read ASCII characters (not binary values)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Console output routines write ASCII (‘s’ not “x73”)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Consider this program:</a:t>
            </a:r>
            <a:endParaRPr lang="en-US" altLang="zh-CN" sz="200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	TRAP  x23         ; input from keyboard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	ADD   R1, R0, #0  ; move to R1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	TRAP  x23         ; input from keyboard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	ADD   R0, R1, R0  ; add two inputs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	TRAP  x21         ; display result</a:t>
            </a:r>
            <a:b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	TRAP  x25         ; HALT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User inputs ‘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2’</a:t>
            </a:r>
            <a:r>
              <a:rPr lang="en-US" altLang="zh-CN" dirty="0">
                <a:ea typeface="宋体" panose="02010600030101010101" pitchFamily="2" charset="-122"/>
              </a:rPr>
              <a:t> and ‘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3’</a:t>
            </a:r>
            <a:r>
              <a:rPr lang="en-US" altLang="zh-CN" dirty="0">
                <a:ea typeface="宋体" panose="02010600030101010101" pitchFamily="2" charset="-122"/>
              </a:rPr>
              <a:t> -- what happens?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Result displayed: </a:t>
            </a:r>
            <a:r>
              <a:rPr lang="en-US" altLang="zh-CN" dirty="0">
                <a:solidFill>
                  <a:srgbClr val="CC0000"/>
                </a:solidFill>
                <a:ea typeface="宋体" panose="02010600030101010101" pitchFamily="2" charset="-122"/>
              </a:rPr>
              <a:t>‘e’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Why? 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ASCII '2' (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x32</a:t>
            </a:r>
            <a:r>
              <a:rPr lang="en-US" altLang="zh-CN" dirty="0">
                <a:ea typeface="宋体" panose="02010600030101010101" pitchFamily="2" charset="-122"/>
              </a:rPr>
              <a:t>) + ASCII '3' (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x33</a:t>
            </a:r>
            <a:r>
              <a:rPr lang="en-US" altLang="zh-CN" dirty="0">
                <a:ea typeface="宋体" panose="02010600030101010101" pitchFamily="2" charset="-122"/>
              </a:rPr>
              <a:t>) = ASCII 'e' (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x65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755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74CE2-CF1E-499F-9026-C4ED1FAD920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23C73-ECCE-4B37-83F0-DDD505B3937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ASCII to Binary</a:t>
            </a:r>
            <a:endParaRPr lang="zh-CN" altLang="en-US" b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7416800" cy="5481638"/>
          </a:xfrm>
        </p:spPr>
        <p:txBody>
          <a:bodyPr/>
          <a:lstStyle/>
          <a:p>
            <a:r>
              <a:rPr lang="en-US" altLang="zh-CN" dirty="0"/>
              <a:t>Single digit numbers are trivial </a:t>
            </a:r>
            <a:r>
              <a:rPr lang="en-US" altLang="zh-CN" b="0" dirty="0"/>
              <a:t>(subtract x30)</a:t>
            </a:r>
          </a:p>
          <a:p>
            <a:pPr lvl="1"/>
            <a:r>
              <a:rPr lang="en-US" altLang="zh-CN" b="0" dirty="0"/>
              <a:t>E.g., ‘7’ is ASCII x37, x37 - x30 = x7</a:t>
            </a:r>
          </a:p>
          <a:p>
            <a:r>
              <a:rPr lang="en-US" altLang="zh-CN" dirty="0"/>
              <a:t>Input</a:t>
            </a:r>
          </a:p>
          <a:p>
            <a:pPr lvl="1"/>
            <a:r>
              <a:rPr lang="en-US" altLang="zh-CN" dirty="0"/>
              <a:t>Assume we've read three ASCII digits (</a:t>
            </a:r>
            <a:r>
              <a:rPr lang="en-US" altLang="zh-CN" i="1" dirty="0"/>
              <a:t>e.g., </a:t>
            </a:r>
            <a:r>
              <a:rPr lang="en-US" altLang="zh-CN" dirty="0"/>
              <a:t>"259") into a memory buffer</a:t>
            </a:r>
          </a:p>
          <a:p>
            <a:r>
              <a:rPr lang="en-US" altLang="zh-CN" dirty="0"/>
              <a:t>How do we convert this to a </a:t>
            </a:r>
            <a:r>
              <a:rPr lang="en-US" altLang="zh-CN" i="1" dirty="0">
                <a:solidFill>
                  <a:srgbClr val="FF3300"/>
                </a:solidFill>
              </a:rPr>
              <a:t>number </a:t>
            </a:r>
            <a:r>
              <a:rPr lang="en-US" altLang="zh-CN" dirty="0"/>
              <a:t>we can use?</a:t>
            </a:r>
          </a:p>
          <a:p>
            <a:pPr lvl="1"/>
            <a:r>
              <a:rPr lang="en-US" altLang="zh-CN" dirty="0"/>
              <a:t>Convert first character to digit (subtract x30) and multiply by 100</a:t>
            </a:r>
          </a:p>
          <a:p>
            <a:pPr lvl="1"/>
            <a:r>
              <a:rPr lang="en-US" altLang="zh-CN" dirty="0"/>
              <a:t>Convert second character to digit and multiply by 10</a:t>
            </a:r>
          </a:p>
          <a:p>
            <a:pPr lvl="1"/>
            <a:r>
              <a:rPr lang="en-US" altLang="zh-CN" dirty="0"/>
              <a:t>Convert third character to digit</a:t>
            </a:r>
          </a:p>
          <a:p>
            <a:pPr lvl="1"/>
            <a:r>
              <a:rPr lang="en-US" altLang="zh-CN" dirty="0"/>
              <a:t>Add the three digits together</a:t>
            </a:r>
            <a:endParaRPr lang="zh-CN" altLang="en-US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68770"/>
            <a:ext cx="2051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614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84B6D-9225-458D-9EE3-C36D90C12E8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0A4C1-BAFD-4457-A5DB-E8D11C2A67D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ASCII to Binary Conversion Algorithm</a:t>
            </a:r>
            <a:endParaRPr lang="zh-CN" altLang="en-US" b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6408737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67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C282D-E7D6-47F8-8A04-0E35F170F0C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0D7E7F-3134-4B91-95FB-6A3328CC0B8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140200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Multiplication</a:t>
            </a:r>
            <a:endParaRPr lang="zh-CN" altLang="en-US" b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976937" cy="5481638"/>
          </a:xfrm>
        </p:spPr>
        <p:txBody>
          <a:bodyPr/>
          <a:lstStyle/>
          <a:p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How can we multiply a number by 100?</a:t>
            </a:r>
            <a:endParaRPr lang="en-US" altLang="zh-CN"/>
          </a:p>
          <a:p>
            <a:pPr lvl="1"/>
            <a:r>
              <a:rPr lang="en-US" altLang="zh-CN"/>
              <a:t>Approach 0</a:t>
            </a:r>
          </a:p>
          <a:p>
            <a:pPr lvl="2"/>
            <a:r>
              <a:rPr lang="en-US" altLang="zh-CN"/>
              <a:t>Use the MUL instruction</a:t>
            </a:r>
          </a:p>
          <a:p>
            <a:pPr lvl="1"/>
            <a:r>
              <a:rPr lang="en-US" altLang="zh-CN"/>
              <a:t>Approach 1</a:t>
            </a:r>
          </a:p>
          <a:p>
            <a:pPr lvl="2"/>
            <a:r>
              <a:rPr lang="en-US" altLang="zh-CN"/>
              <a:t>Add &lt;number&gt; to itself 10 times</a:t>
            </a:r>
          </a:p>
          <a:p>
            <a:pPr lvl="1"/>
            <a:r>
              <a:rPr lang="en-US" altLang="zh-CN"/>
              <a:t>Approach 2</a:t>
            </a:r>
          </a:p>
          <a:p>
            <a:pPr lvl="2"/>
            <a:r>
              <a:rPr lang="en-US" altLang="zh-CN"/>
              <a:t>Add 10 to itself &lt;number&gt; times (better if number &lt; 10)</a:t>
            </a:r>
          </a:p>
          <a:p>
            <a:pPr lvl="1"/>
            <a:r>
              <a:rPr lang="en-US" altLang="zh-CN"/>
              <a:t>Approach 3</a:t>
            </a:r>
          </a:p>
          <a:p>
            <a:pPr lvl="2"/>
            <a:r>
              <a:rPr lang="en-US" altLang="zh-CN"/>
              <a:t>Look it up! Only practical if number of multiplicands is small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708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6D2538-9D01-41C3-80F7-2C55F22EB8F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AB346-75AA-4A9C-91AC-E5B4BD09D8D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Code for Lookup Table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 multiply R0 by 100, using lookup table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LEA  R1, Lookup100  ; R1 = table base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ADD  R1, R1, R0     ; add index (R0)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LDR  R0, R1, #0     ; load from M[R1]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...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Lookup100  .FILL #0   		; entry 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#100 		; entry 1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#200 		; entry 2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#300 		; entry 3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#400 		; entry 4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#500 		; entry 5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#600 		; entry 6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#700 		; entry 7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#800 		; entry 8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.FILL #900 		; entry 9</a:t>
            </a:r>
          </a:p>
        </p:txBody>
      </p:sp>
    </p:spTree>
    <p:extLst>
      <p:ext uri="{BB962C8B-B14F-4D97-AF65-F5344CB8AC3E}">
        <p14:creationId xmlns:p14="http://schemas.microsoft.com/office/powerpoint/2010/main" val="2792406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Complete ASCII to Binary Conversion Code</a:t>
            </a:r>
            <a:endParaRPr lang="zh-CN" altLang="en-US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4286250" cy="5481638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ASCII </a:t>
            </a:r>
            <a:r>
              <a:rPr lang="en-US" altLang="zh-CN"/>
              <a:t>"259” to value 259</a:t>
            </a:r>
            <a:endParaRPr lang="zh-CN" altLang="en-US"/>
          </a:p>
        </p:txBody>
      </p:sp>
      <p:sp>
        <p:nvSpPr>
          <p:cNvPr id="2355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3A89-48B2-4A9D-A9E7-1DD5DF17DB5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89488-AD50-4DA5-8A31-1489830637D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341438"/>
            <a:ext cx="2051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文本框 6"/>
          <p:cNvSpPr txBox="1">
            <a:spLocks noChangeArrowheads="1"/>
          </p:cNvSpPr>
          <p:nvPr/>
        </p:nvSpPr>
        <p:spPr bwMode="auto">
          <a:xfrm>
            <a:off x="7200900" y="1416050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ASCIIBUF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0" name="矩形 7"/>
          <p:cNvSpPr>
            <a:spLocks noChangeArrowheads="1"/>
          </p:cNvSpPr>
          <p:nvPr/>
        </p:nvSpPr>
        <p:spPr bwMode="auto">
          <a:xfrm>
            <a:off x="5292725" y="3676650"/>
            <a:ext cx="1223963" cy="4318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1" name="文本框 8"/>
          <p:cNvSpPr txBox="1">
            <a:spLocks noChangeArrowheads="1"/>
          </p:cNvSpPr>
          <p:nvPr/>
        </p:nvSpPr>
        <p:spPr bwMode="auto">
          <a:xfrm>
            <a:off x="7200900" y="3617913"/>
            <a:ext cx="57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926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521F6-5839-4863-8162-734351C11C2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BEF21-E832-4702-85D9-E547D0FE52D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Complete ASCII to Binary Conversion Code (1 of 3)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616575"/>
          </a:xfr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 Three-digit buffer at ASCIIBUF.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 R1 tells how many digits to convert.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 Put resulting decimal number in R0.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ASCIItoBinary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 AND  R0, R0, #0  	;clear result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R1, R1, #0  	;test # digits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sz="1800" dirty="0" err="1">
                <a:solidFill>
                  <a:srgbClr val="FF33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DoneAtoB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;done if no digits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LD   R3,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NegZero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	;R3 = -x30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LEA  R2, ASCIIBUF	;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ptr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to the first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R2, R2, R1	;R2 =(R2)+(R1)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R2, R2, #-1 	;points to ones digit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LDR  R4, R2, #0  	;load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R4, R4, R3  	;convert to number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ADD  R0, R0, R4  	;add ones contribution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	</a:t>
            </a:r>
          </a:p>
        </p:txBody>
      </p:sp>
    </p:spTree>
    <p:extLst>
      <p:ext uri="{BB962C8B-B14F-4D97-AF65-F5344CB8AC3E}">
        <p14:creationId xmlns:p14="http://schemas.microsoft.com/office/powerpoint/2010/main" val="2881076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6F762-346F-49B8-A10F-324D31100C4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6A2C0-9772-4CEA-A6E0-55C4B87E233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Complete ASCII to Binary Conversion Code(2 of 3)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41388"/>
            <a:ext cx="8839200" cy="5800725"/>
          </a:xfr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ADD  R1, R1, #-1  	;one less digit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</a:t>
            </a:r>
            <a:r>
              <a:rPr lang="en-US" altLang="zh-CN" sz="1800" dirty="0" err="1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sz="1800" dirty="0" err="1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DoneAtoB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 	;done if zero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ADD  R2, R2, #-1  	;points to tens digit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2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	LDR  R4, R2, #0   	;load ‘tens’ digit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ADD  R4, R4, R3   	;convert to number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LEA  R5, Lookup10 	;multiply by 10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ADD  R5, R5, R4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LDR  R4, R5, #0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  	ADD  R0, R0, R4   	;adds tens contribution to total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2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	ADD  R1, R1, #-1  	;one less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	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DoneAtoB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	;done if zero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	ADD  R2, R2, #-1  	;points to hundreds digit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200" dirty="0">
                <a:latin typeface="Courier New" panose="02070309020205020404" pitchFamily="49" charset="0"/>
                <a:ea typeface="宋体" panose="02010600030101010101" pitchFamily="2" charset="-122"/>
              </a:rPr>
              <a:t>; 	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LDR  R4, R2, #0   	;load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ADD  R4, R4, R3   	;convert to number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LEA  R5, Lookup100 	;multiply by 100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ADD  R5, R5, R4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LDR  R4, R5,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ADD  R0, R0, R4   	;adds 100's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contrib</a:t>
            </a: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753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AF3E2-295B-4549-8B8B-AC2B86C22C3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55AA4-223C-42A4-8CB1-A17432AD82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Complete ASCII to Binary Conversion Code(3 of 3)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			</a:t>
            </a: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DoneAtoB</a:t>
            </a:r>
            <a:r>
              <a:rPr lang="en-US" altLang="zh-CN" sz="180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	RET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NegZero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	.FILL xFFD0  	;-x30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ASCIIBUF    	.BLKW 4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Lookup10    	.FILL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     	.FILL #10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.FILL #20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Lookup100 	.FILL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	.FILL #100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.FILL #200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	...</a:t>
            </a:r>
          </a:p>
        </p:txBody>
      </p:sp>
    </p:spTree>
    <p:extLst>
      <p:ext uri="{BB962C8B-B14F-4D97-AF65-F5344CB8AC3E}">
        <p14:creationId xmlns:p14="http://schemas.microsoft.com/office/powerpoint/2010/main" val="2409501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88F8D-6BB4-42CF-B888-9E250E6F98D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89836-4B67-44F8-9077-FA719F2D8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Binary to ASCII Conversion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Converting a 2's complement binary value to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 three-digit decimal number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Resulting characters can be output using OUT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Instead of multiplying, we need to </a:t>
            </a: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divide by 100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to get hundreds digit.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Why wouldn't we use a lookup table for this problem?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Subtract 100 repeatedly from number to divide.</a:t>
            </a:r>
          </a:p>
          <a:p>
            <a:endParaRPr lang="en-US" altLang="zh-CN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First, check whether number is negative.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Write sign character (+ or -) to buffer and make positive.</a:t>
            </a:r>
          </a:p>
        </p:txBody>
      </p:sp>
    </p:spTree>
    <p:extLst>
      <p:ext uri="{BB962C8B-B14F-4D97-AF65-F5344CB8AC3E}">
        <p14:creationId xmlns:p14="http://schemas.microsoft.com/office/powerpoint/2010/main" val="376960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 Instructions for System Calls</a:t>
            </a:r>
            <a:endParaRPr lang="zh-CN" altLang="en-US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232668" y="1124744"/>
            <a:ext cx="8659812" cy="4968552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244144" y="5450550"/>
            <a:ext cx="6450116" cy="541667"/>
            <a:chOff x="381000" y="3212976"/>
            <a:chExt cx="2868712" cy="288000"/>
          </a:xfrm>
        </p:grpSpPr>
        <p:sp>
          <p:nvSpPr>
            <p:cNvPr id="212" name="矩形 211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矩形 212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矩形 213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矩形 214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1809712" y="3212976"/>
              <a:ext cx="144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TrapVector8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6" name="矩形 105"/>
          <p:cNvSpPr/>
          <p:nvPr/>
        </p:nvSpPr>
        <p:spPr bwMode="auto">
          <a:xfrm>
            <a:off x="664114" y="5448477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TRAP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244144" y="1252106"/>
            <a:ext cx="6453289" cy="947962"/>
            <a:chOff x="345016" y="2996952"/>
            <a:chExt cx="2870123" cy="504024"/>
          </a:xfrm>
        </p:grpSpPr>
        <p:grpSp>
          <p:nvGrpSpPr>
            <p:cNvPr id="186" name="组合 185"/>
            <p:cNvGrpSpPr/>
            <p:nvPr/>
          </p:nvGrpSpPr>
          <p:grpSpPr>
            <a:xfrm>
              <a:off x="345016" y="3212976"/>
              <a:ext cx="2870123" cy="288000"/>
              <a:chOff x="381000" y="3212976"/>
              <a:chExt cx="2870123" cy="288000"/>
            </a:xfrm>
          </p:grpSpPr>
          <p:sp>
            <p:nvSpPr>
              <p:cNvPr id="204" name="矩形 20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z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p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345016" y="2996952"/>
              <a:ext cx="2858832" cy="201861"/>
              <a:chOff x="395536" y="2924976"/>
              <a:chExt cx="2858832" cy="288000"/>
            </a:xfrm>
          </p:grpSpPr>
          <p:sp>
            <p:nvSpPr>
              <p:cNvPr id="188" name="矩形 187"/>
              <p:cNvSpPr/>
              <p:nvPr/>
            </p:nvSpPr>
            <p:spPr bwMode="auto">
              <a:xfrm>
                <a:off x="39553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57412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75271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93130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110989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1288481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1467070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9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1645659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8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182424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7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2002837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6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218142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 bwMode="auto">
              <a:xfrm>
                <a:off x="236001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253860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271719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289578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307436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2244144" y="2251160"/>
            <a:ext cx="6459634" cy="541667"/>
            <a:chOff x="381000" y="3212976"/>
            <a:chExt cx="2872945" cy="288000"/>
          </a:xfrm>
        </p:grpSpPr>
        <p:sp>
          <p:nvSpPr>
            <p:cNvPr id="180" name="矩形 17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273945" y="3212976"/>
              <a:ext cx="19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PCoffset11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44144" y="2843918"/>
            <a:ext cx="6427902" cy="541667"/>
            <a:chOff x="381000" y="3212976"/>
            <a:chExt cx="2858832" cy="288000"/>
          </a:xfrm>
        </p:grpSpPr>
        <p:sp>
          <p:nvSpPr>
            <p:cNvPr id="166" name="矩形 16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7" name="矩形 16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矩形 16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BaseR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" name="矩形 17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5" name="矩形 17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6" name="矩形 17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8" name="矩形 17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244144" y="3436676"/>
            <a:ext cx="6427902" cy="541667"/>
            <a:chOff x="381000" y="3212976"/>
            <a:chExt cx="2858832" cy="288000"/>
          </a:xfrm>
        </p:grpSpPr>
        <p:sp>
          <p:nvSpPr>
            <p:cNvPr id="150" name="矩形 14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矩形 15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5" name="矩形 15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664114" y="1653225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664114" y="2840811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JSRR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664114" y="3434604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RTI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664114" y="2255830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JSR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244144" y="4031385"/>
            <a:ext cx="6427902" cy="541667"/>
            <a:chOff x="381000" y="3212976"/>
            <a:chExt cx="2858832" cy="288000"/>
          </a:xfrm>
        </p:grpSpPr>
        <p:sp>
          <p:nvSpPr>
            <p:cNvPr id="136" name="矩形 13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BaseR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7" name="矩形 116"/>
          <p:cNvSpPr/>
          <p:nvPr/>
        </p:nvSpPr>
        <p:spPr bwMode="auto">
          <a:xfrm>
            <a:off x="664114" y="4029312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JMP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2244144" y="4624020"/>
            <a:ext cx="6427902" cy="541667"/>
            <a:chOff x="381000" y="3212976"/>
            <a:chExt cx="2858832" cy="288000"/>
          </a:xfrm>
        </p:grpSpPr>
        <p:sp>
          <p:nvSpPr>
            <p:cNvPr id="120" name="矩形 11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9" name="矩形 118"/>
          <p:cNvSpPr/>
          <p:nvPr/>
        </p:nvSpPr>
        <p:spPr bwMode="auto">
          <a:xfrm>
            <a:off x="664114" y="4621948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6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17D5A6-89A1-42C4-A5C1-046B693B109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B381DC-83CC-4585-BA88-3FC820F4EE1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Binary to ASCII Conversion Code (1 of 3)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86800" cy="5616575"/>
          </a:xfr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 R0 is between -999 and +999.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 Put sign character in ASCIIBUF, followed by three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 ASCII digit characters.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BinaryToASCII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LEA R1, ASCIIBUF  	;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ptr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to result string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 ADD R0, R0, #0    	;test sign of value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BRn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NegSign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ASCIIplus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	;store '+'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STR R2, R1,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BR  Begin100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NegSign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 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ASCIIneg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	;store '-'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STR R2, R1, #0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NOT R0, R0        	;convert value to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pos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ADD R0, R0, #1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Begin100	 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ASCIIoffset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LD  R3, Neg100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Loop100	 ADD R0, R0, R3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BRn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End100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ADD R2, R2, #1 	;add one to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BR  Loop100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1557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2C0B7-AABF-41CD-A3ED-D970F852AB2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40C02-A1C9-48AB-93D0-698EC5492A5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Binary to ASCII Conversion Code(2 of 3)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569325" cy="5556250"/>
          </a:xfr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End100		STR R2, R1, #1  ;store ASCII 100's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LD  R3, Pos100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ADD R0, R0, R3  ;restore last subtract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ASCIIoffset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LD  R3, Neg10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Loop100   	ADD R0, R0, R3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BRn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End10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ADD R2, R2, #1  ;add one to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	BR  Loop10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End10		STR R2, R1, #2  	;store ASCII 10's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ADD R0, R0, #10 	;restore last subtract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LD  R2, 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ASCIIoffset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ADD R2, R2, R0  	;convert one's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STR R2, R1, #3  	;store one's digit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RET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180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547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8A61B-F988-4EE1-AEEF-1B653599658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C080A-D558-4085-B22F-5518B2E2543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Binary to ASCII Conversion Code(3 of 3)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ASCIIplus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.FILL x002B   	;plus sign ASCII code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ASCIIneg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   .FILL x002D   	;</a:t>
            </a: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neg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sign ASCII code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 err="1">
                <a:latin typeface="Courier New" panose="02070309020205020404" pitchFamily="49" charset="0"/>
                <a:ea typeface="宋体" panose="02010600030101010101" pitchFamily="2" charset="-122"/>
              </a:rPr>
              <a:t>ASCIIoffset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 .FILL x0030   	;zero’s ASCII code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Neg100      .FILL xFF9C 	;-100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Pos100      .FILL x0064	;100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Neg10       .FILL xFFF6 	;-10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620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Today: CONTROL in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75" name="矩形 374"/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16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8960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1926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Operating System Service Routines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256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">
            <a:extLst>
              <a:ext uri="{FF2B5EF4-FFF2-40B4-BE49-F238E27FC236}">
                <a16:creationId xmlns:a16="http://schemas.microsoft.com/office/drawing/2014/main" id="{606DEDEA-7C9B-477F-993D-E2F34343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C143FE60-2D61-4605-A70B-4032E4F2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792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0307206-0A2C-488D-BF34-19FFD54CC44C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>
            <a:extLst>
              <a:ext uri="{FF2B5EF4-FFF2-40B4-BE49-F238E27FC236}">
                <a16:creationId xmlns:a16="http://schemas.microsoft.com/office/drawing/2014/main" id="{E2F25E77-9020-44EF-9AF9-31A2CE86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2370889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TRAP Routines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B8745904-E097-49DB-A277-EA67834E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2277923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DFADD7D-5732-4590-B749-38C68B2744B6}"/>
              </a:ext>
            </a:extLst>
          </p:cNvPr>
          <p:cNvCxnSpPr/>
          <p:nvPr/>
        </p:nvCxnSpPr>
        <p:spPr>
          <a:xfrm>
            <a:off x="474181" y="292494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2472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066D5F-F28E-4ECD-89A5-3139BC0333F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7AB90B-FBB0-4F8D-94BF-69BF784AB3F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System Calls</a:t>
            </a:r>
            <a:endParaRPr lang="zh-CN" alt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Some ops. require specialized knowledge and protection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Abstract I/O device registers and how to use them, Programmers don’t want to know this!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Protection for shared I/O resources - isolate programs from OS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Reuse of common code</a:t>
            </a:r>
          </a:p>
          <a:p>
            <a:pPr>
              <a:lnSpc>
                <a:spcPct val="90000"/>
              </a:lnSpc>
            </a:pPr>
            <a:r>
              <a:rPr lang="en-US" altLang="zh-CN"/>
              <a:t>Solution: </a:t>
            </a:r>
            <a:r>
              <a:rPr lang="en-US" altLang="zh-CN" i="1"/>
              <a:t>service routines </a:t>
            </a:r>
            <a:r>
              <a:rPr lang="en-US" altLang="zh-CN"/>
              <a:t>or </a:t>
            </a:r>
            <a:r>
              <a:rPr lang="en-US" altLang="zh-CN" i="1"/>
              <a:t>system calls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Low-level, privileged operations performed by operating system</a:t>
            </a:r>
          </a:p>
          <a:p>
            <a:pPr>
              <a:lnSpc>
                <a:spcPct val="90000"/>
              </a:lnSpc>
            </a:pPr>
            <a:endParaRPr lang="en-US" altLang="zh-CN"/>
          </a:p>
          <a:p>
            <a:pPr>
              <a:lnSpc>
                <a:spcPct val="90000"/>
              </a:lnSpc>
            </a:pPr>
            <a:r>
              <a:rPr lang="en-US" altLang="zh-CN"/>
              <a:t>1. User program invokes system call</a:t>
            </a:r>
          </a:p>
          <a:p>
            <a:pPr>
              <a:lnSpc>
                <a:spcPct val="90000"/>
              </a:lnSpc>
            </a:pPr>
            <a:r>
              <a:rPr lang="en-US" altLang="zh-CN"/>
              <a:t>2. Operating system code: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rgbClr val="FF0000"/>
                </a:solidFill>
              </a:rPr>
              <a:t>Saves registers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Performs operation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rgbClr val="FF0000"/>
                </a:solidFill>
              </a:rPr>
              <a:t>Restores registers</a:t>
            </a:r>
          </a:p>
          <a:p>
            <a:pPr>
              <a:lnSpc>
                <a:spcPct val="90000"/>
              </a:lnSpc>
            </a:pPr>
            <a:r>
              <a:rPr lang="en-US" altLang="zh-CN"/>
              <a:t>3. Returns control to user program</a:t>
            </a:r>
            <a:endParaRPr lang="en-US" altLang="zh-CN" b="0"/>
          </a:p>
          <a:p>
            <a:pPr>
              <a:lnSpc>
                <a:spcPct val="9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8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F1F5C-8EB4-48DB-9F7D-7DAA0C244FE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C944A-B9C2-47EE-AE97-FE36A23DA71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LC-3 TRAP Mechanism</a:t>
            </a:r>
            <a:endParaRPr lang="zh-CN" altLang="en-US" b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1" dirty="0"/>
              <a:t>Provides </a:t>
            </a:r>
            <a:r>
              <a:rPr lang="en-US" altLang="zh-CN" i="1" dirty="0">
                <a:solidFill>
                  <a:srgbClr val="FF3300"/>
                </a:solidFill>
              </a:rPr>
              <a:t>set of service routines</a:t>
            </a:r>
          </a:p>
          <a:p>
            <a:pPr lvl="1"/>
            <a:r>
              <a:rPr lang="en-US" altLang="zh-CN" dirty="0"/>
              <a:t>Part of operating system -- routines start at arbitrary addresses</a:t>
            </a:r>
            <a:endParaRPr lang="en-US" altLang="zh-CN" b="0" dirty="0"/>
          </a:p>
          <a:p>
            <a:pPr lvl="1"/>
            <a:r>
              <a:rPr lang="en-US" altLang="zh-CN" dirty="0"/>
              <a:t>Up to 256 routines</a:t>
            </a:r>
          </a:p>
          <a:p>
            <a:r>
              <a:rPr lang="en-US" altLang="zh-CN" i="1" dirty="0"/>
              <a:t>Requires </a:t>
            </a:r>
            <a:r>
              <a:rPr lang="en-US" altLang="zh-CN" i="1" dirty="0">
                <a:solidFill>
                  <a:srgbClr val="FF3300"/>
                </a:solidFill>
              </a:rPr>
              <a:t>table of starting addresses</a:t>
            </a:r>
          </a:p>
          <a:p>
            <a:pPr lvl="1"/>
            <a:r>
              <a:rPr lang="en-US" altLang="zh-CN" dirty="0"/>
              <a:t>Stored in memory (x0000 through x00FF)</a:t>
            </a:r>
          </a:p>
          <a:p>
            <a:pPr lvl="1"/>
            <a:r>
              <a:rPr lang="en-US" altLang="zh-CN" dirty="0"/>
              <a:t>Used to associate code with trap number</a:t>
            </a:r>
          </a:p>
          <a:p>
            <a:pPr lvl="1"/>
            <a:r>
              <a:rPr lang="en-US" altLang="zh-CN" dirty="0"/>
              <a:t>Called </a:t>
            </a:r>
            <a:r>
              <a:rPr lang="en-US" altLang="zh-CN" dirty="0">
                <a:solidFill>
                  <a:srgbClr val="FF3300"/>
                </a:solidFill>
              </a:rPr>
              <a:t>System Control Block</a:t>
            </a:r>
            <a:r>
              <a:rPr lang="en-US" altLang="zh-CN" dirty="0"/>
              <a:t> (or Trap Vector Table)</a:t>
            </a:r>
          </a:p>
          <a:p>
            <a:r>
              <a:rPr lang="en-US" altLang="zh-CN" i="1" dirty="0"/>
              <a:t>Uses </a:t>
            </a:r>
            <a:r>
              <a:rPr lang="en-US" altLang="zh-CN" i="1" dirty="0">
                <a:solidFill>
                  <a:srgbClr val="FF3300"/>
                </a:solidFill>
              </a:rPr>
              <a:t>TRAP instruction</a:t>
            </a:r>
          </a:p>
          <a:p>
            <a:pPr lvl="1"/>
            <a:r>
              <a:rPr lang="en-US" altLang="zh-CN" dirty="0"/>
              <a:t>Used by program to transfer control to operating system (w/ privileges)</a:t>
            </a:r>
          </a:p>
          <a:p>
            <a:pPr lvl="1"/>
            <a:r>
              <a:rPr lang="en-US" altLang="zh-CN" b="0" dirty="0"/>
              <a:t> </a:t>
            </a:r>
            <a:r>
              <a:rPr lang="en-US" altLang="zh-CN" dirty="0"/>
              <a:t>8-bit trap vector names one of the 256 service routines</a:t>
            </a:r>
          </a:p>
          <a:p>
            <a:r>
              <a:rPr lang="en-US" altLang="zh-CN" i="1" dirty="0"/>
              <a:t>Uses </a:t>
            </a:r>
            <a:r>
              <a:rPr lang="en-US" altLang="zh-CN" i="1" dirty="0">
                <a:solidFill>
                  <a:srgbClr val="FF3300"/>
                </a:solidFill>
              </a:rPr>
              <a:t>“RTI” instruction</a:t>
            </a:r>
          </a:p>
          <a:p>
            <a:pPr lvl="1"/>
            <a:r>
              <a:rPr lang="en-US" altLang="zh-CN" dirty="0"/>
              <a:t>Returns control to the user program (w/o privileges)</a:t>
            </a:r>
          </a:p>
          <a:p>
            <a:pPr lvl="1"/>
            <a:r>
              <a:rPr lang="en-US" altLang="zh-CN" dirty="0"/>
              <a:t>Execution resumes immediately after the TRAP instruction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277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79AF8-F0CE-4072-ACB5-D54B0C100D8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AE85D-D355-4EAA-A1DE-EDA6952692A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LC-3 TRAP Routines(</a:t>
            </a:r>
            <a:r>
              <a:rPr lang="en-US" altLang="zh-CN" i="1">
                <a:solidFill>
                  <a:srgbClr val="FF3300"/>
                </a:solidFill>
              </a:rPr>
              <a:t>service routines</a:t>
            </a:r>
            <a:r>
              <a:rPr lang="en-US" altLang="zh-CN"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613" y="1035050"/>
            <a:ext cx="5641975" cy="5562600"/>
          </a:xfrm>
        </p:spPr>
        <p:txBody>
          <a:bodyPr/>
          <a:lstStyle/>
          <a:p>
            <a:pPr marL="342900" lvl="1" indent="-228600">
              <a:spcBef>
                <a:spcPts val="0"/>
              </a:spcBef>
            </a:pP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GETC (TRAP x20)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Read a single character from KBD. 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ASCII copied in R0, R0[15:8] cleared.</a:t>
            </a:r>
          </a:p>
          <a:p>
            <a:pPr marL="635000" lvl="2" indent="-177800">
              <a:spcBef>
                <a:spcPts val="0"/>
              </a:spcBef>
            </a:pPr>
            <a:endParaRPr lang="en-US" altLang="zh-CN" sz="1000" dirty="0"/>
          </a:p>
          <a:p>
            <a:pPr marL="342900" lvl="1" indent="-228600">
              <a:spcBef>
                <a:spcPts val="0"/>
              </a:spcBef>
            </a:pP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OUT (TRAP x21)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Write R0[7:0] to CRT.</a:t>
            </a:r>
          </a:p>
          <a:p>
            <a:pPr marL="635000" lvl="2" indent="-177800">
              <a:spcBef>
                <a:spcPts val="0"/>
              </a:spcBef>
            </a:pPr>
            <a:endParaRPr lang="en-US" altLang="zh-CN" sz="1000" dirty="0"/>
          </a:p>
          <a:p>
            <a:pPr marL="342900" lvl="1" indent="-228600">
              <a:spcBef>
                <a:spcPts val="0"/>
              </a:spcBef>
            </a:pP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PUTS (TRAP x22)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Write a string to CRT. String address in R0.</a:t>
            </a:r>
          </a:p>
          <a:p>
            <a:pPr marL="635000" lvl="2" indent="-177800">
              <a:spcBef>
                <a:spcPts val="0"/>
              </a:spcBef>
            </a:pPr>
            <a:endParaRPr lang="en-US" altLang="zh-CN" sz="1000" dirty="0"/>
          </a:p>
          <a:p>
            <a:pPr marL="342900" lvl="1" indent="-228600">
              <a:spcBef>
                <a:spcPts val="0"/>
              </a:spcBef>
            </a:pP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IN (TRAP x23)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Print a prompt on the screen and read a single character from KBD.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Character is echoed to Display. ASCII copied to R0[7:0] and R0[15:8] cleared.</a:t>
            </a:r>
          </a:p>
          <a:p>
            <a:pPr marL="635000" lvl="2" indent="-177800">
              <a:spcBef>
                <a:spcPts val="0"/>
              </a:spcBef>
            </a:pPr>
            <a:endParaRPr lang="en-US" altLang="zh-CN" sz="1000" dirty="0"/>
          </a:p>
          <a:p>
            <a:pPr marL="342900" lvl="1" indent="-228600">
              <a:spcBef>
                <a:spcPts val="0"/>
              </a:spcBef>
            </a:pP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HALT (TRAP x25)</a:t>
            </a:r>
          </a:p>
          <a:p>
            <a:pPr marL="635000" lvl="2" indent="-177800">
              <a:spcBef>
                <a:spcPts val="0"/>
              </a:spcBef>
            </a:pPr>
            <a:r>
              <a:rPr lang="en-US" altLang="zh-CN" sz="2000" dirty="0"/>
              <a:t>Prints message on CRT &amp; halts execution.</a:t>
            </a:r>
          </a:p>
        </p:txBody>
      </p:sp>
      <p:grpSp>
        <p:nvGrpSpPr>
          <p:cNvPr id="6150" name="Group 4"/>
          <p:cNvGrpSpPr>
            <a:grpSpLocks/>
          </p:cNvGrpSpPr>
          <p:nvPr/>
        </p:nvGrpSpPr>
        <p:grpSpPr bwMode="auto">
          <a:xfrm>
            <a:off x="233363" y="1268413"/>
            <a:ext cx="1817687" cy="5141912"/>
            <a:chOff x="176" y="720"/>
            <a:chExt cx="1692" cy="3239"/>
          </a:xfrm>
        </p:grpSpPr>
        <p:sp>
          <p:nvSpPr>
            <p:cNvPr id="6162" name="Rectangle 5"/>
            <p:cNvSpPr>
              <a:spLocks noChangeArrowheads="1"/>
            </p:cNvSpPr>
            <p:nvPr/>
          </p:nvSpPr>
          <p:spPr bwMode="auto">
            <a:xfrm>
              <a:off x="800" y="720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3" name="Rectangle 6"/>
            <p:cNvSpPr>
              <a:spLocks noChangeArrowheads="1"/>
            </p:cNvSpPr>
            <p:nvPr/>
          </p:nvSpPr>
          <p:spPr bwMode="auto">
            <a:xfrm>
              <a:off x="800" y="1001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64" name="Rectangle 7"/>
            <p:cNvSpPr>
              <a:spLocks noChangeArrowheads="1"/>
            </p:cNvSpPr>
            <p:nvPr/>
          </p:nvSpPr>
          <p:spPr bwMode="auto">
            <a:xfrm>
              <a:off x="800" y="1282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x0400</a:t>
              </a:r>
            </a:p>
          </p:txBody>
        </p:sp>
        <p:sp>
          <p:nvSpPr>
            <p:cNvPr id="6165" name="Rectangle 8"/>
            <p:cNvSpPr>
              <a:spLocks noChangeArrowheads="1"/>
            </p:cNvSpPr>
            <p:nvPr/>
          </p:nvSpPr>
          <p:spPr bwMode="auto">
            <a:xfrm>
              <a:off x="800" y="1563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x0430</a:t>
              </a:r>
            </a:p>
          </p:txBody>
        </p:sp>
        <p:sp>
          <p:nvSpPr>
            <p:cNvPr id="6166" name="Rectangle 9"/>
            <p:cNvSpPr>
              <a:spLocks noChangeArrowheads="1"/>
            </p:cNvSpPr>
            <p:nvPr/>
          </p:nvSpPr>
          <p:spPr bwMode="auto">
            <a:xfrm>
              <a:off x="800" y="184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x0450</a:t>
              </a:r>
            </a:p>
          </p:txBody>
        </p:sp>
        <p:sp>
          <p:nvSpPr>
            <p:cNvPr id="6167" name="Rectangle 10"/>
            <p:cNvSpPr>
              <a:spLocks noChangeArrowheads="1"/>
            </p:cNvSpPr>
            <p:nvPr/>
          </p:nvSpPr>
          <p:spPr bwMode="auto">
            <a:xfrm>
              <a:off x="800" y="2125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x04A0</a:t>
              </a:r>
            </a:p>
          </p:txBody>
        </p:sp>
        <p:sp>
          <p:nvSpPr>
            <p:cNvPr id="6168" name="Rectangle 11"/>
            <p:cNvSpPr>
              <a:spLocks noChangeArrowheads="1"/>
            </p:cNvSpPr>
            <p:nvPr/>
          </p:nvSpPr>
          <p:spPr bwMode="auto">
            <a:xfrm>
              <a:off x="800" y="240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x04E0</a:t>
              </a:r>
            </a:p>
          </p:txBody>
        </p:sp>
        <p:sp>
          <p:nvSpPr>
            <p:cNvPr id="6169" name="Rectangle 12"/>
            <p:cNvSpPr>
              <a:spLocks noChangeArrowheads="1"/>
            </p:cNvSpPr>
            <p:nvPr/>
          </p:nvSpPr>
          <p:spPr bwMode="auto">
            <a:xfrm>
              <a:off x="800" y="2688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xFD70</a:t>
              </a:r>
            </a:p>
          </p:txBody>
        </p:sp>
        <p:sp>
          <p:nvSpPr>
            <p:cNvPr id="6170" name="Rectangle 13"/>
            <p:cNvSpPr>
              <a:spLocks noChangeArrowheads="1"/>
            </p:cNvSpPr>
            <p:nvPr/>
          </p:nvSpPr>
          <p:spPr bwMode="auto">
            <a:xfrm>
              <a:off x="176" y="720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x0000</a:t>
              </a:r>
            </a:p>
          </p:txBody>
        </p:sp>
        <p:sp>
          <p:nvSpPr>
            <p:cNvPr id="6171" name="Rectangle 14"/>
            <p:cNvSpPr>
              <a:spLocks noChangeArrowheads="1"/>
            </p:cNvSpPr>
            <p:nvPr/>
          </p:nvSpPr>
          <p:spPr bwMode="auto">
            <a:xfrm>
              <a:off x="176" y="1001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72" name="Rectangle 15"/>
            <p:cNvSpPr>
              <a:spLocks noChangeArrowheads="1"/>
            </p:cNvSpPr>
            <p:nvPr/>
          </p:nvSpPr>
          <p:spPr bwMode="auto">
            <a:xfrm>
              <a:off x="176" y="1282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x0020</a:t>
              </a:r>
            </a:p>
          </p:txBody>
        </p:sp>
        <p:sp>
          <p:nvSpPr>
            <p:cNvPr id="6173" name="Rectangle 16"/>
            <p:cNvSpPr>
              <a:spLocks noChangeArrowheads="1"/>
            </p:cNvSpPr>
            <p:nvPr/>
          </p:nvSpPr>
          <p:spPr bwMode="auto">
            <a:xfrm>
              <a:off x="176" y="1563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x0021</a:t>
              </a:r>
            </a:p>
          </p:txBody>
        </p:sp>
        <p:sp>
          <p:nvSpPr>
            <p:cNvPr id="6174" name="Rectangle 17"/>
            <p:cNvSpPr>
              <a:spLocks noChangeArrowheads="1"/>
            </p:cNvSpPr>
            <p:nvPr/>
          </p:nvSpPr>
          <p:spPr bwMode="auto">
            <a:xfrm>
              <a:off x="176" y="1844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x0022</a:t>
              </a:r>
            </a:p>
          </p:txBody>
        </p:sp>
        <p:sp>
          <p:nvSpPr>
            <p:cNvPr id="6175" name="Rectangle 18"/>
            <p:cNvSpPr>
              <a:spLocks noChangeArrowheads="1"/>
            </p:cNvSpPr>
            <p:nvPr/>
          </p:nvSpPr>
          <p:spPr bwMode="auto">
            <a:xfrm>
              <a:off x="176" y="2125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x0023</a:t>
              </a:r>
            </a:p>
          </p:txBody>
        </p:sp>
        <p:sp>
          <p:nvSpPr>
            <p:cNvPr id="6176" name="Rectangle 19"/>
            <p:cNvSpPr>
              <a:spLocks noChangeArrowheads="1"/>
            </p:cNvSpPr>
            <p:nvPr/>
          </p:nvSpPr>
          <p:spPr bwMode="auto">
            <a:xfrm>
              <a:off x="176" y="2406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x0024</a:t>
              </a:r>
            </a:p>
          </p:txBody>
        </p:sp>
        <p:sp>
          <p:nvSpPr>
            <p:cNvPr id="6177" name="Rectangle 20"/>
            <p:cNvSpPr>
              <a:spLocks noChangeArrowheads="1"/>
            </p:cNvSpPr>
            <p:nvPr/>
          </p:nvSpPr>
          <p:spPr bwMode="auto">
            <a:xfrm>
              <a:off x="176" y="2688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x0025</a:t>
              </a:r>
            </a:p>
          </p:txBody>
        </p:sp>
        <p:sp>
          <p:nvSpPr>
            <p:cNvPr id="6178" name="Rectangle 21"/>
            <p:cNvSpPr>
              <a:spLocks noChangeArrowheads="1"/>
            </p:cNvSpPr>
            <p:nvPr/>
          </p:nvSpPr>
          <p:spPr bwMode="auto">
            <a:xfrm>
              <a:off x="800" y="297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79" name="Rectangle 22"/>
            <p:cNvSpPr>
              <a:spLocks noChangeArrowheads="1"/>
            </p:cNvSpPr>
            <p:nvPr/>
          </p:nvSpPr>
          <p:spPr bwMode="auto">
            <a:xfrm>
              <a:off x="176" y="2976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80" name="Rectangle 23"/>
            <p:cNvSpPr>
              <a:spLocks noChangeArrowheads="1"/>
            </p:cNvSpPr>
            <p:nvPr/>
          </p:nvSpPr>
          <p:spPr bwMode="auto">
            <a:xfrm>
              <a:off x="800" y="326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81" name="Rectangle 24"/>
            <p:cNvSpPr>
              <a:spLocks noChangeArrowheads="1"/>
            </p:cNvSpPr>
            <p:nvPr/>
          </p:nvSpPr>
          <p:spPr bwMode="auto">
            <a:xfrm>
              <a:off x="176" y="3264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x00FF</a:t>
              </a:r>
            </a:p>
          </p:txBody>
        </p:sp>
        <p:sp>
          <p:nvSpPr>
            <p:cNvPr id="6182" name="Text Box 25"/>
            <p:cNvSpPr txBox="1">
              <a:spLocks noChangeArrowheads="1"/>
            </p:cNvSpPr>
            <p:nvPr/>
          </p:nvSpPr>
          <p:spPr bwMode="auto">
            <a:xfrm>
              <a:off x="272" y="3552"/>
              <a:ext cx="15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The LC-3 System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Control Block</a:t>
              </a:r>
            </a:p>
          </p:txBody>
        </p:sp>
      </p:grp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2051050" y="1268413"/>
            <a:ext cx="1208088" cy="4495800"/>
            <a:chOff x="800" y="720"/>
            <a:chExt cx="960" cy="2832"/>
          </a:xfrm>
        </p:grpSpPr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800" y="720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预留代码空间</a:t>
              </a:r>
              <a:endPara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(</a:t>
              </a:r>
              <a:r>
                <a: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实用代码空间</a:t>
              </a:r>
              <a:r>
                <a:rPr kumimoji="0" lang="en-US" altLang="zh-CN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)</a:t>
              </a: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800" y="1001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800" y="1282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48</a:t>
              </a:r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800" y="1563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32(14)</a:t>
              </a:r>
            </a:p>
          </p:txBody>
        </p:sp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800" y="184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96</a:t>
              </a:r>
            </a:p>
          </p:txBody>
        </p:sp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800" y="2125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64(42)</a:t>
              </a:r>
            </a:p>
          </p:txBody>
        </p:sp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>
              <a:off x="800" y="240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800" y="2688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0" name="Rectangle 21"/>
            <p:cNvSpPr>
              <a:spLocks noChangeArrowheads="1"/>
            </p:cNvSpPr>
            <p:nvPr/>
          </p:nvSpPr>
          <p:spPr bwMode="auto">
            <a:xfrm>
              <a:off x="800" y="2976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:</a:t>
              </a:r>
            </a:p>
          </p:txBody>
        </p:sp>
        <p:sp>
          <p:nvSpPr>
            <p:cNvPr id="6161" name="Rectangle 23"/>
            <p:cNvSpPr>
              <a:spLocks noChangeArrowheads="1"/>
            </p:cNvSpPr>
            <p:nvPr/>
          </p:nvSpPr>
          <p:spPr bwMode="auto">
            <a:xfrm>
              <a:off x="800" y="3264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202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1_学术交流模板3-中文">
  <a:themeElements>
    <a:clrScheme name="学术交流模板3-中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学术交流模板3-中文">
  <a:themeElements>
    <a:clrScheme name="学术交流模板3-中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Pages>0</Pages>
  <Words>5001</Words>
  <Characters>0</Characters>
  <Application>Microsoft Macintosh PowerPoint</Application>
  <DocSecurity>0</DocSecurity>
  <PresentationFormat>全屏显示(4:3)</PresentationFormat>
  <Lines>0</Lines>
  <Paragraphs>1301</Paragraphs>
  <Slides>42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60" baseType="lpstr">
      <vt:lpstr>仿宋</vt:lpstr>
      <vt:lpstr>黑体</vt:lpstr>
      <vt:lpstr>华文隶书</vt:lpstr>
      <vt:lpstr>华文新魏</vt:lpstr>
      <vt:lpstr>楷体</vt:lpstr>
      <vt:lpstr>宋体</vt:lpstr>
      <vt:lpstr>微软雅黑</vt:lpstr>
      <vt:lpstr>Gungsuh</vt:lpstr>
      <vt:lpstr>Arial</vt:lpstr>
      <vt:lpstr>Calibri</vt:lpstr>
      <vt:lpstr>Courier New</vt:lpstr>
      <vt:lpstr>Tahoma</vt:lpstr>
      <vt:lpstr>Wingdings</vt:lpstr>
      <vt:lpstr>Wingdings 3</vt:lpstr>
      <vt:lpstr>1_Office 主题​​</vt:lpstr>
      <vt:lpstr>1_学术交流模板3-中文</vt:lpstr>
      <vt:lpstr>2_学术交流模板3-中文</vt:lpstr>
      <vt:lpstr>CorelDRAW</vt:lpstr>
      <vt:lpstr>Chapter 9-2  Operating System Service Routines</vt:lpstr>
      <vt:lpstr>PowerPoint 演示文稿</vt:lpstr>
      <vt:lpstr>Today: CONTROL in Von Neumann Model</vt:lpstr>
      <vt:lpstr>Control Instructions for System Calls</vt:lpstr>
      <vt:lpstr>PowerPoint 演示文稿</vt:lpstr>
      <vt:lpstr>PowerPoint 演示文稿</vt:lpstr>
      <vt:lpstr>System Calls</vt:lpstr>
      <vt:lpstr>LC-3 TRAP Mechanism</vt:lpstr>
      <vt:lpstr>LC-3 TRAP Routines(service routines)</vt:lpstr>
      <vt:lpstr>TRAP Instruction</vt:lpstr>
      <vt:lpstr>TRAP Mechanism Operation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RTI instruction</vt:lpstr>
      <vt:lpstr>Caution Using TRAPs</vt:lpstr>
      <vt:lpstr>Caution Using TRAPs(“caller-save” in User code)</vt:lpstr>
      <vt:lpstr>PowerPoint 演示文稿</vt:lpstr>
      <vt:lpstr>Character Input Service Routine (IN, TRAP x23)</vt:lpstr>
      <vt:lpstr>Character Input Service Routine (IN, TRAP x23)</vt:lpstr>
      <vt:lpstr>Character Input Service Routine (IN, TRAP x23)</vt:lpstr>
      <vt:lpstr>Character Output Service Routine (OUT, TRAP x21)</vt:lpstr>
      <vt:lpstr>A String Output Service Routine (PUTS,TRAP x22) </vt:lpstr>
      <vt:lpstr>A String Output Service Routine (PUTS,TRAP x22) </vt:lpstr>
      <vt:lpstr>Halt the machine(HALT,TRAP x25)</vt:lpstr>
      <vt:lpstr>Halt the machine(HALT,TRAP x25)</vt:lpstr>
      <vt:lpstr>Data Type Conversion</vt:lpstr>
      <vt:lpstr>ASCII to Binary</vt:lpstr>
      <vt:lpstr>ASCII to Binary Conversion Algorithm</vt:lpstr>
      <vt:lpstr>Multiplication</vt:lpstr>
      <vt:lpstr>Code for Lookup Table</vt:lpstr>
      <vt:lpstr>Complete ASCII to Binary Conversion Code</vt:lpstr>
      <vt:lpstr>Complete ASCII to Binary Conversion Code (1 of 3)</vt:lpstr>
      <vt:lpstr>Complete ASCII to Binary Conversion Code(2 of 3)</vt:lpstr>
      <vt:lpstr>Complete ASCII to Binary Conversion Code(3 of 3)</vt:lpstr>
      <vt:lpstr>Binary to ASCII Conversion</vt:lpstr>
      <vt:lpstr>Binary to ASCII Conversion Code (1 of 3)</vt:lpstr>
      <vt:lpstr>Binary to ASCII Conversion Code(2 of 3)</vt:lpstr>
      <vt:lpstr>Binary to ASCII Conversion Code(3 of 3)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Jun-Shi Chen</cp:lastModifiedBy>
  <cp:revision>655</cp:revision>
  <cp:lastPrinted>1601-01-01T00:00:00Z</cp:lastPrinted>
  <dcterms:created xsi:type="dcterms:W3CDTF">2012-09-03T16:09:03Z</dcterms:created>
  <dcterms:modified xsi:type="dcterms:W3CDTF">2024-11-28T09:17:01Z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