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40" r:id="rId2"/>
    <p:sldMasterId id="2147483853" r:id="rId3"/>
  </p:sldMasterIdLst>
  <p:notesMasterIdLst>
    <p:notesMasterId r:id="rId29"/>
  </p:notesMasterIdLst>
  <p:sldIdLst>
    <p:sldId id="1541" r:id="rId4"/>
    <p:sldId id="1561" r:id="rId5"/>
    <p:sldId id="617" r:id="rId6"/>
    <p:sldId id="618" r:id="rId7"/>
    <p:sldId id="619" r:id="rId8"/>
    <p:sldId id="620" r:id="rId9"/>
    <p:sldId id="595" r:id="rId10"/>
    <p:sldId id="596" r:id="rId11"/>
    <p:sldId id="1604" r:id="rId12"/>
    <p:sldId id="621" r:id="rId13"/>
    <p:sldId id="1589" r:id="rId14"/>
    <p:sldId id="622" r:id="rId15"/>
    <p:sldId id="623" r:id="rId16"/>
    <p:sldId id="624" r:id="rId17"/>
    <p:sldId id="625" r:id="rId18"/>
    <p:sldId id="626" r:id="rId19"/>
    <p:sldId id="627" r:id="rId20"/>
    <p:sldId id="628" r:id="rId21"/>
    <p:sldId id="1605" r:id="rId22"/>
    <p:sldId id="629" r:id="rId23"/>
    <p:sldId id="630" r:id="rId24"/>
    <p:sldId id="631" r:id="rId25"/>
    <p:sldId id="632" r:id="rId26"/>
    <p:sldId id="633" r:id="rId27"/>
    <p:sldId id="634" r:id="rId2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0900"/>
    <a:srgbClr val="FF99FF"/>
    <a:srgbClr val="333399"/>
    <a:srgbClr val="003399"/>
    <a:srgbClr val="0000FF"/>
    <a:srgbClr val="CCFFFF"/>
    <a:srgbClr val="FFCCFF"/>
    <a:srgbClr val="0074BF"/>
    <a:srgbClr val="A6E0E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6" autoAdjust="0"/>
    <p:restoredTop sz="86395" autoAdjust="0"/>
  </p:normalViewPr>
  <p:slideViewPr>
    <p:cSldViewPr>
      <p:cViewPr varScale="1">
        <p:scale>
          <a:sx n="110" d="100"/>
          <a:sy n="110" d="100"/>
        </p:scale>
        <p:origin x="1184" y="168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2024/12/13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2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62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224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PL</a:t>
            </a:r>
            <a:r>
              <a:rPr kumimoji="1" lang="zh-CN" altLang="en-US" dirty="0"/>
              <a:t>；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Priority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Level 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505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2024/12/13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189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2024/12/13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0222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2024/12/13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388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2024/12/13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2024/12/13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480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2024/12/13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39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2024/12/13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139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2024/12/13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8539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2024/12/13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8498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2024/12/13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2099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2024/12/13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3936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2024/12/13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8560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58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62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94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27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6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34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78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30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13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3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8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48545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2024/12/13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7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2024/12/13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2024/12/13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26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2024/12/13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53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9-3 </a:t>
            </a:r>
            <a:b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Interrupt-Driven I/O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5516" y="5019680"/>
            <a:ext cx="4368504" cy="179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chemeClr val="bg2">
                    <a:lumMod val="1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ahoma" panose="020B0604030504040204" pitchFamily="34" charset="0"/>
              </a:rPr>
              <a:t>陈俊仕</a:t>
            </a:r>
            <a:endParaRPr lang="en-US" altLang="zh-CN" sz="3200" b="1" baseline="0" dirty="0">
              <a:solidFill>
                <a:schemeClr val="bg2">
                  <a:lumMod val="1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baseline="0" dirty="0" err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cjuns@ustc.edu.cn</a:t>
            </a:r>
            <a:b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Fall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计算系统概论</a:t>
            </a:r>
            <a:r>
              <a:rPr lang="en-US" altLang="zh-CN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CS1002A.03 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97A6B9-787F-47DD-974D-A18E8575F5C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BFFE4C-29E0-4061-87F9-6B059E8FB5C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How is Interrupt Signaled?</a:t>
            </a:r>
            <a:endParaRPr lang="zh-CN" altLang="en-US" b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4103688"/>
          </a:xfrm>
        </p:spPr>
        <p:txBody>
          <a:bodyPr/>
          <a:lstStyle/>
          <a:p>
            <a:r>
              <a:rPr lang="en-US" altLang="zh-CN"/>
              <a:t>External interrupt signal by Devices: </a:t>
            </a:r>
            <a:r>
              <a:rPr lang="en-US" altLang="zh-CN">
                <a:solidFill>
                  <a:srgbClr val="FF3300"/>
                </a:solidFill>
              </a:rPr>
              <a:t>INT</a:t>
            </a:r>
          </a:p>
          <a:p>
            <a:pPr lvl="1"/>
            <a:r>
              <a:rPr lang="en-US" altLang="zh-CN"/>
              <a:t>Device sets INT=1 when it wants to cause an interrupt</a:t>
            </a:r>
          </a:p>
          <a:p>
            <a:r>
              <a:rPr lang="en-US" altLang="zh-CN"/>
              <a:t>Interrupt vector: </a:t>
            </a:r>
            <a:r>
              <a:rPr lang="en-US" altLang="zh-CN">
                <a:solidFill>
                  <a:srgbClr val="FF0000"/>
                </a:solidFill>
              </a:rPr>
              <a:t>INTV</a:t>
            </a:r>
          </a:p>
          <a:p>
            <a:pPr lvl="1"/>
            <a:r>
              <a:rPr lang="en-US" altLang="zh-CN"/>
              <a:t>8-bit signal for device to identify itself</a:t>
            </a:r>
          </a:p>
          <a:p>
            <a:pPr lvl="1"/>
            <a:r>
              <a:rPr lang="en-US" altLang="zh-CN"/>
              <a:t>Also used as entry into Interrupt Vector Table, which gives starting address of </a:t>
            </a:r>
            <a:r>
              <a:rPr lang="en-US" altLang="zh-CN" i="1">
                <a:solidFill>
                  <a:srgbClr val="003399"/>
                </a:solidFill>
              </a:rPr>
              <a:t>Interrupt Service Routine (ISR)</a:t>
            </a:r>
          </a:p>
          <a:p>
            <a:pPr lvl="2"/>
            <a:r>
              <a:rPr lang="en-US" altLang="zh-CN"/>
              <a:t>Just like Trap Vector Table and Trap Service Routine</a:t>
            </a:r>
          </a:p>
          <a:p>
            <a:pPr lvl="2"/>
            <a:r>
              <a:rPr lang="en-US" altLang="zh-CN"/>
              <a:t>TVT: x0000 to x00FF</a:t>
            </a:r>
          </a:p>
          <a:p>
            <a:pPr lvl="2"/>
            <a:r>
              <a:rPr lang="en-US" altLang="zh-CN"/>
              <a:t>IVT:  x0100 to x01FF</a:t>
            </a:r>
          </a:p>
        </p:txBody>
      </p:sp>
    </p:spTree>
    <p:extLst>
      <p:ext uri="{BB962C8B-B14F-4D97-AF65-F5344CB8AC3E}">
        <p14:creationId xmlns:p14="http://schemas.microsoft.com/office/powerpoint/2010/main" val="3074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981CB5-2C4B-F753-0905-E6E3150F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Model in the LC-3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FA6A9DF-397B-C8B9-AAF2-746822DB3942}"/>
              </a:ext>
            </a:extLst>
          </p:cNvPr>
          <p:cNvGrpSpPr/>
          <p:nvPr/>
        </p:nvGrpSpPr>
        <p:grpSpPr>
          <a:xfrm>
            <a:off x="971600" y="1268760"/>
            <a:ext cx="7604873" cy="5237100"/>
            <a:chOff x="2600947" y="1447751"/>
            <a:chExt cx="12399023" cy="8538592"/>
          </a:xfrm>
        </p:grpSpPr>
        <p:sp>
          <p:nvSpPr>
            <p:cNvPr id="5" name="Text Box 12">
              <a:extLst>
                <a:ext uri="{FF2B5EF4-FFF2-40B4-BE49-F238E27FC236}">
                  <a16:creationId xmlns:a16="http://schemas.microsoft.com/office/drawing/2014/main" id="{6CB83DAA-4FEB-F1B6-A889-5DDEB2E0A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1892" y="4465811"/>
              <a:ext cx="695726" cy="55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baseline="0" dirty="0">
                  <a:solidFill>
                    <a:srgbClr val="00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PC</a:t>
              </a:r>
            </a:p>
          </p:txBody>
        </p:sp>
        <p:sp>
          <p:nvSpPr>
            <p:cNvPr id="6" name="Text Box 13">
              <a:extLst>
                <a:ext uri="{FF2B5EF4-FFF2-40B4-BE49-F238E27FC236}">
                  <a16:creationId xmlns:a16="http://schemas.microsoft.com/office/drawing/2014/main" id="{063412A6-2083-3E24-AD52-D6CDC8690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1894" y="5359524"/>
              <a:ext cx="2987282" cy="55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baseline="0" dirty="0">
                  <a:solidFill>
                    <a:srgbClr val="00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R4(Global pointer)</a:t>
              </a:r>
            </a:p>
          </p:txBody>
        </p:sp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1BAF07AE-2730-64A7-4664-13542BD37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8103" y="8354245"/>
              <a:ext cx="2924557" cy="55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baseline="0" dirty="0">
                  <a:solidFill>
                    <a:srgbClr val="00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R6 (stack pointer)</a:t>
              </a:r>
            </a:p>
          </p:txBody>
        </p:sp>
        <p:sp>
          <p:nvSpPr>
            <p:cNvPr id="8" name="Line 15">
              <a:extLst>
                <a:ext uri="{FF2B5EF4-FFF2-40B4-BE49-F238E27FC236}">
                  <a16:creationId xmlns:a16="http://schemas.microsoft.com/office/drawing/2014/main" id="{1C7FA58C-A806-00A2-CADB-97A8CA704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5808" y="5575548"/>
              <a:ext cx="800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D8E0EE1B-1CDA-97A6-6D74-273FD9C5A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5808" y="4671426"/>
              <a:ext cx="800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E8A79302-9CF9-7095-F4F8-2FA8B21C9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5808" y="8599884"/>
              <a:ext cx="800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13391CEC-067F-1E66-5D6B-667A2790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6898100"/>
              <a:ext cx="3676017" cy="1593773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200" b="1" baseline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EB9C235D-684F-8234-EC2A-23FB3E7B6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9186173"/>
              <a:ext cx="3676017" cy="6222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Device Register </a:t>
              </a:r>
            </a:p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Addresses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EC2CBD96-7272-3F3E-481B-6214ED472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1447751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0x0000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95246B62-5DC9-E918-F86F-648D9584E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9531102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0xFFFF</a:t>
              </a: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CC10720F-5389-8CC9-1BE6-80F08694C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1517333"/>
              <a:ext cx="3676017" cy="8063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Trap Vector Table</a:t>
              </a:r>
              <a:r>
                <a:rPr lang="zh-CN" altLang="en-US" sz="1200" b="1" baseline="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sz="1200" b="1" baseline="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CAE72DB0-A9C9-C3EA-EE53-9E72267E1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2326017"/>
              <a:ext cx="3676017" cy="8063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Interrupt Vector Table</a:t>
              </a: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26266131-AFA2-6B90-1C91-B794DA731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3120658"/>
              <a:ext cx="3676017" cy="140700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Operating System </a:t>
              </a:r>
            </a:p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and Supervisor Stack</a:t>
              </a: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AFDBF4E6-4F0B-1CC5-B1E2-87FA666E7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2" y="1965824"/>
              <a:ext cx="1242000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0x00FF</a:t>
              </a:r>
              <a:r>
                <a:rPr lang="zh-CN" altLang="en-US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 </a:t>
              </a:r>
              <a:endParaRPr lang="en-US" altLang="zh-CN" sz="1200" b="1" baseline="0" dirty="0">
                <a:solidFill>
                  <a:srgbClr val="000000"/>
                </a:solidFill>
                <a:latin typeface="CourierPS" pitchFamily="49" charset="0"/>
                <a:ea typeface="宋体" panose="02010600030101010101" pitchFamily="2" charset="-122"/>
              </a:endParaRP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A3D61376-6963-B16A-FCD1-3A01406A1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2289860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0x0100</a:t>
              </a: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DDF75CAF-5B7E-9780-F7E3-471ABCD2C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2" y="2751525"/>
              <a:ext cx="1242000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0x01FF</a:t>
              </a:r>
              <a:r>
                <a:rPr lang="zh-CN" altLang="en-US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 </a:t>
              </a:r>
              <a:endParaRPr lang="en-US" altLang="zh-CN" sz="1200" b="1" baseline="0" dirty="0">
                <a:solidFill>
                  <a:srgbClr val="000000"/>
                </a:solidFill>
                <a:latin typeface="CourierPS" pitchFamily="49" charset="0"/>
                <a:ea typeface="宋体" panose="02010600030101010101" pitchFamily="2" charset="-122"/>
              </a:endParaRPr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B80E7D2B-4645-1074-9035-3F39B2E4C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3075560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0x0200</a:t>
              </a:r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71DBFDE7-E51C-00C0-0243-27448C3A1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947" y="4171391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0x2FFF</a:t>
              </a: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E9321957-1194-8FED-8649-C8BC8707C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947" y="4495427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0x3000</a:t>
              </a: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E3B98034-5D21-5549-DA88-937714D59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8830113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0xFDFF</a:t>
              </a: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285A491A-D14A-D11F-594A-CC17576784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9156497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0xFE00</a:t>
              </a:r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F0AB2264-CB65-1BA1-ECEF-7A8B867FB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8491873"/>
              <a:ext cx="3676017" cy="73611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Run-time stack</a:t>
              </a:r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FC9A9ABB-E6D3-7490-899A-076C850F4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4495429"/>
              <a:ext cx="3676017" cy="99207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Program Text</a:t>
              </a:r>
            </a:p>
          </p:txBody>
        </p:sp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265E6E4D-1EEB-EAAE-3097-B2E463F77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5487506"/>
              <a:ext cx="3676017" cy="73611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Global data section</a:t>
              </a:r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5E785E28-7429-EF1D-D90F-0AB7D71A3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6223621"/>
              <a:ext cx="3676017" cy="73611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Heap (for dynamically </a:t>
              </a:r>
            </a:p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allocated memory)</a:t>
              </a:r>
            </a:p>
          </p:txBody>
        </p:sp>
        <p:cxnSp>
          <p:nvCxnSpPr>
            <p:cNvPr id="30" name="直接箭头连接符 88">
              <a:extLst>
                <a:ext uri="{FF2B5EF4-FFF2-40B4-BE49-F238E27FC236}">
                  <a16:creationId xmlns:a16="http://schemas.microsoft.com/office/drawing/2014/main" id="{C98C5570-38A5-B548-2ABB-A68BDFC53785}"/>
                </a:ext>
              </a:extLst>
            </p:cNvPr>
            <p:cNvCxnSpPr/>
            <p:nvPr/>
          </p:nvCxnSpPr>
          <p:spPr bwMode="auto">
            <a:xfrm>
              <a:off x="5581409" y="6979705"/>
              <a:ext cx="0" cy="621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接箭头连接符 90">
              <a:extLst>
                <a:ext uri="{FF2B5EF4-FFF2-40B4-BE49-F238E27FC236}">
                  <a16:creationId xmlns:a16="http://schemas.microsoft.com/office/drawing/2014/main" id="{330D8F32-BD85-DBAF-3FC8-B8E09407439B}"/>
                </a:ext>
              </a:extLst>
            </p:cNvPr>
            <p:cNvCxnSpPr/>
            <p:nvPr/>
          </p:nvCxnSpPr>
          <p:spPr bwMode="auto">
            <a:xfrm flipV="1">
              <a:off x="5579604" y="7870208"/>
              <a:ext cx="0" cy="621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Line 15">
              <a:extLst>
                <a:ext uri="{FF2B5EF4-FFF2-40B4-BE49-F238E27FC236}">
                  <a16:creationId xmlns:a16="http://schemas.microsoft.com/office/drawing/2014/main" id="{9D5A3C61-9F1A-5E6A-3F0C-163A71952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5808" y="8923920"/>
              <a:ext cx="800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Text Box 14">
              <a:extLst>
                <a:ext uri="{FF2B5EF4-FFF2-40B4-BE49-F238E27FC236}">
                  <a16:creationId xmlns:a16="http://schemas.microsoft.com/office/drawing/2014/main" id="{8747FC46-94C1-9C07-2FD2-67492B422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8103" y="8707896"/>
              <a:ext cx="3000348" cy="55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baseline="0" dirty="0">
                  <a:solidFill>
                    <a:srgbClr val="00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R5 (frame pointer)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75A170D4-DEFB-DB41-F97C-5D702D331146}"/>
                </a:ext>
              </a:extLst>
            </p:cNvPr>
            <p:cNvGrpSpPr/>
            <p:nvPr/>
          </p:nvGrpSpPr>
          <p:grpSpPr>
            <a:xfrm>
              <a:off x="10980204" y="5624325"/>
              <a:ext cx="4019766" cy="4362018"/>
              <a:chOff x="5508104" y="3140968"/>
              <a:chExt cx="2679844" cy="2908012"/>
            </a:xfrm>
          </p:grpSpPr>
          <p:sp>
            <p:nvSpPr>
              <p:cNvPr id="37" name="Line 15">
                <a:extLst>
                  <a:ext uri="{FF2B5EF4-FFF2-40B4-BE49-F238E27FC236}">
                    <a16:creationId xmlns:a16="http://schemas.microsoft.com/office/drawing/2014/main" id="{E5BE2206-5A74-A039-5A05-2B67D568C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4581128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Text Box 14">
                <a:extLst>
                  <a:ext uri="{FF2B5EF4-FFF2-40B4-BE49-F238E27FC236}">
                    <a16:creationId xmlns:a16="http://schemas.microsoft.com/office/drawing/2014/main" id="{13E4549A-4DB1-E3CC-B592-58C41AED75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0476" y="4437114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R5 </a:t>
                </a:r>
              </a:p>
            </p:txBody>
          </p:sp>
          <p:sp>
            <p:nvSpPr>
              <p:cNvPr id="39" name="文本框 37">
                <a:extLst>
                  <a:ext uri="{FF2B5EF4-FFF2-40B4-BE49-F238E27FC236}">
                    <a16:creationId xmlns:a16="http://schemas.microsoft.com/office/drawing/2014/main" id="{E5B88799-0F6B-A902-E5CB-1FF6E17786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2120" y="3933056"/>
                <a:ext cx="1414462" cy="708201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800" b="0" baseline="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Function2</a:t>
                </a:r>
              </a:p>
            </p:txBody>
          </p:sp>
          <p:sp>
            <p:nvSpPr>
              <p:cNvPr id="40" name="Line 17">
                <a:extLst>
                  <a:ext uri="{FF2B5EF4-FFF2-40B4-BE49-F238E27FC236}">
                    <a16:creationId xmlns:a16="http://schemas.microsoft.com/office/drawing/2014/main" id="{4EFD8267-3026-2087-99D6-E5BB38331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4077072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Text Box 14">
                <a:extLst>
                  <a:ext uri="{FF2B5EF4-FFF2-40B4-BE49-F238E27FC236}">
                    <a16:creationId xmlns:a16="http://schemas.microsoft.com/office/drawing/2014/main" id="{B0EE40C8-3848-D35F-4106-1DE21586A9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4436" y="3913311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R6 </a:t>
                </a:r>
              </a:p>
            </p:txBody>
          </p:sp>
          <p:sp>
            <p:nvSpPr>
              <p:cNvPr id="42" name="Line 15">
                <a:extLst>
                  <a:ext uri="{FF2B5EF4-FFF2-40B4-BE49-F238E27FC236}">
                    <a16:creationId xmlns:a16="http://schemas.microsoft.com/office/drawing/2014/main" id="{348F5B11-C0BC-866F-D769-949F37EE8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3861048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Text Box 14">
                <a:extLst>
                  <a:ext uri="{FF2B5EF4-FFF2-40B4-BE49-F238E27FC236}">
                    <a16:creationId xmlns:a16="http://schemas.microsoft.com/office/drawing/2014/main" id="{38ACA280-E040-E555-00C5-80BC0C2868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0476" y="3645024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R5 </a:t>
                </a:r>
              </a:p>
            </p:txBody>
          </p:sp>
          <p:sp>
            <p:nvSpPr>
              <p:cNvPr id="44" name="Line 17">
                <a:extLst>
                  <a:ext uri="{FF2B5EF4-FFF2-40B4-BE49-F238E27FC236}">
                    <a16:creationId xmlns:a16="http://schemas.microsoft.com/office/drawing/2014/main" id="{D6C59E8D-9E31-AF20-4676-3AE4BEA92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3284984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Text Box 14">
                <a:extLst>
                  <a:ext uri="{FF2B5EF4-FFF2-40B4-BE49-F238E27FC236}">
                    <a16:creationId xmlns:a16="http://schemas.microsoft.com/office/drawing/2014/main" id="{BE64F383-0B28-7B29-F744-FA211F4C4A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4436" y="3140968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R6 </a:t>
                </a:r>
              </a:p>
            </p:txBody>
          </p:sp>
          <p:sp>
            <p:nvSpPr>
              <p:cNvPr id="46" name="任意多边形 41">
                <a:extLst>
                  <a:ext uri="{FF2B5EF4-FFF2-40B4-BE49-F238E27FC236}">
                    <a16:creationId xmlns:a16="http://schemas.microsoft.com/office/drawing/2014/main" id="{60A9A4FC-95EC-16D9-BCDD-722F75C76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104" y="4653136"/>
                <a:ext cx="188913" cy="561975"/>
              </a:xfrm>
              <a:custGeom>
                <a:avLst/>
                <a:gdLst>
                  <a:gd name="T0" fmla="*/ 137518 w 188644"/>
                  <a:gd name="T1" fmla="*/ 0 h 561315"/>
                  <a:gd name="T2" fmla="*/ 553 w 188644"/>
                  <a:gd name="T3" fmla="*/ 173232 h 561315"/>
                  <a:gd name="T4" fmla="*/ 183171 w 188644"/>
                  <a:gd name="T5" fmla="*/ 373818 h 561315"/>
                  <a:gd name="T6" fmla="*/ 155778 w 188644"/>
                  <a:gd name="T7" fmla="*/ 565287 h 561315"/>
                  <a:gd name="T8" fmla="*/ 155778 w 188644"/>
                  <a:gd name="T9" fmla="*/ 565287 h 561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644" h="561315">
                    <a:moveTo>
                      <a:pt x="136349" y="0"/>
                    </a:moveTo>
                    <a:cubicBezTo>
                      <a:pt x="64675" y="55075"/>
                      <a:pt x="-6998" y="110151"/>
                      <a:pt x="547" y="172016"/>
                    </a:cubicBezTo>
                    <a:cubicBezTo>
                      <a:pt x="8092" y="233881"/>
                      <a:pt x="155965" y="306309"/>
                      <a:pt x="181616" y="371192"/>
                    </a:cubicBezTo>
                    <a:cubicBezTo>
                      <a:pt x="207267" y="436075"/>
                      <a:pt x="154455" y="561315"/>
                      <a:pt x="154455" y="56131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任意多边形 41">
                <a:extLst>
                  <a:ext uri="{FF2B5EF4-FFF2-40B4-BE49-F238E27FC236}">
                    <a16:creationId xmlns:a16="http://schemas.microsoft.com/office/drawing/2014/main" id="{61E90DE2-B6A8-9155-768E-EB264A54C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367" y="4653136"/>
                <a:ext cx="188913" cy="561975"/>
              </a:xfrm>
              <a:custGeom>
                <a:avLst/>
                <a:gdLst>
                  <a:gd name="T0" fmla="*/ 137518 w 188644"/>
                  <a:gd name="T1" fmla="*/ 0 h 561315"/>
                  <a:gd name="T2" fmla="*/ 553 w 188644"/>
                  <a:gd name="T3" fmla="*/ 173232 h 561315"/>
                  <a:gd name="T4" fmla="*/ 183171 w 188644"/>
                  <a:gd name="T5" fmla="*/ 373818 h 561315"/>
                  <a:gd name="T6" fmla="*/ 155778 w 188644"/>
                  <a:gd name="T7" fmla="*/ 565287 h 561315"/>
                  <a:gd name="T8" fmla="*/ 155778 w 188644"/>
                  <a:gd name="T9" fmla="*/ 565287 h 561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644" h="561315">
                    <a:moveTo>
                      <a:pt x="136349" y="0"/>
                    </a:moveTo>
                    <a:cubicBezTo>
                      <a:pt x="64675" y="55075"/>
                      <a:pt x="-6998" y="110151"/>
                      <a:pt x="547" y="172016"/>
                    </a:cubicBezTo>
                    <a:cubicBezTo>
                      <a:pt x="8092" y="233881"/>
                      <a:pt x="155965" y="306309"/>
                      <a:pt x="181616" y="371192"/>
                    </a:cubicBezTo>
                    <a:cubicBezTo>
                      <a:pt x="207267" y="436075"/>
                      <a:pt x="154455" y="561315"/>
                      <a:pt x="154455" y="56131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文本框 37">
                <a:extLst>
                  <a:ext uri="{FF2B5EF4-FFF2-40B4-BE49-F238E27FC236}">
                    <a16:creationId xmlns:a16="http://schemas.microsoft.com/office/drawing/2014/main" id="{C7B910C3-B253-D7CC-3123-CB0E0AACFE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2120" y="5231175"/>
                <a:ext cx="1414462" cy="646097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800" b="0" baseline="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Function3</a:t>
                </a:r>
              </a:p>
            </p:txBody>
          </p:sp>
          <p:sp>
            <p:nvSpPr>
              <p:cNvPr id="49" name="文本框 37">
                <a:extLst>
                  <a:ext uri="{FF2B5EF4-FFF2-40B4-BE49-F238E27FC236}">
                    <a16:creationId xmlns:a16="http://schemas.microsoft.com/office/drawing/2014/main" id="{5C989EC1-CD67-01DD-9575-D8D6D0E4BC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2120" y="3224855"/>
                <a:ext cx="1414462" cy="708201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800" b="0" baseline="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Function1</a:t>
                </a:r>
              </a:p>
            </p:txBody>
          </p:sp>
          <p:sp>
            <p:nvSpPr>
              <p:cNvPr id="50" name="Line 15">
                <a:extLst>
                  <a:ext uri="{FF2B5EF4-FFF2-40B4-BE49-F238E27FC236}">
                    <a16:creationId xmlns:a16="http://schemas.microsoft.com/office/drawing/2014/main" id="{3B6328BD-D47E-58D2-D779-7A44647D6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5825009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Text Box 14">
                <a:extLst>
                  <a:ext uri="{FF2B5EF4-FFF2-40B4-BE49-F238E27FC236}">
                    <a16:creationId xmlns:a16="http://schemas.microsoft.com/office/drawing/2014/main" id="{3EF3BBCE-617A-5A20-7903-9DC28AB86E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0476" y="5680993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R5 </a:t>
                </a:r>
              </a:p>
            </p:txBody>
          </p:sp>
          <p:sp>
            <p:nvSpPr>
              <p:cNvPr id="52" name="Line 17">
                <a:extLst>
                  <a:ext uri="{FF2B5EF4-FFF2-40B4-BE49-F238E27FC236}">
                    <a16:creationId xmlns:a16="http://schemas.microsoft.com/office/drawing/2014/main" id="{0174D041-58BC-2096-5BE4-0DE51E829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5320953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Text Box 14">
                <a:extLst>
                  <a:ext uri="{FF2B5EF4-FFF2-40B4-BE49-F238E27FC236}">
                    <a16:creationId xmlns:a16="http://schemas.microsoft.com/office/drawing/2014/main" id="{900566D4-0135-B627-12B0-1D3C8092C7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4436" y="5157191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R6 </a:t>
                </a:r>
              </a:p>
            </p:txBody>
          </p:sp>
        </p:grpSp>
        <p:cxnSp>
          <p:nvCxnSpPr>
            <p:cNvPr id="35" name="直接连接符 118">
              <a:extLst>
                <a:ext uri="{FF2B5EF4-FFF2-40B4-BE49-F238E27FC236}">
                  <a16:creationId xmlns:a16="http://schemas.microsoft.com/office/drawing/2014/main" id="{8DF83ABF-51DB-1E9D-A938-1AD7B9839AFD}"/>
                </a:ext>
              </a:extLst>
            </p:cNvPr>
            <p:cNvCxnSpPr/>
            <p:nvPr/>
          </p:nvCxnSpPr>
          <p:spPr bwMode="auto">
            <a:xfrm flipV="1">
              <a:off x="7415808" y="5775953"/>
              <a:ext cx="3758226" cy="27159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直接连接符 119">
              <a:extLst>
                <a:ext uri="{FF2B5EF4-FFF2-40B4-BE49-F238E27FC236}">
                  <a16:creationId xmlns:a16="http://schemas.microsoft.com/office/drawing/2014/main" id="{65B04E78-9832-B7C4-2DA7-B549031242B5}"/>
                </a:ext>
              </a:extLst>
            </p:cNvPr>
            <p:cNvCxnSpPr/>
            <p:nvPr/>
          </p:nvCxnSpPr>
          <p:spPr bwMode="auto">
            <a:xfrm>
              <a:off x="7432012" y="9196995"/>
              <a:ext cx="3720026" cy="5418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" name="灯片编号占位符 53">
            <a:extLst>
              <a:ext uri="{FF2B5EF4-FFF2-40B4-BE49-F238E27FC236}">
                <a16:creationId xmlns:a16="http://schemas.microsoft.com/office/drawing/2014/main" id="{11F33ABF-4582-D3C2-6CF9-F8608264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5" name="左箭头 54">
            <a:extLst>
              <a:ext uri="{FF2B5EF4-FFF2-40B4-BE49-F238E27FC236}">
                <a16:creationId xmlns:a16="http://schemas.microsoft.com/office/drawing/2014/main" id="{6DDC6282-9EF2-3EF7-6AB2-463C4AFCAFFA}"/>
              </a:ext>
            </a:extLst>
          </p:cNvPr>
          <p:cNvSpPr/>
          <p:nvPr/>
        </p:nvSpPr>
        <p:spPr bwMode="auto">
          <a:xfrm>
            <a:off x="4211960" y="1863516"/>
            <a:ext cx="1224136" cy="40365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7386720F-0027-F503-7B63-1D2555874483}"/>
              </a:ext>
            </a:extLst>
          </p:cNvPr>
          <p:cNvSpPr txBox="1"/>
          <p:nvPr/>
        </p:nvSpPr>
        <p:spPr>
          <a:xfrm>
            <a:off x="4641618" y="159770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baseline="0" dirty="0">
                <a:solidFill>
                  <a:srgbClr val="FF0000"/>
                </a:solidFill>
              </a:rPr>
              <a:t>IVT</a:t>
            </a:r>
            <a:endParaRPr kumimoji="1" lang="zh-CN" altLang="en-US" sz="2000" b="1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9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Interrupt Signal to CPU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Several things must be true for an I/O device to actually interrupt the processor (ALL the three elements are present)</a:t>
            </a:r>
          </a:p>
          <a:p>
            <a:pPr lvl="1">
              <a:defRPr/>
            </a:pPr>
            <a:r>
              <a:rPr lang="en-US" altLang="zh-CN" dirty="0"/>
              <a:t>The I/O device must want service(</a:t>
            </a:r>
            <a:r>
              <a:rPr lang="en-US" altLang="zh-CN" i="1" dirty="0">
                <a:solidFill>
                  <a:schemeClr val="accent2"/>
                </a:solidFill>
                <a:ea typeface="宋体" panose="02010600030101010101" pitchFamily="2" charset="-122"/>
              </a:rPr>
              <a:t>ready bit = 1</a:t>
            </a:r>
            <a:r>
              <a:rPr lang="en-US" altLang="zh-CN" dirty="0"/>
              <a:t>)</a:t>
            </a:r>
          </a:p>
          <a:p>
            <a:pPr lvl="1">
              <a:defRPr/>
            </a:pPr>
            <a:r>
              <a:rPr lang="en-US" altLang="zh-CN" dirty="0"/>
              <a:t>The device must have the right to request the service(</a:t>
            </a:r>
            <a:r>
              <a:rPr lang="en-US" altLang="zh-CN" i="1" dirty="0">
                <a:solidFill>
                  <a:schemeClr val="accent2"/>
                </a:solidFill>
                <a:ea typeface="宋体" panose="02010600030101010101" pitchFamily="2" charset="-122"/>
              </a:rPr>
              <a:t>interrupt enable bit = 1</a:t>
            </a:r>
            <a:r>
              <a:rPr lang="en-US" altLang="zh-CN" dirty="0"/>
              <a:t>).</a:t>
            </a:r>
          </a:p>
          <a:p>
            <a:pPr lvl="1">
              <a:defRPr/>
            </a:pPr>
            <a:r>
              <a:rPr lang="en-US" altLang="zh-CN" dirty="0"/>
              <a:t>The device request must be more urgent than what the processor is currently doing. </a:t>
            </a:r>
          </a:p>
          <a:p>
            <a:pPr lvl="1">
              <a:lnSpc>
                <a:spcPct val="90000"/>
              </a:lnSpc>
              <a:defRPr/>
            </a:pPr>
            <a:endParaRPr lang="en-US" altLang="zh-CN" dirty="0"/>
          </a:p>
          <a:p>
            <a:pPr marL="45720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CN" altLang="en-US" dirty="0"/>
          </a:p>
        </p:txBody>
      </p:sp>
      <p:sp>
        <p:nvSpPr>
          <p:cNvPr id="3891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B2B8D-1972-4E0F-96AF-D40C11F1E5C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7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7133F-8665-4313-BC8A-3BDE76FFF83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41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7367E2-6728-458D-A9A5-7F28E8D5540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3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0D971D-092E-447A-96A2-EFC5AA37EDE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Interrupt Signal to CPU</a:t>
            </a:r>
            <a:endParaRPr lang="zh-CN" altLang="en-US" b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>
                <a:solidFill>
                  <a:srgbClr val="CC0000"/>
                </a:solidFill>
              </a:rPr>
              <a:t>At the device side(</a:t>
            </a:r>
            <a:r>
              <a:rPr lang="en-US" altLang="zh-CN" i="1">
                <a:solidFill>
                  <a:schemeClr val="accent2"/>
                </a:solidFill>
                <a:ea typeface="宋体" panose="02010600030101010101" pitchFamily="2" charset="-122"/>
              </a:rPr>
              <a:t>I/O device set</a:t>
            </a:r>
            <a:r>
              <a:rPr lang="en-US" altLang="zh-CN">
                <a:solidFill>
                  <a:srgbClr val="CC000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Control register has “Interrupt Enable” bit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Must be set for interrupt to be generated</a:t>
            </a:r>
            <a:endParaRPr lang="zh-CN" altLang="en-US"/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rgbClr val="CC0000"/>
                </a:solidFill>
              </a:rPr>
              <a:t>At the processor(</a:t>
            </a:r>
            <a:r>
              <a:rPr lang="en-US" altLang="zh-CN" i="1">
                <a:solidFill>
                  <a:schemeClr val="accent2"/>
                </a:solidFill>
                <a:ea typeface="宋体" panose="02010600030101010101" pitchFamily="2" charset="-122"/>
              </a:rPr>
              <a:t>CPU set</a:t>
            </a:r>
            <a:r>
              <a:rPr lang="en-US" altLang="zh-CN">
                <a:solidFill>
                  <a:srgbClr val="CC000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Sometimes have “Interrupt Mask” register (LC-3 does not)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When set, processor ignores INT signal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Why? - Example: may not want to be interrupted while in ISR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4826000" y="4568825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5130800" y="4568825"/>
            <a:ext cx="21336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7267575" y="4498975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KBSR</a:t>
            </a: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4749800" y="434181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15</a:t>
            </a:r>
          </a:p>
        </p:txBody>
      </p:sp>
      <p:sp>
        <p:nvSpPr>
          <p:cNvPr id="39946" name="Text Box 8"/>
          <p:cNvSpPr txBox="1">
            <a:spLocks noChangeArrowheads="1"/>
          </p:cNvSpPr>
          <p:nvPr/>
        </p:nvSpPr>
        <p:spPr bwMode="auto">
          <a:xfrm>
            <a:off x="4902200" y="434181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14</a:t>
            </a:r>
          </a:p>
        </p:txBody>
      </p:sp>
      <p:sp>
        <p:nvSpPr>
          <p:cNvPr id="39947" name="Text Box 9"/>
          <p:cNvSpPr txBox="1">
            <a:spLocks noChangeArrowheads="1"/>
          </p:cNvSpPr>
          <p:nvPr/>
        </p:nvSpPr>
        <p:spPr bwMode="auto">
          <a:xfrm>
            <a:off x="7070725" y="4340225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0</a:t>
            </a:r>
          </a:p>
        </p:txBody>
      </p:sp>
      <p:sp>
        <p:nvSpPr>
          <p:cNvPr id="39948" name="Text Box 10"/>
          <p:cNvSpPr txBox="1">
            <a:spLocks noChangeArrowheads="1"/>
          </p:cNvSpPr>
          <p:nvPr/>
        </p:nvSpPr>
        <p:spPr bwMode="auto">
          <a:xfrm>
            <a:off x="214313" y="4492625"/>
            <a:ext cx="36369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I/O device set: ready bit</a:t>
            </a:r>
          </a:p>
        </p:txBody>
      </p:sp>
      <p:sp>
        <p:nvSpPr>
          <p:cNvPr id="39949" name="Line 11"/>
          <p:cNvSpPr>
            <a:spLocks noChangeShapeType="1"/>
          </p:cNvSpPr>
          <p:nvPr/>
        </p:nvSpPr>
        <p:spPr bwMode="auto">
          <a:xfrm>
            <a:off x="3759200" y="4721225"/>
            <a:ext cx="1143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0" name="Text Box 12"/>
          <p:cNvSpPr txBox="1">
            <a:spLocks noChangeArrowheads="1"/>
          </p:cNvSpPr>
          <p:nvPr/>
        </p:nvSpPr>
        <p:spPr bwMode="auto">
          <a:xfrm>
            <a:off x="5054600" y="434181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13</a:t>
            </a:r>
          </a:p>
        </p:txBody>
      </p:sp>
      <p:sp>
        <p:nvSpPr>
          <p:cNvPr id="39951" name="Rectangle 13"/>
          <p:cNvSpPr>
            <a:spLocks noChangeArrowheads="1"/>
          </p:cNvSpPr>
          <p:nvPr/>
        </p:nvSpPr>
        <p:spPr bwMode="auto">
          <a:xfrm>
            <a:off x="4978400" y="4568825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2" name="Text Box 14"/>
          <p:cNvSpPr txBox="1">
            <a:spLocks noChangeArrowheads="1"/>
          </p:cNvSpPr>
          <p:nvPr/>
        </p:nvSpPr>
        <p:spPr bwMode="auto">
          <a:xfrm>
            <a:off x="539750" y="3860800"/>
            <a:ext cx="43386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CPU set: interrupt enable bit</a:t>
            </a:r>
          </a:p>
        </p:txBody>
      </p:sp>
      <p:sp>
        <p:nvSpPr>
          <p:cNvPr id="39953" name="Line 15"/>
          <p:cNvSpPr>
            <a:spLocks noChangeShapeType="1"/>
          </p:cNvSpPr>
          <p:nvPr/>
        </p:nvSpPr>
        <p:spPr bwMode="auto">
          <a:xfrm>
            <a:off x="4445000" y="4340225"/>
            <a:ext cx="6096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4" name="AutoShape 16"/>
          <p:cNvSpPr>
            <a:spLocks noChangeArrowheads="1"/>
          </p:cNvSpPr>
          <p:nvPr/>
        </p:nvSpPr>
        <p:spPr bwMode="auto">
          <a:xfrm>
            <a:off x="5664200" y="5102225"/>
            <a:ext cx="457200" cy="4572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5" name="Line 17"/>
          <p:cNvSpPr>
            <a:spLocks noChangeShapeType="1"/>
          </p:cNvSpPr>
          <p:nvPr/>
        </p:nvSpPr>
        <p:spPr bwMode="auto">
          <a:xfrm>
            <a:off x="5054600" y="47974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6" name="Line 18"/>
          <p:cNvSpPr>
            <a:spLocks noChangeShapeType="1"/>
          </p:cNvSpPr>
          <p:nvPr/>
        </p:nvSpPr>
        <p:spPr bwMode="auto">
          <a:xfrm>
            <a:off x="5054600" y="52546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7" name="Line 19"/>
          <p:cNvSpPr>
            <a:spLocks noChangeShapeType="1"/>
          </p:cNvSpPr>
          <p:nvPr/>
        </p:nvSpPr>
        <p:spPr bwMode="auto">
          <a:xfrm>
            <a:off x="4902200" y="47974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8" name="Line 20"/>
          <p:cNvSpPr>
            <a:spLocks noChangeShapeType="1"/>
          </p:cNvSpPr>
          <p:nvPr/>
        </p:nvSpPr>
        <p:spPr bwMode="auto">
          <a:xfrm>
            <a:off x="4902200" y="54832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9" name="Line 21"/>
          <p:cNvSpPr>
            <a:spLocks noChangeShapeType="1"/>
          </p:cNvSpPr>
          <p:nvPr/>
        </p:nvSpPr>
        <p:spPr bwMode="auto">
          <a:xfrm>
            <a:off x="6121400" y="53308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60" name="Text Box 22"/>
          <p:cNvSpPr txBox="1">
            <a:spLocks noChangeArrowheads="1"/>
          </p:cNvSpPr>
          <p:nvPr/>
        </p:nvSpPr>
        <p:spPr bwMode="auto">
          <a:xfrm>
            <a:off x="6654800" y="5102225"/>
            <a:ext cx="23987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interrupt signal </a:t>
            </a:r>
            <a:b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to processor(</a:t>
            </a: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INT</a:t>
            </a: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361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Processor State Register(PSR)</a:t>
            </a:r>
            <a:endParaRPr lang="zh-CN" altLang="en-US" dirty="0"/>
          </a:p>
        </p:txBody>
      </p:sp>
      <p:sp>
        <p:nvSpPr>
          <p:cNvPr id="40963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2CD31-96EA-47A6-866A-F02734D3D87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4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77CD7F-6A9B-48C7-90A0-B965B458B8C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65" name="组合 37"/>
          <p:cNvGrpSpPr>
            <a:grpSpLocks/>
          </p:cNvGrpSpPr>
          <p:nvPr/>
        </p:nvGrpSpPr>
        <p:grpSpPr bwMode="auto">
          <a:xfrm>
            <a:off x="468313" y="1773238"/>
            <a:ext cx="6911975" cy="360362"/>
            <a:chOff x="467544" y="2852936"/>
            <a:chExt cx="6912768" cy="360040"/>
          </a:xfrm>
        </p:grpSpPr>
        <p:sp>
          <p:nvSpPr>
            <p:cNvPr id="40979" name="矩形 21"/>
            <p:cNvSpPr>
              <a:spLocks noChangeArrowheads="1"/>
            </p:cNvSpPr>
            <p:nvPr/>
          </p:nvSpPr>
          <p:spPr bwMode="auto">
            <a:xfrm>
              <a:off x="467544" y="2852936"/>
              <a:ext cx="432048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15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80" name="矩形 22"/>
            <p:cNvSpPr>
              <a:spLocks noChangeArrowheads="1"/>
            </p:cNvSpPr>
            <p:nvPr/>
          </p:nvSpPr>
          <p:spPr bwMode="auto">
            <a:xfrm>
              <a:off x="899592" y="2852936"/>
              <a:ext cx="432048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14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81" name="矩形 23"/>
            <p:cNvSpPr>
              <a:spLocks noChangeArrowheads="1"/>
            </p:cNvSpPr>
            <p:nvPr/>
          </p:nvSpPr>
          <p:spPr bwMode="auto">
            <a:xfrm>
              <a:off x="1331640" y="2852936"/>
              <a:ext cx="432048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13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82" name="矩形 24"/>
            <p:cNvSpPr>
              <a:spLocks noChangeArrowheads="1"/>
            </p:cNvSpPr>
            <p:nvPr/>
          </p:nvSpPr>
          <p:spPr bwMode="auto">
            <a:xfrm>
              <a:off x="1763688" y="2852936"/>
              <a:ext cx="432048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83" name="矩形 25"/>
            <p:cNvSpPr>
              <a:spLocks noChangeArrowheads="1"/>
            </p:cNvSpPr>
            <p:nvPr/>
          </p:nvSpPr>
          <p:spPr bwMode="auto">
            <a:xfrm>
              <a:off x="2195736" y="2852936"/>
              <a:ext cx="432048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11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84" name="矩形 26"/>
            <p:cNvSpPr>
              <a:spLocks noChangeArrowheads="1"/>
            </p:cNvSpPr>
            <p:nvPr/>
          </p:nvSpPr>
          <p:spPr bwMode="auto">
            <a:xfrm>
              <a:off x="2627784" y="2852936"/>
              <a:ext cx="432048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10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85" name="矩形 27"/>
            <p:cNvSpPr>
              <a:spLocks noChangeArrowheads="1"/>
            </p:cNvSpPr>
            <p:nvPr/>
          </p:nvSpPr>
          <p:spPr bwMode="auto">
            <a:xfrm>
              <a:off x="3059832" y="2852936"/>
              <a:ext cx="432048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9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86" name="矩形 28"/>
            <p:cNvSpPr>
              <a:spLocks noChangeArrowheads="1"/>
            </p:cNvSpPr>
            <p:nvPr/>
          </p:nvSpPr>
          <p:spPr bwMode="auto">
            <a:xfrm>
              <a:off x="3491880" y="2852936"/>
              <a:ext cx="432048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8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87" name="矩形 29"/>
            <p:cNvSpPr>
              <a:spLocks noChangeArrowheads="1"/>
            </p:cNvSpPr>
            <p:nvPr/>
          </p:nvSpPr>
          <p:spPr bwMode="auto">
            <a:xfrm>
              <a:off x="3923928" y="2852936"/>
              <a:ext cx="432048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7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88" name="矩形 30"/>
            <p:cNvSpPr>
              <a:spLocks noChangeArrowheads="1"/>
            </p:cNvSpPr>
            <p:nvPr/>
          </p:nvSpPr>
          <p:spPr bwMode="auto">
            <a:xfrm>
              <a:off x="4355976" y="2852936"/>
              <a:ext cx="432048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6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89" name="矩形 31"/>
            <p:cNvSpPr>
              <a:spLocks noChangeArrowheads="1"/>
            </p:cNvSpPr>
            <p:nvPr/>
          </p:nvSpPr>
          <p:spPr bwMode="auto">
            <a:xfrm>
              <a:off x="4788024" y="2852936"/>
              <a:ext cx="432048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5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90" name="矩形 32"/>
            <p:cNvSpPr>
              <a:spLocks noChangeArrowheads="1"/>
            </p:cNvSpPr>
            <p:nvPr/>
          </p:nvSpPr>
          <p:spPr bwMode="auto">
            <a:xfrm>
              <a:off x="5220072" y="2852936"/>
              <a:ext cx="432048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4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91" name="矩形 33"/>
            <p:cNvSpPr>
              <a:spLocks noChangeArrowheads="1"/>
            </p:cNvSpPr>
            <p:nvPr/>
          </p:nvSpPr>
          <p:spPr bwMode="auto">
            <a:xfrm>
              <a:off x="5652120" y="2852936"/>
              <a:ext cx="432048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92" name="矩形 34"/>
            <p:cNvSpPr>
              <a:spLocks noChangeArrowheads="1"/>
            </p:cNvSpPr>
            <p:nvPr/>
          </p:nvSpPr>
          <p:spPr bwMode="auto">
            <a:xfrm>
              <a:off x="6084168" y="2852936"/>
              <a:ext cx="432048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93" name="矩形 35"/>
            <p:cNvSpPr>
              <a:spLocks noChangeArrowheads="1"/>
            </p:cNvSpPr>
            <p:nvPr/>
          </p:nvSpPr>
          <p:spPr bwMode="auto">
            <a:xfrm>
              <a:off x="6516216" y="2852936"/>
              <a:ext cx="432048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94" name="矩形 36"/>
            <p:cNvSpPr>
              <a:spLocks noChangeArrowheads="1"/>
            </p:cNvSpPr>
            <p:nvPr/>
          </p:nvSpPr>
          <p:spPr bwMode="auto">
            <a:xfrm>
              <a:off x="6948264" y="2852936"/>
              <a:ext cx="432048" cy="3600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966" name="矩形 5"/>
          <p:cNvSpPr>
            <a:spLocks noChangeArrowheads="1"/>
          </p:cNvSpPr>
          <p:nvPr/>
        </p:nvSpPr>
        <p:spPr bwMode="auto">
          <a:xfrm>
            <a:off x="468313" y="2133600"/>
            <a:ext cx="431800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7" name="矩形 6"/>
          <p:cNvSpPr>
            <a:spLocks noChangeArrowheads="1"/>
          </p:cNvSpPr>
          <p:nvPr/>
        </p:nvSpPr>
        <p:spPr bwMode="auto">
          <a:xfrm>
            <a:off x="900113" y="2133600"/>
            <a:ext cx="1766887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8" name="矩形 10"/>
          <p:cNvSpPr>
            <a:spLocks noChangeArrowheads="1"/>
          </p:cNvSpPr>
          <p:nvPr/>
        </p:nvSpPr>
        <p:spPr bwMode="auto">
          <a:xfrm>
            <a:off x="2627313" y="2133600"/>
            <a:ext cx="1295400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PL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9" name="矩形 13"/>
          <p:cNvSpPr>
            <a:spLocks noChangeArrowheads="1"/>
          </p:cNvSpPr>
          <p:nvPr/>
        </p:nvSpPr>
        <p:spPr bwMode="auto">
          <a:xfrm>
            <a:off x="3924300" y="2133600"/>
            <a:ext cx="2159000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0" name="矩形 18"/>
          <p:cNvSpPr>
            <a:spLocks noChangeArrowheads="1"/>
          </p:cNvSpPr>
          <p:nvPr/>
        </p:nvSpPr>
        <p:spPr bwMode="auto">
          <a:xfrm>
            <a:off x="6084888" y="2133600"/>
            <a:ext cx="431800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1" name="矩形 19"/>
          <p:cNvSpPr>
            <a:spLocks noChangeArrowheads="1"/>
          </p:cNvSpPr>
          <p:nvPr/>
        </p:nvSpPr>
        <p:spPr bwMode="auto">
          <a:xfrm>
            <a:off x="6516688" y="2133600"/>
            <a:ext cx="431800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Z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2" name="矩形 20"/>
          <p:cNvSpPr>
            <a:spLocks noChangeArrowheads="1"/>
          </p:cNvSpPr>
          <p:nvPr/>
        </p:nvSpPr>
        <p:spPr bwMode="auto">
          <a:xfrm>
            <a:off x="6948488" y="2133600"/>
            <a:ext cx="431800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3" name="矩形 20"/>
          <p:cNvSpPr>
            <a:spLocks noChangeArrowheads="1"/>
          </p:cNvSpPr>
          <p:nvPr/>
        </p:nvSpPr>
        <p:spPr bwMode="auto">
          <a:xfrm>
            <a:off x="7467600" y="2133600"/>
            <a:ext cx="633413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PSR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4" name="矩形 18"/>
          <p:cNvSpPr>
            <a:spLocks noChangeArrowheads="1"/>
          </p:cNvSpPr>
          <p:nvPr/>
        </p:nvSpPr>
        <p:spPr bwMode="auto">
          <a:xfrm>
            <a:off x="6057900" y="2600325"/>
            <a:ext cx="1512888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Cond Codes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5" name="矩形 18"/>
          <p:cNvSpPr>
            <a:spLocks noChangeArrowheads="1"/>
          </p:cNvSpPr>
          <p:nvPr/>
        </p:nvSpPr>
        <p:spPr bwMode="auto">
          <a:xfrm>
            <a:off x="2413000" y="2652713"/>
            <a:ext cx="1801813" cy="3603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Priority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Level 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6" name="矩形 18"/>
          <p:cNvSpPr>
            <a:spLocks noChangeArrowheads="1"/>
          </p:cNvSpPr>
          <p:nvPr/>
        </p:nvSpPr>
        <p:spPr bwMode="auto">
          <a:xfrm>
            <a:off x="2393950" y="1125538"/>
            <a:ext cx="3475038" cy="3603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The Processor Status  Register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7" name="内容占位符 2"/>
          <p:cNvSpPr>
            <a:spLocks noGrp="1"/>
          </p:cNvSpPr>
          <p:nvPr>
            <p:ph idx="1"/>
          </p:nvPr>
        </p:nvSpPr>
        <p:spPr>
          <a:xfrm>
            <a:off x="179388" y="3321050"/>
            <a:ext cx="8659812" cy="3141663"/>
          </a:xfrm>
        </p:spPr>
        <p:txBody>
          <a:bodyPr/>
          <a:lstStyle/>
          <a:p>
            <a:r>
              <a:rPr lang="en-US" altLang="zh-CN" dirty="0"/>
              <a:t>PSR[15]</a:t>
            </a:r>
          </a:p>
          <a:p>
            <a:pPr lvl="1"/>
            <a:r>
              <a:rPr lang="en-US" altLang="zh-CN" dirty="0"/>
              <a:t>0, privileged (supervisor) mode</a:t>
            </a:r>
          </a:p>
          <a:p>
            <a:pPr lvl="1"/>
            <a:r>
              <a:rPr lang="en-US" altLang="zh-CN" dirty="0"/>
              <a:t>1, unprivileged(user)mode</a:t>
            </a:r>
          </a:p>
          <a:p>
            <a:r>
              <a:rPr lang="en-US" altLang="zh-CN" dirty="0"/>
              <a:t>The Priority Level of a program being executed  </a:t>
            </a:r>
          </a:p>
          <a:p>
            <a:pPr lvl="1"/>
            <a:r>
              <a:rPr lang="en-US" altLang="zh-CN" dirty="0"/>
              <a:t>PL[10:8]</a:t>
            </a:r>
          </a:p>
          <a:p>
            <a:pPr lvl="1"/>
            <a:r>
              <a:rPr lang="en-US" altLang="zh-CN" dirty="0"/>
              <a:t>0(</a:t>
            </a:r>
            <a:r>
              <a:rPr lang="zh-CN" altLang="en-US" dirty="0"/>
              <a:t>最低</a:t>
            </a:r>
            <a:r>
              <a:rPr lang="en-US" altLang="zh-CN" dirty="0"/>
              <a:t>)~7(</a:t>
            </a:r>
            <a:r>
              <a:rPr lang="zh-CN" altLang="en-US" dirty="0"/>
              <a:t>最高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0978" name="矩形 18"/>
          <p:cNvSpPr>
            <a:spLocks noChangeArrowheads="1"/>
          </p:cNvSpPr>
          <p:nvPr/>
        </p:nvSpPr>
        <p:spPr bwMode="auto">
          <a:xfrm>
            <a:off x="179388" y="2673350"/>
            <a:ext cx="1368425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Priv Mode 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97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Generation of the Interrupt Signal to CPU</a:t>
            </a:r>
            <a:endParaRPr lang="zh-CN" altLang="en-US" dirty="0"/>
          </a:p>
        </p:txBody>
      </p:sp>
      <p:sp>
        <p:nvSpPr>
          <p:cNvPr id="41987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5FC04-B6B9-4569-9F4C-F4EBD193E42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8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578C5-0734-405A-BB95-731FEB34055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989" name="组合 31"/>
          <p:cNvGrpSpPr>
            <a:grpSpLocks/>
          </p:cNvGrpSpPr>
          <p:nvPr/>
        </p:nvGrpSpPr>
        <p:grpSpPr bwMode="auto">
          <a:xfrm>
            <a:off x="323850" y="2564904"/>
            <a:ext cx="3416300" cy="1219200"/>
            <a:chOff x="306760" y="1544216"/>
            <a:chExt cx="3417913" cy="1219200"/>
          </a:xfrm>
        </p:grpSpPr>
        <p:sp>
          <p:nvSpPr>
            <p:cNvPr id="42035" name="Rectangle 4"/>
            <p:cNvSpPr>
              <a:spLocks noChangeArrowheads="1"/>
            </p:cNvSpPr>
            <p:nvPr/>
          </p:nvSpPr>
          <p:spPr bwMode="auto">
            <a:xfrm>
              <a:off x="306760" y="1772816"/>
              <a:ext cx="152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36" name="Rectangle 5"/>
            <p:cNvSpPr>
              <a:spLocks noChangeArrowheads="1"/>
            </p:cNvSpPr>
            <p:nvPr/>
          </p:nvSpPr>
          <p:spPr bwMode="auto">
            <a:xfrm>
              <a:off x="611560" y="1772816"/>
              <a:ext cx="2133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37" name="Text Box 6"/>
            <p:cNvSpPr txBox="1">
              <a:spLocks noChangeArrowheads="1"/>
            </p:cNvSpPr>
            <p:nvPr/>
          </p:nvSpPr>
          <p:spPr bwMode="auto">
            <a:xfrm>
              <a:off x="2821336" y="1702966"/>
              <a:ext cx="90333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PL1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Device</a:t>
              </a:r>
            </a:p>
          </p:txBody>
        </p:sp>
        <p:sp>
          <p:nvSpPr>
            <p:cNvPr id="42038" name="Text Box 8"/>
            <p:cNvSpPr txBox="1">
              <a:spLocks noChangeArrowheads="1"/>
            </p:cNvSpPr>
            <p:nvPr/>
          </p:nvSpPr>
          <p:spPr bwMode="auto">
            <a:xfrm>
              <a:off x="382960" y="1545804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14</a:t>
              </a:r>
            </a:p>
          </p:txBody>
        </p:sp>
        <p:sp>
          <p:nvSpPr>
            <p:cNvPr id="42039" name="Text Box 9"/>
            <p:cNvSpPr txBox="1">
              <a:spLocks noChangeArrowheads="1"/>
            </p:cNvSpPr>
            <p:nvPr/>
          </p:nvSpPr>
          <p:spPr bwMode="auto">
            <a:xfrm>
              <a:off x="2551485" y="1544216"/>
              <a:ext cx="2540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0</a:t>
              </a:r>
            </a:p>
          </p:txBody>
        </p:sp>
        <p:sp>
          <p:nvSpPr>
            <p:cNvPr id="42040" name="Text Box 12"/>
            <p:cNvSpPr txBox="1">
              <a:spLocks noChangeArrowheads="1"/>
            </p:cNvSpPr>
            <p:nvPr/>
          </p:nvSpPr>
          <p:spPr bwMode="auto">
            <a:xfrm>
              <a:off x="535360" y="1545804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13</a:t>
              </a:r>
            </a:p>
          </p:txBody>
        </p:sp>
        <p:sp>
          <p:nvSpPr>
            <p:cNvPr id="42041" name="Rectangle 13"/>
            <p:cNvSpPr>
              <a:spLocks noChangeArrowheads="1"/>
            </p:cNvSpPr>
            <p:nvPr/>
          </p:nvSpPr>
          <p:spPr bwMode="auto">
            <a:xfrm>
              <a:off x="459160" y="1772816"/>
              <a:ext cx="152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42" name="AutoShape 16"/>
            <p:cNvSpPr>
              <a:spLocks noChangeArrowheads="1"/>
            </p:cNvSpPr>
            <p:nvPr/>
          </p:nvSpPr>
          <p:spPr bwMode="auto">
            <a:xfrm>
              <a:off x="1144960" y="2306216"/>
              <a:ext cx="457200" cy="457200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43" name="Line 17"/>
            <p:cNvSpPr>
              <a:spLocks noChangeShapeType="1"/>
            </p:cNvSpPr>
            <p:nvPr/>
          </p:nvSpPr>
          <p:spPr bwMode="auto">
            <a:xfrm>
              <a:off x="535360" y="2001416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44" name="Line 18"/>
            <p:cNvSpPr>
              <a:spLocks noChangeShapeType="1"/>
            </p:cNvSpPr>
            <p:nvPr/>
          </p:nvSpPr>
          <p:spPr bwMode="auto">
            <a:xfrm>
              <a:off x="535360" y="2458616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45" name="Line 19"/>
            <p:cNvSpPr>
              <a:spLocks noChangeShapeType="1"/>
            </p:cNvSpPr>
            <p:nvPr/>
          </p:nvSpPr>
          <p:spPr bwMode="auto">
            <a:xfrm>
              <a:off x="382960" y="200141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46" name="Line 20"/>
            <p:cNvSpPr>
              <a:spLocks noChangeShapeType="1"/>
            </p:cNvSpPr>
            <p:nvPr/>
          </p:nvSpPr>
          <p:spPr bwMode="auto">
            <a:xfrm>
              <a:off x="382960" y="2687216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47" name="Line 21"/>
            <p:cNvSpPr>
              <a:spLocks noChangeShapeType="1"/>
            </p:cNvSpPr>
            <p:nvPr/>
          </p:nvSpPr>
          <p:spPr bwMode="auto">
            <a:xfrm>
              <a:off x="1602160" y="2534816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990" name="组合 60"/>
          <p:cNvGrpSpPr>
            <a:grpSpLocks/>
          </p:cNvGrpSpPr>
          <p:nvPr/>
        </p:nvGrpSpPr>
        <p:grpSpPr bwMode="auto">
          <a:xfrm>
            <a:off x="323850" y="3717429"/>
            <a:ext cx="3416300" cy="1219200"/>
            <a:chOff x="306760" y="1544216"/>
            <a:chExt cx="3417913" cy="1219200"/>
          </a:xfrm>
        </p:grpSpPr>
        <p:sp>
          <p:nvSpPr>
            <p:cNvPr id="42022" name="Rectangle 4"/>
            <p:cNvSpPr>
              <a:spLocks noChangeArrowheads="1"/>
            </p:cNvSpPr>
            <p:nvPr/>
          </p:nvSpPr>
          <p:spPr bwMode="auto">
            <a:xfrm>
              <a:off x="306760" y="1772816"/>
              <a:ext cx="152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23" name="Rectangle 5"/>
            <p:cNvSpPr>
              <a:spLocks noChangeArrowheads="1"/>
            </p:cNvSpPr>
            <p:nvPr/>
          </p:nvSpPr>
          <p:spPr bwMode="auto">
            <a:xfrm>
              <a:off x="611560" y="1772816"/>
              <a:ext cx="2133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24" name="Text Box 6"/>
            <p:cNvSpPr txBox="1">
              <a:spLocks noChangeArrowheads="1"/>
            </p:cNvSpPr>
            <p:nvPr/>
          </p:nvSpPr>
          <p:spPr bwMode="auto">
            <a:xfrm>
              <a:off x="2821336" y="1702966"/>
              <a:ext cx="90333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PL2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Device</a:t>
              </a:r>
            </a:p>
          </p:txBody>
        </p:sp>
        <p:sp>
          <p:nvSpPr>
            <p:cNvPr id="42025" name="Text Box 8"/>
            <p:cNvSpPr txBox="1">
              <a:spLocks noChangeArrowheads="1"/>
            </p:cNvSpPr>
            <p:nvPr/>
          </p:nvSpPr>
          <p:spPr bwMode="auto">
            <a:xfrm>
              <a:off x="382960" y="1545804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14</a:t>
              </a:r>
            </a:p>
          </p:txBody>
        </p:sp>
        <p:sp>
          <p:nvSpPr>
            <p:cNvPr id="42026" name="Text Box 9"/>
            <p:cNvSpPr txBox="1">
              <a:spLocks noChangeArrowheads="1"/>
            </p:cNvSpPr>
            <p:nvPr/>
          </p:nvSpPr>
          <p:spPr bwMode="auto">
            <a:xfrm>
              <a:off x="2551485" y="1544216"/>
              <a:ext cx="2540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0</a:t>
              </a:r>
            </a:p>
          </p:txBody>
        </p:sp>
        <p:sp>
          <p:nvSpPr>
            <p:cNvPr id="42027" name="Text Box 12"/>
            <p:cNvSpPr txBox="1">
              <a:spLocks noChangeArrowheads="1"/>
            </p:cNvSpPr>
            <p:nvPr/>
          </p:nvSpPr>
          <p:spPr bwMode="auto">
            <a:xfrm>
              <a:off x="535360" y="1545804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13</a:t>
              </a:r>
            </a:p>
          </p:txBody>
        </p:sp>
        <p:sp>
          <p:nvSpPr>
            <p:cNvPr id="42028" name="Rectangle 13"/>
            <p:cNvSpPr>
              <a:spLocks noChangeArrowheads="1"/>
            </p:cNvSpPr>
            <p:nvPr/>
          </p:nvSpPr>
          <p:spPr bwMode="auto">
            <a:xfrm>
              <a:off x="459160" y="1772816"/>
              <a:ext cx="152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29" name="AutoShape 16"/>
            <p:cNvSpPr>
              <a:spLocks noChangeArrowheads="1"/>
            </p:cNvSpPr>
            <p:nvPr/>
          </p:nvSpPr>
          <p:spPr bwMode="auto">
            <a:xfrm>
              <a:off x="1144960" y="2306216"/>
              <a:ext cx="457200" cy="457200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30" name="Line 17"/>
            <p:cNvSpPr>
              <a:spLocks noChangeShapeType="1"/>
            </p:cNvSpPr>
            <p:nvPr/>
          </p:nvSpPr>
          <p:spPr bwMode="auto">
            <a:xfrm>
              <a:off x="535360" y="2001416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31" name="Line 18"/>
            <p:cNvSpPr>
              <a:spLocks noChangeShapeType="1"/>
            </p:cNvSpPr>
            <p:nvPr/>
          </p:nvSpPr>
          <p:spPr bwMode="auto">
            <a:xfrm>
              <a:off x="535360" y="2458616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32" name="Line 19"/>
            <p:cNvSpPr>
              <a:spLocks noChangeShapeType="1"/>
            </p:cNvSpPr>
            <p:nvPr/>
          </p:nvSpPr>
          <p:spPr bwMode="auto">
            <a:xfrm>
              <a:off x="382960" y="200141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33" name="Line 20"/>
            <p:cNvSpPr>
              <a:spLocks noChangeShapeType="1"/>
            </p:cNvSpPr>
            <p:nvPr/>
          </p:nvSpPr>
          <p:spPr bwMode="auto">
            <a:xfrm>
              <a:off x="382960" y="2687216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34" name="Line 21"/>
            <p:cNvSpPr>
              <a:spLocks noChangeShapeType="1"/>
            </p:cNvSpPr>
            <p:nvPr/>
          </p:nvSpPr>
          <p:spPr bwMode="auto">
            <a:xfrm>
              <a:off x="1602160" y="2534816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991" name="组合 74"/>
          <p:cNvGrpSpPr>
            <a:grpSpLocks/>
          </p:cNvGrpSpPr>
          <p:nvPr/>
        </p:nvGrpSpPr>
        <p:grpSpPr bwMode="auto">
          <a:xfrm>
            <a:off x="323850" y="5301754"/>
            <a:ext cx="3416300" cy="1219200"/>
            <a:chOff x="306760" y="1544216"/>
            <a:chExt cx="3417913" cy="1219200"/>
          </a:xfrm>
        </p:grpSpPr>
        <p:sp>
          <p:nvSpPr>
            <p:cNvPr id="42009" name="Rectangle 4"/>
            <p:cNvSpPr>
              <a:spLocks noChangeArrowheads="1"/>
            </p:cNvSpPr>
            <p:nvPr/>
          </p:nvSpPr>
          <p:spPr bwMode="auto">
            <a:xfrm>
              <a:off x="306760" y="1772816"/>
              <a:ext cx="152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10" name="Rectangle 5"/>
            <p:cNvSpPr>
              <a:spLocks noChangeArrowheads="1"/>
            </p:cNvSpPr>
            <p:nvPr/>
          </p:nvSpPr>
          <p:spPr bwMode="auto">
            <a:xfrm>
              <a:off x="611560" y="1772816"/>
              <a:ext cx="2133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11" name="Text Box 6"/>
            <p:cNvSpPr txBox="1">
              <a:spLocks noChangeArrowheads="1"/>
            </p:cNvSpPr>
            <p:nvPr/>
          </p:nvSpPr>
          <p:spPr bwMode="auto">
            <a:xfrm>
              <a:off x="2821336" y="1702966"/>
              <a:ext cx="90333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PL7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Device</a:t>
              </a:r>
            </a:p>
          </p:txBody>
        </p:sp>
        <p:sp>
          <p:nvSpPr>
            <p:cNvPr id="42012" name="Text Box 8"/>
            <p:cNvSpPr txBox="1">
              <a:spLocks noChangeArrowheads="1"/>
            </p:cNvSpPr>
            <p:nvPr/>
          </p:nvSpPr>
          <p:spPr bwMode="auto">
            <a:xfrm>
              <a:off x="382960" y="1545804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14</a:t>
              </a:r>
            </a:p>
          </p:txBody>
        </p:sp>
        <p:sp>
          <p:nvSpPr>
            <p:cNvPr id="42013" name="Text Box 9"/>
            <p:cNvSpPr txBox="1">
              <a:spLocks noChangeArrowheads="1"/>
            </p:cNvSpPr>
            <p:nvPr/>
          </p:nvSpPr>
          <p:spPr bwMode="auto">
            <a:xfrm>
              <a:off x="2551485" y="1544216"/>
              <a:ext cx="2540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0</a:t>
              </a:r>
            </a:p>
          </p:txBody>
        </p:sp>
        <p:sp>
          <p:nvSpPr>
            <p:cNvPr id="42014" name="Text Box 12"/>
            <p:cNvSpPr txBox="1">
              <a:spLocks noChangeArrowheads="1"/>
            </p:cNvSpPr>
            <p:nvPr/>
          </p:nvSpPr>
          <p:spPr bwMode="auto">
            <a:xfrm>
              <a:off x="535360" y="1545804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13</a:t>
              </a:r>
            </a:p>
          </p:txBody>
        </p:sp>
        <p:sp>
          <p:nvSpPr>
            <p:cNvPr id="42015" name="Rectangle 13"/>
            <p:cNvSpPr>
              <a:spLocks noChangeArrowheads="1"/>
            </p:cNvSpPr>
            <p:nvPr/>
          </p:nvSpPr>
          <p:spPr bwMode="auto">
            <a:xfrm>
              <a:off x="459160" y="1772816"/>
              <a:ext cx="152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16" name="AutoShape 16"/>
            <p:cNvSpPr>
              <a:spLocks noChangeArrowheads="1"/>
            </p:cNvSpPr>
            <p:nvPr/>
          </p:nvSpPr>
          <p:spPr bwMode="auto">
            <a:xfrm>
              <a:off x="1144960" y="2306216"/>
              <a:ext cx="457200" cy="457200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17" name="Line 17"/>
            <p:cNvSpPr>
              <a:spLocks noChangeShapeType="1"/>
            </p:cNvSpPr>
            <p:nvPr/>
          </p:nvSpPr>
          <p:spPr bwMode="auto">
            <a:xfrm>
              <a:off x="535360" y="2001416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18" name="Line 18"/>
            <p:cNvSpPr>
              <a:spLocks noChangeShapeType="1"/>
            </p:cNvSpPr>
            <p:nvPr/>
          </p:nvSpPr>
          <p:spPr bwMode="auto">
            <a:xfrm>
              <a:off x="535360" y="2458616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19" name="Line 19"/>
            <p:cNvSpPr>
              <a:spLocks noChangeShapeType="1"/>
            </p:cNvSpPr>
            <p:nvPr/>
          </p:nvSpPr>
          <p:spPr bwMode="auto">
            <a:xfrm>
              <a:off x="382960" y="200141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20" name="Line 20"/>
            <p:cNvSpPr>
              <a:spLocks noChangeShapeType="1"/>
            </p:cNvSpPr>
            <p:nvPr/>
          </p:nvSpPr>
          <p:spPr bwMode="auto">
            <a:xfrm>
              <a:off x="382960" y="2687216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21" name="Line 21"/>
            <p:cNvSpPr>
              <a:spLocks noChangeShapeType="1"/>
            </p:cNvSpPr>
            <p:nvPr/>
          </p:nvSpPr>
          <p:spPr bwMode="auto">
            <a:xfrm>
              <a:off x="1602160" y="2534816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992" name="矩形 88"/>
          <p:cNvSpPr>
            <a:spLocks noChangeArrowheads="1"/>
          </p:cNvSpPr>
          <p:nvPr/>
        </p:nvSpPr>
        <p:spPr bwMode="auto">
          <a:xfrm>
            <a:off x="4067175" y="3326904"/>
            <a:ext cx="1123950" cy="313372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Priority encoder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1993" name="直接连接符 90"/>
          <p:cNvCxnSpPr>
            <a:cxnSpLocks noChangeShapeType="1"/>
            <a:stCxn id="42047" idx="1"/>
          </p:cNvCxnSpPr>
          <p:nvPr/>
        </p:nvCxnSpPr>
        <p:spPr bwMode="auto">
          <a:xfrm flipV="1">
            <a:off x="2151063" y="3553917"/>
            <a:ext cx="1916112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4" name="直接连接符 95"/>
          <p:cNvCxnSpPr>
            <a:cxnSpLocks noChangeShapeType="1"/>
          </p:cNvCxnSpPr>
          <p:nvPr/>
        </p:nvCxnSpPr>
        <p:spPr bwMode="auto">
          <a:xfrm>
            <a:off x="2151063" y="4708029"/>
            <a:ext cx="1916112" cy="15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5" name="直接连接符 96"/>
          <p:cNvCxnSpPr>
            <a:cxnSpLocks noChangeShapeType="1"/>
          </p:cNvCxnSpPr>
          <p:nvPr/>
        </p:nvCxnSpPr>
        <p:spPr bwMode="auto">
          <a:xfrm flipV="1">
            <a:off x="2151063" y="6289179"/>
            <a:ext cx="1916112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6" name="直接箭头连接符 106"/>
          <p:cNvCxnSpPr>
            <a:cxnSpLocks noChangeShapeType="1"/>
            <a:endCxn id="41997" idx="1"/>
          </p:cNvCxnSpPr>
          <p:nvPr/>
        </p:nvCxnSpPr>
        <p:spPr bwMode="auto">
          <a:xfrm>
            <a:off x="5191125" y="4900117"/>
            <a:ext cx="85883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7" name="矩形 109"/>
          <p:cNvSpPr>
            <a:spLocks noChangeArrowheads="1"/>
          </p:cNvSpPr>
          <p:nvPr/>
        </p:nvSpPr>
        <p:spPr bwMode="auto">
          <a:xfrm>
            <a:off x="6049963" y="4144467"/>
            <a:ext cx="1008062" cy="1511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1998" name="直接箭头连接符 111"/>
          <p:cNvCxnSpPr>
            <a:cxnSpLocks noChangeShapeType="1"/>
            <a:stCxn id="41997" idx="3"/>
            <a:endCxn id="41999" idx="3"/>
          </p:cNvCxnSpPr>
          <p:nvPr/>
        </p:nvCxnSpPr>
        <p:spPr bwMode="auto">
          <a:xfrm>
            <a:off x="7058025" y="4900117"/>
            <a:ext cx="6477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9" name="等腰三角形 112"/>
          <p:cNvSpPr>
            <a:spLocks noChangeArrowheads="1"/>
          </p:cNvSpPr>
          <p:nvPr/>
        </p:nvSpPr>
        <p:spPr bwMode="auto">
          <a:xfrm rot="5400000">
            <a:off x="7705725" y="4792167"/>
            <a:ext cx="215900" cy="2159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000" name="直接连接符 116"/>
          <p:cNvCxnSpPr>
            <a:cxnSpLocks noChangeShapeType="1"/>
            <a:endCxn id="41997" idx="0"/>
          </p:cNvCxnSpPr>
          <p:nvPr/>
        </p:nvCxnSpPr>
        <p:spPr bwMode="auto">
          <a:xfrm>
            <a:off x="6553200" y="3568204"/>
            <a:ext cx="0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001" name="文本框 118"/>
          <p:cNvSpPr txBox="1">
            <a:spLocks noChangeArrowheads="1"/>
          </p:cNvSpPr>
          <p:nvPr/>
        </p:nvSpPr>
        <p:spPr bwMode="auto">
          <a:xfrm>
            <a:off x="7905750" y="4690567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INT 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002" name="文本框 119"/>
          <p:cNvSpPr txBox="1">
            <a:spLocks noChangeArrowheads="1"/>
          </p:cNvSpPr>
          <p:nvPr/>
        </p:nvSpPr>
        <p:spPr bwMode="auto">
          <a:xfrm>
            <a:off x="6408738" y="4144467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 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003" name="文本框 120"/>
          <p:cNvSpPr txBox="1">
            <a:spLocks noChangeArrowheads="1"/>
          </p:cNvSpPr>
          <p:nvPr/>
        </p:nvSpPr>
        <p:spPr bwMode="auto">
          <a:xfrm>
            <a:off x="6049963" y="4647704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004" name="文本框 121"/>
          <p:cNvSpPr txBox="1">
            <a:spLocks noChangeArrowheads="1"/>
          </p:cNvSpPr>
          <p:nvPr/>
        </p:nvSpPr>
        <p:spPr bwMode="auto">
          <a:xfrm>
            <a:off x="6049963" y="4792167"/>
            <a:ext cx="1008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A&gt;B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005" name="文本框 123"/>
          <p:cNvSpPr txBox="1">
            <a:spLocks noChangeArrowheads="1"/>
          </p:cNvSpPr>
          <p:nvPr/>
        </p:nvSpPr>
        <p:spPr bwMode="auto">
          <a:xfrm>
            <a:off x="5673725" y="3247529"/>
            <a:ext cx="289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PL of executing program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006" name="文本框 124"/>
          <p:cNvSpPr txBox="1">
            <a:spLocks noChangeArrowheads="1"/>
          </p:cNvSpPr>
          <p:nvPr/>
        </p:nvSpPr>
        <p:spPr bwMode="auto">
          <a:xfrm>
            <a:off x="1239838" y="4952504"/>
            <a:ext cx="4921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…...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007" name="内容占位符 2"/>
          <p:cNvSpPr>
            <a:spLocks noGrp="1"/>
          </p:cNvSpPr>
          <p:nvPr>
            <p:ph idx="1"/>
          </p:nvPr>
        </p:nvSpPr>
        <p:spPr>
          <a:xfrm>
            <a:off x="179388" y="981075"/>
            <a:ext cx="8839200" cy="1008063"/>
          </a:xfrm>
        </p:spPr>
        <p:txBody>
          <a:bodyPr/>
          <a:lstStyle/>
          <a:p>
            <a:r>
              <a:rPr lang="en-US" altLang="zh-CN" dirty="0"/>
              <a:t>What if more than one device wants to interrupt?</a:t>
            </a:r>
          </a:p>
          <a:p>
            <a:pPr lvl="1"/>
            <a:r>
              <a:rPr lang="en-US" altLang="zh-CN" dirty="0"/>
              <a:t>External logic controls which one gets to drive signals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20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1913045"/>
            <a:ext cx="44719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72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448690-C1FA-4E95-91BE-F9E292ED5A0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F104A8-739C-4800-8DA8-5277F7613FA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003399"/>
                </a:solidFill>
                <a:ea typeface="宋体" panose="02010600030101010101" pitchFamily="2" charset="-122"/>
              </a:rPr>
              <a:t>Testing for Interrupt Signal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CPU looks at signal between STORE and FETCH phases</a:t>
            </a:r>
          </a:p>
          <a:p>
            <a:r>
              <a:rPr lang="en-US" altLang="zh-CN">
                <a:ea typeface="宋体" panose="02010600030101010101" pitchFamily="2" charset="-122"/>
              </a:rPr>
              <a:t>If not set, continues with next instruction</a:t>
            </a:r>
          </a:p>
          <a:p>
            <a:r>
              <a:rPr lang="en-US" altLang="zh-CN">
                <a:ea typeface="宋体" panose="02010600030101010101" pitchFamily="2" charset="-122"/>
              </a:rPr>
              <a:t>If set, transfers control to interrupt service routine</a:t>
            </a:r>
          </a:p>
        </p:txBody>
      </p:sp>
      <p:sp>
        <p:nvSpPr>
          <p:cNvPr id="43014" name="Line 4"/>
          <p:cNvSpPr>
            <a:spLocks noChangeShapeType="1"/>
          </p:cNvSpPr>
          <p:nvPr/>
        </p:nvSpPr>
        <p:spPr bwMode="auto">
          <a:xfrm>
            <a:off x="5943600" y="335280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5600700" y="4191000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EA</a:t>
            </a:r>
          </a:p>
        </p:txBody>
      </p:sp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5600700" y="4800600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OP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5600700" y="5410200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EX</a:t>
            </a:r>
          </a:p>
        </p:txBody>
      </p:sp>
      <p:sp>
        <p:nvSpPr>
          <p:cNvPr id="43018" name="Text Box 8"/>
          <p:cNvSpPr txBox="1">
            <a:spLocks noChangeArrowheads="1"/>
          </p:cNvSpPr>
          <p:nvPr/>
        </p:nvSpPr>
        <p:spPr bwMode="auto">
          <a:xfrm>
            <a:off x="5600700" y="6019800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</a:t>
            </a:r>
          </a:p>
        </p:txBody>
      </p:sp>
      <p:sp>
        <p:nvSpPr>
          <p:cNvPr id="43019" name="Text Box 9"/>
          <p:cNvSpPr txBox="1">
            <a:spLocks noChangeArrowheads="1"/>
          </p:cNvSpPr>
          <p:nvPr/>
        </p:nvSpPr>
        <p:spPr bwMode="auto">
          <a:xfrm>
            <a:off x="5600700" y="2971800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</a:t>
            </a:r>
          </a:p>
        </p:txBody>
      </p:sp>
      <p:sp>
        <p:nvSpPr>
          <p:cNvPr id="43020" name="Text Box 10"/>
          <p:cNvSpPr txBox="1">
            <a:spLocks noChangeArrowheads="1"/>
          </p:cNvSpPr>
          <p:nvPr/>
        </p:nvSpPr>
        <p:spPr bwMode="auto">
          <a:xfrm>
            <a:off x="5600700" y="3581400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</a:t>
            </a:r>
          </a:p>
        </p:txBody>
      </p:sp>
      <p:sp>
        <p:nvSpPr>
          <p:cNvPr id="43021" name="Line 11"/>
          <p:cNvSpPr>
            <a:spLocks noChangeShapeType="1"/>
          </p:cNvSpPr>
          <p:nvPr/>
        </p:nvSpPr>
        <p:spPr bwMode="auto">
          <a:xfrm>
            <a:off x="5943600" y="396240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22" name="Line 12"/>
          <p:cNvSpPr>
            <a:spLocks noChangeShapeType="1"/>
          </p:cNvSpPr>
          <p:nvPr/>
        </p:nvSpPr>
        <p:spPr bwMode="auto">
          <a:xfrm>
            <a:off x="5943600" y="457200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23" name="Line 13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24" name="Line 14"/>
          <p:cNvSpPr>
            <a:spLocks noChangeShapeType="1"/>
          </p:cNvSpPr>
          <p:nvPr/>
        </p:nvSpPr>
        <p:spPr bwMode="auto">
          <a:xfrm>
            <a:off x="5943600" y="579120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25" name="AutoShape 15"/>
          <p:cNvSpPr>
            <a:spLocks noChangeArrowheads="1"/>
          </p:cNvSpPr>
          <p:nvPr/>
        </p:nvSpPr>
        <p:spPr bwMode="auto">
          <a:xfrm>
            <a:off x="3513138" y="3733800"/>
            <a:ext cx="1516062" cy="15240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336699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interrupt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signal?</a:t>
            </a:r>
          </a:p>
        </p:txBody>
      </p:sp>
      <p:cxnSp>
        <p:nvCxnSpPr>
          <p:cNvPr id="43026" name="AutoShape 16"/>
          <p:cNvCxnSpPr>
            <a:cxnSpLocks noChangeShapeType="1"/>
            <a:stCxn id="43018" idx="1"/>
            <a:endCxn id="43025" idx="2"/>
          </p:cNvCxnSpPr>
          <p:nvPr/>
        </p:nvCxnSpPr>
        <p:spPr bwMode="auto">
          <a:xfrm rot="10800000">
            <a:off x="4271963" y="5272088"/>
            <a:ext cx="1328737" cy="920750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27" name="AutoShape 17"/>
          <p:cNvCxnSpPr>
            <a:cxnSpLocks noChangeShapeType="1"/>
            <a:stCxn id="43025" idx="0"/>
            <a:endCxn id="43019" idx="1"/>
          </p:cNvCxnSpPr>
          <p:nvPr/>
        </p:nvCxnSpPr>
        <p:spPr bwMode="auto">
          <a:xfrm rot="-5400000">
            <a:off x="4648994" y="2767807"/>
            <a:ext cx="574675" cy="1328737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28" name="Text Box 18"/>
          <p:cNvSpPr txBox="1">
            <a:spLocks noChangeArrowheads="1"/>
          </p:cNvSpPr>
          <p:nvPr/>
        </p:nvSpPr>
        <p:spPr bwMode="auto">
          <a:xfrm>
            <a:off x="1447800" y="4200525"/>
            <a:ext cx="160020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Transfer 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ISR</a:t>
            </a:r>
          </a:p>
        </p:txBody>
      </p:sp>
      <p:cxnSp>
        <p:nvCxnSpPr>
          <p:cNvPr id="43029" name="AutoShape 19"/>
          <p:cNvCxnSpPr>
            <a:cxnSpLocks noChangeShapeType="1"/>
            <a:stCxn id="43025" idx="1"/>
            <a:endCxn id="43028" idx="3"/>
          </p:cNvCxnSpPr>
          <p:nvPr/>
        </p:nvCxnSpPr>
        <p:spPr bwMode="auto">
          <a:xfrm flipH="1">
            <a:off x="3048000" y="4495800"/>
            <a:ext cx="450850" cy="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30" name="AutoShape 20"/>
          <p:cNvCxnSpPr>
            <a:cxnSpLocks noChangeShapeType="1"/>
            <a:stCxn id="43028" idx="0"/>
            <a:endCxn id="43019" idx="1"/>
          </p:cNvCxnSpPr>
          <p:nvPr/>
        </p:nvCxnSpPr>
        <p:spPr bwMode="auto">
          <a:xfrm rot="-5400000">
            <a:off x="3396456" y="1996282"/>
            <a:ext cx="1055687" cy="3352800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31" name="Text Box 21"/>
          <p:cNvSpPr txBox="1">
            <a:spLocks noChangeArrowheads="1"/>
          </p:cNvSpPr>
          <p:nvPr/>
        </p:nvSpPr>
        <p:spPr bwMode="auto">
          <a:xfrm>
            <a:off x="4267200" y="3429000"/>
            <a:ext cx="42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NO</a:t>
            </a:r>
          </a:p>
        </p:txBody>
      </p:sp>
      <p:sp>
        <p:nvSpPr>
          <p:cNvPr id="43032" name="Text Box 22"/>
          <p:cNvSpPr txBox="1">
            <a:spLocks noChangeArrowheads="1"/>
          </p:cNvSpPr>
          <p:nvPr/>
        </p:nvSpPr>
        <p:spPr bwMode="auto">
          <a:xfrm>
            <a:off x="3124200" y="4191000"/>
            <a:ext cx="485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86308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5D122E-61DB-4FD8-9DBC-FEE397BF6CB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12215-F15E-4CB6-B20C-DC04CFDDA97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How Does Processor Handle It?</a:t>
            </a:r>
            <a:endParaRPr lang="zh-CN" altLang="en-US" b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C0000"/>
                </a:solidFill>
              </a:rPr>
              <a:t>Examines INT signal just before starting FETCH phase</a:t>
            </a:r>
          </a:p>
          <a:p>
            <a:pPr lvl="1"/>
            <a:r>
              <a:rPr lang="en-US" altLang="zh-CN" dirty="0"/>
              <a:t>If INT=1, don’t fetch next instruction</a:t>
            </a:r>
          </a:p>
          <a:p>
            <a:pPr lvl="1"/>
            <a:r>
              <a:rPr lang="en-US" altLang="zh-CN" dirty="0"/>
              <a:t>Instead</a:t>
            </a:r>
          </a:p>
          <a:p>
            <a:pPr lvl="2"/>
            <a:r>
              <a:rPr lang="en-US" altLang="zh-CN" sz="1800" dirty="0"/>
              <a:t>Save program state (PC, PSR (privilege and CCs)) on stack</a:t>
            </a:r>
          </a:p>
          <a:p>
            <a:pPr lvl="2"/>
            <a:r>
              <a:rPr lang="en-US" altLang="zh-CN" sz="1800" dirty="0"/>
              <a:t>Update PSR (set privilege bit)</a:t>
            </a:r>
          </a:p>
          <a:p>
            <a:pPr lvl="2"/>
            <a:r>
              <a:rPr lang="en-US" altLang="zh-CN" sz="1800" dirty="0"/>
              <a:t>Index INTV into IVT to get start address of ISR (put in PC)</a:t>
            </a:r>
          </a:p>
          <a:p>
            <a:r>
              <a:rPr lang="en-US" altLang="zh-CN" dirty="0">
                <a:solidFill>
                  <a:srgbClr val="CC0000"/>
                </a:solidFill>
              </a:rPr>
              <a:t>After service routine</a:t>
            </a:r>
          </a:p>
          <a:p>
            <a:pPr lvl="1"/>
            <a:r>
              <a:rPr lang="en-US" altLang="zh-CN" dirty="0"/>
              <a:t>RTI instruction restores PSR and PC from stack</a:t>
            </a:r>
          </a:p>
          <a:p>
            <a:pPr lvl="1"/>
            <a:r>
              <a:rPr lang="en-US" altLang="zh-CN" dirty="0"/>
              <a:t>Need a different return instruction, because</a:t>
            </a:r>
          </a:p>
          <a:p>
            <a:pPr lvl="2"/>
            <a:r>
              <a:rPr lang="en-US" altLang="zh-CN" sz="1800" dirty="0"/>
              <a:t>RET gets PC from R7 and doesn</a:t>
            </a:r>
            <a:r>
              <a:rPr lang="en-US" altLang="zh-CN" sz="1800" dirty="0">
                <a:latin typeface="宋体" panose="02010600030101010101" pitchFamily="2" charset="-122"/>
              </a:rPr>
              <a:t>’</a:t>
            </a:r>
            <a:r>
              <a:rPr lang="en-US" altLang="zh-CN" sz="1800" dirty="0"/>
              <a:t>t update PSR</a:t>
            </a:r>
          </a:p>
          <a:p>
            <a:r>
              <a:rPr lang="en-US" altLang="zh-CN" dirty="0"/>
              <a:t>Processor only checks between STORE and FETCH phases -- Why?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8209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46CB4-6AA6-4D8B-9932-995C18DF3F1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56746B-F8BB-4F30-AEDB-7BA33BCC3EA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Supervisor Mode and the Stack</a:t>
            </a:r>
            <a:endParaRPr lang="zh-CN" altLang="en-US" b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Problem</a:t>
            </a:r>
          </a:p>
          <a:p>
            <a:pPr lvl="1"/>
            <a:r>
              <a:rPr lang="en-US" altLang="zh-CN" dirty="0"/>
              <a:t>PC and PSR shouldn’t be saved on user stack</a:t>
            </a:r>
          </a:p>
          <a:p>
            <a:pPr lvl="1"/>
            <a:r>
              <a:rPr lang="en-US" altLang="zh-CN" dirty="0"/>
              <a:t>What if R6 is uninitialized?</a:t>
            </a:r>
          </a:p>
          <a:p>
            <a:pPr lvl="1"/>
            <a:r>
              <a:rPr lang="en-US" altLang="zh-CN" dirty="0"/>
              <a:t>What if user has set R6 to refer to OS memory?</a:t>
            </a:r>
          </a:p>
          <a:p>
            <a:pPr lvl="1"/>
            <a:r>
              <a:rPr lang="en-US" altLang="zh-CN" dirty="0"/>
              <a:t>User could see OS data (when trap returns)</a:t>
            </a:r>
          </a:p>
          <a:p>
            <a:r>
              <a:rPr lang="en-US" altLang="zh-CN" dirty="0"/>
              <a:t>Solution</a:t>
            </a:r>
          </a:p>
          <a:p>
            <a:pPr lvl="1"/>
            <a:r>
              <a:rPr lang="en-US" altLang="zh-CN" dirty="0"/>
              <a:t>Create two versions of R6 (stack pointer) in register file</a:t>
            </a:r>
          </a:p>
          <a:p>
            <a:pPr lvl="2"/>
            <a:r>
              <a:rPr lang="en-US" altLang="zh-CN" sz="1800" dirty="0"/>
              <a:t>One is </a:t>
            </a:r>
            <a:r>
              <a:rPr lang="en-US" altLang="zh-CN" sz="1800" i="1" dirty="0"/>
              <a:t>user stack pointer </a:t>
            </a:r>
            <a:r>
              <a:rPr lang="en-US" altLang="zh-CN" sz="1800" dirty="0"/>
              <a:t>(what we</a:t>
            </a:r>
            <a:r>
              <a:rPr lang="en-US" altLang="zh-CN" sz="1800" dirty="0">
                <a:latin typeface="宋体" panose="02010600030101010101" pitchFamily="2" charset="-122"/>
              </a:rPr>
              <a:t>’</a:t>
            </a:r>
            <a:r>
              <a:rPr lang="en-US" altLang="zh-CN" sz="1800" dirty="0"/>
              <a:t>ve been using all along)</a:t>
            </a:r>
          </a:p>
          <a:p>
            <a:pPr lvl="2"/>
            <a:r>
              <a:rPr lang="en-US" altLang="zh-CN" sz="1800" dirty="0"/>
              <a:t>The other is </a:t>
            </a:r>
            <a:r>
              <a:rPr lang="en-US" altLang="zh-CN" sz="1800" i="1" dirty="0"/>
              <a:t>supervisor stack pointer</a:t>
            </a:r>
          </a:p>
          <a:p>
            <a:pPr lvl="1"/>
            <a:r>
              <a:rPr lang="en-US" altLang="zh-CN" dirty="0"/>
              <a:t>Extra register file logic selects the appropriate register based on privilege bit in current PSR</a:t>
            </a:r>
          </a:p>
          <a:p>
            <a:pPr lvl="1"/>
            <a:r>
              <a:rPr lang="en-US" altLang="zh-CN" dirty="0"/>
              <a:t>Bottom line: OS code always uses its own stack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0794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A480FD-442C-1FCC-E376-73D6D2E0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 Example (0)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000C42-5F97-A28F-4DA7-63E40EE83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469CDA-6174-B9AC-2DF7-7DFD554A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2024/12/13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6F8918-6381-BFB2-7D73-565AF258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E7BE73E-8F72-9C49-63CD-2130743D2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88" y="1239044"/>
            <a:ext cx="75946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7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Interrupt-Driven I/O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ED286BF-2D8C-4844-BF3E-898410A17F94}"/>
              </a:ext>
            </a:extLst>
          </p:cNvPr>
          <p:cNvCxnSpPr/>
          <p:nvPr/>
        </p:nvCxnSpPr>
        <p:spPr>
          <a:xfrm>
            <a:off x="474181" y="300890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7">
            <a:extLst>
              <a:ext uri="{FF2B5EF4-FFF2-40B4-BE49-F238E27FC236}">
                <a16:creationId xmlns:a16="http://schemas.microsoft.com/office/drawing/2014/main" id="{2F40E909-50A3-479F-801F-FBDF076B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7" name="矩形 17">
            <a:extLst>
              <a:ext uri="{FF2B5EF4-FFF2-40B4-BE49-F238E27FC236}">
                <a16:creationId xmlns:a16="http://schemas.microsoft.com/office/drawing/2014/main" id="{CA6324CE-7477-45E4-9227-00CEB3A27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C373EADB-7815-4166-AA44-D12FD1064AF0}"/>
              </a:ext>
            </a:extLst>
          </p:cNvPr>
          <p:cNvCxnSpPr/>
          <p:nvPr/>
        </p:nvCxnSpPr>
        <p:spPr>
          <a:xfrm>
            <a:off x="438669" y="381639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7">
            <a:extLst>
              <a:ext uri="{FF2B5EF4-FFF2-40B4-BE49-F238E27FC236}">
                <a16:creationId xmlns:a16="http://schemas.microsoft.com/office/drawing/2014/main" id="{8C23C864-3974-4881-A62E-259AA4226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52" name="矩形 17">
            <a:extLst>
              <a:ext uri="{FF2B5EF4-FFF2-40B4-BE49-F238E27FC236}">
                <a16:creationId xmlns:a16="http://schemas.microsoft.com/office/drawing/2014/main" id="{BE528D61-8B5D-4693-9E04-4E2FA585E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Input/Output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152A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5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08B51B-5BC5-404F-92CF-7DA6A2F0346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5D56E-2F36-4D03-9914-2EBFC280122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Example (1)</a:t>
            </a:r>
            <a:endParaRPr lang="zh-CN" altLang="en-US" b="0" dirty="0"/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280400" cy="525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EE120CA-37A8-6110-FC98-F66FC5CA25B0}"/>
              </a:ext>
            </a:extLst>
          </p:cNvPr>
          <p:cNvSpPr txBox="1"/>
          <p:nvPr/>
        </p:nvSpPr>
        <p:spPr>
          <a:xfrm>
            <a:off x="1043608" y="5013176"/>
            <a:ext cx="883575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zh-CN" sz="2000" baseline="0" dirty="0"/>
              <a:t>x8001</a:t>
            </a:r>
            <a:endParaRPr kumimoji="1" lang="zh-CN" altLang="en-US" sz="2000" baseline="0" dirty="0"/>
          </a:p>
        </p:txBody>
      </p:sp>
    </p:spTree>
    <p:extLst>
      <p:ext uri="{BB962C8B-B14F-4D97-AF65-F5344CB8AC3E}">
        <p14:creationId xmlns:p14="http://schemas.microsoft.com/office/powerpoint/2010/main" val="2730646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AC7F3-CF69-43C2-BDC3-3A7F05E43FC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72EBC-1D98-40C1-868B-6CD1F0A700E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Example (2)</a:t>
            </a:r>
            <a:endParaRPr lang="zh-CN" altLang="en-US" dirty="0"/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96975"/>
            <a:ext cx="874871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CAAED0B-1707-2A15-76DE-DA6DF6B6421A}"/>
              </a:ext>
            </a:extLst>
          </p:cNvPr>
          <p:cNvSpPr txBox="1"/>
          <p:nvPr/>
        </p:nvSpPr>
        <p:spPr>
          <a:xfrm>
            <a:off x="971600" y="5013176"/>
            <a:ext cx="898003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zh-CN" sz="2000" b="1" baseline="0" dirty="0">
                <a:solidFill>
                  <a:srgbClr val="D60900"/>
                </a:solidFill>
              </a:rPr>
              <a:t>x0001</a:t>
            </a:r>
            <a:endParaRPr kumimoji="1" lang="zh-CN" altLang="en-US" sz="2000" b="1" baseline="0" dirty="0">
              <a:solidFill>
                <a:srgbClr val="D609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EC8AA80-9032-4E19-96A6-B7E144AD99FD}"/>
              </a:ext>
            </a:extLst>
          </p:cNvPr>
          <p:cNvSpPr txBox="1"/>
          <p:nvPr/>
        </p:nvSpPr>
        <p:spPr>
          <a:xfrm>
            <a:off x="1009701" y="2996952"/>
            <a:ext cx="898003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zh-CN" sz="2000" baseline="0" dirty="0">
                <a:solidFill>
                  <a:srgbClr val="FF0000"/>
                </a:solidFill>
              </a:rPr>
              <a:t>x8001</a:t>
            </a:r>
            <a:endParaRPr kumimoji="1" lang="zh-CN" altLang="en-US" sz="20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41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5953EE-4C35-4987-B056-8D00074C087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A755D3-A942-41D9-9C65-7EC607D5761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Example (3)</a:t>
            </a:r>
            <a:endParaRPr lang="zh-CN" altLang="en-US" dirty="0"/>
          </a:p>
        </p:txBody>
      </p:sp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7342187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0F4007E-5D14-340D-2544-E41C4A04E809}"/>
              </a:ext>
            </a:extLst>
          </p:cNvPr>
          <p:cNvSpPr txBox="1"/>
          <p:nvPr/>
        </p:nvSpPr>
        <p:spPr>
          <a:xfrm>
            <a:off x="1173423" y="5229200"/>
            <a:ext cx="898003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zh-CN" sz="2000" b="1" baseline="0" dirty="0">
                <a:solidFill>
                  <a:srgbClr val="D60900"/>
                </a:solidFill>
              </a:rPr>
              <a:t>x0002</a:t>
            </a:r>
            <a:endParaRPr kumimoji="1" lang="zh-CN" altLang="en-US" sz="2000" b="1" baseline="0" dirty="0">
              <a:solidFill>
                <a:srgbClr val="D609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39DD019-9379-1B1B-A729-BD003D82A163}"/>
              </a:ext>
            </a:extLst>
          </p:cNvPr>
          <p:cNvSpPr txBox="1"/>
          <p:nvPr/>
        </p:nvSpPr>
        <p:spPr>
          <a:xfrm>
            <a:off x="1187624" y="3151299"/>
            <a:ext cx="883575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zh-CN" sz="2000" baseline="0" dirty="0"/>
              <a:t>x8001</a:t>
            </a:r>
            <a:endParaRPr kumimoji="1" lang="zh-CN" altLang="en-US" sz="2000" baseline="0" dirty="0"/>
          </a:p>
        </p:txBody>
      </p:sp>
    </p:spTree>
    <p:extLst>
      <p:ext uri="{BB962C8B-B14F-4D97-AF65-F5344CB8AC3E}">
        <p14:creationId xmlns:p14="http://schemas.microsoft.com/office/powerpoint/2010/main" val="1412113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A0770-1893-43B9-8973-EA0278EE46D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5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61219E-37D9-49D0-9A9F-7114F1FD29E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Example (4)</a:t>
            </a:r>
            <a:endParaRPr lang="zh-CN" altLang="en-US" dirty="0"/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748713" cy="473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7A3129B-4069-27BB-306F-A24380848028}"/>
              </a:ext>
            </a:extLst>
          </p:cNvPr>
          <p:cNvSpPr txBox="1"/>
          <p:nvPr/>
        </p:nvSpPr>
        <p:spPr>
          <a:xfrm>
            <a:off x="1187624" y="4849415"/>
            <a:ext cx="898003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zh-CN" sz="2000" b="1" baseline="0" dirty="0">
                <a:solidFill>
                  <a:srgbClr val="D60900"/>
                </a:solidFill>
              </a:rPr>
              <a:t>x0002</a:t>
            </a:r>
            <a:endParaRPr kumimoji="1" lang="zh-CN" altLang="en-US" sz="2000" b="1" baseline="0" dirty="0">
              <a:solidFill>
                <a:srgbClr val="D609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06830F9-6AD1-A8DE-0CF9-8178BB64A5EA}"/>
              </a:ext>
            </a:extLst>
          </p:cNvPr>
          <p:cNvSpPr txBox="1"/>
          <p:nvPr/>
        </p:nvSpPr>
        <p:spPr>
          <a:xfrm>
            <a:off x="1207907" y="3625055"/>
            <a:ext cx="898003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zh-CN" sz="2000" b="1" baseline="0" dirty="0">
                <a:solidFill>
                  <a:srgbClr val="D60900"/>
                </a:solidFill>
              </a:rPr>
              <a:t>x0002</a:t>
            </a:r>
            <a:endParaRPr kumimoji="1" lang="zh-CN" altLang="en-US" sz="2000" b="1" baseline="0" dirty="0">
              <a:solidFill>
                <a:srgbClr val="D609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C2A255-481B-12AA-C2A4-C2E0CF6989A0}"/>
              </a:ext>
            </a:extLst>
          </p:cNvPr>
          <p:cNvSpPr txBox="1"/>
          <p:nvPr/>
        </p:nvSpPr>
        <p:spPr>
          <a:xfrm>
            <a:off x="1207907" y="2867705"/>
            <a:ext cx="898003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zh-CN" sz="2000" baseline="0" dirty="0"/>
              <a:t>x8001</a:t>
            </a:r>
            <a:endParaRPr kumimoji="1" lang="zh-CN" altLang="en-US" sz="2000" baseline="0" dirty="0"/>
          </a:p>
        </p:txBody>
      </p:sp>
    </p:spTree>
    <p:extLst>
      <p:ext uri="{BB962C8B-B14F-4D97-AF65-F5344CB8AC3E}">
        <p14:creationId xmlns:p14="http://schemas.microsoft.com/office/powerpoint/2010/main" val="2009662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644D0B-D998-4342-89B3-4DFD40B5F85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7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7C044B-C814-45CB-90C1-B5A9C28D1D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Example (5)</a:t>
            </a:r>
            <a:endParaRPr lang="zh-CN" altLang="en-US" dirty="0"/>
          </a:p>
        </p:txBody>
      </p:sp>
      <p:grpSp>
        <p:nvGrpSpPr>
          <p:cNvPr id="50181" name="Group 3"/>
          <p:cNvGrpSpPr>
            <a:grpSpLocks/>
          </p:cNvGrpSpPr>
          <p:nvPr/>
        </p:nvGrpSpPr>
        <p:grpSpPr bwMode="auto">
          <a:xfrm>
            <a:off x="179388" y="981075"/>
            <a:ext cx="8964612" cy="5318125"/>
            <a:chOff x="113" y="618"/>
            <a:chExt cx="5647" cy="3350"/>
          </a:xfrm>
        </p:grpSpPr>
        <p:pic>
          <p:nvPicPr>
            <p:cNvPr id="5018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618"/>
              <a:ext cx="5647" cy="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183" name="Rectangle 5"/>
            <p:cNvSpPr>
              <a:spLocks noChangeArrowheads="1"/>
            </p:cNvSpPr>
            <p:nvPr/>
          </p:nvSpPr>
          <p:spPr bwMode="auto">
            <a:xfrm>
              <a:off x="158" y="663"/>
              <a:ext cx="1588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6DDBF9C-6221-9C19-9828-1881E2364135}"/>
              </a:ext>
            </a:extLst>
          </p:cNvPr>
          <p:cNvSpPr txBox="1"/>
          <p:nvPr/>
        </p:nvSpPr>
        <p:spPr>
          <a:xfrm>
            <a:off x="1074998" y="5301208"/>
            <a:ext cx="898003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zh-CN" sz="2000" b="1" baseline="0" dirty="0">
                <a:solidFill>
                  <a:srgbClr val="D60900"/>
                </a:solidFill>
              </a:rPr>
              <a:t>x0002</a:t>
            </a:r>
            <a:endParaRPr kumimoji="1" lang="zh-CN" altLang="en-US" sz="2000" b="1" baseline="0" dirty="0">
              <a:solidFill>
                <a:srgbClr val="D609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D7F6093-518B-D0C4-8DBB-ECDC954A3F9D}"/>
              </a:ext>
            </a:extLst>
          </p:cNvPr>
          <p:cNvSpPr txBox="1"/>
          <p:nvPr/>
        </p:nvSpPr>
        <p:spPr>
          <a:xfrm>
            <a:off x="1115616" y="4057327"/>
            <a:ext cx="898003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zh-CN" sz="2000" baseline="0" dirty="0"/>
              <a:t>x0002</a:t>
            </a:r>
            <a:endParaRPr kumimoji="1" lang="zh-CN" altLang="en-US" sz="2000" baseline="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882535-3DA1-21AC-62BF-345BEC7521A4}"/>
              </a:ext>
            </a:extLst>
          </p:cNvPr>
          <p:cNvSpPr txBox="1"/>
          <p:nvPr/>
        </p:nvSpPr>
        <p:spPr>
          <a:xfrm>
            <a:off x="1136072" y="3265164"/>
            <a:ext cx="898003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zh-CN" sz="2000" baseline="0" dirty="0"/>
              <a:t>x8001</a:t>
            </a:r>
            <a:endParaRPr kumimoji="1" lang="zh-CN" altLang="en-US" sz="2000" baseline="0" dirty="0"/>
          </a:p>
        </p:txBody>
      </p:sp>
    </p:spTree>
    <p:extLst>
      <p:ext uri="{BB962C8B-B14F-4D97-AF65-F5344CB8AC3E}">
        <p14:creationId xmlns:p14="http://schemas.microsoft.com/office/powerpoint/2010/main" val="2676781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C7F9C6-4F14-496C-8C87-3CF53207016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A3C2C-B30A-417B-A73E-75AEF0063F5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Example (6)</a:t>
            </a:r>
            <a:endParaRPr lang="zh-CN" altLang="en-US" dirty="0"/>
          </a:p>
        </p:txBody>
      </p:sp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424862" cy="469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95B7498-6F5E-EC9D-C287-DA0108EE021F}"/>
              </a:ext>
            </a:extLst>
          </p:cNvPr>
          <p:cNvSpPr txBox="1"/>
          <p:nvPr/>
        </p:nvSpPr>
        <p:spPr>
          <a:xfrm>
            <a:off x="1259632" y="4653136"/>
            <a:ext cx="898003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zh-CN" sz="2000" b="1" baseline="0" dirty="0">
                <a:solidFill>
                  <a:srgbClr val="D60900"/>
                </a:solidFill>
              </a:rPr>
              <a:t>x8001</a:t>
            </a:r>
            <a:endParaRPr kumimoji="1" lang="zh-CN" altLang="en-US" sz="2000" b="1" baseline="0" dirty="0">
              <a:solidFill>
                <a:srgbClr val="D609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AE52898-9F20-3DBB-14BC-2C18749CDD30}"/>
              </a:ext>
            </a:extLst>
          </p:cNvPr>
          <p:cNvSpPr txBox="1"/>
          <p:nvPr/>
        </p:nvSpPr>
        <p:spPr>
          <a:xfrm>
            <a:off x="1259632" y="2735449"/>
            <a:ext cx="898003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zh-CN" sz="2000" baseline="0" dirty="0"/>
              <a:t>x8001</a:t>
            </a:r>
            <a:endParaRPr kumimoji="1" lang="zh-CN" altLang="en-US" sz="2000" baseline="0" dirty="0"/>
          </a:p>
        </p:txBody>
      </p:sp>
    </p:spTree>
    <p:extLst>
      <p:ext uri="{BB962C8B-B14F-4D97-AF65-F5344CB8AC3E}">
        <p14:creationId xmlns:p14="http://schemas.microsoft.com/office/powerpoint/2010/main" val="113017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D65300-1C72-4121-A891-C04EF4ACC03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25D00B-54FE-4014-9AD1-275676A1A6F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What is Interrupt-Driven I/O?</a:t>
            </a:r>
            <a:endParaRPr lang="zh-CN" altLang="en-US" b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981075"/>
            <a:ext cx="883920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n+4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87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78269-411E-43F0-84ED-AB8AC3F21CB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37F256-A1AA-4781-BE71-2B130D4F418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What is Interrupt-Driven I/O?</a:t>
            </a:r>
            <a:endParaRPr lang="zh-CN" altLang="en-US" b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981075"/>
            <a:ext cx="883920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Interrupt!!!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n+4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8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C035DD-1658-45C3-9256-9465EACA19F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EE373-1A43-4403-BD3E-7BE9B0372D5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What is Interrupt-Driven I/O?</a:t>
            </a:r>
            <a:endParaRPr lang="zh-CN" altLang="en-US" b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981075"/>
            <a:ext cx="883920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n+2</a:t>
            </a:r>
          </a:p>
          <a:p>
            <a:pPr marL="0" lvl="0" indent="0">
              <a:buNone/>
              <a:defRPr/>
            </a:pP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1: Interrupt signal is detected</a:t>
            </a:r>
          </a:p>
          <a:p>
            <a:pPr marL="0" lvl="0" indent="0">
              <a:buNone/>
              <a:defRPr/>
            </a:pP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1: Program A is put into suspended animation</a:t>
            </a:r>
          </a:p>
          <a:p>
            <a:pPr marL="0" lvl="0" indent="0">
              <a:buNone/>
              <a:defRPr/>
            </a:pP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1: PC is loaded with the starting address of Program B</a:t>
            </a:r>
          </a:p>
          <a:p>
            <a:pPr marL="0" lvl="0" indent="0">
              <a:buNone/>
              <a:defRPr/>
            </a:pP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2: Program B starts satisfying I/O device’s needs</a:t>
            </a:r>
          </a:p>
          <a:p>
            <a:pPr marL="0" lvl="0" indent="0">
              <a:buNone/>
              <a:defRPr/>
            </a:pP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2: Program B continues satisfying I/O device’s needs</a:t>
            </a:r>
          </a:p>
          <a:p>
            <a:pPr marL="0" lvl="0" indent="0">
              <a:buNone/>
              <a:defRPr/>
            </a:pP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2: Program B continues satisfying I/O device’s needs</a:t>
            </a:r>
          </a:p>
          <a:p>
            <a:pPr marL="0" lvl="0" indent="0">
              <a:buNone/>
              <a:defRPr/>
            </a:pP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2: Program B finishes satisfying I/O device’s needs</a:t>
            </a:r>
          </a:p>
          <a:p>
            <a:pPr marL="0" lvl="0" indent="0">
              <a:buNone/>
              <a:defRPr/>
            </a:pP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3: Program A is brought back to life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n+4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4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EDFB05-2E04-459E-BD64-DAB3BA4620B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291F77-AFA4-4EF5-A0BC-5E2B7FF3297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When and Why to Use Interrupts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981075"/>
            <a:ext cx="8839200" cy="5481638"/>
          </a:xfrm>
        </p:spPr>
        <p:txBody>
          <a:bodyPr/>
          <a:lstStyle/>
          <a:p>
            <a:r>
              <a:rPr lang="en-US" altLang="zh-CN">
                <a:solidFill>
                  <a:srgbClr val="CE0000"/>
                </a:solidFill>
                <a:ea typeface="宋体" panose="02010600030101010101" pitchFamily="2" charset="-122"/>
              </a:rPr>
              <a:t>When timing of external event is uncertain</a:t>
            </a:r>
            <a:endParaRPr lang="en-US" altLang="zh-CN">
              <a:ea typeface="宋体" panose="02010600030101010101" pitchFamily="2" charset="-122"/>
            </a:endParaRPr>
          </a:p>
          <a:p>
            <a:pPr lvl="1"/>
            <a:r>
              <a:rPr lang="en-US" altLang="zh-CN">
                <a:ea typeface="宋体" panose="02010600030101010101" pitchFamily="2" charset="-122"/>
              </a:rPr>
              <a:t>Example: incoming packet from network</a:t>
            </a:r>
          </a:p>
          <a:p>
            <a:pPr lvl="1"/>
            <a:r>
              <a:rPr lang="en-US" altLang="zh-CN">
                <a:ea typeface="宋体" panose="02010600030101010101" pitchFamily="2" charset="-122"/>
              </a:rPr>
              <a:t>TRAP vs. </a:t>
            </a:r>
            <a:r>
              <a:rPr lang="en-US" altLang="zh-CN"/>
              <a:t>Interrupt, 12.5s vs. 0.00001s @ 100 char read from KB</a:t>
            </a:r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CE0000"/>
                </a:solidFill>
                <a:ea typeface="宋体" panose="02010600030101010101" pitchFamily="2" charset="-122"/>
              </a:rPr>
              <a:t>When device operation takes a long time</a:t>
            </a:r>
            <a:endParaRPr lang="en-US" altLang="zh-CN">
              <a:ea typeface="宋体" panose="02010600030101010101" pitchFamily="2" charset="-122"/>
            </a:endParaRPr>
          </a:p>
          <a:p>
            <a:pPr lvl="1"/>
            <a:r>
              <a:rPr lang="en-US" altLang="zh-CN">
                <a:ea typeface="宋体" panose="02010600030101010101" pitchFamily="2" charset="-122"/>
              </a:rPr>
              <a:t>Example: start a disk transfer,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disk interrupts when transfer is finished</a:t>
            </a:r>
          </a:p>
          <a:p>
            <a:pPr lvl="1"/>
            <a:r>
              <a:rPr lang="en-US" altLang="zh-CN">
                <a:ea typeface="宋体" panose="02010600030101010101" pitchFamily="2" charset="-122"/>
              </a:rPr>
              <a:t>processor can do something else in the meantime</a:t>
            </a:r>
          </a:p>
          <a:p>
            <a:r>
              <a:rPr lang="en-US" altLang="zh-CN">
                <a:solidFill>
                  <a:srgbClr val="CE0000"/>
                </a:solidFill>
                <a:ea typeface="宋体" panose="02010600030101010101" pitchFamily="2" charset="-122"/>
              </a:rPr>
              <a:t>When event is rare but critical</a:t>
            </a:r>
            <a:endParaRPr lang="en-US" altLang="zh-CN">
              <a:ea typeface="宋体" panose="02010600030101010101" pitchFamily="2" charset="-122"/>
            </a:endParaRPr>
          </a:p>
          <a:p>
            <a:pPr lvl="1"/>
            <a:r>
              <a:rPr lang="en-US" altLang="zh-CN">
                <a:ea typeface="宋体" panose="02010600030101010101" pitchFamily="2" charset="-122"/>
              </a:rPr>
              <a:t>Example: building on fire -- save and shut down!</a:t>
            </a:r>
          </a:p>
        </p:txBody>
      </p:sp>
    </p:spTree>
    <p:extLst>
      <p:ext uri="{BB962C8B-B14F-4D97-AF65-F5344CB8AC3E}">
        <p14:creationId xmlns:p14="http://schemas.microsoft.com/office/powerpoint/2010/main" val="390457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94F20-1EA9-4C7F-B826-9A59C2B429E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6549D-23FF-4ECC-B2F7-DA153ED828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How to implement an interrupt 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To implement an interrupt mechanism, we need: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A way for the I/O device to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signal</a:t>
            </a:r>
            <a:r>
              <a:rPr lang="en-US" altLang="zh-CN" dirty="0">
                <a:ea typeface="宋体" panose="02010600030101010101" pitchFamily="2" charset="-122"/>
              </a:rPr>
              <a:t> the CPU that an interesting event has occurred.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A way for the CPU to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test</a:t>
            </a:r>
            <a:r>
              <a:rPr lang="en-US" altLang="zh-CN" dirty="0">
                <a:ea typeface="宋体" panose="02010600030101010101" pitchFamily="2" charset="-122"/>
              </a:rPr>
              <a:t> whether the interrupt signal is set.</a:t>
            </a: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Generating Signal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Software sets "interrupt enable(IE)" bit in device register.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When ready bit is set and IE bit is set, interrupt is signaled.</a:t>
            </a:r>
            <a:endParaRPr lang="en-US" altLang="zh-CN" dirty="0">
              <a:solidFill>
                <a:srgbClr val="CE0000"/>
              </a:solidFill>
              <a:ea typeface="宋体" panose="02010600030101010101" pitchFamily="2" charset="-122"/>
            </a:endParaRPr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3962400" y="4953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4267200" y="4953000"/>
            <a:ext cx="21336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6403975" y="4883150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KBSR</a:t>
            </a:r>
          </a:p>
        </p:txBody>
      </p:sp>
      <p:sp>
        <p:nvSpPr>
          <p:cNvPr id="34825" name="Text Box 7"/>
          <p:cNvSpPr txBox="1">
            <a:spLocks noChangeArrowheads="1"/>
          </p:cNvSpPr>
          <p:nvPr/>
        </p:nvSpPr>
        <p:spPr bwMode="auto">
          <a:xfrm>
            <a:off x="3886200" y="472598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15</a:t>
            </a:r>
          </a:p>
        </p:txBody>
      </p:sp>
      <p:sp>
        <p:nvSpPr>
          <p:cNvPr id="34826" name="Text Box 8"/>
          <p:cNvSpPr txBox="1">
            <a:spLocks noChangeArrowheads="1"/>
          </p:cNvSpPr>
          <p:nvPr/>
        </p:nvSpPr>
        <p:spPr bwMode="auto">
          <a:xfrm>
            <a:off x="4038600" y="472598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14</a:t>
            </a:r>
          </a:p>
        </p:txBody>
      </p:sp>
      <p:sp>
        <p:nvSpPr>
          <p:cNvPr id="34827" name="Text Box 9"/>
          <p:cNvSpPr txBox="1">
            <a:spLocks noChangeArrowheads="1"/>
          </p:cNvSpPr>
          <p:nvPr/>
        </p:nvSpPr>
        <p:spPr bwMode="auto">
          <a:xfrm>
            <a:off x="6207125" y="4724400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0</a:t>
            </a:r>
          </a:p>
        </p:txBody>
      </p:sp>
      <p:sp>
        <p:nvSpPr>
          <p:cNvPr id="34828" name="Text Box 10"/>
          <p:cNvSpPr txBox="1">
            <a:spLocks noChangeArrowheads="1"/>
          </p:cNvSpPr>
          <p:nvPr/>
        </p:nvSpPr>
        <p:spPr bwMode="auto">
          <a:xfrm>
            <a:off x="1527175" y="4876800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ready bit</a:t>
            </a:r>
          </a:p>
        </p:txBody>
      </p:sp>
      <p:sp>
        <p:nvSpPr>
          <p:cNvPr id="34829" name="Line 11"/>
          <p:cNvSpPr>
            <a:spLocks noChangeShapeType="1"/>
          </p:cNvSpPr>
          <p:nvPr/>
        </p:nvSpPr>
        <p:spPr bwMode="auto">
          <a:xfrm>
            <a:off x="2895600" y="5105400"/>
            <a:ext cx="1143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30" name="Text Box 12"/>
          <p:cNvSpPr txBox="1">
            <a:spLocks noChangeArrowheads="1"/>
          </p:cNvSpPr>
          <p:nvPr/>
        </p:nvSpPr>
        <p:spPr bwMode="auto">
          <a:xfrm>
            <a:off x="4191000" y="472598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13</a:t>
            </a:r>
          </a:p>
        </p:txBody>
      </p:sp>
      <p:sp>
        <p:nvSpPr>
          <p:cNvPr id="34831" name="Rectangle 13"/>
          <p:cNvSpPr>
            <a:spLocks noChangeArrowheads="1"/>
          </p:cNvSpPr>
          <p:nvPr/>
        </p:nvSpPr>
        <p:spPr bwMode="auto">
          <a:xfrm>
            <a:off x="4114800" y="4953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32" name="Text Box 14"/>
          <p:cNvSpPr txBox="1">
            <a:spLocks noChangeArrowheads="1"/>
          </p:cNvSpPr>
          <p:nvPr/>
        </p:nvSpPr>
        <p:spPr bwMode="auto">
          <a:xfrm>
            <a:off x="715963" y="4419600"/>
            <a:ext cx="294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interrupt enable bit</a:t>
            </a:r>
          </a:p>
        </p:txBody>
      </p:sp>
      <p:sp>
        <p:nvSpPr>
          <p:cNvPr id="34833" name="Line 15"/>
          <p:cNvSpPr>
            <a:spLocks noChangeShapeType="1"/>
          </p:cNvSpPr>
          <p:nvPr/>
        </p:nvSpPr>
        <p:spPr bwMode="auto">
          <a:xfrm>
            <a:off x="3581400" y="4724400"/>
            <a:ext cx="6096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34" name="AutoShape 16"/>
          <p:cNvSpPr>
            <a:spLocks noChangeArrowheads="1"/>
          </p:cNvSpPr>
          <p:nvPr/>
        </p:nvSpPr>
        <p:spPr bwMode="auto">
          <a:xfrm>
            <a:off x="4800600" y="5486400"/>
            <a:ext cx="457200" cy="4572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35" name="Line 17"/>
          <p:cNvSpPr>
            <a:spLocks noChangeShapeType="1"/>
          </p:cNvSpPr>
          <p:nvPr/>
        </p:nvSpPr>
        <p:spPr bwMode="auto">
          <a:xfrm>
            <a:off x="4191000" y="5181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36" name="Line 18"/>
          <p:cNvSpPr>
            <a:spLocks noChangeShapeType="1"/>
          </p:cNvSpPr>
          <p:nvPr/>
        </p:nvSpPr>
        <p:spPr bwMode="auto">
          <a:xfrm>
            <a:off x="4191000" y="563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37" name="Line 19"/>
          <p:cNvSpPr>
            <a:spLocks noChangeShapeType="1"/>
          </p:cNvSpPr>
          <p:nvPr/>
        </p:nvSpPr>
        <p:spPr bwMode="auto">
          <a:xfrm>
            <a:off x="4038600" y="518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38" name="Line 20"/>
          <p:cNvSpPr>
            <a:spLocks noChangeShapeType="1"/>
          </p:cNvSpPr>
          <p:nvPr/>
        </p:nvSpPr>
        <p:spPr bwMode="auto">
          <a:xfrm>
            <a:off x="4038600" y="586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39" name="Line 21"/>
          <p:cNvSpPr>
            <a:spLocks noChangeShapeType="1"/>
          </p:cNvSpPr>
          <p:nvPr/>
        </p:nvSpPr>
        <p:spPr bwMode="auto">
          <a:xfrm>
            <a:off x="5257800" y="5715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40" name="Text Box 22"/>
          <p:cNvSpPr txBox="1">
            <a:spLocks noChangeArrowheads="1"/>
          </p:cNvSpPr>
          <p:nvPr/>
        </p:nvSpPr>
        <p:spPr bwMode="auto">
          <a:xfrm>
            <a:off x="5867400" y="5486400"/>
            <a:ext cx="2100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interrupt signal </a:t>
            </a:r>
            <a:b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to processor</a:t>
            </a:r>
          </a:p>
        </p:txBody>
      </p:sp>
    </p:spTree>
    <p:extLst>
      <p:ext uri="{BB962C8B-B14F-4D97-AF65-F5344CB8AC3E}">
        <p14:creationId xmlns:p14="http://schemas.microsoft.com/office/powerpoint/2010/main" val="424889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484B9-7178-4E90-BA9B-3ED672CB02C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EB884-8A93-404E-A6A6-6D5DFFCED16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Interrupt-Driven I/O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Testing for Interrupt Signal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CPU looks at signal between STORE and FETCH phases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If not set, continues with next instruction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If set, transfers control to Interrupt Service Routine(ISR)</a:t>
            </a:r>
          </a:p>
        </p:txBody>
      </p:sp>
      <p:sp>
        <p:nvSpPr>
          <p:cNvPr id="35846" name="Line 4"/>
          <p:cNvSpPr>
            <a:spLocks noChangeShapeType="1"/>
          </p:cNvSpPr>
          <p:nvPr/>
        </p:nvSpPr>
        <p:spPr bwMode="auto">
          <a:xfrm>
            <a:off x="5943600" y="335280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5600700" y="4191000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EA</a:t>
            </a: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5600700" y="4800600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OP</a:t>
            </a:r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5600700" y="5410200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EX</a:t>
            </a: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5600700" y="6019800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</a:t>
            </a:r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5600700" y="2971800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</a:t>
            </a:r>
          </a:p>
        </p:txBody>
      </p:sp>
      <p:sp>
        <p:nvSpPr>
          <p:cNvPr id="35852" name="Text Box 10"/>
          <p:cNvSpPr txBox="1">
            <a:spLocks noChangeArrowheads="1"/>
          </p:cNvSpPr>
          <p:nvPr/>
        </p:nvSpPr>
        <p:spPr bwMode="auto">
          <a:xfrm>
            <a:off x="5600700" y="3581400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</a:t>
            </a:r>
          </a:p>
        </p:txBody>
      </p:sp>
      <p:sp>
        <p:nvSpPr>
          <p:cNvPr id="35853" name="Line 11"/>
          <p:cNvSpPr>
            <a:spLocks noChangeShapeType="1"/>
          </p:cNvSpPr>
          <p:nvPr/>
        </p:nvSpPr>
        <p:spPr bwMode="auto">
          <a:xfrm>
            <a:off x="5943600" y="396240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54" name="Line 12"/>
          <p:cNvSpPr>
            <a:spLocks noChangeShapeType="1"/>
          </p:cNvSpPr>
          <p:nvPr/>
        </p:nvSpPr>
        <p:spPr bwMode="auto">
          <a:xfrm>
            <a:off x="5943600" y="457200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55" name="Line 13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56" name="Line 14"/>
          <p:cNvSpPr>
            <a:spLocks noChangeShapeType="1"/>
          </p:cNvSpPr>
          <p:nvPr/>
        </p:nvSpPr>
        <p:spPr bwMode="auto">
          <a:xfrm>
            <a:off x="5943600" y="579120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57" name="AutoShape 15"/>
          <p:cNvSpPr>
            <a:spLocks noChangeArrowheads="1"/>
          </p:cNvSpPr>
          <p:nvPr/>
        </p:nvSpPr>
        <p:spPr bwMode="auto">
          <a:xfrm>
            <a:off x="3513138" y="3733800"/>
            <a:ext cx="1516062" cy="15240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336699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interrupt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signal?</a:t>
            </a:r>
          </a:p>
        </p:txBody>
      </p:sp>
      <p:cxnSp>
        <p:nvCxnSpPr>
          <p:cNvPr id="35858" name="AutoShape 16"/>
          <p:cNvCxnSpPr>
            <a:cxnSpLocks noChangeShapeType="1"/>
            <a:stCxn id="35850" idx="1"/>
            <a:endCxn id="35857" idx="2"/>
          </p:cNvCxnSpPr>
          <p:nvPr/>
        </p:nvCxnSpPr>
        <p:spPr bwMode="auto">
          <a:xfrm rot="10800000">
            <a:off x="4271963" y="5272088"/>
            <a:ext cx="1328737" cy="920750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9" name="AutoShape 17"/>
          <p:cNvCxnSpPr>
            <a:cxnSpLocks noChangeShapeType="1"/>
            <a:stCxn id="35857" idx="0"/>
            <a:endCxn id="35851" idx="1"/>
          </p:cNvCxnSpPr>
          <p:nvPr/>
        </p:nvCxnSpPr>
        <p:spPr bwMode="auto">
          <a:xfrm rot="-5400000">
            <a:off x="4648994" y="2767807"/>
            <a:ext cx="574675" cy="1328737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60" name="Text Box 18"/>
          <p:cNvSpPr txBox="1">
            <a:spLocks noChangeArrowheads="1"/>
          </p:cNvSpPr>
          <p:nvPr/>
        </p:nvSpPr>
        <p:spPr bwMode="auto">
          <a:xfrm>
            <a:off x="1447800" y="4200525"/>
            <a:ext cx="160020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Transfer 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ISR</a:t>
            </a:r>
          </a:p>
        </p:txBody>
      </p:sp>
      <p:cxnSp>
        <p:nvCxnSpPr>
          <p:cNvPr id="35861" name="AutoShape 19"/>
          <p:cNvCxnSpPr>
            <a:cxnSpLocks noChangeShapeType="1"/>
            <a:stCxn id="35857" idx="1"/>
            <a:endCxn id="35860" idx="3"/>
          </p:cNvCxnSpPr>
          <p:nvPr/>
        </p:nvCxnSpPr>
        <p:spPr bwMode="auto">
          <a:xfrm flipH="1">
            <a:off x="3048000" y="4495800"/>
            <a:ext cx="450850" cy="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2" name="AutoShape 20"/>
          <p:cNvCxnSpPr>
            <a:cxnSpLocks noChangeShapeType="1"/>
            <a:stCxn id="35860" idx="0"/>
            <a:endCxn id="35851" idx="1"/>
          </p:cNvCxnSpPr>
          <p:nvPr/>
        </p:nvCxnSpPr>
        <p:spPr bwMode="auto">
          <a:xfrm rot="-5400000">
            <a:off x="3396456" y="1996282"/>
            <a:ext cx="1055687" cy="3352800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63" name="Text Box 21"/>
          <p:cNvSpPr txBox="1">
            <a:spLocks noChangeArrowheads="1"/>
          </p:cNvSpPr>
          <p:nvPr/>
        </p:nvSpPr>
        <p:spPr bwMode="auto">
          <a:xfrm>
            <a:off x="4267200" y="3429000"/>
            <a:ext cx="42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NO</a:t>
            </a:r>
          </a:p>
        </p:txBody>
      </p:sp>
      <p:sp>
        <p:nvSpPr>
          <p:cNvPr id="35864" name="Text Box 22"/>
          <p:cNvSpPr txBox="1">
            <a:spLocks noChangeArrowheads="1"/>
          </p:cNvSpPr>
          <p:nvPr/>
        </p:nvSpPr>
        <p:spPr bwMode="auto">
          <a:xfrm>
            <a:off x="3124200" y="4191000"/>
            <a:ext cx="485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YES</a:t>
            </a:r>
          </a:p>
        </p:txBody>
      </p:sp>
      <p:sp>
        <p:nvSpPr>
          <p:cNvPr id="35865" name="Text Box 23"/>
          <p:cNvSpPr txBox="1">
            <a:spLocks noChangeArrowheads="1"/>
          </p:cNvSpPr>
          <p:nvPr/>
        </p:nvSpPr>
        <p:spPr bwMode="auto">
          <a:xfrm>
            <a:off x="304800" y="5867400"/>
            <a:ext cx="29368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More details in Chapter 10.</a:t>
            </a:r>
          </a:p>
        </p:txBody>
      </p:sp>
    </p:spTree>
    <p:extLst>
      <p:ext uri="{BB962C8B-B14F-4D97-AF65-F5344CB8AC3E}">
        <p14:creationId xmlns:p14="http://schemas.microsoft.com/office/powerpoint/2010/main" val="192576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484C10-BD3F-4291-9685-C6875DF64B6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85DCD-FB4D-4E76-B533-B1F208A8DA4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Interrupt-Driven I/O</a:t>
            </a:r>
            <a:endParaRPr lang="zh-CN" altLang="en-US" b="0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/>
              <a:t>Timing of I/O controlled by </a:t>
            </a:r>
            <a:r>
              <a:rPr lang="en-US" altLang="zh-CN" i="1" dirty="0"/>
              <a:t>device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1. Report: Tells processor when something interesting happens</a:t>
            </a:r>
          </a:p>
          <a:p>
            <a:pPr lvl="2">
              <a:lnSpc>
                <a:spcPct val="90000"/>
              </a:lnSpc>
            </a:pPr>
            <a:r>
              <a:rPr lang="en-US" altLang="zh-CN" sz="1800" dirty="0"/>
              <a:t>Example: when character is entered on keyboard</a:t>
            </a:r>
          </a:p>
          <a:p>
            <a:pPr lvl="2">
              <a:lnSpc>
                <a:spcPct val="90000"/>
              </a:lnSpc>
            </a:pPr>
            <a:r>
              <a:rPr lang="en-US" altLang="zh-CN" sz="1800" dirty="0"/>
              <a:t>Example: when monitor is ready for next character</a:t>
            </a:r>
          </a:p>
          <a:p>
            <a:pPr lvl="2">
              <a:lnSpc>
                <a:spcPct val="90000"/>
              </a:lnSpc>
            </a:pPr>
            <a:r>
              <a:rPr lang="en-US" altLang="zh-CN" sz="1800" dirty="0"/>
              <a:t>Example: when block has been transferred from disk to memory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2. Processing: Processor </a:t>
            </a:r>
            <a:r>
              <a:rPr lang="en-US" altLang="zh-CN" i="1" dirty="0">
                <a:solidFill>
                  <a:srgbClr val="FF3300"/>
                </a:solidFill>
              </a:rPr>
              <a:t>interrupts</a:t>
            </a:r>
            <a:r>
              <a:rPr lang="en-US" altLang="zh-CN" i="1" dirty="0"/>
              <a:t> </a:t>
            </a:r>
            <a:r>
              <a:rPr lang="en-US" altLang="zh-CN" dirty="0"/>
              <a:t>its normal instruction processing and executes a </a:t>
            </a:r>
            <a:r>
              <a:rPr lang="en-US" altLang="zh-CN" dirty="0">
                <a:solidFill>
                  <a:srgbClr val="FF0000"/>
                </a:solidFill>
              </a:rPr>
              <a:t>Interrupt Service Routine(ISR) </a:t>
            </a:r>
            <a:r>
              <a:rPr lang="en-US" altLang="zh-CN" dirty="0"/>
              <a:t>(like a TRAP)</a:t>
            </a:r>
          </a:p>
          <a:p>
            <a:pPr lvl="2">
              <a:lnSpc>
                <a:spcPct val="90000"/>
              </a:lnSpc>
            </a:pPr>
            <a:r>
              <a:rPr lang="en-US" altLang="zh-CN" sz="1800" dirty="0">
                <a:solidFill>
                  <a:srgbClr val="FF0000"/>
                </a:solidFill>
              </a:rPr>
              <a:t>1. Figure out what device </a:t>
            </a:r>
            <a:r>
              <a:rPr lang="en-US" altLang="zh-CN" sz="1800" dirty="0"/>
              <a:t>is causing the interrupt</a:t>
            </a:r>
          </a:p>
          <a:p>
            <a:pPr lvl="2">
              <a:lnSpc>
                <a:spcPct val="90000"/>
              </a:lnSpc>
            </a:pPr>
            <a:r>
              <a:rPr lang="en-US" altLang="zh-CN" sz="1800" dirty="0">
                <a:solidFill>
                  <a:srgbClr val="FF0000"/>
                </a:solidFill>
              </a:rPr>
              <a:t>2. Execute routine </a:t>
            </a:r>
            <a:r>
              <a:rPr lang="en-US" altLang="zh-CN" sz="1800" dirty="0"/>
              <a:t>to deal with event</a:t>
            </a:r>
          </a:p>
          <a:p>
            <a:pPr lvl="2">
              <a:lnSpc>
                <a:spcPct val="90000"/>
              </a:lnSpc>
            </a:pPr>
            <a:r>
              <a:rPr lang="en-US" altLang="zh-CN" sz="1800" dirty="0">
                <a:solidFill>
                  <a:srgbClr val="FF0000"/>
                </a:solidFill>
              </a:rPr>
              <a:t>3. Resume execution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No need for processor to poll device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Can perform other useful work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b="0" i="1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b="0" i="1" dirty="0">
                <a:solidFill>
                  <a:srgbClr val="FF3300"/>
                </a:solidFill>
              </a:rPr>
              <a:t>Interrupt is an </a:t>
            </a:r>
            <a:r>
              <a:rPr lang="en-US" altLang="zh-CN" i="1" dirty="0">
                <a:solidFill>
                  <a:srgbClr val="FF3300"/>
                </a:solidFill>
              </a:rPr>
              <a:t>unscripted subroutine call</a:t>
            </a:r>
            <a:r>
              <a:rPr lang="en-US" altLang="zh-CN" b="0" i="1" dirty="0">
                <a:solidFill>
                  <a:srgbClr val="FF3300"/>
                </a:solidFill>
              </a:rPr>
              <a:t>,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b="0" i="1" dirty="0">
                <a:solidFill>
                  <a:srgbClr val="FF3300"/>
                </a:solidFill>
              </a:rPr>
              <a:t>triggered by an external event</a:t>
            </a:r>
            <a:endParaRPr lang="en-US" altLang="zh-CN" b="0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516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5502</TotalTime>
  <Pages>0</Pages>
  <Words>1443</Words>
  <Characters>0</Characters>
  <Application>Microsoft Macintosh PowerPoint</Application>
  <DocSecurity>0</DocSecurity>
  <PresentationFormat>全屏显示(4:3)</PresentationFormat>
  <Lines>0</Lines>
  <Paragraphs>355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仿宋</vt:lpstr>
      <vt:lpstr>黑体</vt:lpstr>
      <vt:lpstr>华文隶书</vt:lpstr>
      <vt:lpstr>华文新魏</vt:lpstr>
      <vt:lpstr>楷体</vt:lpstr>
      <vt:lpstr>宋体</vt:lpstr>
      <vt:lpstr>微软雅黑</vt:lpstr>
      <vt:lpstr>CourierPS</vt:lpstr>
      <vt:lpstr>Gungsuh</vt:lpstr>
      <vt:lpstr>Arial</vt:lpstr>
      <vt:lpstr>Calibri</vt:lpstr>
      <vt:lpstr>Courier New</vt:lpstr>
      <vt:lpstr>Franklin Gothic Book</vt:lpstr>
      <vt:lpstr>Tahoma</vt:lpstr>
      <vt:lpstr>Wingdings</vt:lpstr>
      <vt:lpstr>Wingdings 3</vt:lpstr>
      <vt:lpstr>1_Office 主题​​</vt:lpstr>
      <vt:lpstr>学术交流模板3-中文</vt:lpstr>
      <vt:lpstr>2_Office 主题​​</vt:lpstr>
      <vt:lpstr>Chapter 9-3  Interrupt-Driven I/O</vt:lpstr>
      <vt:lpstr>PowerPoint 演示文稿</vt:lpstr>
      <vt:lpstr>What is Interrupt-Driven I/O?</vt:lpstr>
      <vt:lpstr>What is Interrupt-Driven I/O?</vt:lpstr>
      <vt:lpstr>What is Interrupt-Driven I/O?</vt:lpstr>
      <vt:lpstr>When and Why to Use Interrupts</vt:lpstr>
      <vt:lpstr>How to implement an interrupt </vt:lpstr>
      <vt:lpstr>Interrupt-Driven I/O</vt:lpstr>
      <vt:lpstr>Interrupt-Driven I/O</vt:lpstr>
      <vt:lpstr>How is Interrupt Signaled?</vt:lpstr>
      <vt:lpstr>Memory Model in the LC-3</vt:lpstr>
      <vt:lpstr>Interrupt Signal to CPU</vt:lpstr>
      <vt:lpstr>Interrupt Signal to CPU</vt:lpstr>
      <vt:lpstr>The Processor State Register(PSR)</vt:lpstr>
      <vt:lpstr>Generation of the Interrupt Signal to CPU</vt:lpstr>
      <vt:lpstr>Testing for Interrupt Signal</vt:lpstr>
      <vt:lpstr>How Does Processor Handle It?</vt:lpstr>
      <vt:lpstr>Supervisor Mode and the Stack</vt:lpstr>
      <vt:lpstr>An Example (0)</vt:lpstr>
      <vt:lpstr>An Example (1)</vt:lpstr>
      <vt:lpstr>An Example (2)</vt:lpstr>
      <vt:lpstr>An Example (3)</vt:lpstr>
      <vt:lpstr>An Example (4)</vt:lpstr>
      <vt:lpstr>An Example (5)</vt:lpstr>
      <vt:lpstr>An Example (6)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Jun-Shi Chen</cp:lastModifiedBy>
  <cp:revision>663</cp:revision>
  <cp:lastPrinted>1601-01-01T00:00:00Z</cp:lastPrinted>
  <dcterms:created xsi:type="dcterms:W3CDTF">2012-09-03T16:09:03Z</dcterms:created>
  <dcterms:modified xsi:type="dcterms:W3CDTF">2024-12-13T09:45:34Z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