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</p:sldMasterIdLst>
  <p:notesMasterIdLst>
    <p:notesMasterId r:id="rId64"/>
  </p:notesMasterIdLst>
  <p:sldIdLst>
    <p:sldId id="1541" r:id="rId3"/>
    <p:sldId id="617" r:id="rId4"/>
    <p:sldId id="1548" r:id="rId5"/>
    <p:sldId id="1542" r:id="rId6"/>
    <p:sldId id="1543" r:id="rId7"/>
    <p:sldId id="1544" r:id="rId8"/>
    <p:sldId id="1545" r:id="rId9"/>
    <p:sldId id="1546" r:id="rId10"/>
    <p:sldId id="1547" r:id="rId11"/>
    <p:sldId id="1549" r:id="rId12"/>
    <p:sldId id="1550" r:id="rId13"/>
    <p:sldId id="1551" r:id="rId14"/>
    <p:sldId id="1552" r:id="rId15"/>
    <p:sldId id="1553" r:id="rId16"/>
    <p:sldId id="1554" r:id="rId17"/>
    <p:sldId id="1555" r:id="rId18"/>
    <p:sldId id="1556" r:id="rId19"/>
    <p:sldId id="1557" r:id="rId20"/>
    <p:sldId id="1558" r:id="rId21"/>
    <p:sldId id="1560" r:id="rId22"/>
    <p:sldId id="1559" r:id="rId23"/>
    <p:sldId id="1561" r:id="rId24"/>
    <p:sldId id="1562" r:id="rId25"/>
    <p:sldId id="1563" r:id="rId26"/>
    <p:sldId id="1564" r:id="rId27"/>
    <p:sldId id="1565" r:id="rId28"/>
    <p:sldId id="1566" r:id="rId29"/>
    <p:sldId id="1567" r:id="rId30"/>
    <p:sldId id="1568" r:id="rId31"/>
    <p:sldId id="1571" r:id="rId32"/>
    <p:sldId id="1569" r:id="rId33"/>
    <p:sldId id="1602" r:id="rId34"/>
    <p:sldId id="1570" r:id="rId35"/>
    <p:sldId id="1572" r:id="rId36"/>
    <p:sldId id="1573" r:id="rId37"/>
    <p:sldId id="1574" r:id="rId38"/>
    <p:sldId id="1576" r:id="rId39"/>
    <p:sldId id="1577" r:id="rId40"/>
    <p:sldId id="1579" r:id="rId41"/>
    <p:sldId id="1580" r:id="rId42"/>
    <p:sldId id="1581" r:id="rId43"/>
    <p:sldId id="1582" r:id="rId44"/>
    <p:sldId id="1583" r:id="rId45"/>
    <p:sldId id="1584" r:id="rId46"/>
    <p:sldId id="1585" r:id="rId47"/>
    <p:sldId id="1586" r:id="rId48"/>
    <p:sldId id="1587" r:id="rId49"/>
    <p:sldId id="1588" r:id="rId50"/>
    <p:sldId id="1589" r:id="rId51"/>
    <p:sldId id="1590" r:id="rId52"/>
    <p:sldId id="1591" r:id="rId53"/>
    <p:sldId id="1592" r:id="rId54"/>
    <p:sldId id="1593" r:id="rId55"/>
    <p:sldId id="1594" r:id="rId56"/>
    <p:sldId id="1598" r:id="rId57"/>
    <p:sldId id="1595" r:id="rId58"/>
    <p:sldId id="1596" r:id="rId59"/>
    <p:sldId id="1599" r:id="rId60"/>
    <p:sldId id="1597" r:id="rId61"/>
    <p:sldId id="1600" r:id="rId62"/>
    <p:sldId id="1601" r:id="rId6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13387EE-BB45-4FF2-A5E6-1183FFDAC55A}">
          <p14:sldIdLst>
            <p14:sldId id="1541"/>
            <p14:sldId id="617"/>
            <p14:sldId id="1548"/>
            <p14:sldId id="1542"/>
            <p14:sldId id="1543"/>
            <p14:sldId id="1544"/>
            <p14:sldId id="1545"/>
            <p14:sldId id="1546"/>
          </p14:sldIdLst>
        </p14:section>
        <p14:section name="无标题节" id="{FB31986D-066B-46A1-902D-204575559701}">
          <p14:sldIdLst>
            <p14:sldId id="1547"/>
            <p14:sldId id="1549"/>
            <p14:sldId id="1550"/>
            <p14:sldId id="1551"/>
            <p14:sldId id="1552"/>
            <p14:sldId id="1553"/>
            <p14:sldId id="1554"/>
            <p14:sldId id="1555"/>
            <p14:sldId id="1556"/>
            <p14:sldId id="1557"/>
            <p14:sldId id="1558"/>
            <p14:sldId id="1560"/>
            <p14:sldId id="1559"/>
            <p14:sldId id="1561"/>
            <p14:sldId id="1562"/>
            <p14:sldId id="1563"/>
            <p14:sldId id="1564"/>
            <p14:sldId id="1565"/>
            <p14:sldId id="1566"/>
            <p14:sldId id="1567"/>
            <p14:sldId id="1568"/>
            <p14:sldId id="1571"/>
            <p14:sldId id="1569"/>
            <p14:sldId id="1602"/>
            <p14:sldId id="1570"/>
            <p14:sldId id="1572"/>
            <p14:sldId id="1573"/>
            <p14:sldId id="1574"/>
            <p14:sldId id="1576"/>
            <p14:sldId id="1577"/>
            <p14:sldId id="1579"/>
            <p14:sldId id="1580"/>
            <p14:sldId id="1581"/>
            <p14:sldId id="1582"/>
            <p14:sldId id="1583"/>
            <p14:sldId id="1584"/>
            <p14:sldId id="1585"/>
            <p14:sldId id="1586"/>
            <p14:sldId id="1587"/>
            <p14:sldId id="1588"/>
            <p14:sldId id="1589"/>
            <p14:sldId id="1590"/>
            <p14:sldId id="1591"/>
            <p14:sldId id="1592"/>
            <p14:sldId id="1593"/>
            <p14:sldId id="1594"/>
            <p14:sldId id="1598"/>
            <p14:sldId id="1595"/>
            <p14:sldId id="1596"/>
            <p14:sldId id="1599"/>
            <p14:sldId id="1597"/>
            <p14:sldId id="1600"/>
            <p14:sldId id="1601"/>
          </p14:sldIdLst>
        </p14:section>
        <p14:section name="无标题节" id="{227A89A3-9403-4D6C-92DC-37BA7C3FFBA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4BF"/>
    <a:srgbClr val="333399"/>
    <a:srgbClr val="003399"/>
    <a:srgbClr val="0000FF"/>
    <a:srgbClr val="CCFFFF"/>
    <a:srgbClr val="FFCCFF"/>
    <a:srgbClr val="A6E0E0"/>
    <a:srgbClr val="CC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6" autoAdjust="0"/>
    <p:restoredTop sz="86390" autoAdjust="0"/>
  </p:normalViewPr>
  <p:slideViewPr>
    <p:cSldViewPr>
      <p:cViewPr varScale="1">
        <p:scale>
          <a:sx n="103" d="100"/>
          <a:sy n="103" d="100"/>
        </p:scale>
        <p:origin x="1752" y="8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2024/12/19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232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938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7618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022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54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6353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39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4856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26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4" r:id="rId3"/>
    <p:sldLayoutId id="2147483846" r:id="rId4"/>
    <p:sldLayoutId id="2147483847" r:id="rId5"/>
    <p:sldLayoutId id="2147483852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Chapters 11-13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Compiling C to Assembly –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Run-time Stack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90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CS1002A.01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40D0F-734C-43D6-B4E1-C16FF17F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 Simple C Program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7CBE00-4B44-4F8D-9616-2741CE30E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2519045" lvl="0" indent="0" algn="just" defTabSz="91440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ourier New"/>
              </a:rPr>
              <a:t>#include</a:t>
            </a:r>
            <a:r>
              <a:rPr kumimoji="0" lang="en-US" altLang="zh-CN" sz="180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ourier New"/>
              </a:rPr>
              <a:t> </a:t>
            </a:r>
            <a:r>
              <a:rPr kumimoji="0" lang="en-US" altLang="zh-CN" sz="180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ourier New"/>
              </a:rPr>
              <a:t>&lt;stdio.h&gt; </a:t>
            </a:r>
          </a:p>
          <a:p>
            <a:pPr marL="0" marR="2519045" lvl="0" indent="0" algn="just" defTabSz="91440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ourier New"/>
              </a:rPr>
              <a:t>#define</a:t>
            </a:r>
            <a:r>
              <a:rPr kumimoji="0" lang="en-US" altLang="zh-CN" sz="180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ourier New"/>
              </a:rPr>
              <a:t> </a:t>
            </a:r>
            <a:r>
              <a:rPr kumimoji="0" lang="en-US" altLang="zh-CN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ourier New"/>
              </a:rPr>
              <a:t>STOP</a:t>
            </a:r>
            <a:r>
              <a:rPr kumimoji="0" lang="en-US" altLang="zh-CN" sz="180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ourier New"/>
              </a:rPr>
              <a:t> </a:t>
            </a:r>
            <a:r>
              <a:rPr kumimoji="0" lang="en-US" altLang="zh-CN" sz="180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ourier New"/>
              </a:rPr>
              <a:t>0</a:t>
            </a:r>
            <a:endParaRPr kumimoji="0" lang="en-US" altLang="zh-CN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Courier New"/>
            </a:endParaRPr>
          </a:p>
          <a:p>
            <a:pPr marL="0" marR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int scale=10;</a:t>
            </a:r>
          </a:p>
          <a:p>
            <a:pPr marL="0" marR="843915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int square(){   </a:t>
            </a:r>
            <a:r>
              <a:rPr lang="en-US" altLang="zh-CN" sz="1800">
                <a:solidFill>
                  <a:srgbClr val="00B050"/>
                </a:solidFill>
                <a:latin typeface="+mn-lt"/>
                <a:cs typeface="Courier New"/>
              </a:rPr>
              <a:t>/* function square */</a:t>
            </a:r>
          </a:p>
          <a:p>
            <a:pPr marL="0" marR="843915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	int x,y; </a:t>
            </a:r>
            <a:r>
              <a:rPr lang="en-US" altLang="zh-CN" sz="1800">
                <a:solidFill>
                  <a:srgbClr val="00B050"/>
                </a:solidFill>
                <a:latin typeface="+mn-lt"/>
                <a:cs typeface="Courier New"/>
              </a:rPr>
              <a:t>/* two local variables */ </a:t>
            </a:r>
          </a:p>
          <a:p>
            <a:pPr marL="0" marR="843915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	x = scale*scale;</a:t>
            </a:r>
          </a:p>
          <a:p>
            <a:pPr marL="0" marR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	return(x);</a:t>
            </a:r>
          </a:p>
          <a:p>
            <a:pPr marL="0" marR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}</a:t>
            </a:r>
          </a:p>
          <a:p>
            <a:pPr marL="0" marR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rgbClr val="00B050"/>
                </a:solidFill>
                <a:latin typeface="+mn-lt"/>
                <a:cs typeface="Courier New"/>
              </a:rPr>
              <a:t>/* Function: main	*/</a:t>
            </a:r>
          </a:p>
          <a:p>
            <a:pPr marL="0" marR="539115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rgbClr val="00B050"/>
                </a:solidFill>
                <a:latin typeface="+mn-lt"/>
                <a:cs typeface="Courier New"/>
              </a:rPr>
              <a:t>/* Description: gets value and squares it */ </a:t>
            </a:r>
          </a:p>
          <a:p>
            <a:pPr marL="0" marR="539115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main()</a:t>
            </a:r>
          </a:p>
          <a:p>
            <a:pPr marL="0" marR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{	</a:t>
            </a:r>
            <a:r>
              <a:rPr lang="en-US" altLang="zh-CN" sz="1800">
                <a:solidFill>
                  <a:srgbClr val="00B050"/>
                </a:solidFill>
                <a:latin typeface="+mn-lt"/>
                <a:cs typeface="Courier New"/>
              </a:rPr>
              <a:t>/* variable declarations */</a:t>
            </a:r>
          </a:p>
          <a:p>
            <a:pPr marL="0" marR="5080" indent="0" algn="just" eaLnBrk="1" fontAlgn="auto" hangingPunct="1">
              <a:spcBef>
                <a:spcPts val="19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	int number, value, temp; /* three integer local variables */</a:t>
            </a:r>
          </a:p>
          <a:p>
            <a:pPr marL="0" marR="843915" indent="0" algn="just" eaLnBrk="1" fontAlgn="auto" hangingPunct="1">
              <a:spcBef>
                <a:spcPts val="4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	</a:t>
            </a:r>
            <a:r>
              <a:rPr lang="en-US" altLang="zh-CN" sz="1800">
                <a:solidFill>
                  <a:srgbClr val="00B050"/>
                </a:solidFill>
                <a:latin typeface="+mn-lt"/>
                <a:cs typeface="Courier New"/>
              </a:rPr>
              <a:t>/* prompt user for input */ </a:t>
            </a:r>
          </a:p>
          <a:p>
            <a:pPr marL="0" marR="843915" indent="0" algn="just" eaLnBrk="1" fontAlgn="auto" hangingPunct="1">
              <a:spcBef>
                <a:spcPts val="4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	printf("Enter a positive number: ");</a:t>
            </a:r>
          </a:p>
          <a:p>
            <a:pPr marL="0" marR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	scanf("%d", &amp;value);	/* read into value */</a:t>
            </a:r>
          </a:p>
          <a:p>
            <a:pPr marL="0" marR="1072515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	</a:t>
            </a:r>
            <a:r>
              <a:rPr lang="en-US" altLang="zh-CN" sz="1800">
                <a:solidFill>
                  <a:srgbClr val="00B050"/>
                </a:solidFill>
                <a:latin typeface="+mn-lt"/>
                <a:cs typeface="Courier New"/>
              </a:rPr>
              <a:t>/* scale input and print */ </a:t>
            </a:r>
          </a:p>
          <a:p>
            <a:pPr marL="0" marR="1072515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	number = value*	square(); </a:t>
            </a:r>
          </a:p>
          <a:p>
            <a:pPr marL="0" marR="1072515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	printf(”number is %d\n", number);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1800">
                <a:solidFill>
                  <a:sysClr val="windowText" lastClr="000000"/>
                </a:solidFill>
                <a:latin typeface="+mn-lt"/>
                <a:cs typeface="Courier New"/>
              </a:rPr>
              <a:t>}</a:t>
            </a:r>
            <a:endParaRPr lang="zh-CN" altLang="en-US" sz="1800" dirty="0">
              <a:solidFill>
                <a:sysClr val="windowText" lastClr="000000"/>
              </a:solidFill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45054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23AC6-B906-48C6-A2EA-86474725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Symbol Table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8A4AFF-E45C-4512-8889-FC4F288B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Like assembler, compiler needs to know information associated with </a:t>
            </a:r>
            <a:r>
              <a:rPr lang="en-US" altLang="zh-CN">
                <a:solidFill>
                  <a:srgbClr val="FF0000"/>
                </a:solidFill>
              </a:rPr>
              <a:t>identifiers</a:t>
            </a:r>
          </a:p>
          <a:p>
            <a:pPr lvl="1"/>
            <a:r>
              <a:rPr lang="en-US" altLang="zh-CN"/>
              <a:t>In </a:t>
            </a:r>
            <a:r>
              <a:rPr lang="en-US" altLang="zh-CN">
                <a:solidFill>
                  <a:srgbClr val="0070C0"/>
                </a:solidFill>
              </a:rPr>
              <a:t>assembler</a:t>
            </a:r>
            <a:r>
              <a:rPr lang="en-US" altLang="zh-CN"/>
              <a:t>, all identifiers are labels and information is address</a:t>
            </a:r>
          </a:p>
          <a:p>
            <a:pPr lvl="1"/>
            <a:r>
              <a:rPr lang="en-US" altLang="zh-CN"/>
              <a:t>Symbol table kept track of the addresses of the labels</a:t>
            </a:r>
          </a:p>
          <a:p>
            <a:endParaRPr lang="en-US" altLang="zh-CN"/>
          </a:p>
          <a:p>
            <a:r>
              <a:rPr lang="en-US" altLang="zh-CN">
                <a:solidFill>
                  <a:srgbClr val="0070C0"/>
                </a:solidFill>
              </a:rPr>
              <a:t>Compiler</a:t>
            </a:r>
            <a:r>
              <a:rPr lang="en-US" altLang="zh-CN"/>
              <a:t> keeps more information</a:t>
            </a:r>
          </a:p>
          <a:p>
            <a:pPr marR="173990" lvl="1">
              <a:lnSpc>
                <a:spcPct val="115999"/>
              </a:lnSpc>
            </a:pPr>
            <a:r>
              <a:rPr lang="en-US" altLang="zh-CN"/>
              <a:t>Name (identifier) </a:t>
            </a:r>
          </a:p>
          <a:p>
            <a:pPr marR="173990" lvl="1">
              <a:lnSpc>
                <a:spcPct val="115999"/>
              </a:lnSpc>
            </a:pPr>
            <a:r>
              <a:rPr lang="en-US" altLang="zh-CN"/>
              <a:t>Type</a:t>
            </a:r>
          </a:p>
          <a:p>
            <a:pPr marR="5080" lvl="1">
              <a:lnSpc>
                <a:spcPct val="115999"/>
              </a:lnSpc>
            </a:pPr>
            <a:r>
              <a:rPr lang="en-US" altLang="zh-CN"/>
              <a:t>Location in memory </a:t>
            </a:r>
          </a:p>
          <a:p>
            <a:pPr marR="5080" lvl="1">
              <a:lnSpc>
                <a:spcPct val="115999"/>
              </a:lnSpc>
            </a:pPr>
            <a:r>
              <a:rPr lang="en-US" altLang="zh-CN"/>
              <a:t>Scope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92D96F-B688-4714-AA57-E4347FD6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933056"/>
            <a:ext cx="355563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3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E67023-A9EF-43AA-8680-348FD935EEC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Implementing C: Translation from C to Assembly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52AFAD-946E-44DD-BC93-0F509F4B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Translate C to assembly</a:t>
            </a:r>
          </a:p>
          <a:p>
            <a:pPr lvl="1"/>
            <a:r>
              <a:rPr lang="en-US" altLang="zh-CN"/>
              <a:t>Translating operations is the easy part</a:t>
            </a:r>
          </a:p>
          <a:p>
            <a:pPr lvl="1"/>
            <a:r>
              <a:rPr lang="en-US" altLang="zh-CN"/>
              <a:t>Y = A*B is: 	MULT R3, R1, R2</a:t>
            </a:r>
          </a:p>
          <a:p>
            <a:r>
              <a:rPr lang="en-US" altLang="zh-CN"/>
              <a:t>Implement concept of </a:t>
            </a:r>
            <a:r>
              <a:rPr lang="en-US" altLang="zh-CN">
                <a:solidFill>
                  <a:srgbClr val="0070C0"/>
                </a:solidFill>
              </a:rPr>
              <a:t>scope</a:t>
            </a:r>
          </a:p>
          <a:p>
            <a:r>
              <a:rPr lang="en-US" altLang="zh-CN"/>
              <a:t>Concept of </a:t>
            </a:r>
            <a:r>
              <a:rPr lang="en-US" altLang="zh-CN">
                <a:solidFill>
                  <a:srgbClr val="0070C0"/>
                </a:solidFill>
              </a:rPr>
              <a:t>storage</a:t>
            </a:r>
            <a:r>
              <a:rPr lang="en-US" altLang="zh-CN"/>
              <a:t> class</a:t>
            </a:r>
          </a:p>
          <a:p>
            <a:pPr lvl="1"/>
            <a:r>
              <a:rPr lang="en-US" altLang="zh-CN"/>
              <a:t>Static, Auto, Register….</a:t>
            </a:r>
          </a:p>
          <a:p>
            <a:r>
              <a:rPr lang="en-US" altLang="zh-CN">
                <a:solidFill>
                  <a:srgbClr val="0070C0"/>
                </a:solidFill>
              </a:rPr>
              <a:t>Pointers</a:t>
            </a:r>
          </a:p>
          <a:p>
            <a:r>
              <a:rPr lang="en-US" altLang="zh-CN">
                <a:solidFill>
                  <a:srgbClr val="0070C0"/>
                </a:solidFill>
              </a:rPr>
              <a:t>Function calls</a:t>
            </a:r>
          </a:p>
          <a:p>
            <a:pPr lvl="1"/>
            <a:r>
              <a:rPr lang="en-US" altLang="zh-CN"/>
              <a:t>Passing arguments to functions</a:t>
            </a:r>
          </a:p>
          <a:p>
            <a:pPr lvl="1"/>
            <a:endParaRPr lang="en-US" altLang="zh-CN"/>
          </a:p>
          <a:p>
            <a:r>
              <a:rPr lang="en-US" altLang="zh-CN"/>
              <a:t>…HOW ?</a:t>
            </a:r>
          </a:p>
          <a:p>
            <a:r>
              <a:rPr lang="en-US" altLang="zh-CN"/>
              <a:t>Starting point : How are C variables allocated to memory ?</a:t>
            </a:r>
          </a:p>
          <a:p>
            <a:pPr lvl="1"/>
            <a:r>
              <a:rPr lang="en-US" altLang="zh-CN"/>
              <a:t>Run-time Stack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865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925D7-D67B-4952-9CB5-AA8A0106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Translation: Allocation of Variables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2F35D2-F198-4098-B564-9630FF639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What is compiler's task?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>
                <a:solidFill>
                  <a:schemeClr val="accent1"/>
                </a:solidFill>
              </a:rPr>
              <a:t>Allocate memory </a:t>
            </a:r>
            <a:r>
              <a:rPr lang="en-US" altLang="zh-CN"/>
              <a:t>for variables in a systematic way. Will build a </a:t>
            </a:r>
            <a:r>
              <a:rPr lang="en-US" altLang="zh-CN">
                <a:solidFill>
                  <a:srgbClr val="0070C0"/>
                </a:solidFill>
              </a:rPr>
              <a:t>symbol table </a:t>
            </a:r>
            <a:r>
              <a:rPr lang="en-US" altLang="zh-CN"/>
              <a:t>to keep track of variable type, size, location.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>
                <a:solidFill>
                  <a:schemeClr val="accent1"/>
                </a:solidFill>
              </a:rPr>
              <a:t>Generate instruction sequences </a:t>
            </a:r>
            <a:r>
              <a:rPr lang="en-US" altLang="zh-CN"/>
              <a:t>that carry out the computations specified by operators and statements.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For this class, we will compile "</a:t>
            </a:r>
            <a:r>
              <a:rPr lang="en-US" altLang="zh-CN">
                <a:solidFill>
                  <a:srgbClr val="0074BF"/>
                </a:solidFill>
              </a:rPr>
              <a:t>by hand</a:t>
            </a:r>
            <a:r>
              <a:rPr lang="en-US" altLang="zh-CN"/>
              <a:t>" to get a sense of how these translations occur.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962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63C5D-A446-467C-931B-170EED5D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Start point for translation:</a:t>
            </a:r>
            <a:br>
              <a:rPr lang="en-US" altLang="zh-CN"/>
            </a:br>
            <a:r>
              <a:rPr lang="en-US" altLang="zh-CN"/>
              <a:t>Concept of Scope of Variable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CB49B1-F369-496B-8A2A-A351AF1B0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In assembly, who has access to a memory location/variable ?</a:t>
            </a:r>
          </a:p>
          <a:p>
            <a:endParaRPr lang="en-US" altLang="zh-CN"/>
          </a:p>
          <a:p>
            <a:r>
              <a:rPr lang="en-US" altLang="zh-CN"/>
              <a:t>In high level programs, who has access to a variable ?</a:t>
            </a:r>
          </a:p>
          <a:p>
            <a:pPr lvl="1"/>
            <a:r>
              <a:rPr lang="en-US" altLang="zh-CN"/>
              <a:t>Concept of Scope of a variable</a:t>
            </a:r>
          </a:p>
          <a:p>
            <a:endParaRPr lang="en-US" altLang="zh-CN"/>
          </a:p>
          <a:p>
            <a:r>
              <a:rPr lang="en-US" altLang="zh-CN"/>
              <a:t>So how do we make this happen in assembly ???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039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E4107-D7DD-4961-A98A-77376661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Defining a variable in 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B4CF61-9276-4692-82B2-3CC595F3A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Identifier</a:t>
            </a:r>
            <a:r>
              <a:rPr lang="en-US" altLang="zh-CN"/>
              <a:t>: references to this translate to locations</a:t>
            </a:r>
          </a:p>
          <a:p>
            <a:pPr lvl="1"/>
            <a:r>
              <a:rPr lang="en-US" altLang="zh-CN"/>
              <a:t>Name of the variable</a:t>
            </a:r>
          </a:p>
          <a:p>
            <a:pPr lvl="1"/>
            <a:r>
              <a:rPr lang="en-US" altLang="zh-CN"/>
              <a:t>Example: </a:t>
            </a:r>
            <a:r>
              <a:rPr lang="en-US" altLang="zh-CN" i="1">
                <a:solidFill>
                  <a:srgbClr val="0074BF"/>
                </a:solidFill>
              </a:rPr>
              <a:t>itslocal</a:t>
            </a:r>
          </a:p>
          <a:p>
            <a:r>
              <a:rPr lang="en-US" altLang="zh-CN">
                <a:solidFill>
                  <a:srgbClr val="0070C0"/>
                </a:solidFill>
              </a:rPr>
              <a:t>Type</a:t>
            </a:r>
            <a:r>
              <a:rPr lang="en-US" altLang="zh-CN"/>
              <a:t>: gives us information on data representation and space needed</a:t>
            </a:r>
          </a:p>
          <a:p>
            <a:pPr lvl="1"/>
            <a:r>
              <a:rPr lang="en-US" altLang="zh-CN"/>
              <a:t>Type of variable such as </a:t>
            </a:r>
            <a:r>
              <a:rPr lang="en-US" altLang="zh-CN">
                <a:solidFill>
                  <a:srgbClr val="0074BF"/>
                </a:solidFill>
              </a:rPr>
              <a:t>int, float, char…</a:t>
            </a:r>
          </a:p>
          <a:p>
            <a:pPr lvl="1"/>
            <a:r>
              <a:rPr lang="en-US" altLang="zh-CN"/>
              <a:t>Example: </a:t>
            </a:r>
            <a:r>
              <a:rPr lang="en-US" altLang="zh-CN" i="1">
                <a:solidFill>
                  <a:srgbClr val="0074BF"/>
                </a:solidFill>
              </a:rPr>
              <a:t>int itslocal</a:t>
            </a:r>
          </a:p>
          <a:p>
            <a:r>
              <a:rPr lang="en-US" altLang="zh-CN">
                <a:solidFill>
                  <a:srgbClr val="0070C0"/>
                </a:solidFill>
              </a:rPr>
              <a:t>Scope</a:t>
            </a:r>
          </a:p>
          <a:p>
            <a:pPr lvl="1"/>
            <a:r>
              <a:rPr lang="en-US" altLang="zh-CN"/>
              <a:t>Where can it be accessed</a:t>
            </a:r>
          </a:p>
          <a:p>
            <a:pPr lvl="1"/>
            <a:r>
              <a:rPr lang="en-US" altLang="zh-CN"/>
              <a:t>Example: global variable </a:t>
            </a:r>
            <a:r>
              <a:rPr lang="en-US" altLang="zh-CN">
                <a:solidFill>
                  <a:srgbClr val="0074BF"/>
                </a:solidFill>
              </a:rPr>
              <a:t>itsglobal</a:t>
            </a:r>
          </a:p>
          <a:p>
            <a:r>
              <a:rPr lang="en-US" altLang="zh-CN">
                <a:solidFill>
                  <a:srgbClr val="0070C0"/>
                </a:solidFill>
              </a:rPr>
              <a:t>Storage Class</a:t>
            </a:r>
          </a:p>
          <a:p>
            <a:pPr lvl="1"/>
            <a:r>
              <a:rPr lang="en-US" altLang="zh-CN"/>
              <a:t>How does C compiler allocate the storage</a:t>
            </a:r>
          </a:p>
          <a:p>
            <a:pPr lvl="2"/>
            <a:r>
              <a:rPr lang="en-US" altLang="zh-CN" sz="1800"/>
              <a:t>Does value persist or not</a:t>
            </a:r>
          </a:p>
          <a:p>
            <a:pPr lvl="1"/>
            <a:r>
              <a:rPr lang="en-US" altLang="zh-CN"/>
              <a:t>Two main classes in C: </a:t>
            </a:r>
            <a:r>
              <a:rPr lang="en-US" altLang="zh-CN">
                <a:solidFill>
                  <a:schemeClr val="accent1"/>
                </a:solidFill>
              </a:rPr>
              <a:t>Automatic</a:t>
            </a:r>
            <a:r>
              <a:rPr lang="en-US" altLang="zh-CN"/>
              <a:t> and </a:t>
            </a:r>
            <a:r>
              <a:rPr lang="en-US" altLang="zh-CN">
                <a:solidFill>
                  <a:schemeClr val="accent1"/>
                </a:solidFill>
              </a:rPr>
              <a:t>Static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407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F48986-7DB0-4156-90C6-D881CA48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Scope: Global and Local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CDA9B7-6626-48A2-8332-15F28364E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Where is the variable accessible?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Global</a:t>
            </a:r>
            <a:r>
              <a:rPr lang="en-US" altLang="zh-CN" dirty="0"/>
              <a:t>: accessed anywhere in program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Local</a:t>
            </a:r>
            <a:r>
              <a:rPr lang="en-US" altLang="zh-CN" dirty="0"/>
              <a:t>: only accessible in a particular region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accent1"/>
                </a:solidFill>
              </a:rPr>
              <a:t>Compiler infers scope from where variable is declared</a:t>
            </a:r>
          </a:p>
          <a:p>
            <a:pPr lvl="1"/>
            <a:r>
              <a:rPr lang="en-US" altLang="zh-CN" dirty="0"/>
              <a:t>programmer doesn't have to explicitly state</a:t>
            </a:r>
          </a:p>
          <a:p>
            <a:pPr lvl="2"/>
            <a:r>
              <a:rPr lang="en-US" altLang="zh-CN" sz="1800" i="1" dirty="0">
                <a:solidFill>
                  <a:srgbClr val="0074BF"/>
                </a:solidFill>
              </a:rPr>
              <a:t>Symbol Table constructs this information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Variable is local to the block in which it is declared</a:t>
            </a:r>
          </a:p>
          <a:p>
            <a:pPr lvl="1"/>
            <a:r>
              <a:rPr lang="en-US" altLang="zh-CN" dirty="0"/>
              <a:t>block defined by open and closed braces { }</a:t>
            </a:r>
          </a:p>
          <a:p>
            <a:pPr lvl="1"/>
            <a:r>
              <a:rPr lang="en-US" altLang="zh-CN" dirty="0"/>
              <a:t>can access variable declared in any "containing" block</a:t>
            </a:r>
          </a:p>
          <a:p>
            <a:pPr lvl="1"/>
            <a:r>
              <a:rPr lang="en-US" altLang="zh-CN" dirty="0"/>
              <a:t>Global variable is declared outside all blocks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372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A7394-C6D9-4373-A592-9AF09033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Where can you put variables….?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07009A-D42A-486F-9411-15B90665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Local variable inside a function</a:t>
            </a:r>
          </a:p>
          <a:p>
            <a:pPr lvl="1"/>
            <a:r>
              <a:rPr lang="en-US" altLang="zh-CN"/>
              <a:t>Lasts only while the function is running</a:t>
            </a:r>
          </a:p>
          <a:p>
            <a:r>
              <a:rPr lang="en-US" altLang="zh-CN"/>
              <a:t>Local variable inside a function</a:t>
            </a:r>
          </a:p>
          <a:p>
            <a:pPr lvl="1"/>
            <a:r>
              <a:rPr lang="en-US" altLang="zh-CN"/>
              <a:t>Value persists throughout the life of the program</a:t>
            </a:r>
          </a:p>
          <a:p>
            <a:pPr lvl="2"/>
            <a:r>
              <a:rPr lang="en-US" altLang="zh-CN" sz="1800"/>
              <a:t>persistance</a:t>
            </a:r>
          </a:p>
          <a:p>
            <a:r>
              <a:rPr lang="en-US" altLang="zh-CN"/>
              <a:t>Global variable visible to all functions within a file</a:t>
            </a:r>
          </a:p>
          <a:p>
            <a:r>
              <a:rPr lang="en-US" altLang="zh-CN"/>
              <a:t>Global variable visible in more than one file</a:t>
            </a:r>
          </a:p>
          <a:p>
            <a:r>
              <a:rPr lang="en-US" altLang="zh-CN"/>
              <a:t>Block scope – inside the block (defined by { } 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3696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D6875-6943-455A-9674-ACCD0861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According to the C89 Standard...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E7A985-18A8-47B4-AA4E-ABF8A0AD1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There are 4 types of scope</a:t>
            </a:r>
          </a:p>
          <a:p>
            <a:pPr lvl="1"/>
            <a:r>
              <a:rPr lang="en-US" altLang="zh-CN">
                <a:solidFill>
                  <a:srgbClr val="0074BF"/>
                </a:solidFill>
              </a:rPr>
              <a:t>Prototype Scope</a:t>
            </a:r>
          </a:p>
          <a:p>
            <a:pPr lvl="2"/>
            <a:r>
              <a:rPr lang="en-US" altLang="zh-CN" sz="1800"/>
              <a:t>Just applies to prototypes</a:t>
            </a:r>
          </a:p>
          <a:p>
            <a:pPr lvl="1"/>
            <a:r>
              <a:rPr lang="en-US" altLang="zh-CN">
                <a:solidFill>
                  <a:srgbClr val="0074BF"/>
                </a:solidFill>
              </a:rPr>
              <a:t>File Scope</a:t>
            </a:r>
          </a:p>
          <a:p>
            <a:pPr lvl="2"/>
            <a:r>
              <a:rPr lang="en-US" altLang="zh-CN" sz="1800"/>
              <a:t>Declared outside any function</a:t>
            </a:r>
          </a:p>
          <a:p>
            <a:pPr lvl="1"/>
            <a:r>
              <a:rPr lang="en-US" altLang="zh-CN">
                <a:solidFill>
                  <a:srgbClr val="0074BF"/>
                </a:solidFill>
              </a:rPr>
              <a:t>Function Scope</a:t>
            </a:r>
          </a:p>
          <a:p>
            <a:pPr lvl="2"/>
            <a:r>
              <a:rPr lang="en-US" altLang="zh-CN" sz="1800"/>
              <a:t>only applies to labels!!!</a:t>
            </a:r>
          </a:p>
          <a:p>
            <a:pPr lvl="1"/>
            <a:r>
              <a:rPr lang="en-US" altLang="zh-CN">
                <a:solidFill>
                  <a:srgbClr val="0074BF"/>
                </a:solidFill>
              </a:rPr>
              <a:t>Block Scope</a:t>
            </a:r>
          </a:p>
          <a:p>
            <a:pPr lvl="2"/>
            <a:r>
              <a:rPr lang="en-US" altLang="zh-CN" sz="1800"/>
              <a:t>includes function parameters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12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AC6AF-A793-4326-AEAD-ADDBE9CE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Scope vs. Lifetime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3DA3C957-34B6-410F-A6F1-2961E79E0D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/>
              <a:t>Scope</a:t>
            </a:r>
          </a:p>
          <a:p>
            <a:endParaRPr lang="en-US" altLang="zh-CN"/>
          </a:p>
          <a:p>
            <a:pPr lvl="1"/>
            <a:r>
              <a:rPr lang="en-US" altLang="zh-CN"/>
              <a:t>File Scope</a:t>
            </a:r>
          </a:p>
          <a:p>
            <a:pPr lvl="1"/>
            <a:endParaRPr lang="en-US" altLang="zh-CN"/>
          </a:p>
          <a:p>
            <a:pPr lvl="1"/>
            <a:r>
              <a:rPr lang="en-US" altLang="zh-CN"/>
              <a:t>Block Scope</a:t>
            </a:r>
            <a:endParaRPr lang="zh-CN" alt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879E0151-926E-4D55-AE86-9D397809B0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/>
              <a:t>Lifetime</a:t>
            </a:r>
          </a:p>
          <a:p>
            <a:endParaRPr lang="en-US" altLang="zh-CN"/>
          </a:p>
          <a:p>
            <a:pPr lvl="1"/>
            <a:r>
              <a:rPr lang="en-US" altLang="zh-CN"/>
              <a:t>Life of program</a:t>
            </a:r>
          </a:p>
          <a:p>
            <a:pPr lvl="1"/>
            <a:endParaRPr lang="en-US" altLang="zh-CN"/>
          </a:p>
          <a:p>
            <a:pPr lvl="1"/>
            <a:r>
              <a:rPr lang="en-US" altLang="zh-CN"/>
              <a:t>Life of block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60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Problem Transformation  - levels of abstraction</a:t>
            </a:r>
            <a:endParaRPr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72E8DC74-4B04-41A8-8BC9-0B10B093DFC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CN"/>
              <a:t>How do user programs get executed?</a:t>
            </a:r>
          </a:p>
          <a:p>
            <a:r>
              <a:rPr lang="en-US" altLang="zh-CN"/>
              <a:t>Translation from C to Assembly</a:t>
            </a:r>
          </a:p>
          <a:p>
            <a:pPr lvl="1"/>
            <a:r>
              <a:rPr lang="en-US" altLang="zh-CN"/>
              <a:t>Scope of variables </a:t>
            </a:r>
          </a:p>
          <a:p>
            <a:pPr lvl="1"/>
            <a:r>
              <a:rPr lang="en-US" altLang="zh-CN"/>
              <a:t>Function calls </a:t>
            </a:r>
          </a:p>
          <a:p>
            <a:pPr lvl="1"/>
            <a:r>
              <a:rPr lang="en-US" altLang="zh-CN"/>
              <a:t>Recursion </a:t>
            </a:r>
          </a:p>
          <a:p>
            <a:pPr lvl="1"/>
            <a:r>
              <a:rPr lang="en-US" altLang="zh-CN"/>
              <a:t>Pointers &amp; Arrays </a:t>
            </a:r>
          </a:p>
          <a:p>
            <a:pPr lvl="1"/>
            <a:r>
              <a:rPr lang="en-US" altLang="zh-CN"/>
              <a:t>Data Structures </a:t>
            </a:r>
          </a:p>
          <a:p>
            <a:pPr lvl="1"/>
            <a:r>
              <a:rPr lang="en-US" altLang="zh-CN"/>
              <a:t>Memory Allocation</a:t>
            </a:r>
          </a:p>
          <a:p>
            <a:endParaRPr lang="en-US" altLang="zh-CN"/>
          </a:p>
          <a:p>
            <a:endParaRPr lang="zh-CN" altLang="en-US" dirty="0"/>
          </a:p>
        </p:txBody>
      </p:sp>
      <p:pic>
        <p:nvPicPr>
          <p:cNvPr id="2" name="内容占位符 1">
            <a:extLst>
              <a:ext uri="{FF2B5EF4-FFF2-40B4-BE49-F238E27FC236}">
                <a16:creationId xmlns:a16="http://schemas.microsoft.com/office/drawing/2014/main" id="{E4582EF3-EBFE-4680-BF95-A4C292FFB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0833" y="1700809"/>
            <a:ext cx="2533535" cy="34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72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AC6AF-A793-4326-AEAD-ADDBE9CE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Scope vs. Lifetime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3DA3C957-34B6-410F-A6F1-2961E79E0D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/>
              <a:t>Scope</a:t>
            </a:r>
          </a:p>
          <a:p>
            <a:endParaRPr lang="en-US" altLang="zh-CN"/>
          </a:p>
          <a:p>
            <a:pPr lvl="1"/>
            <a:r>
              <a:rPr lang="en-US" altLang="zh-CN"/>
              <a:t>File Scope</a:t>
            </a:r>
          </a:p>
          <a:p>
            <a:pPr lvl="1"/>
            <a:endParaRPr lang="en-US" altLang="zh-CN"/>
          </a:p>
          <a:p>
            <a:pPr lvl="1"/>
            <a:r>
              <a:rPr lang="en-US" altLang="zh-CN"/>
              <a:t>Block Scope</a:t>
            </a:r>
            <a:endParaRPr lang="zh-CN" alt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879E0151-926E-4D55-AE86-9D397809B0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Lifetime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Life of program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Life of block</a:t>
            </a:r>
            <a:endParaRPr lang="zh-CN" altLang="en-US" dirty="0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0D6E4CA5-BB44-4996-8D34-941A6514267C}"/>
              </a:ext>
            </a:extLst>
          </p:cNvPr>
          <p:cNvSpPr txBox="1"/>
          <p:nvPr/>
        </p:nvSpPr>
        <p:spPr>
          <a:xfrm>
            <a:off x="4572000" y="4227080"/>
            <a:ext cx="3421769" cy="285976"/>
          </a:xfrm>
          <a:prstGeom prst="rect">
            <a:avLst/>
          </a:prstGeom>
          <a:solidFill>
            <a:srgbClr val="FFFF00"/>
          </a:solidFill>
          <a:ln w="19050">
            <a:solidFill>
              <a:srgbClr val="CCCCFF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70"/>
              </a:spcBef>
            </a:pPr>
            <a:r>
              <a:rPr baseline="0" dirty="0">
                <a:latin typeface="Arial"/>
                <a:cs typeface="Arial"/>
              </a:rPr>
              <a:t>Can</a:t>
            </a:r>
            <a:r>
              <a:rPr spc="-10" baseline="0" dirty="0">
                <a:latin typeface="Arial"/>
                <a:cs typeface="Arial"/>
              </a:rPr>
              <a:t> </a:t>
            </a:r>
            <a:r>
              <a:rPr baseline="0" dirty="0">
                <a:latin typeface="Arial"/>
                <a:cs typeface="Arial"/>
              </a:rPr>
              <a:t>be</a:t>
            </a:r>
            <a:r>
              <a:rPr spc="-10" baseline="0" dirty="0">
                <a:latin typeface="Arial"/>
                <a:cs typeface="Arial"/>
              </a:rPr>
              <a:t> </a:t>
            </a:r>
            <a:r>
              <a:rPr baseline="0" dirty="0">
                <a:latin typeface="Arial"/>
                <a:cs typeface="Arial"/>
              </a:rPr>
              <a:t>overridden</a:t>
            </a:r>
            <a:r>
              <a:rPr spc="-10" baseline="0" dirty="0">
                <a:latin typeface="Arial"/>
                <a:cs typeface="Arial"/>
              </a:rPr>
              <a:t> </a:t>
            </a:r>
            <a:r>
              <a:rPr baseline="0" dirty="0">
                <a:latin typeface="Arial"/>
                <a:cs typeface="Arial"/>
              </a:rPr>
              <a:t>with</a:t>
            </a:r>
            <a:r>
              <a:rPr spc="-10" baseline="0" dirty="0">
                <a:latin typeface="Arial"/>
                <a:cs typeface="Arial"/>
              </a:rPr>
              <a:t> “</a:t>
            </a:r>
            <a:r>
              <a:rPr b="1" spc="-10" baseline="0" dirty="0">
                <a:solidFill>
                  <a:srgbClr val="FF0000"/>
                </a:solidFill>
                <a:latin typeface="Courier New"/>
                <a:cs typeface="Courier New"/>
              </a:rPr>
              <a:t>static</a:t>
            </a:r>
            <a:r>
              <a:rPr spc="-10" baseline="0" dirty="0">
                <a:latin typeface="Arial"/>
                <a:cs typeface="Arial"/>
              </a:rPr>
              <a:t>”</a:t>
            </a:r>
            <a:endParaRPr baseline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22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20D98B7-4232-40FF-A412-C576F1CF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Memory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F9DE13-5F48-4C66-B620-53C138D9D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Many languages have fixed mappings between scopes and lifetimes</a:t>
            </a:r>
          </a:p>
          <a:p>
            <a:r>
              <a:rPr lang="en-US" altLang="zh-CN"/>
              <a:t>In C, we have the option to decide...</a:t>
            </a:r>
          </a:p>
          <a:p>
            <a:pPr marL="400050" lvl="1" indent="0">
              <a:buNone/>
            </a:pPr>
            <a:r>
              <a:rPr lang="en-US" altLang="zh-CN"/>
              <a:t>void foo(void) {</a:t>
            </a:r>
          </a:p>
          <a:p>
            <a:pPr marL="400050" lvl="1" indent="0">
              <a:buNone/>
            </a:pPr>
            <a:r>
              <a:rPr lang="en-US" altLang="zh-CN"/>
              <a:t>	int x;</a:t>
            </a:r>
          </a:p>
          <a:p>
            <a:pPr marL="400050" lvl="1" indent="0">
              <a:buNone/>
            </a:pPr>
            <a:r>
              <a:rPr lang="en-US" altLang="zh-CN"/>
              <a:t>	static int </a:t>
            </a:r>
            <a:r>
              <a:rPr lang="en-US" altLang="zh-CN">
                <a:solidFill>
                  <a:srgbClr val="FF0000"/>
                </a:solidFill>
              </a:rPr>
              <a:t>a</a:t>
            </a:r>
            <a:r>
              <a:rPr lang="en-US" altLang="zh-CN"/>
              <a:t>;</a:t>
            </a:r>
          </a:p>
          <a:p>
            <a:pPr marL="400050" lvl="1" indent="0">
              <a:buNone/>
            </a:pPr>
            <a:r>
              <a:rPr lang="en-US" altLang="zh-CN"/>
              <a:t>	x = 42;</a:t>
            </a:r>
          </a:p>
          <a:p>
            <a:pPr marL="400050" lvl="1" indent="0">
              <a:buNone/>
            </a:pPr>
            <a:r>
              <a:rPr lang="en-US" altLang="zh-CN"/>
              <a:t>}</a:t>
            </a:r>
          </a:p>
          <a:p>
            <a:r>
              <a:rPr lang="en-US" altLang="zh-CN"/>
              <a:t>When the function goes away, x and its value go away since they were auto storage class (and placed on stack).</a:t>
            </a:r>
          </a:p>
          <a:p>
            <a:r>
              <a:rPr lang="en-US" altLang="zh-CN"/>
              <a:t>Setting a value into a static variable (e.g. </a:t>
            </a:r>
            <a:r>
              <a:rPr lang="en-US" altLang="zh-CN">
                <a:solidFill>
                  <a:srgbClr val="FF0000"/>
                </a:solidFill>
              </a:rPr>
              <a:t>a</a:t>
            </a:r>
            <a:r>
              <a:rPr lang="en-US" altLang="zh-CN"/>
              <a:t>) means that the value is stored in a static area and will persist throughout the entire execution of the program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4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19BF5-FBAF-46DD-A3F4-F2A2DC22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Storage Class: Automatic Variables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BEB1FB-0DC7-4671-98DF-4DBC8F87F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</a:rPr>
              <a:t>Local variable </a:t>
            </a:r>
            <a:r>
              <a:rPr lang="en-US" altLang="zh-CN"/>
              <a:t>inside a function (lasts only while the function is running)</a:t>
            </a:r>
          </a:p>
          <a:p>
            <a:endParaRPr lang="en-US" altLang="zh-CN"/>
          </a:p>
          <a:p>
            <a:r>
              <a:rPr lang="en-US" altLang="zh-CN" b="0">
                <a:solidFill>
                  <a:srgbClr val="0070C0"/>
                </a:solidFill>
              </a:rPr>
              <a:t>auto</a:t>
            </a:r>
            <a:r>
              <a:rPr lang="en-US" altLang="zh-CN"/>
              <a:t> keyword (never used!)</a:t>
            </a:r>
          </a:p>
          <a:p>
            <a:endParaRPr lang="en-US" altLang="zh-CN"/>
          </a:p>
          <a:p>
            <a:r>
              <a:rPr lang="en-US" altLang="zh-CN"/>
              <a:t>Located on </a:t>
            </a:r>
            <a:r>
              <a:rPr lang="en-US" altLang="zh-CN">
                <a:solidFill>
                  <a:srgbClr val="0074BF"/>
                </a:solidFill>
              </a:rPr>
              <a:t>stack</a:t>
            </a:r>
          </a:p>
          <a:p>
            <a:endParaRPr lang="en-US" altLang="zh-CN"/>
          </a:p>
          <a:p>
            <a:r>
              <a:rPr lang="en-US" altLang="zh-CN"/>
              <a:t>Storage Class: </a:t>
            </a:r>
            <a:r>
              <a:rPr lang="en-US" altLang="zh-CN">
                <a:solidFill>
                  <a:srgbClr val="0074BF"/>
                </a:solidFill>
              </a:rPr>
              <a:t>AUTO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3512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B16F5-3374-4630-A647-B4028698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Static Variables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ED9E50-3307-4758-9289-63B1334C9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static</a:t>
            </a:r>
          </a:p>
          <a:p>
            <a:pPr lvl="1"/>
            <a:r>
              <a:rPr lang="en-US" altLang="zh-CN"/>
              <a:t>Initialized to zero (like global)</a:t>
            </a:r>
          </a:p>
          <a:p>
            <a:endParaRPr lang="en-US" altLang="zh-CN"/>
          </a:p>
          <a:p>
            <a:r>
              <a:rPr lang="en-US" altLang="zh-CN"/>
              <a:t>Located in </a:t>
            </a:r>
            <a:r>
              <a:rPr lang="en-US" altLang="zh-CN">
                <a:solidFill>
                  <a:srgbClr val="0070C0"/>
                </a:solidFill>
              </a:rPr>
              <a:t>static area</a:t>
            </a:r>
          </a:p>
          <a:p>
            <a:pPr lvl="1"/>
            <a:r>
              <a:rPr lang="en-US" altLang="zh-CN"/>
              <a:t>Value persists !</a:t>
            </a:r>
          </a:p>
          <a:p>
            <a:pPr lvl="2"/>
            <a:r>
              <a:rPr lang="en-US" altLang="zh-CN" sz="1800"/>
              <a:t>Example: foo2 being called second time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Storage Class: </a:t>
            </a:r>
            <a:r>
              <a:rPr lang="en-US" altLang="zh-CN">
                <a:solidFill>
                  <a:srgbClr val="0070C0"/>
                </a:solidFill>
              </a:rPr>
              <a:t>STATIC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2305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B16F5-3374-4630-A647-B4028698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Static Variables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ED9E50-3307-4758-9289-63B1334C9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</a:rPr>
              <a:t>Global</a:t>
            </a:r>
            <a:r>
              <a:rPr lang="en-US" altLang="zh-CN"/>
              <a:t> </a:t>
            </a:r>
            <a:r>
              <a:rPr lang="en-US" altLang="zh-CN">
                <a:solidFill>
                  <a:srgbClr val="FF0000"/>
                </a:solidFill>
              </a:rPr>
              <a:t>variable</a:t>
            </a:r>
            <a:r>
              <a:rPr lang="en-US" altLang="zh-CN"/>
              <a:t> visible in more than one file</a:t>
            </a:r>
          </a:p>
          <a:p>
            <a:r>
              <a:rPr lang="en-US" altLang="zh-CN"/>
              <a:t>Declared outside of any function in one file</a:t>
            </a:r>
          </a:p>
          <a:p>
            <a:r>
              <a:rPr lang="en-US" altLang="zh-CN"/>
              <a:t>Declared </a:t>
            </a:r>
            <a:r>
              <a:rPr lang="en-US" altLang="zh-CN" b="0">
                <a:solidFill>
                  <a:srgbClr val="0070C0"/>
                </a:solidFill>
              </a:rPr>
              <a:t>extern</a:t>
            </a:r>
            <a:r>
              <a:rPr lang="en-US" altLang="zh-CN"/>
              <a:t> in other files (or functions/blocks)</a:t>
            </a:r>
          </a:p>
          <a:p>
            <a:endParaRPr lang="en-US" altLang="zh-CN"/>
          </a:p>
          <a:p>
            <a:r>
              <a:rPr lang="en-US" altLang="zh-CN"/>
              <a:t>Located in </a:t>
            </a:r>
            <a:r>
              <a:rPr lang="en-US" altLang="zh-CN">
                <a:solidFill>
                  <a:srgbClr val="0070C0"/>
                </a:solidFill>
              </a:rPr>
              <a:t>static area</a:t>
            </a:r>
          </a:p>
          <a:p>
            <a:endParaRPr lang="en-US" altLang="zh-CN"/>
          </a:p>
          <a:p>
            <a:r>
              <a:rPr lang="en-US" altLang="zh-CN"/>
              <a:t>Storage Class: </a:t>
            </a:r>
            <a:r>
              <a:rPr lang="en-US" altLang="zh-CN">
                <a:solidFill>
                  <a:srgbClr val="0070C0"/>
                </a:solidFill>
              </a:rPr>
              <a:t>STATIC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4010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DE055-18DC-4E40-ABE7-B115A6BC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Confused?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FAE8C3-3131-4152-A0B0-05F17A149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>
                <a:latin typeface="+mn-lt"/>
              </a:rPr>
              <a:t>int x;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static int y;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int main()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{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	static int z;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	int w;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	...</a:t>
            </a:r>
            <a:endParaRPr lang="zh-CN" altLang="en-US" dirty="0">
              <a:latin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409D0C5-1418-40E6-A3F5-B689345AA968}"/>
              </a:ext>
            </a:extLst>
          </p:cNvPr>
          <p:cNvGrpSpPr/>
          <p:nvPr/>
        </p:nvGrpSpPr>
        <p:grpSpPr>
          <a:xfrm>
            <a:off x="4139952" y="2161696"/>
            <a:ext cx="982348" cy="259045"/>
            <a:chOff x="3803650" y="2534411"/>
            <a:chExt cx="982348" cy="259045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22129C66-8BC4-4E2F-9F2F-444784F7CCFD}"/>
                </a:ext>
              </a:extLst>
            </p:cNvPr>
            <p:cNvSpPr/>
            <p:nvPr/>
          </p:nvSpPr>
          <p:spPr>
            <a:xfrm>
              <a:off x="3803650" y="2537618"/>
              <a:ext cx="982348" cy="247650"/>
            </a:xfrm>
            <a:custGeom>
              <a:avLst/>
              <a:gdLst/>
              <a:ahLst/>
              <a:cxnLst/>
              <a:rect l="l" t="t" r="r" b="b"/>
              <a:pathLst>
                <a:path w="607695" h="247650">
                  <a:moveTo>
                    <a:pt x="0" y="0"/>
                  </a:moveTo>
                  <a:lnTo>
                    <a:pt x="607219" y="0"/>
                  </a:lnTo>
                  <a:lnTo>
                    <a:pt x="607219" y="247650"/>
                  </a:lnTo>
                  <a:lnTo>
                    <a:pt x="0" y="2476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 baseline="0"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274E8573-1789-47B5-A943-EE920310DF1D}"/>
                </a:ext>
              </a:extLst>
            </p:cNvPr>
            <p:cNvSpPr txBox="1"/>
            <p:nvPr/>
          </p:nvSpPr>
          <p:spPr>
            <a:xfrm>
              <a:off x="3849370" y="2534411"/>
              <a:ext cx="794638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600" spc="-10" baseline="0" dirty="0">
                  <a:latin typeface="Comic Sans MS"/>
                  <a:cs typeface="Comic Sans MS"/>
                </a:rPr>
                <a:t>static?</a:t>
              </a:r>
              <a:endParaRPr sz="1600" baseline="0" dirty="0">
                <a:latin typeface="Comic Sans MS"/>
                <a:cs typeface="Comic Sans MS"/>
              </a:endParaRPr>
            </a:p>
          </p:txBody>
        </p:sp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A7DEC1AB-94A9-4834-A0B5-C097BE67E249}"/>
              </a:ext>
            </a:extLst>
          </p:cNvPr>
          <p:cNvSpPr/>
          <p:nvPr/>
        </p:nvSpPr>
        <p:spPr>
          <a:xfrm>
            <a:off x="2411237" y="1682842"/>
            <a:ext cx="1678968" cy="1356836"/>
          </a:xfrm>
          <a:custGeom>
            <a:avLst/>
            <a:gdLst/>
            <a:ahLst/>
            <a:cxnLst/>
            <a:rect l="l" t="t" r="r" b="b"/>
            <a:pathLst>
              <a:path w="505460" h="1119505">
                <a:moveTo>
                  <a:pt x="505091" y="536625"/>
                </a:moveTo>
                <a:lnTo>
                  <a:pt x="496874" y="531825"/>
                </a:lnTo>
                <a:lnTo>
                  <a:pt x="503847" y="525310"/>
                </a:lnTo>
                <a:lnTo>
                  <a:pt x="45974" y="35255"/>
                </a:lnTo>
                <a:lnTo>
                  <a:pt x="53416" y="28295"/>
                </a:lnTo>
                <a:lnTo>
                  <a:pt x="59893" y="22250"/>
                </a:lnTo>
                <a:lnTo>
                  <a:pt x="0" y="0"/>
                </a:lnTo>
                <a:lnTo>
                  <a:pt x="18135" y="61264"/>
                </a:lnTo>
                <a:lnTo>
                  <a:pt x="32054" y="48260"/>
                </a:lnTo>
                <a:lnTo>
                  <a:pt x="485076" y="533133"/>
                </a:lnTo>
                <a:lnTo>
                  <a:pt x="173088" y="1065072"/>
                </a:lnTo>
                <a:lnTo>
                  <a:pt x="156654" y="1055433"/>
                </a:lnTo>
                <a:lnTo>
                  <a:pt x="152400" y="1119187"/>
                </a:lnTo>
                <a:lnTo>
                  <a:pt x="205955" y="1084351"/>
                </a:lnTo>
                <a:lnTo>
                  <a:pt x="203530" y="1082929"/>
                </a:lnTo>
                <a:lnTo>
                  <a:pt x="189522" y="1074712"/>
                </a:lnTo>
                <a:lnTo>
                  <a:pt x="505091" y="536625"/>
                </a:lnTo>
                <a:close/>
              </a:path>
            </a:pathLst>
          </a:custGeom>
          <a:solidFill>
            <a:srgbClr val="007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F8647C8-8B4B-4CF4-92CC-AA4DDE9ACC89}"/>
              </a:ext>
            </a:extLst>
          </p:cNvPr>
          <p:cNvSpPr txBox="1"/>
          <p:nvPr/>
        </p:nvSpPr>
        <p:spPr>
          <a:xfrm>
            <a:off x="6089504" y="2161696"/>
            <a:ext cx="671830" cy="25583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75"/>
              </a:spcBef>
            </a:pPr>
            <a:r>
              <a:rPr sz="1600" spc="-20" baseline="0" dirty="0">
                <a:solidFill>
                  <a:srgbClr val="FF0000"/>
                </a:solidFill>
                <a:latin typeface="Comic Sans MS"/>
                <a:cs typeface="Comic Sans MS"/>
              </a:rPr>
              <a:t>auto?</a:t>
            </a:r>
            <a:endParaRPr sz="1600" baseline="0">
              <a:latin typeface="Comic Sans MS"/>
              <a:cs typeface="Comic Sans MS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9F14F103-2745-48F3-B750-14D0271CCF6C}"/>
              </a:ext>
            </a:extLst>
          </p:cNvPr>
          <p:cNvSpPr/>
          <p:nvPr/>
        </p:nvSpPr>
        <p:spPr>
          <a:xfrm>
            <a:off x="1475656" y="1124745"/>
            <a:ext cx="3049512" cy="936104"/>
          </a:xfrm>
          <a:custGeom>
            <a:avLst/>
            <a:gdLst/>
            <a:ahLst/>
            <a:cxnLst/>
            <a:rect l="l" t="t" r="r" b="b"/>
            <a:pathLst>
              <a:path w="1860550" h="540385">
                <a:moveTo>
                  <a:pt x="1753433" y="519860"/>
                </a:moveTo>
                <a:lnTo>
                  <a:pt x="1744865" y="521119"/>
                </a:lnTo>
                <a:lnTo>
                  <a:pt x="1747634" y="539965"/>
                </a:lnTo>
                <a:lnTo>
                  <a:pt x="1758266" y="538403"/>
                </a:lnTo>
                <a:lnTo>
                  <a:pt x="1786698" y="520355"/>
                </a:lnTo>
                <a:lnTo>
                  <a:pt x="1752285" y="520355"/>
                </a:lnTo>
                <a:lnTo>
                  <a:pt x="1753433" y="519860"/>
                </a:lnTo>
                <a:close/>
              </a:path>
              <a:path w="1860550" h="540385">
                <a:moveTo>
                  <a:pt x="1754675" y="519677"/>
                </a:moveTo>
                <a:lnTo>
                  <a:pt x="1753433" y="519860"/>
                </a:lnTo>
                <a:lnTo>
                  <a:pt x="1752285" y="520355"/>
                </a:lnTo>
                <a:lnTo>
                  <a:pt x="1754675" y="519677"/>
                </a:lnTo>
                <a:close/>
              </a:path>
              <a:path w="1860550" h="540385">
                <a:moveTo>
                  <a:pt x="1787389" y="519677"/>
                </a:moveTo>
                <a:lnTo>
                  <a:pt x="1754675" y="519677"/>
                </a:lnTo>
                <a:lnTo>
                  <a:pt x="1752285" y="520355"/>
                </a:lnTo>
                <a:lnTo>
                  <a:pt x="1786698" y="520355"/>
                </a:lnTo>
                <a:lnTo>
                  <a:pt x="1787389" y="519677"/>
                </a:lnTo>
                <a:close/>
              </a:path>
              <a:path w="1860550" h="540385">
                <a:moveTo>
                  <a:pt x="1761104" y="516548"/>
                </a:moveTo>
                <a:lnTo>
                  <a:pt x="1753433" y="519860"/>
                </a:lnTo>
                <a:lnTo>
                  <a:pt x="1754675" y="519677"/>
                </a:lnTo>
                <a:lnTo>
                  <a:pt x="1787389" y="519677"/>
                </a:lnTo>
                <a:lnTo>
                  <a:pt x="1789993" y="517123"/>
                </a:lnTo>
                <a:lnTo>
                  <a:pt x="1760292" y="517123"/>
                </a:lnTo>
                <a:lnTo>
                  <a:pt x="1761104" y="516548"/>
                </a:lnTo>
                <a:close/>
              </a:path>
              <a:path w="1860550" h="540385">
                <a:moveTo>
                  <a:pt x="1762018" y="516154"/>
                </a:moveTo>
                <a:lnTo>
                  <a:pt x="1761104" y="516548"/>
                </a:lnTo>
                <a:lnTo>
                  <a:pt x="1760292" y="517123"/>
                </a:lnTo>
                <a:lnTo>
                  <a:pt x="1762018" y="516154"/>
                </a:lnTo>
                <a:close/>
              </a:path>
              <a:path w="1860550" h="540385">
                <a:moveTo>
                  <a:pt x="1790981" y="516154"/>
                </a:moveTo>
                <a:lnTo>
                  <a:pt x="1762018" y="516154"/>
                </a:lnTo>
                <a:lnTo>
                  <a:pt x="1760292" y="517123"/>
                </a:lnTo>
                <a:lnTo>
                  <a:pt x="1789993" y="517123"/>
                </a:lnTo>
                <a:lnTo>
                  <a:pt x="1790981" y="516154"/>
                </a:lnTo>
                <a:close/>
              </a:path>
              <a:path w="1860550" h="540385">
                <a:moveTo>
                  <a:pt x="1795728" y="510346"/>
                </a:moveTo>
                <a:lnTo>
                  <a:pt x="1769872" y="510346"/>
                </a:lnTo>
                <a:lnTo>
                  <a:pt x="1769247" y="510788"/>
                </a:lnTo>
                <a:lnTo>
                  <a:pt x="1768703" y="511322"/>
                </a:lnTo>
                <a:lnTo>
                  <a:pt x="1768493" y="511322"/>
                </a:lnTo>
                <a:lnTo>
                  <a:pt x="1761104" y="516548"/>
                </a:lnTo>
                <a:lnTo>
                  <a:pt x="1762018" y="516154"/>
                </a:lnTo>
                <a:lnTo>
                  <a:pt x="1790981" y="516154"/>
                </a:lnTo>
                <a:lnTo>
                  <a:pt x="1791390" y="515753"/>
                </a:lnTo>
                <a:lnTo>
                  <a:pt x="1794946" y="511322"/>
                </a:lnTo>
                <a:lnTo>
                  <a:pt x="1768703" y="511322"/>
                </a:lnTo>
                <a:lnTo>
                  <a:pt x="1769343" y="510788"/>
                </a:lnTo>
                <a:lnTo>
                  <a:pt x="1795374" y="510788"/>
                </a:lnTo>
                <a:lnTo>
                  <a:pt x="1795728" y="510346"/>
                </a:lnTo>
                <a:close/>
              </a:path>
              <a:path w="1860550" h="540385">
                <a:moveTo>
                  <a:pt x="1860028" y="274515"/>
                </a:moveTo>
                <a:lnTo>
                  <a:pt x="1840887" y="274515"/>
                </a:lnTo>
                <a:lnTo>
                  <a:pt x="1841039" y="275640"/>
                </a:lnTo>
                <a:lnTo>
                  <a:pt x="1841336" y="276509"/>
                </a:lnTo>
                <a:lnTo>
                  <a:pt x="1841156" y="276509"/>
                </a:lnTo>
                <a:lnTo>
                  <a:pt x="1839247" y="324797"/>
                </a:lnTo>
                <a:lnTo>
                  <a:pt x="1832766" y="369312"/>
                </a:lnTo>
                <a:lnTo>
                  <a:pt x="1822623" y="411078"/>
                </a:lnTo>
                <a:lnTo>
                  <a:pt x="1809607" y="448102"/>
                </a:lnTo>
                <a:lnTo>
                  <a:pt x="1786308" y="491650"/>
                </a:lnTo>
                <a:lnTo>
                  <a:pt x="1769247" y="510788"/>
                </a:lnTo>
                <a:lnTo>
                  <a:pt x="1769872" y="510346"/>
                </a:lnTo>
                <a:lnTo>
                  <a:pt x="1795728" y="510346"/>
                </a:lnTo>
                <a:lnTo>
                  <a:pt x="1801220" y="503502"/>
                </a:lnTo>
                <a:lnTo>
                  <a:pt x="1826957" y="455969"/>
                </a:lnTo>
                <a:lnTo>
                  <a:pt x="1840749" y="416939"/>
                </a:lnTo>
                <a:lnTo>
                  <a:pt x="1851275" y="373819"/>
                </a:lnTo>
                <a:lnTo>
                  <a:pt x="1858096" y="327559"/>
                </a:lnTo>
                <a:lnTo>
                  <a:pt x="1860547" y="279562"/>
                </a:lnTo>
                <a:lnTo>
                  <a:pt x="1860233" y="276509"/>
                </a:lnTo>
                <a:lnTo>
                  <a:pt x="1841336" y="276509"/>
                </a:lnTo>
                <a:lnTo>
                  <a:pt x="1841140" y="275640"/>
                </a:lnTo>
                <a:lnTo>
                  <a:pt x="1860144" y="275640"/>
                </a:lnTo>
                <a:lnTo>
                  <a:pt x="1860028" y="274515"/>
                </a:lnTo>
                <a:close/>
              </a:path>
              <a:path w="1860550" h="540385">
                <a:moveTo>
                  <a:pt x="1859457" y="270624"/>
                </a:moveTo>
                <a:lnTo>
                  <a:pt x="1839327" y="270624"/>
                </a:lnTo>
                <a:lnTo>
                  <a:pt x="1839701" y="271458"/>
                </a:lnTo>
                <a:lnTo>
                  <a:pt x="1839730" y="271669"/>
                </a:lnTo>
                <a:lnTo>
                  <a:pt x="1840049" y="272233"/>
                </a:lnTo>
                <a:lnTo>
                  <a:pt x="1839876" y="272233"/>
                </a:lnTo>
                <a:lnTo>
                  <a:pt x="1841039" y="275640"/>
                </a:lnTo>
                <a:lnTo>
                  <a:pt x="1840887" y="274515"/>
                </a:lnTo>
                <a:lnTo>
                  <a:pt x="1860028" y="274515"/>
                </a:lnTo>
                <a:lnTo>
                  <a:pt x="1859793" y="272233"/>
                </a:lnTo>
                <a:lnTo>
                  <a:pt x="1840049" y="272233"/>
                </a:lnTo>
                <a:lnTo>
                  <a:pt x="1839796" y="271669"/>
                </a:lnTo>
                <a:lnTo>
                  <a:pt x="1859735" y="271669"/>
                </a:lnTo>
                <a:lnTo>
                  <a:pt x="1859688" y="271458"/>
                </a:lnTo>
                <a:lnTo>
                  <a:pt x="1859586" y="271001"/>
                </a:lnTo>
                <a:lnTo>
                  <a:pt x="1859457" y="270624"/>
                </a:lnTo>
                <a:close/>
              </a:path>
              <a:path w="1860550" h="540385">
                <a:moveTo>
                  <a:pt x="1857999" y="266354"/>
                </a:moveTo>
                <a:lnTo>
                  <a:pt x="1836727" y="266354"/>
                </a:lnTo>
                <a:lnTo>
                  <a:pt x="1839611" y="271458"/>
                </a:lnTo>
                <a:lnTo>
                  <a:pt x="1839496" y="271001"/>
                </a:lnTo>
                <a:lnTo>
                  <a:pt x="1839327" y="270624"/>
                </a:lnTo>
                <a:lnTo>
                  <a:pt x="1859457" y="270624"/>
                </a:lnTo>
                <a:lnTo>
                  <a:pt x="1857999" y="266354"/>
                </a:lnTo>
                <a:close/>
              </a:path>
              <a:path w="1860550" h="540385">
                <a:moveTo>
                  <a:pt x="57227" y="19049"/>
                </a:moveTo>
                <a:lnTo>
                  <a:pt x="57184" y="24223"/>
                </a:lnTo>
                <a:lnTo>
                  <a:pt x="57068" y="38099"/>
                </a:lnTo>
                <a:lnTo>
                  <a:pt x="173075" y="39062"/>
                </a:lnTo>
                <a:lnTo>
                  <a:pt x="344878" y="43258"/>
                </a:lnTo>
                <a:lnTo>
                  <a:pt x="514008" y="50031"/>
                </a:lnTo>
                <a:lnTo>
                  <a:pt x="597114" y="54324"/>
                </a:lnTo>
                <a:lnTo>
                  <a:pt x="759595" y="64609"/>
                </a:lnTo>
                <a:lnTo>
                  <a:pt x="915969" y="77010"/>
                </a:lnTo>
                <a:lnTo>
                  <a:pt x="1064874" y="91337"/>
                </a:lnTo>
                <a:lnTo>
                  <a:pt x="1204948" y="107406"/>
                </a:lnTo>
                <a:lnTo>
                  <a:pt x="1271245" y="116036"/>
                </a:lnTo>
                <a:lnTo>
                  <a:pt x="1334822" y="125031"/>
                </a:lnTo>
                <a:lnTo>
                  <a:pt x="1395506" y="134368"/>
                </a:lnTo>
                <a:lnTo>
                  <a:pt x="1453126" y="144023"/>
                </a:lnTo>
                <a:lnTo>
                  <a:pt x="1507509" y="153970"/>
                </a:lnTo>
                <a:lnTo>
                  <a:pt x="1558477" y="164186"/>
                </a:lnTo>
                <a:lnTo>
                  <a:pt x="1605857" y="174645"/>
                </a:lnTo>
                <a:lnTo>
                  <a:pt x="1649470" y="185317"/>
                </a:lnTo>
                <a:lnTo>
                  <a:pt x="1689131" y="196173"/>
                </a:lnTo>
                <a:lnTo>
                  <a:pt x="1755964" y="218330"/>
                </a:lnTo>
                <a:lnTo>
                  <a:pt x="1794181" y="235066"/>
                </a:lnTo>
                <a:lnTo>
                  <a:pt x="1827799" y="256689"/>
                </a:lnTo>
                <a:lnTo>
                  <a:pt x="1837084" y="266985"/>
                </a:lnTo>
                <a:lnTo>
                  <a:pt x="1836727" y="266354"/>
                </a:lnTo>
                <a:lnTo>
                  <a:pt x="1857999" y="266354"/>
                </a:lnTo>
                <a:lnTo>
                  <a:pt x="1857165" y="263912"/>
                </a:lnTo>
                <a:lnTo>
                  <a:pt x="1824465" y="230452"/>
                </a:lnTo>
                <a:lnTo>
                  <a:pt x="1790910" y="212341"/>
                </a:lnTo>
                <a:lnTo>
                  <a:pt x="1731050" y="189231"/>
                </a:lnTo>
                <a:lnTo>
                  <a:pt x="1654502" y="166944"/>
                </a:lnTo>
                <a:lnTo>
                  <a:pt x="1610387" y="156141"/>
                </a:lnTo>
                <a:lnTo>
                  <a:pt x="1562585" y="145585"/>
                </a:lnTo>
                <a:lnTo>
                  <a:pt x="1511253" y="135293"/>
                </a:lnTo>
                <a:lnTo>
                  <a:pt x="1456555" y="125284"/>
                </a:lnTo>
                <a:lnTo>
                  <a:pt x="1398654" y="115580"/>
                </a:lnTo>
                <a:lnTo>
                  <a:pt x="1337718" y="106203"/>
                </a:lnTo>
                <a:lnTo>
                  <a:pt x="1273914" y="97174"/>
                </a:lnTo>
                <a:lnTo>
                  <a:pt x="1207406" y="88516"/>
                </a:lnTo>
                <a:lnTo>
                  <a:pt x="1066956" y="72401"/>
                </a:lnTo>
                <a:lnTo>
                  <a:pt x="917713" y="58040"/>
                </a:lnTo>
                <a:lnTo>
                  <a:pt x="761025" y="45614"/>
                </a:lnTo>
                <a:lnTo>
                  <a:pt x="598244" y="35308"/>
                </a:lnTo>
                <a:lnTo>
                  <a:pt x="514991" y="31007"/>
                </a:lnTo>
                <a:lnTo>
                  <a:pt x="345640" y="24223"/>
                </a:lnTo>
                <a:lnTo>
                  <a:pt x="173540" y="20017"/>
                </a:lnTo>
                <a:lnTo>
                  <a:pt x="57227" y="19049"/>
                </a:lnTo>
                <a:close/>
              </a:path>
              <a:path w="1860550" h="540385">
                <a:moveTo>
                  <a:pt x="57386" y="0"/>
                </a:moveTo>
                <a:lnTo>
                  <a:pt x="0" y="28098"/>
                </a:lnTo>
                <a:lnTo>
                  <a:pt x="56909" y="57148"/>
                </a:lnTo>
                <a:lnTo>
                  <a:pt x="57025" y="43258"/>
                </a:lnTo>
                <a:lnTo>
                  <a:pt x="57068" y="38099"/>
                </a:lnTo>
                <a:lnTo>
                  <a:pt x="47543" y="38099"/>
                </a:lnTo>
                <a:lnTo>
                  <a:pt x="47658" y="24223"/>
                </a:lnTo>
                <a:lnTo>
                  <a:pt x="47701" y="19049"/>
                </a:lnTo>
                <a:lnTo>
                  <a:pt x="57227" y="19049"/>
                </a:lnTo>
                <a:lnTo>
                  <a:pt x="57386" y="0"/>
                </a:lnTo>
                <a:close/>
              </a:path>
              <a:path w="1860550" h="540385">
                <a:moveTo>
                  <a:pt x="57227" y="19049"/>
                </a:moveTo>
                <a:lnTo>
                  <a:pt x="47701" y="19049"/>
                </a:lnTo>
                <a:lnTo>
                  <a:pt x="47658" y="24223"/>
                </a:lnTo>
                <a:lnTo>
                  <a:pt x="47543" y="38099"/>
                </a:lnTo>
                <a:lnTo>
                  <a:pt x="57068" y="38099"/>
                </a:lnTo>
                <a:lnTo>
                  <a:pt x="57184" y="24223"/>
                </a:lnTo>
                <a:lnTo>
                  <a:pt x="57227" y="19049"/>
                </a:lnTo>
                <a:close/>
              </a:path>
            </a:pathLst>
          </a:custGeom>
          <a:solidFill>
            <a:srgbClr val="007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E66AB3A-B6C3-4A26-A36C-83873BDE2016}"/>
              </a:ext>
            </a:extLst>
          </p:cNvPr>
          <p:cNvSpPr/>
          <p:nvPr/>
        </p:nvSpPr>
        <p:spPr>
          <a:xfrm>
            <a:off x="2555776" y="2498497"/>
            <a:ext cx="3384376" cy="994410"/>
          </a:xfrm>
          <a:custGeom>
            <a:avLst/>
            <a:gdLst/>
            <a:ahLst/>
            <a:cxnLst/>
            <a:rect l="l" t="t" r="r" b="b"/>
            <a:pathLst>
              <a:path w="2253615" h="994410">
                <a:moveTo>
                  <a:pt x="56915" y="936705"/>
                </a:moveTo>
                <a:lnTo>
                  <a:pt x="0" y="965744"/>
                </a:lnTo>
                <a:lnTo>
                  <a:pt x="57379" y="993853"/>
                </a:lnTo>
                <a:lnTo>
                  <a:pt x="57225" y="974881"/>
                </a:lnTo>
                <a:lnTo>
                  <a:pt x="47699" y="974881"/>
                </a:lnTo>
                <a:lnTo>
                  <a:pt x="47615" y="964507"/>
                </a:lnTo>
                <a:lnTo>
                  <a:pt x="47544" y="955832"/>
                </a:lnTo>
                <a:lnTo>
                  <a:pt x="57070" y="955832"/>
                </a:lnTo>
                <a:lnTo>
                  <a:pt x="56969" y="943391"/>
                </a:lnTo>
                <a:lnTo>
                  <a:pt x="56915" y="936705"/>
                </a:lnTo>
                <a:close/>
              </a:path>
              <a:path w="2253615" h="994410">
                <a:moveTo>
                  <a:pt x="2252435" y="0"/>
                </a:moveTo>
                <a:lnTo>
                  <a:pt x="2210930" y="2785"/>
                </a:lnTo>
                <a:lnTo>
                  <a:pt x="2169196" y="10974"/>
                </a:lnTo>
                <a:lnTo>
                  <a:pt x="2128225" y="24179"/>
                </a:lnTo>
                <a:lnTo>
                  <a:pt x="2088555" y="41915"/>
                </a:lnTo>
                <a:lnTo>
                  <a:pt x="2050025" y="64001"/>
                </a:lnTo>
                <a:lnTo>
                  <a:pt x="2013192" y="89987"/>
                </a:lnTo>
                <a:lnTo>
                  <a:pt x="1978364" y="119512"/>
                </a:lnTo>
                <a:lnTo>
                  <a:pt x="1945845" y="152219"/>
                </a:lnTo>
                <a:lnTo>
                  <a:pt x="1915947" y="187764"/>
                </a:lnTo>
                <a:lnTo>
                  <a:pt x="1888980" y="225797"/>
                </a:lnTo>
                <a:lnTo>
                  <a:pt x="1865257" y="265976"/>
                </a:lnTo>
                <a:lnTo>
                  <a:pt x="1845101" y="307959"/>
                </a:lnTo>
                <a:lnTo>
                  <a:pt x="1828834" y="351406"/>
                </a:lnTo>
                <a:lnTo>
                  <a:pt x="1816781" y="395975"/>
                </a:lnTo>
                <a:lnTo>
                  <a:pt x="1809241" y="441566"/>
                </a:lnTo>
                <a:lnTo>
                  <a:pt x="1806651" y="487363"/>
                </a:lnTo>
                <a:lnTo>
                  <a:pt x="1806002" y="498275"/>
                </a:lnTo>
                <a:lnTo>
                  <a:pt x="1791520" y="539167"/>
                </a:lnTo>
                <a:lnTo>
                  <a:pt x="1768120" y="570644"/>
                </a:lnTo>
                <a:lnTo>
                  <a:pt x="1720373" y="613135"/>
                </a:lnTo>
                <a:lnTo>
                  <a:pt x="1655187" y="655026"/>
                </a:lnTo>
                <a:lnTo>
                  <a:pt x="1616414" y="675605"/>
                </a:lnTo>
                <a:lnTo>
                  <a:pt x="1573758" y="695848"/>
                </a:lnTo>
                <a:lnTo>
                  <a:pt x="1527398" y="715693"/>
                </a:lnTo>
                <a:lnTo>
                  <a:pt x="1477509" y="735087"/>
                </a:lnTo>
                <a:lnTo>
                  <a:pt x="1424263" y="753977"/>
                </a:lnTo>
                <a:lnTo>
                  <a:pt x="1367831" y="772317"/>
                </a:lnTo>
                <a:lnTo>
                  <a:pt x="1308387" y="790056"/>
                </a:lnTo>
                <a:lnTo>
                  <a:pt x="1246097" y="807149"/>
                </a:lnTo>
                <a:lnTo>
                  <a:pt x="1181134" y="823550"/>
                </a:lnTo>
                <a:lnTo>
                  <a:pt x="1113665" y="839214"/>
                </a:lnTo>
                <a:lnTo>
                  <a:pt x="1043859" y="854096"/>
                </a:lnTo>
                <a:lnTo>
                  <a:pt x="971884" y="868151"/>
                </a:lnTo>
                <a:lnTo>
                  <a:pt x="897907" y="881334"/>
                </a:lnTo>
                <a:lnTo>
                  <a:pt x="822096" y="893601"/>
                </a:lnTo>
                <a:lnTo>
                  <a:pt x="744620" y="904909"/>
                </a:lnTo>
                <a:lnTo>
                  <a:pt x="665643" y="915212"/>
                </a:lnTo>
                <a:lnTo>
                  <a:pt x="585335" y="924467"/>
                </a:lnTo>
                <a:lnTo>
                  <a:pt x="503863" y="932629"/>
                </a:lnTo>
                <a:lnTo>
                  <a:pt x="421392" y="939657"/>
                </a:lnTo>
                <a:lnTo>
                  <a:pt x="338091" y="945504"/>
                </a:lnTo>
                <a:lnTo>
                  <a:pt x="254126" y="950127"/>
                </a:lnTo>
                <a:lnTo>
                  <a:pt x="169665" y="953484"/>
                </a:lnTo>
                <a:lnTo>
                  <a:pt x="84875" y="955528"/>
                </a:lnTo>
                <a:lnTo>
                  <a:pt x="47544" y="955832"/>
                </a:lnTo>
                <a:lnTo>
                  <a:pt x="47615" y="964507"/>
                </a:lnTo>
                <a:lnTo>
                  <a:pt x="47699" y="974881"/>
                </a:lnTo>
                <a:lnTo>
                  <a:pt x="57225" y="974881"/>
                </a:lnTo>
                <a:lnTo>
                  <a:pt x="57141" y="964507"/>
                </a:lnTo>
                <a:lnTo>
                  <a:pt x="57070" y="955832"/>
                </a:lnTo>
                <a:lnTo>
                  <a:pt x="455929" y="955832"/>
                </a:lnTo>
                <a:lnTo>
                  <a:pt x="505762" y="951585"/>
                </a:lnTo>
                <a:lnTo>
                  <a:pt x="587517" y="943391"/>
                </a:lnTo>
                <a:lnTo>
                  <a:pt x="668108" y="934101"/>
                </a:lnTo>
                <a:lnTo>
                  <a:pt x="747370" y="923758"/>
                </a:lnTo>
                <a:lnTo>
                  <a:pt x="825140" y="912407"/>
                </a:lnTo>
                <a:lnTo>
                  <a:pt x="901250" y="900088"/>
                </a:lnTo>
                <a:lnTo>
                  <a:pt x="975535" y="886848"/>
                </a:lnTo>
                <a:lnTo>
                  <a:pt x="1047832" y="872727"/>
                </a:lnTo>
                <a:lnTo>
                  <a:pt x="1117974" y="857771"/>
                </a:lnTo>
                <a:lnTo>
                  <a:pt x="1185799" y="842021"/>
                </a:lnTo>
                <a:lnTo>
                  <a:pt x="1251140" y="825520"/>
                </a:lnTo>
                <a:lnTo>
                  <a:pt x="1313835" y="808310"/>
                </a:lnTo>
                <a:lnTo>
                  <a:pt x="1373720" y="790434"/>
                </a:lnTo>
                <a:lnTo>
                  <a:pt x="1430633" y="771931"/>
                </a:lnTo>
                <a:lnTo>
                  <a:pt x="1484412" y="752842"/>
                </a:lnTo>
                <a:lnTo>
                  <a:pt x="1534897" y="733205"/>
                </a:lnTo>
                <a:lnTo>
                  <a:pt x="1581929" y="713056"/>
                </a:lnTo>
                <a:lnTo>
                  <a:pt x="1625349" y="692430"/>
                </a:lnTo>
                <a:lnTo>
                  <a:pt x="1665003" y="671352"/>
                </a:lnTo>
                <a:lnTo>
                  <a:pt x="1700735" y="649845"/>
                </a:lnTo>
                <a:lnTo>
                  <a:pt x="1732393" y="627915"/>
                </a:lnTo>
                <a:lnTo>
                  <a:pt x="1771699" y="594412"/>
                </a:lnTo>
                <a:lnTo>
                  <a:pt x="1801037" y="559743"/>
                </a:lnTo>
                <a:lnTo>
                  <a:pt x="1819424" y="523888"/>
                </a:lnTo>
                <a:lnTo>
                  <a:pt x="1826296" y="466022"/>
                </a:lnTo>
                <a:lnTo>
                  <a:pt x="1828112" y="444168"/>
                </a:lnTo>
                <a:lnTo>
                  <a:pt x="1835175" y="400931"/>
                </a:lnTo>
                <a:lnTo>
                  <a:pt x="1846679" y="358072"/>
                </a:lnTo>
                <a:lnTo>
                  <a:pt x="1862281" y="316191"/>
                </a:lnTo>
                <a:lnTo>
                  <a:pt x="1881670" y="275649"/>
                </a:lnTo>
                <a:lnTo>
                  <a:pt x="1904527" y="236805"/>
                </a:lnTo>
                <a:lnTo>
                  <a:pt x="1930534" y="200016"/>
                </a:lnTo>
                <a:lnTo>
                  <a:pt x="1959366" y="165641"/>
                </a:lnTo>
                <a:lnTo>
                  <a:pt x="1990694" y="134033"/>
                </a:lnTo>
                <a:lnTo>
                  <a:pt x="2024188" y="105543"/>
                </a:lnTo>
                <a:lnTo>
                  <a:pt x="2059517" y="80519"/>
                </a:lnTo>
                <a:lnTo>
                  <a:pt x="2096343" y="59300"/>
                </a:lnTo>
                <a:lnTo>
                  <a:pt x="2134590" y="42134"/>
                </a:lnTo>
                <a:lnTo>
                  <a:pt x="2173451" y="29542"/>
                </a:lnTo>
                <a:lnTo>
                  <a:pt x="2212832" y="21739"/>
                </a:lnTo>
                <a:lnTo>
                  <a:pt x="2253080" y="19039"/>
                </a:lnTo>
                <a:lnTo>
                  <a:pt x="2252646" y="6228"/>
                </a:lnTo>
                <a:lnTo>
                  <a:pt x="2252529" y="2785"/>
                </a:lnTo>
                <a:lnTo>
                  <a:pt x="2252435" y="0"/>
                </a:lnTo>
                <a:close/>
              </a:path>
              <a:path w="2253615" h="994410">
                <a:moveTo>
                  <a:pt x="455929" y="955832"/>
                </a:moveTo>
                <a:lnTo>
                  <a:pt x="57070" y="955832"/>
                </a:lnTo>
                <a:lnTo>
                  <a:pt x="57141" y="964507"/>
                </a:lnTo>
                <a:lnTo>
                  <a:pt x="57225" y="974881"/>
                </a:lnTo>
                <a:lnTo>
                  <a:pt x="47699" y="974881"/>
                </a:lnTo>
                <a:lnTo>
                  <a:pt x="170422" y="972519"/>
                </a:lnTo>
                <a:lnTo>
                  <a:pt x="255174" y="969149"/>
                </a:lnTo>
                <a:lnTo>
                  <a:pt x="339426" y="964507"/>
                </a:lnTo>
                <a:lnTo>
                  <a:pt x="423010" y="958637"/>
                </a:lnTo>
                <a:lnTo>
                  <a:pt x="455929" y="9558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92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B1B47-F7FF-47CD-AA93-3E6A5875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auto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54B246-DAB4-4155-A41C-03AB26709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>
                <a:latin typeface="+mn-lt"/>
              </a:rPr>
              <a:t>int foo(int z)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{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	int x;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	...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	if(x == z)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	{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		int y; </a:t>
            </a:r>
          </a:p>
          <a:p>
            <a:pPr marL="0" indent="0">
              <a:buNone/>
            </a:pPr>
            <a:r>
              <a:rPr lang="en-US" altLang="zh-CN">
                <a:latin typeface="+mn-lt"/>
              </a:rPr>
              <a:t>		y = ...</a:t>
            </a:r>
          </a:p>
          <a:p>
            <a:endParaRPr lang="en-US" altLang="zh-CN">
              <a:latin typeface="+mn-lt"/>
            </a:endParaRPr>
          </a:p>
          <a:p>
            <a:endParaRPr lang="en-US" altLang="zh-CN">
              <a:latin typeface="+mn-lt"/>
            </a:endParaRPr>
          </a:p>
          <a:p>
            <a:endParaRPr lang="zh-CN" altLang="en-US" dirty="0">
              <a:latin typeface="+mn-lt"/>
            </a:endParaRP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7EE0C215-37C4-461A-9A73-50819A5BDDC4}"/>
              </a:ext>
            </a:extLst>
          </p:cNvPr>
          <p:cNvSpPr/>
          <p:nvPr/>
        </p:nvSpPr>
        <p:spPr>
          <a:xfrm>
            <a:off x="2627784" y="2132856"/>
            <a:ext cx="1639947" cy="1584176"/>
          </a:xfrm>
          <a:custGeom>
            <a:avLst/>
            <a:gdLst/>
            <a:ahLst/>
            <a:cxnLst/>
            <a:rect l="l" t="t" r="r" b="b"/>
            <a:pathLst>
              <a:path w="1351914" h="1153795">
                <a:moveTo>
                  <a:pt x="1351534" y="429679"/>
                </a:moveTo>
                <a:lnTo>
                  <a:pt x="1346187" y="421805"/>
                </a:lnTo>
                <a:lnTo>
                  <a:pt x="1348981" y="412686"/>
                </a:lnTo>
                <a:lnTo>
                  <a:pt x="57429" y="18224"/>
                </a:lnTo>
                <a:lnTo>
                  <a:pt x="58280" y="15443"/>
                </a:lnTo>
                <a:lnTo>
                  <a:pt x="63004" y="0"/>
                </a:lnTo>
                <a:lnTo>
                  <a:pt x="0" y="10629"/>
                </a:lnTo>
                <a:lnTo>
                  <a:pt x="46304" y="54660"/>
                </a:lnTo>
                <a:lnTo>
                  <a:pt x="51866" y="36436"/>
                </a:lnTo>
                <a:lnTo>
                  <a:pt x="1324356" y="425107"/>
                </a:lnTo>
                <a:lnTo>
                  <a:pt x="308648" y="1113688"/>
                </a:lnTo>
                <a:lnTo>
                  <a:pt x="297967" y="1097915"/>
                </a:lnTo>
                <a:lnTo>
                  <a:pt x="266700" y="1153629"/>
                </a:lnTo>
                <a:lnTo>
                  <a:pt x="330034" y="1145222"/>
                </a:lnTo>
                <a:lnTo>
                  <a:pt x="322961" y="1134795"/>
                </a:lnTo>
                <a:lnTo>
                  <a:pt x="319341" y="1129449"/>
                </a:lnTo>
                <a:lnTo>
                  <a:pt x="1351534" y="429679"/>
                </a:lnTo>
                <a:close/>
              </a:path>
            </a:pathLst>
          </a:custGeom>
          <a:solidFill>
            <a:srgbClr val="007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5FA5D69D-4114-4DA0-B893-DB8C366DCECB}"/>
              </a:ext>
            </a:extLst>
          </p:cNvPr>
          <p:cNvSpPr txBox="1"/>
          <p:nvPr/>
        </p:nvSpPr>
        <p:spPr>
          <a:xfrm>
            <a:off x="4427984" y="2492896"/>
            <a:ext cx="1639947" cy="51751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35" rIns="0" bIns="0" rtlCol="0">
            <a:spAutoFit/>
          </a:bodyPr>
          <a:lstStyle/>
          <a:p>
            <a:pPr marL="45720" marR="80645">
              <a:lnSpc>
                <a:spcPct val="107800"/>
              </a:lnSpc>
              <a:spcBef>
                <a:spcPts val="5"/>
              </a:spcBef>
            </a:pPr>
            <a:r>
              <a:rPr sz="1600" b="1" baseline="0" dirty="0">
                <a:latin typeface="Comic Sans MS"/>
                <a:cs typeface="Comic Sans MS"/>
              </a:rPr>
              <a:t>auto</a:t>
            </a:r>
            <a:r>
              <a:rPr sz="1600" b="1" spc="-95" baseline="0" dirty="0">
                <a:latin typeface="Comic Sans MS"/>
                <a:cs typeface="Comic Sans MS"/>
              </a:rPr>
              <a:t> </a:t>
            </a:r>
            <a:r>
              <a:rPr sz="1600" b="1" spc="-10" baseline="0" dirty="0">
                <a:latin typeface="Comic Sans MS"/>
                <a:cs typeface="Comic Sans MS"/>
              </a:rPr>
              <a:t>variables (implicitly)</a:t>
            </a:r>
            <a:endParaRPr sz="1600" baseline="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56456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85F35-4A6F-4CFA-98CB-51938725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Static Initialization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08CAFB-B512-4EC8-A3FD-5776EDE45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altLang="zh-CN" sz="2400" dirty="0"/>
              <a:t>void </a:t>
            </a:r>
            <a:r>
              <a:rPr lang="en-US" altLang="zh-CN" sz="2400" dirty="0">
                <a:solidFill>
                  <a:srgbClr val="0070C0"/>
                </a:solidFill>
              </a:rPr>
              <a:t>foo</a:t>
            </a:r>
            <a:r>
              <a:rPr lang="en-US" altLang="zh-CN" sz="2400" dirty="0"/>
              <a:t>(void)</a:t>
            </a:r>
          </a:p>
          <a:p>
            <a:pPr marL="400050" lvl="1" indent="0">
              <a:buNone/>
            </a:pPr>
            <a:r>
              <a:rPr lang="en-US" altLang="zh-CN" sz="2400" dirty="0"/>
              <a:t>{</a:t>
            </a:r>
          </a:p>
          <a:p>
            <a:pPr marL="400050" lvl="1" indent="0">
              <a:buNone/>
            </a:pPr>
            <a:r>
              <a:rPr lang="en-US" altLang="zh-CN" sz="2400" dirty="0"/>
              <a:t>	int x = 10;</a:t>
            </a:r>
          </a:p>
          <a:p>
            <a:pPr marL="400050" lvl="1" indent="0">
              <a:buNone/>
            </a:pPr>
            <a:r>
              <a:rPr lang="en-US" altLang="zh-CN" sz="2400" dirty="0"/>
              <a:t>	static int y = 20;</a:t>
            </a:r>
          </a:p>
          <a:p>
            <a:pPr marL="400050" lvl="1" indent="0">
              <a:buNone/>
            </a:pPr>
            <a:r>
              <a:rPr lang="en-US" altLang="zh-CN" sz="2400" dirty="0"/>
              <a:t>	</a:t>
            </a:r>
            <a:r>
              <a:rPr lang="en-US" altLang="zh-CN" sz="2400" dirty="0" err="1"/>
              <a:t>printf</a:t>
            </a:r>
            <a:r>
              <a:rPr lang="en-US" altLang="zh-CN" sz="2400" dirty="0"/>
              <a:t> (“x = %d y = %d\n”, x, y); </a:t>
            </a:r>
          </a:p>
          <a:p>
            <a:pPr marL="400050" lvl="1" indent="0">
              <a:buNone/>
            </a:pPr>
            <a:r>
              <a:rPr lang="en-US" altLang="zh-CN" sz="2400" dirty="0"/>
              <a:t>	y += 30;</a:t>
            </a:r>
          </a:p>
          <a:p>
            <a:pPr marL="400050" lvl="1" indent="0">
              <a:buNone/>
            </a:pPr>
            <a:r>
              <a:rPr lang="en-US" altLang="zh-CN" sz="2400" dirty="0"/>
              <a:t>}</a:t>
            </a:r>
          </a:p>
          <a:p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What prints the </a:t>
            </a:r>
            <a:r>
              <a:rPr lang="en-US" altLang="zh-CN" dirty="0">
                <a:solidFill>
                  <a:srgbClr val="0070C0"/>
                </a:solidFill>
                <a:latin typeface="+mn-lt"/>
              </a:rPr>
              <a:t>first</a:t>
            </a:r>
            <a:r>
              <a:rPr lang="en-US" altLang="zh-CN" dirty="0">
                <a:latin typeface="+mn-lt"/>
              </a:rPr>
              <a:t> time </a:t>
            </a:r>
            <a:r>
              <a:rPr lang="en-US" altLang="zh-CN" dirty="0">
                <a:solidFill>
                  <a:srgbClr val="0074BF"/>
                </a:solidFill>
                <a:latin typeface="+mn-lt"/>
              </a:rPr>
              <a:t>foo</a:t>
            </a:r>
            <a:r>
              <a:rPr lang="en-US" altLang="zh-CN" dirty="0">
                <a:latin typeface="+mn-lt"/>
              </a:rPr>
              <a:t> is called?</a:t>
            </a:r>
          </a:p>
          <a:p>
            <a:r>
              <a:rPr lang="en-US" altLang="zh-CN" dirty="0">
                <a:latin typeface="+mn-lt"/>
              </a:rPr>
              <a:t>What prints the </a:t>
            </a:r>
            <a:r>
              <a:rPr lang="en-US" altLang="zh-CN" dirty="0">
                <a:solidFill>
                  <a:srgbClr val="0070C0"/>
                </a:solidFill>
                <a:latin typeface="+mn-lt"/>
              </a:rPr>
              <a:t>second</a:t>
            </a:r>
            <a:r>
              <a:rPr lang="en-US" altLang="zh-CN" dirty="0">
                <a:latin typeface="+mn-lt"/>
              </a:rPr>
              <a:t> time?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660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A2E7C-7B8E-4B68-A84E-F3B02257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Scope can be global within a file</a:t>
            </a:r>
            <a:endParaRPr lang="zh-CN" altLang="en-US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470C217-4B40-4AEC-A2F5-3EB0E08D2792}"/>
              </a:ext>
            </a:extLst>
          </p:cNvPr>
          <p:cNvSpPr/>
          <p:nvPr/>
        </p:nvSpPr>
        <p:spPr>
          <a:xfrm>
            <a:off x="2555776" y="2439637"/>
            <a:ext cx="2176495" cy="2765944"/>
          </a:xfrm>
          <a:custGeom>
            <a:avLst/>
            <a:gdLst/>
            <a:ahLst/>
            <a:cxnLst/>
            <a:rect l="l" t="t" r="r" b="b"/>
            <a:pathLst>
              <a:path w="1764664" h="2011679">
                <a:moveTo>
                  <a:pt x="0" y="0"/>
                </a:moveTo>
                <a:lnTo>
                  <a:pt x="1764506" y="0"/>
                </a:lnTo>
                <a:lnTo>
                  <a:pt x="1764506" y="2011362"/>
                </a:lnTo>
                <a:lnTo>
                  <a:pt x="0" y="2011362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0" b="1">
              <a:latin typeface="+mn-lt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EBC27C1-21B1-4681-B5BA-B8C2AC480347}"/>
              </a:ext>
            </a:extLst>
          </p:cNvPr>
          <p:cNvSpPr txBox="1"/>
          <p:nvPr/>
        </p:nvSpPr>
        <p:spPr>
          <a:xfrm>
            <a:off x="2612166" y="2852216"/>
            <a:ext cx="1025984" cy="93807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2000" b="1" dirty="0">
                <a:latin typeface="+mn-lt"/>
                <a:cs typeface="Courier New"/>
              </a:rPr>
              <a:t>int</a:t>
            </a:r>
            <a:r>
              <a:rPr sz="2000" b="1" spc="-30" dirty="0">
                <a:latin typeface="+mn-lt"/>
                <a:cs typeface="Courier New"/>
              </a:rPr>
              <a:t> </a:t>
            </a:r>
            <a:r>
              <a:rPr sz="2000" b="1" spc="-10" dirty="0">
                <a:latin typeface="+mn-lt"/>
                <a:cs typeface="Courier New"/>
              </a:rPr>
              <a:t>foo(...)</a:t>
            </a:r>
            <a:endParaRPr sz="2000" b="1">
              <a:latin typeface="+mn-lt"/>
              <a:cs typeface="Courier New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2000" b="1" spc="-50" dirty="0">
                <a:latin typeface="+mn-lt"/>
                <a:cs typeface="Courier New"/>
              </a:rPr>
              <a:t>{</a:t>
            </a:r>
            <a:endParaRPr sz="2000" b="1">
              <a:latin typeface="+mn-lt"/>
              <a:cs typeface="Courier New"/>
            </a:endParaRPr>
          </a:p>
          <a:p>
            <a:pPr marL="136525">
              <a:lnSpc>
                <a:spcPct val="100000"/>
              </a:lnSpc>
              <a:spcBef>
                <a:spcPts val="215"/>
              </a:spcBef>
            </a:pPr>
            <a:r>
              <a:rPr sz="2000" b="1" spc="-25" dirty="0">
                <a:latin typeface="+mn-lt"/>
                <a:cs typeface="Courier New"/>
              </a:rPr>
              <a:t>...</a:t>
            </a:r>
            <a:endParaRPr sz="2000" b="1">
              <a:latin typeface="+mn-lt"/>
              <a:cs typeface="Courier New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2000" b="1" spc="-50" dirty="0">
                <a:latin typeface="+mn-lt"/>
                <a:cs typeface="Courier New"/>
              </a:rPr>
              <a:t>}</a:t>
            </a:r>
            <a:endParaRPr sz="2000" b="1">
              <a:latin typeface="+mn-lt"/>
              <a:cs typeface="Courier New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011F290E-5DAD-41B2-A85B-B411B016707B}"/>
              </a:ext>
            </a:extLst>
          </p:cNvPr>
          <p:cNvSpPr txBox="1"/>
          <p:nvPr/>
        </p:nvSpPr>
        <p:spPr>
          <a:xfrm>
            <a:off x="2612166" y="3987928"/>
            <a:ext cx="1025984" cy="93807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2000" b="1" dirty="0">
                <a:latin typeface="+mn-lt"/>
                <a:cs typeface="Courier New"/>
              </a:rPr>
              <a:t>int</a:t>
            </a:r>
            <a:r>
              <a:rPr sz="2000" b="1" spc="-30" dirty="0">
                <a:latin typeface="+mn-lt"/>
                <a:cs typeface="Courier New"/>
              </a:rPr>
              <a:t> </a:t>
            </a:r>
            <a:r>
              <a:rPr sz="2000" b="1" spc="-10" dirty="0">
                <a:latin typeface="+mn-lt"/>
                <a:cs typeface="Courier New"/>
              </a:rPr>
              <a:t>bar(...)</a:t>
            </a:r>
            <a:endParaRPr sz="2000" b="1" dirty="0">
              <a:latin typeface="+mn-lt"/>
              <a:cs typeface="Courier New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2000" b="1" spc="-50" dirty="0">
                <a:latin typeface="+mn-lt"/>
                <a:cs typeface="Courier New"/>
              </a:rPr>
              <a:t>{</a:t>
            </a:r>
            <a:endParaRPr sz="2000" b="1" dirty="0">
              <a:latin typeface="+mn-lt"/>
              <a:cs typeface="Courier New"/>
            </a:endParaRPr>
          </a:p>
          <a:p>
            <a:pPr marL="171450">
              <a:lnSpc>
                <a:spcPct val="100000"/>
              </a:lnSpc>
              <a:spcBef>
                <a:spcPts val="215"/>
              </a:spcBef>
            </a:pPr>
            <a:r>
              <a:rPr sz="2000" b="1" spc="-25" dirty="0">
                <a:latin typeface="+mn-lt"/>
                <a:cs typeface="Courier New"/>
              </a:rPr>
              <a:t>...</a:t>
            </a:r>
            <a:endParaRPr sz="2000" b="1" dirty="0">
              <a:latin typeface="+mn-lt"/>
              <a:cs typeface="Courier New"/>
            </a:endParaRPr>
          </a:p>
          <a:p>
            <a:pPr>
              <a:lnSpc>
                <a:spcPct val="100000"/>
              </a:lnSpc>
              <a:spcBef>
                <a:spcPts val="219"/>
              </a:spcBef>
            </a:pPr>
            <a:r>
              <a:rPr sz="2000" b="1" spc="-50" dirty="0">
                <a:latin typeface="+mn-lt"/>
                <a:cs typeface="Courier New"/>
              </a:rPr>
              <a:t>}</a:t>
            </a:r>
            <a:endParaRPr sz="2000" b="1" dirty="0">
              <a:latin typeface="+mn-lt"/>
              <a:cs typeface="Courier New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A44E00C9-68F8-480C-8639-E84683A729A2}"/>
              </a:ext>
            </a:extLst>
          </p:cNvPr>
          <p:cNvSpPr/>
          <p:nvPr/>
        </p:nvSpPr>
        <p:spPr>
          <a:xfrm>
            <a:off x="4818228" y="2439637"/>
            <a:ext cx="2176495" cy="2765944"/>
          </a:xfrm>
          <a:custGeom>
            <a:avLst/>
            <a:gdLst/>
            <a:ahLst/>
            <a:cxnLst/>
            <a:rect l="l" t="t" r="r" b="b"/>
            <a:pathLst>
              <a:path w="1764664" h="2011679">
                <a:moveTo>
                  <a:pt x="0" y="0"/>
                </a:moveTo>
                <a:lnTo>
                  <a:pt x="1764506" y="0"/>
                </a:lnTo>
                <a:lnTo>
                  <a:pt x="1764506" y="2011362"/>
                </a:lnTo>
                <a:lnTo>
                  <a:pt x="0" y="2011362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0" b="1">
              <a:latin typeface="+mn-lt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82F725FC-8B4D-4F0A-B970-6E8D32284CDF}"/>
              </a:ext>
            </a:extLst>
          </p:cNvPr>
          <p:cNvSpPr txBox="1"/>
          <p:nvPr/>
        </p:nvSpPr>
        <p:spPr>
          <a:xfrm>
            <a:off x="2612166" y="2437323"/>
            <a:ext cx="3373217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833880" algn="l"/>
              </a:tabLst>
            </a:pPr>
            <a:r>
              <a:rPr sz="2000" b="1" dirty="0">
                <a:latin typeface="+mn-lt"/>
                <a:cs typeface="Courier New"/>
              </a:rPr>
              <a:t>static</a:t>
            </a:r>
            <a:r>
              <a:rPr sz="2000" b="1" spc="-30" dirty="0">
                <a:latin typeface="+mn-lt"/>
                <a:cs typeface="Courier New"/>
              </a:rPr>
              <a:t> </a:t>
            </a:r>
            <a:r>
              <a:rPr sz="2000" b="1" dirty="0">
                <a:latin typeface="+mn-lt"/>
                <a:cs typeface="Courier New"/>
              </a:rPr>
              <a:t>int</a:t>
            </a:r>
            <a:r>
              <a:rPr sz="2000" b="1" spc="-25" dirty="0">
                <a:latin typeface="+mn-lt"/>
                <a:cs typeface="Courier New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+mn-lt"/>
                <a:cs typeface="Courier New"/>
              </a:rPr>
              <a:t>i</a:t>
            </a:r>
            <a:r>
              <a:rPr sz="2000" b="1" spc="-35" dirty="0">
                <a:latin typeface="+mn-lt"/>
                <a:cs typeface="Courier New"/>
              </a:rPr>
              <a:t>;</a:t>
            </a:r>
            <a:r>
              <a:rPr sz="2000" b="1" dirty="0">
                <a:latin typeface="+mn-lt"/>
                <a:cs typeface="Courier New"/>
              </a:rPr>
              <a:t>	</a:t>
            </a:r>
            <a:r>
              <a:rPr lang="en-US" sz="2000" b="1" dirty="0">
                <a:latin typeface="+mn-lt"/>
                <a:cs typeface="Courier New"/>
              </a:rPr>
              <a:t>         </a:t>
            </a:r>
            <a:r>
              <a:rPr sz="2000" b="1" dirty="0">
                <a:latin typeface="+mn-lt"/>
                <a:cs typeface="Courier New"/>
              </a:rPr>
              <a:t>static</a:t>
            </a:r>
            <a:r>
              <a:rPr sz="2000" b="1" spc="-30" dirty="0">
                <a:latin typeface="+mn-lt"/>
                <a:cs typeface="Courier New"/>
              </a:rPr>
              <a:t> </a:t>
            </a:r>
            <a:r>
              <a:rPr sz="2000" b="1" dirty="0">
                <a:latin typeface="+mn-lt"/>
                <a:cs typeface="Courier New"/>
              </a:rPr>
              <a:t>int</a:t>
            </a:r>
            <a:r>
              <a:rPr sz="2000" b="1" spc="-25" dirty="0">
                <a:latin typeface="+mn-lt"/>
                <a:cs typeface="Courier New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+mn-lt"/>
                <a:cs typeface="Courier New"/>
              </a:rPr>
              <a:t>i</a:t>
            </a:r>
            <a:r>
              <a:rPr sz="2000" b="1" spc="-25" dirty="0">
                <a:latin typeface="+mn-lt"/>
                <a:cs typeface="Courier New"/>
              </a:rPr>
              <a:t>;</a:t>
            </a:r>
            <a:endParaRPr sz="2000" b="1" dirty="0">
              <a:latin typeface="+mn-lt"/>
              <a:cs typeface="Courier New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A5EEB9AB-A7EA-459C-963B-C0D5118AC89A}"/>
              </a:ext>
            </a:extLst>
          </p:cNvPr>
          <p:cNvSpPr txBox="1"/>
          <p:nvPr/>
        </p:nvSpPr>
        <p:spPr>
          <a:xfrm>
            <a:off x="4874618" y="2852216"/>
            <a:ext cx="857598" cy="93807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2000" b="1" dirty="0">
                <a:latin typeface="+mn-lt"/>
                <a:cs typeface="Courier New"/>
              </a:rPr>
              <a:t>int</a:t>
            </a:r>
            <a:r>
              <a:rPr sz="2000" b="1" spc="-30" dirty="0">
                <a:latin typeface="+mn-lt"/>
                <a:cs typeface="Courier New"/>
              </a:rPr>
              <a:t> </a:t>
            </a:r>
            <a:r>
              <a:rPr sz="2000" b="1" spc="-10" dirty="0">
                <a:latin typeface="+mn-lt"/>
                <a:cs typeface="Courier New"/>
              </a:rPr>
              <a:t>main()</a:t>
            </a:r>
            <a:endParaRPr sz="2000" b="1">
              <a:latin typeface="+mn-lt"/>
              <a:cs typeface="Courier New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2000" b="1" spc="-50" dirty="0">
                <a:latin typeface="+mn-lt"/>
                <a:cs typeface="Courier New"/>
              </a:rPr>
              <a:t>{</a:t>
            </a:r>
            <a:endParaRPr sz="2000" b="1">
              <a:latin typeface="+mn-lt"/>
              <a:cs typeface="Courier New"/>
            </a:endParaRPr>
          </a:p>
          <a:p>
            <a:pPr marL="171450">
              <a:lnSpc>
                <a:spcPct val="100000"/>
              </a:lnSpc>
              <a:spcBef>
                <a:spcPts val="215"/>
              </a:spcBef>
            </a:pPr>
            <a:r>
              <a:rPr sz="2000" b="1" spc="-25" dirty="0">
                <a:latin typeface="+mn-lt"/>
                <a:cs typeface="Courier New"/>
              </a:rPr>
              <a:t>...</a:t>
            </a:r>
            <a:endParaRPr sz="2000" b="1">
              <a:latin typeface="+mn-lt"/>
              <a:cs typeface="Courier New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2000" b="1" spc="-50" dirty="0">
                <a:latin typeface="+mn-lt"/>
                <a:cs typeface="Courier New"/>
              </a:rPr>
              <a:t>}</a:t>
            </a:r>
            <a:endParaRPr sz="2000" b="1">
              <a:latin typeface="+mn-lt"/>
              <a:cs typeface="Courier New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9A498D32-6BF2-49AF-A877-C6CF41A8DE36}"/>
              </a:ext>
            </a:extLst>
          </p:cNvPr>
          <p:cNvSpPr txBox="1"/>
          <p:nvPr/>
        </p:nvSpPr>
        <p:spPr>
          <a:xfrm>
            <a:off x="4874618" y="3987928"/>
            <a:ext cx="1025984" cy="93807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2000" b="1" dirty="0">
                <a:latin typeface="+mn-lt"/>
                <a:cs typeface="Courier New"/>
              </a:rPr>
              <a:t>int</a:t>
            </a:r>
            <a:r>
              <a:rPr sz="2000" b="1" spc="-30" dirty="0">
                <a:latin typeface="+mn-lt"/>
                <a:cs typeface="Courier New"/>
              </a:rPr>
              <a:t> </a:t>
            </a:r>
            <a:r>
              <a:rPr sz="2000" b="1" spc="-10" dirty="0">
                <a:latin typeface="+mn-lt"/>
                <a:cs typeface="Courier New"/>
              </a:rPr>
              <a:t>baz(...)</a:t>
            </a:r>
            <a:endParaRPr sz="2000" b="1">
              <a:latin typeface="+mn-lt"/>
              <a:cs typeface="Courier New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2000" b="1" spc="-50" dirty="0">
                <a:latin typeface="+mn-lt"/>
                <a:cs typeface="Courier New"/>
              </a:rPr>
              <a:t>{</a:t>
            </a:r>
            <a:endParaRPr sz="2000" b="1">
              <a:latin typeface="+mn-lt"/>
              <a:cs typeface="Courier New"/>
            </a:endParaRPr>
          </a:p>
          <a:p>
            <a:pPr marL="171450">
              <a:lnSpc>
                <a:spcPct val="100000"/>
              </a:lnSpc>
              <a:spcBef>
                <a:spcPts val="215"/>
              </a:spcBef>
            </a:pPr>
            <a:r>
              <a:rPr sz="2000" b="1" spc="-25" dirty="0">
                <a:latin typeface="+mn-lt"/>
                <a:cs typeface="Courier New"/>
              </a:rPr>
              <a:t>...</a:t>
            </a:r>
            <a:endParaRPr sz="2000" b="1">
              <a:latin typeface="+mn-lt"/>
              <a:cs typeface="Courier New"/>
            </a:endParaRPr>
          </a:p>
          <a:p>
            <a:pPr>
              <a:lnSpc>
                <a:spcPct val="100000"/>
              </a:lnSpc>
              <a:spcBef>
                <a:spcPts val="219"/>
              </a:spcBef>
            </a:pPr>
            <a:r>
              <a:rPr sz="2000" b="1" spc="-50" dirty="0">
                <a:latin typeface="+mn-lt"/>
                <a:cs typeface="Courier New"/>
              </a:rPr>
              <a:t>}</a:t>
            </a:r>
            <a:endParaRPr sz="2000" b="1">
              <a:latin typeface="+mn-lt"/>
              <a:cs typeface="Courier New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A27A7CF-878A-4570-9FDB-262BCFE28B24}"/>
              </a:ext>
            </a:extLst>
          </p:cNvPr>
          <p:cNvGrpSpPr/>
          <p:nvPr/>
        </p:nvGrpSpPr>
        <p:grpSpPr>
          <a:xfrm>
            <a:off x="683568" y="1296415"/>
            <a:ext cx="7488832" cy="618147"/>
            <a:chOff x="3412394" y="1772816"/>
            <a:chExt cx="3288633" cy="618147"/>
          </a:xfrm>
        </p:grpSpPr>
        <p:grpSp>
          <p:nvGrpSpPr>
            <p:cNvPr id="11" name="object 12">
              <a:extLst>
                <a:ext uri="{FF2B5EF4-FFF2-40B4-BE49-F238E27FC236}">
                  <a16:creationId xmlns:a16="http://schemas.microsoft.com/office/drawing/2014/main" id="{AB5A60DB-4806-4760-AD6C-3FB5C937BE74}"/>
                </a:ext>
              </a:extLst>
            </p:cNvPr>
            <p:cNvGrpSpPr/>
            <p:nvPr/>
          </p:nvGrpSpPr>
          <p:grpSpPr>
            <a:xfrm>
              <a:off x="3412394" y="1772816"/>
              <a:ext cx="3288632" cy="618147"/>
              <a:chOff x="2735262" y="6065837"/>
              <a:chExt cx="2666365" cy="449580"/>
            </a:xfrm>
          </p:grpSpPr>
          <p:sp>
            <p:nvSpPr>
              <p:cNvPr id="12" name="object 13">
                <a:extLst>
                  <a:ext uri="{FF2B5EF4-FFF2-40B4-BE49-F238E27FC236}">
                    <a16:creationId xmlns:a16="http://schemas.microsoft.com/office/drawing/2014/main" id="{3B9074A8-D567-4FC1-8A3F-588B115BC80F}"/>
                  </a:ext>
                </a:extLst>
              </p:cNvPr>
              <p:cNvSpPr/>
              <p:nvPr/>
            </p:nvSpPr>
            <p:spPr>
              <a:xfrm>
                <a:off x="2773362" y="6103937"/>
                <a:ext cx="2628265" cy="411480"/>
              </a:xfrm>
              <a:custGeom>
                <a:avLst/>
                <a:gdLst/>
                <a:ahLst/>
                <a:cxnLst/>
                <a:rect l="l" t="t" r="r" b="b"/>
                <a:pathLst>
                  <a:path w="2628265" h="411479">
                    <a:moveTo>
                      <a:pt x="2628106" y="0"/>
                    </a:moveTo>
                    <a:lnTo>
                      <a:pt x="0" y="0"/>
                    </a:lnTo>
                    <a:lnTo>
                      <a:pt x="0" y="411162"/>
                    </a:lnTo>
                    <a:lnTo>
                      <a:pt x="2628106" y="411162"/>
                    </a:lnTo>
                    <a:lnTo>
                      <a:pt x="2628106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 sz="2000" b="1">
                  <a:latin typeface="+mn-lt"/>
                </a:endParaRPr>
              </a:p>
            </p:txBody>
          </p:sp>
          <p:pic>
            <p:nvPicPr>
              <p:cNvPr id="13" name="object 14">
                <a:extLst>
                  <a:ext uri="{FF2B5EF4-FFF2-40B4-BE49-F238E27FC236}">
                    <a16:creationId xmlns:a16="http://schemas.microsoft.com/office/drawing/2014/main" id="{957573E7-D303-49A8-A601-FC610F415F0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26523" y="6351181"/>
                <a:ext cx="2032471" cy="138409"/>
              </a:xfrm>
              <a:prstGeom prst="rect">
                <a:avLst/>
              </a:prstGeom>
            </p:spPr>
          </p:pic>
          <p:pic>
            <p:nvPicPr>
              <p:cNvPr id="14" name="object 15">
                <a:extLst>
                  <a:ext uri="{FF2B5EF4-FFF2-40B4-BE49-F238E27FC236}">
                    <a16:creationId xmlns:a16="http://schemas.microsoft.com/office/drawing/2014/main" id="{A7CA1B27-C9FA-4D79-B504-35592E17AEA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23696" y="6173381"/>
                <a:ext cx="2487702" cy="108122"/>
              </a:xfrm>
              <a:prstGeom prst="rect">
                <a:avLst/>
              </a:prstGeom>
            </p:spPr>
          </p:pic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BDC1582B-25AE-4679-8356-9BC0EA1DEA73}"/>
                  </a:ext>
                </a:extLst>
              </p:cNvPr>
              <p:cNvSpPr/>
              <p:nvPr/>
            </p:nvSpPr>
            <p:spPr>
              <a:xfrm>
                <a:off x="2735262" y="6065837"/>
                <a:ext cx="2628265" cy="411480"/>
              </a:xfrm>
              <a:custGeom>
                <a:avLst/>
                <a:gdLst/>
                <a:ahLst/>
                <a:cxnLst/>
                <a:rect l="l" t="t" r="r" b="b"/>
                <a:pathLst>
                  <a:path w="2628265" h="411479">
                    <a:moveTo>
                      <a:pt x="2628106" y="0"/>
                    </a:moveTo>
                    <a:lnTo>
                      <a:pt x="0" y="0"/>
                    </a:lnTo>
                    <a:lnTo>
                      <a:pt x="0" y="411162"/>
                    </a:lnTo>
                    <a:lnTo>
                      <a:pt x="2628106" y="411162"/>
                    </a:lnTo>
                    <a:lnTo>
                      <a:pt x="2628106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 sz="2000" b="1">
                  <a:latin typeface="+mn-lt"/>
                </a:endParaRPr>
              </a:p>
            </p:txBody>
          </p:sp>
        </p:grp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629C753F-58BB-4CAF-8E3E-27B43F83018F}"/>
                </a:ext>
              </a:extLst>
            </p:cNvPr>
            <p:cNvSpPr txBox="1"/>
            <p:nvPr/>
          </p:nvSpPr>
          <p:spPr>
            <a:xfrm>
              <a:off x="3459386" y="1844814"/>
              <a:ext cx="3241641" cy="522579"/>
            </a:xfrm>
            <a:prstGeom prst="rect">
              <a:avLst/>
            </a:prstGeom>
          </p:spPr>
          <p:txBody>
            <a:bodyPr vert="horz" wrap="square" lIns="0" tIns="29845" rIns="0" bIns="0" rtlCol="0">
              <a:spAutoFit/>
            </a:bodyPr>
            <a:lstStyle/>
            <a:p>
              <a:pPr marL="45085" marR="78740">
                <a:spcBef>
                  <a:spcPts val="235"/>
                </a:spcBef>
              </a:pPr>
              <a:r>
                <a:rPr sz="1600" b="1" baseline="0" dirty="0">
                  <a:latin typeface="+mn-lt"/>
                  <a:cs typeface="Times New Roman"/>
                </a:rPr>
                <a:t>These</a:t>
              </a:r>
              <a:r>
                <a:rPr sz="1600" b="1" spc="-35" baseline="0" dirty="0">
                  <a:latin typeface="+mn-lt"/>
                  <a:cs typeface="Times New Roman"/>
                </a:rPr>
                <a:t> </a:t>
              </a:r>
              <a:r>
                <a:rPr sz="1600" b="1" baseline="0" dirty="0">
                  <a:latin typeface="+mn-lt"/>
                  <a:cs typeface="Times New Roman"/>
                </a:rPr>
                <a:t>are</a:t>
              </a:r>
              <a:r>
                <a:rPr sz="1600" b="1" spc="-30" baseline="0" dirty="0">
                  <a:latin typeface="+mn-lt"/>
                  <a:cs typeface="Times New Roman"/>
                </a:rPr>
                <a:t> </a:t>
              </a:r>
              <a:r>
                <a:rPr sz="1600" b="1" spc="-10" baseline="0" dirty="0">
                  <a:latin typeface="+mn-lt"/>
                  <a:cs typeface="Times New Roman"/>
                </a:rPr>
                <a:t>different</a:t>
              </a:r>
              <a:r>
                <a:rPr sz="1600" b="1" spc="-35" baseline="0" dirty="0">
                  <a:latin typeface="+mn-lt"/>
                  <a:cs typeface="Times New Roman"/>
                </a:rPr>
                <a:t> </a:t>
              </a:r>
              <a:r>
                <a:rPr sz="1600" b="1" baseline="0" dirty="0">
                  <a:latin typeface="+mn-lt"/>
                  <a:cs typeface="Times New Roman"/>
                </a:rPr>
                <a:t>variables</a:t>
              </a:r>
              <a:r>
                <a:rPr sz="1600" b="1" spc="-25" baseline="0" dirty="0">
                  <a:latin typeface="+mn-lt"/>
                  <a:cs typeface="Times New Roman"/>
                </a:rPr>
                <a:t> </a:t>
              </a:r>
              <a:r>
                <a:rPr sz="1600" b="1" baseline="0" dirty="0">
                  <a:latin typeface="+mn-lt"/>
                  <a:cs typeface="Times New Roman"/>
                </a:rPr>
                <a:t>with</a:t>
              </a:r>
              <a:r>
                <a:rPr sz="1600" b="1" spc="-30" baseline="0" dirty="0">
                  <a:latin typeface="+mn-lt"/>
                  <a:cs typeface="Times New Roman"/>
                </a:rPr>
                <a:t> </a:t>
              </a:r>
              <a:r>
                <a:rPr sz="1600" b="1" spc="-10" baseline="0" dirty="0">
                  <a:latin typeface="+mn-lt"/>
                  <a:cs typeface="Times New Roman"/>
                </a:rPr>
                <a:t>Global </a:t>
              </a:r>
              <a:r>
                <a:rPr sz="1600" b="1" baseline="0" dirty="0">
                  <a:latin typeface="+mn-lt"/>
                  <a:cs typeface="Times New Roman"/>
                </a:rPr>
                <a:t>scope</a:t>
              </a:r>
              <a:r>
                <a:rPr sz="1600" b="1" spc="-30" baseline="0" dirty="0">
                  <a:latin typeface="+mn-lt"/>
                  <a:cs typeface="Times New Roman"/>
                </a:rPr>
                <a:t> </a:t>
              </a:r>
              <a:r>
                <a:rPr sz="1600" b="1" baseline="0" dirty="0">
                  <a:latin typeface="+mn-lt"/>
                  <a:cs typeface="Times New Roman"/>
                </a:rPr>
                <a:t>within</a:t>
              </a:r>
              <a:r>
                <a:rPr sz="1600" b="1" spc="-20" baseline="0" dirty="0">
                  <a:latin typeface="+mn-lt"/>
                  <a:cs typeface="Times New Roman"/>
                </a:rPr>
                <a:t> </a:t>
              </a:r>
              <a:r>
                <a:rPr sz="1600" b="1" baseline="0" dirty="0">
                  <a:latin typeface="+mn-lt"/>
                  <a:cs typeface="Times New Roman"/>
                </a:rPr>
                <a:t>their</a:t>
              </a:r>
              <a:r>
                <a:rPr sz="1600" b="1" spc="-20" baseline="0" dirty="0">
                  <a:latin typeface="+mn-lt"/>
                  <a:cs typeface="Times New Roman"/>
                </a:rPr>
                <a:t> </a:t>
              </a:r>
              <a:r>
                <a:rPr sz="1600" b="1" spc="-10" baseline="0" dirty="0">
                  <a:latin typeface="+mn-lt"/>
                  <a:cs typeface="Times New Roman"/>
                </a:rPr>
                <a:t>respective</a:t>
              </a:r>
              <a:r>
                <a:rPr sz="1600" b="1" spc="-30" baseline="0" dirty="0">
                  <a:latin typeface="+mn-lt"/>
                  <a:cs typeface="Times New Roman"/>
                </a:rPr>
                <a:t> </a:t>
              </a:r>
              <a:r>
                <a:rPr sz="1600" b="1" spc="-20" baseline="0" dirty="0">
                  <a:latin typeface="+mn-lt"/>
                  <a:cs typeface="Times New Roman"/>
                </a:rPr>
                <a:t>files</a:t>
              </a:r>
              <a:endParaRPr sz="1600" b="1" baseline="0" dirty="0">
                <a:latin typeface="+mn-lt"/>
                <a:cs typeface="Times New Roman"/>
              </a:endParaRPr>
            </a:p>
          </p:txBody>
        </p:sp>
      </p:grpSp>
      <p:sp>
        <p:nvSpPr>
          <p:cNvPr id="32" name="object 19">
            <a:extLst>
              <a:ext uri="{FF2B5EF4-FFF2-40B4-BE49-F238E27FC236}">
                <a16:creationId xmlns:a16="http://schemas.microsoft.com/office/drawing/2014/main" id="{785C45FA-E2ED-4E90-BE43-B2A5B52DEC3F}"/>
              </a:ext>
            </a:extLst>
          </p:cNvPr>
          <p:cNvSpPr/>
          <p:nvPr/>
        </p:nvSpPr>
        <p:spPr>
          <a:xfrm>
            <a:off x="3275856" y="1826967"/>
            <a:ext cx="1981200" cy="557971"/>
          </a:xfrm>
          <a:custGeom>
            <a:avLst/>
            <a:gdLst/>
            <a:ahLst/>
            <a:cxnLst/>
            <a:rect l="l" t="t" r="r" b="b"/>
            <a:pathLst>
              <a:path w="1981200" h="257175">
                <a:moveTo>
                  <a:pt x="1981187" y="237998"/>
                </a:moveTo>
                <a:lnTo>
                  <a:pt x="1929523" y="200406"/>
                </a:lnTo>
                <a:lnTo>
                  <a:pt x="1926386" y="219202"/>
                </a:lnTo>
                <a:lnTo>
                  <a:pt x="611162" y="0"/>
                </a:lnTo>
                <a:lnTo>
                  <a:pt x="609587" y="9398"/>
                </a:lnTo>
                <a:lnTo>
                  <a:pt x="606247" y="469"/>
                </a:lnTo>
                <a:lnTo>
                  <a:pt x="50165" y="209003"/>
                </a:lnTo>
                <a:lnTo>
                  <a:pt x="43472" y="191173"/>
                </a:lnTo>
                <a:lnTo>
                  <a:pt x="0" y="237985"/>
                </a:lnTo>
                <a:lnTo>
                  <a:pt x="63538" y="244678"/>
                </a:lnTo>
                <a:lnTo>
                  <a:pt x="58102" y="230187"/>
                </a:lnTo>
                <a:lnTo>
                  <a:pt x="56845" y="226847"/>
                </a:lnTo>
                <a:lnTo>
                  <a:pt x="610552" y="19215"/>
                </a:lnTo>
                <a:lnTo>
                  <a:pt x="1923249" y="237998"/>
                </a:lnTo>
                <a:lnTo>
                  <a:pt x="1920125" y="256781"/>
                </a:lnTo>
                <a:lnTo>
                  <a:pt x="1976107" y="239560"/>
                </a:lnTo>
                <a:lnTo>
                  <a:pt x="1981187" y="2379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63128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F09B8-FE01-4018-AA60-FD59971D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Scope can be global across all files</a:t>
            </a:r>
            <a:endParaRPr lang="zh-CN" alt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C004FAF-83F3-4C1E-AFA3-B53126D196B8}"/>
              </a:ext>
            </a:extLst>
          </p:cNvPr>
          <p:cNvSpPr/>
          <p:nvPr/>
        </p:nvSpPr>
        <p:spPr>
          <a:xfrm>
            <a:off x="1968698" y="2091041"/>
            <a:ext cx="983392" cy="2922135"/>
          </a:xfrm>
          <a:custGeom>
            <a:avLst/>
            <a:gdLst/>
            <a:ahLst/>
            <a:cxnLst/>
            <a:rect l="l" t="t" r="r" b="b"/>
            <a:pathLst>
              <a:path w="762000" h="2379979">
                <a:moveTo>
                  <a:pt x="0" y="0"/>
                </a:moveTo>
                <a:lnTo>
                  <a:pt x="762000" y="0"/>
                </a:lnTo>
                <a:lnTo>
                  <a:pt x="762000" y="2379662"/>
                </a:lnTo>
                <a:lnTo>
                  <a:pt x="0" y="2379662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+mn-l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AF7F326-EB7D-4AF3-8B8A-3BF503B15FE9}"/>
              </a:ext>
            </a:extLst>
          </p:cNvPr>
          <p:cNvSpPr txBox="1"/>
          <p:nvPr/>
        </p:nvSpPr>
        <p:spPr>
          <a:xfrm>
            <a:off x="2027702" y="2089404"/>
            <a:ext cx="70501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baseline="0" dirty="0">
                <a:latin typeface="+mn-lt"/>
                <a:cs typeface="Courier New"/>
              </a:rPr>
              <a:t>int</a:t>
            </a:r>
            <a:r>
              <a:rPr sz="1600" b="1" spc="-40" baseline="0" dirty="0">
                <a:latin typeface="+mn-lt"/>
                <a:cs typeface="Courier New"/>
              </a:rPr>
              <a:t> </a:t>
            </a:r>
            <a:r>
              <a:rPr sz="1600" b="1" spc="-25" baseline="0" dirty="0">
                <a:latin typeface="+mn-lt"/>
                <a:cs typeface="Courier New"/>
              </a:rPr>
              <a:t>i;</a:t>
            </a:r>
            <a:endParaRPr sz="1600" baseline="0">
              <a:latin typeface="+mn-lt"/>
              <a:cs typeface="Courier New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D515413-356D-460D-A536-3B2F14C2D74C}"/>
              </a:ext>
            </a:extLst>
          </p:cNvPr>
          <p:cNvSpPr/>
          <p:nvPr/>
        </p:nvSpPr>
        <p:spPr>
          <a:xfrm>
            <a:off x="3175247" y="2089404"/>
            <a:ext cx="1819276" cy="2922135"/>
          </a:xfrm>
          <a:custGeom>
            <a:avLst/>
            <a:gdLst/>
            <a:ahLst/>
            <a:cxnLst/>
            <a:rect l="l" t="t" r="r" b="b"/>
            <a:pathLst>
              <a:path w="1409700" h="2379979">
                <a:moveTo>
                  <a:pt x="0" y="0"/>
                </a:moveTo>
                <a:lnTo>
                  <a:pt x="1409700" y="0"/>
                </a:lnTo>
                <a:lnTo>
                  <a:pt x="1409700" y="2379662"/>
                </a:lnTo>
                <a:lnTo>
                  <a:pt x="0" y="2379662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+mn-l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CB93CC9-44C6-4365-89E1-C6C01E3148E1}"/>
              </a:ext>
            </a:extLst>
          </p:cNvPr>
          <p:cNvSpPr txBox="1"/>
          <p:nvPr/>
        </p:nvSpPr>
        <p:spPr>
          <a:xfrm>
            <a:off x="3207772" y="2089404"/>
            <a:ext cx="158025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baseline="0" dirty="0">
                <a:latin typeface="+mn-lt"/>
                <a:cs typeface="Courier New"/>
              </a:rPr>
              <a:t>extern</a:t>
            </a:r>
            <a:r>
              <a:rPr sz="1600" b="1" spc="-60" baseline="0" dirty="0">
                <a:latin typeface="+mn-lt"/>
                <a:cs typeface="Courier New"/>
              </a:rPr>
              <a:t> </a:t>
            </a:r>
            <a:r>
              <a:rPr lang="en-US" sz="1600" b="1" spc="-60" baseline="0" dirty="0">
                <a:latin typeface="+mn-lt"/>
                <a:cs typeface="Courier New"/>
              </a:rPr>
              <a:t>  </a:t>
            </a:r>
            <a:r>
              <a:rPr sz="1600" b="1" baseline="0" dirty="0">
                <a:latin typeface="+mn-lt"/>
                <a:cs typeface="Courier New"/>
              </a:rPr>
              <a:t>int</a:t>
            </a:r>
            <a:r>
              <a:rPr lang="en-US" sz="1600" b="1" spc="-55" baseline="0" dirty="0">
                <a:latin typeface="+mn-lt"/>
                <a:cs typeface="Courier New"/>
              </a:rPr>
              <a:t>     </a:t>
            </a:r>
            <a:r>
              <a:rPr sz="1600" b="1" spc="-25" baseline="0" dirty="0" err="1">
                <a:latin typeface="+mn-lt"/>
                <a:cs typeface="Courier New"/>
              </a:rPr>
              <a:t>i</a:t>
            </a:r>
            <a:r>
              <a:rPr sz="1600" b="1" spc="-25" baseline="0" dirty="0">
                <a:latin typeface="+mn-lt"/>
                <a:cs typeface="Courier New"/>
              </a:rPr>
              <a:t>;</a:t>
            </a:r>
            <a:endParaRPr sz="1600" baseline="0" dirty="0">
              <a:latin typeface="+mn-lt"/>
              <a:cs typeface="Courier New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9A32966-91E5-40DF-8BC3-F2C192E12AF6}"/>
              </a:ext>
            </a:extLst>
          </p:cNvPr>
          <p:cNvSpPr/>
          <p:nvPr/>
        </p:nvSpPr>
        <p:spPr>
          <a:xfrm>
            <a:off x="5213892" y="2091041"/>
            <a:ext cx="1950395" cy="2922135"/>
          </a:xfrm>
          <a:custGeom>
            <a:avLst/>
            <a:gdLst/>
            <a:ahLst/>
            <a:cxnLst/>
            <a:rect l="l" t="t" r="r" b="b"/>
            <a:pathLst>
              <a:path w="1511300" h="2379979">
                <a:moveTo>
                  <a:pt x="0" y="0"/>
                </a:moveTo>
                <a:lnTo>
                  <a:pt x="1511300" y="0"/>
                </a:lnTo>
                <a:lnTo>
                  <a:pt x="1511300" y="2379662"/>
                </a:lnTo>
                <a:lnTo>
                  <a:pt x="0" y="2379662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+mn-l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A6D079D-DF6C-4AE9-B1E4-8A2865FAA251}"/>
              </a:ext>
            </a:extLst>
          </p:cNvPr>
          <p:cNvSpPr txBox="1"/>
          <p:nvPr/>
        </p:nvSpPr>
        <p:spPr>
          <a:xfrm>
            <a:off x="5272896" y="2759280"/>
            <a:ext cx="1784037" cy="94884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2245" marR="5080" indent="-182880">
              <a:lnSpc>
                <a:spcPts val="1390"/>
              </a:lnSpc>
              <a:spcBef>
                <a:spcPts val="185"/>
              </a:spcBef>
            </a:pPr>
            <a:r>
              <a:rPr sz="1600" b="1" baseline="0" dirty="0">
                <a:latin typeface="+mn-lt"/>
                <a:cs typeface="Courier New"/>
              </a:rPr>
              <a:t>void</a:t>
            </a:r>
            <a:r>
              <a:rPr sz="1600" b="1" spc="-45" baseline="0" dirty="0">
                <a:latin typeface="+mn-lt"/>
                <a:cs typeface="Courier New"/>
              </a:rPr>
              <a:t> </a:t>
            </a:r>
            <a:r>
              <a:rPr sz="1600" b="1" baseline="0" dirty="0">
                <a:latin typeface="+mn-lt"/>
                <a:cs typeface="Courier New"/>
              </a:rPr>
              <a:t>f()</a:t>
            </a:r>
            <a:r>
              <a:rPr sz="1600" b="1" spc="-45" baseline="0" dirty="0">
                <a:latin typeface="+mn-lt"/>
                <a:cs typeface="Courier New"/>
              </a:rPr>
              <a:t> </a:t>
            </a:r>
            <a:r>
              <a:rPr sz="1600" b="1" spc="-50" baseline="0" dirty="0">
                <a:latin typeface="+mn-lt"/>
                <a:cs typeface="Courier New"/>
              </a:rPr>
              <a:t>{ </a:t>
            </a:r>
            <a:endParaRPr lang="en-US" sz="1600" b="1" spc="-50" baseline="0" dirty="0">
              <a:latin typeface="+mn-lt"/>
              <a:cs typeface="Courier New"/>
            </a:endParaRPr>
          </a:p>
          <a:p>
            <a:pPr marL="182245" marR="5080" indent="-182880">
              <a:lnSpc>
                <a:spcPts val="1390"/>
              </a:lnSpc>
              <a:spcBef>
                <a:spcPts val="185"/>
              </a:spcBef>
            </a:pPr>
            <a:r>
              <a:rPr lang="en-US" sz="1600" b="1" spc="-50" baseline="0" dirty="0">
                <a:latin typeface="+mn-lt"/>
                <a:cs typeface="Courier New"/>
              </a:rPr>
              <a:t>	</a:t>
            </a:r>
            <a:r>
              <a:rPr sz="1600" b="1" baseline="0" dirty="0">
                <a:latin typeface="+mn-lt"/>
                <a:cs typeface="Courier New"/>
              </a:rPr>
              <a:t>extern</a:t>
            </a:r>
            <a:r>
              <a:rPr sz="1600" b="1" spc="-60" baseline="0" dirty="0">
                <a:latin typeface="+mn-lt"/>
                <a:cs typeface="Courier New"/>
              </a:rPr>
              <a:t> </a:t>
            </a:r>
            <a:r>
              <a:rPr sz="1600" b="1" baseline="0" dirty="0">
                <a:latin typeface="+mn-lt"/>
                <a:cs typeface="Courier New"/>
              </a:rPr>
              <a:t>int</a:t>
            </a:r>
            <a:r>
              <a:rPr sz="1600" b="1" spc="-55" baseline="0" dirty="0">
                <a:latin typeface="+mn-lt"/>
                <a:cs typeface="Courier New"/>
              </a:rPr>
              <a:t> </a:t>
            </a:r>
            <a:r>
              <a:rPr sz="1600" b="1" spc="-25" baseline="0" dirty="0">
                <a:latin typeface="+mn-lt"/>
                <a:cs typeface="Courier New"/>
              </a:rPr>
              <a:t>i;</a:t>
            </a:r>
            <a:endParaRPr sz="1600" baseline="0" dirty="0">
              <a:latin typeface="+mn-lt"/>
              <a:cs typeface="Courier New"/>
            </a:endParaRPr>
          </a:p>
          <a:p>
            <a:pPr marL="182245">
              <a:lnSpc>
                <a:spcPts val="1415"/>
              </a:lnSpc>
              <a:spcBef>
                <a:spcPts val="40"/>
              </a:spcBef>
            </a:pPr>
            <a:r>
              <a:rPr sz="1600" b="1" spc="-25" baseline="0" dirty="0">
                <a:latin typeface="+mn-lt"/>
                <a:cs typeface="Courier New"/>
              </a:rPr>
              <a:t>...</a:t>
            </a:r>
            <a:endParaRPr sz="1600" baseline="0" dirty="0">
              <a:latin typeface="+mn-lt"/>
              <a:cs typeface="Courier New"/>
            </a:endParaRPr>
          </a:p>
          <a:p>
            <a:pPr marL="182245">
              <a:lnSpc>
                <a:spcPts val="1390"/>
              </a:lnSpc>
            </a:pPr>
            <a:r>
              <a:rPr sz="1600" b="1" spc="-25" baseline="0" dirty="0">
                <a:latin typeface="+mn-lt"/>
                <a:cs typeface="Courier New"/>
              </a:rPr>
              <a:t>...</a:t>
            </a:r>
            <a:endParaRPr sz="1600" baseline="0" dirty="0">
              <a:latin typeface="+mn-lt"/>
              <a:cs typeface="Courier New"/>
            </a:endParaRPr>
          </a:p>
          <a:p>
            <a:pPr>
              <a:lnSpc>
                <a:spcPts val="1415"/>
              </a:lnSpc>
            </a:pPr>
            <a:r>
              <a:rPr sz="1600" b="1" spc="-50" baseline="0" dirty="0">
                <a:latin typeface="+mn-lt"/>
                <a:cs typeface="Courier New"/>
              </a:rPr>
              <a:t>}</a:t>
            </a:r>
            <a:endParaRPr sz="1600" baseline="0" dirty="0">
              <a:latin typeface="+mn-lt"/>
              <a:cs typeface="Courier New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D10981F-D5CA-403E-9487-4E114B3FABD8}"/>
              </a:ext>
            </a:extLst>
          </p:cNvPr>
          <p:cNvSpPr txBox="1"/>
          <p:nvPr/>
        </p:nvSpPr>
        <p:spPr>
          <a:xfrm>
            <a:off x="1259631" y="3634751"/>
            <a:ext cx="2961239" cy="17171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ts val="1325"/>
              </a:lnSpc>
            </a:pPr>
            <a:r>
              <a:rPr sz="1600" b="1" baseline="0" dirty="0">
                <a:latin typeface="+mn-lt"/>
                <a:cs typeface="Times New Roman"/>
              </a:rPr>
              <a:t>These</a:t>
            </a:r>
            <a:r>
              <a:rPr sz="1600" b="1" spc="-35" baseline="0" dirty="0">
                <a:latin typeface="+mn-lt"/>
                <a:cs typeface="Times New Roman"/>
              </a:rPr>
              <a:t> </a:t>
            </a:r>
            <a:r>
              <a:rPr sz="1600" b="1" baseline="0" dirty="0">
                <a:latin typeface="+mn-lt"/>
                <a:cs typeface="Times New Roman"/>
              </a:rPr>
              <a:t>are</a:t>
            </a:r>
            <a:r>
              <a:rPr sz="1600" b="1" spc="-30" baseline="0" dirty="0">
                <a:latin typeface="+mn-lt"/>
                <a:cs typeface="Times New Roman"/>
              </a:rPr>
              <a:t> </a:t>
            </a:r>
            <a:r>
              <a:rPr sz="1600" b="1" baseline="0" dirty="0">
                <a:latin typeface="+mn-lt"/>
                <a:cs typeface="Times New Roman"/>
              </a:rPr>
              <a:t>the</a:t>
            </a:r>
            <a:r>
              <a:rPr sz="1600" b="1" spc="-35" baseline="0" dirty="0">
                <a:latin typeface="+mn-lt"/>
                <a:cs typeface="Times New Roman"/>
              </a:rPr>
              <a:t> </a:t>
            </a:r>
            <a:r>
              <a:rPr sz="1600" b="1" baseline="0" dirty="0">
                <a:latin typeface="+mn-lt"/>
                <a:cs typeface="Times New Roman"/>
              </a:rPr>
              <a:t>same</a:t>
            </a:r>
            <a:r>
              <a:rPr sz="1600" b="1" spc="-30" baseline="0" dirty="0">
                <a:latin typeface="+mn-lt"/>
                <a:cs typeface="Times New Roman"/>
              </a:rPr>
              <a:t> </a:t>
            </a:r>
            <a:r>
              <a:rPr sz="1600" b="1" spc="-10" baseline="0" dirty="0">
                <a:latin typeface="+mn-lt"/>
                <a:cs typeface="Times New Roman"/>
              </a:rPr>
              <a:t>variable!</a:t>
            </a:r>
            <a:endParaRPr sz="1600" b="1" baseline="0" dirty="0">
              <a:latin typeface="+mn-lt"/>
              <a:cs typeface="Times New Roman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8119C66-1DC5-46EB-A3A9-34705455254D}"/>
              </a:ext>
            </a:extLst>
          </p:cNvPr>
          <p:cNvSpPr/>
          <p:nvPr/>
        </p:nvSpPr>
        <p:spPr>
          <a:xfrm>
            <a:off x="2353310" y="2455793"/>
            <a:ext cx="2933411" cy="973207"/>
          </a:xfrm>
          <a:custGeom>
            <a:avLst/>
            <a:gdLst/>
            <a:ahLst/>
            <a:cxnLst/>
            <a:rect l="l" t="t" r="r" b="b"/>
            <a:pathLst>
              <a:path w="2218690" h="1014095">
                <a:moveTo>
                  <a:pt x="2218525" y="651675"/>
                </a:moveTo>
                <a:lnTo>
                  <a:pt x="2177097" y="641756"/>
                </a:lnTo>
                <a:lnTo>
                  <a:pt x="2180882" y="657987"/>
                </a:lnTo>
                <a:lnTo>
                  <a:pt x="679767" y="1007249"/>
                </a:lnTo>
                <a:lnTo>
                  <a:pt x="1538732" y="30187"/>
                </a:lnTo>
                <a:lnTo>
                  <a:pt x="1551241" y="41198"/>
                </a:lnTo>
                <a:lnTo>
                  <a:pt x="1556232" y="22275"/>
                </a:lnTo>
                <a:lnTo>
                  <a:pt x="1562100" y="0"/>
                </a:lnTo>
                <a:lnTo>
                  <a:pt x="1522628" y="16040"/>
                </a:lnTo>
                <a:lnTo>
                  <a:pt x="1535150" y="27051"/>
                </a:lnTo>
                <a:lnTo>
                  <a:pt x="673354" y="1007351"/>
                </a:lnTo>
                <a:lnTo>
                  <a:pt x="23088" y="30403"/>
                </a:lnTo>
                <a:lnTo>
                  <a:pt x="31026" y="25120"/>
                </a:lnTo>
                <a:lnTo>
                  <a:pt x="36969" y="21170"/>
                </a:lnTo>
                <a:lnTo>
                  <a:pt x="0" y="0"/>
                </a:lnTo>
                <a:lnTo>
                  <a:pt x="5245" y="42278"/>
                </a:lnTo>
                <a:lnTo>
                  <a:pt x="19126" y="33045"/>
                </a:lnTo>
                <a:lnTo>
                  <a:pt x="671106" y="1012558"/>
                </a:lnTo>
                <a:lnTo>
                  <a:pt x="673087" y="1011250"/>
                </a:lnTo>
                <a:lnTo>
                  <a:pt x="673633" y="1013561"/>
                </a:lnTo>
                <a:lnTo>
                  <a:pt x="2181961" y="662622"/>
                </a:lnTo>
                <a:lnTo>
                  <a:pt x="2185733" y="678865"/>
                </a:lnTo>
                <a:lnTo>
                  <a:pt x="2212644" y="656551"/>
                </a:lnTo>
                <a:lnTo>
                  <a:pt x="2218525" y="651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aseline="0"/>
          </a:p>
        </p:txBody>
      </p:sp>
    </p:spTree>
    <p:extLst>
      <p:ext uri="{BB962C8B-B14F-4D97-AF65-F5344CB8AC3E}">
        <p14:creationId xmlns:p14="http://schemas.microsoft.com/office/powerpoint/2010/main" val="296802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660EED4-35ED-46D3-A98F-55045483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Languages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F1CF166-D252-4092-8DEF-FC640D3E2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Assembly language is </a:t>
            </a:r>
            <a:r>
              <a:rPr lang="en-US" altLang="zh-CN">
                <a:solidFill>
                  <a:srgbClr val="FF0000"/>
                </a:solidFill>
              </a:rPr>
              <a:t>low-level</a:t>
            </a:r>
            <a:r>
              <a:rPr lang="en-US" altLang="zh-CN"/>
              <a:t>.</a:t>
            </a:r>
          </a:p>
          <a:p>
            <a:pPr lvl="1"/>
            <a:r>
              <a:rPr lang="en-US" altLang="zh-CN"/>
              <a:t>It exposes machine instructions and details of the ISA to the programmer.</a:t>
            </a:r>
          </a:p>
          <a:p>
            <a:pPr lvl="1"/>
            <a:r>
              <a:rPr lang="en-US" altLang="zh-CN"/>
              <a:t>It is ISA-specific.</a:t>
            </a:r>
          </a:p>
          <a:p>
            <a:pPr lvl="1"/>
            <a:r>
              <a:rPr lang="en-US" altLang="zh-CN"/>
              <a:t>It is useful when the programmer needs fine-grained control of instruction flow and memory usage.</a:t>
            </a:r>
          </a:p>
          <a:p>
            <a:r>
              <a:rPr lang="en-US" altLang="zh-CN"/>
              <a:t>A </a:t>
            </a:r>
            <a:r>
              <a:rPr lang="en-US" altLang="zh-CN">
                <a:solidFill>
                  <a:srgbClr val="FF0000"/>
                </a:solidFill>
              </a:rPr>
              <a:t>high-level language </a:t>
            </a:r>
            <a:r>
              <a:rPr lang="en-US" altLang="zh-CN"/>
              <a:t>provides a computational abstraction that is machine-independent.</a:t>
            </a:r>
          </a:p>
          <a:p>
            <a:pPr lvl="1"/>
            <a:r>
              <a:rPr lang="en-US" altLang="zh-CN"/>
              <a:t>Symbolic names (variables) instead of registers and memory 	locations.</a:t>
            </a:r>
          </a:p>
          <a:p>
            <a:pPr lvl="1"/>
            <a:r>
              <a:rPr lang="en-US" altLang="zh-CN"/>
              <a:t>High-level operators: multiply, divide, shift, ...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2571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25B87-3F46-4E06-9843-CDB1C297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Other goodies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BD3B81-5F27-452F-8967-35D8A88CB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rgbClr val="0074BF"/>
                </a:solidFill>
              </a:rPr>
              <a:t>register</a:t>
            </a:r>
          </a:p>
          <a:p>
            <a:pPr lvl="1"/>
            <a:r>
              <a:rPr lang="en-US" altLang="zh-CN"/>
              <a:t>Suggests to compiler that this variable should be kept in a 	register</a:t>
            </a:r>
          </a:p>
          <a:p>
            <a:pPr lvl="1"/>
            <a:r>
              <a:rPr lang="en-US" altLang="zh-CN"/>
              <a:t>Cannot get address of variable declared register</a:t>
            </a:r>
          </a:p>
          <a:p>
            <a:pPr lvl="1"/>
            <a:r>
              <a:rPr lang="en-US" altLang="zh-CN"/>
              <a:t>Not as important as it once was with modern compilers</a:t>
            </a:r>
          </a:p>
          <a:p>
            <a:r>
              <a:rPr lang="en-US" altLang="zh-CN">
                <a:solidFill>
                  <a:srgbClr val="0074BF"/>
                </a:solidFill>
              </a:rPr>
              <a:t>volatile</a:t>
            </a:r>
          </a:p>
          <a:p>
            <a:pPr lvl="1"/>
            <a:r>
              <a:rPr lang="en-US" altLang="zh-CN"/>
              <a:t>Type qualifier</a:t>
            </a:r>
          </a:p>
          <a:p>
            <a:pPr lvl="1"/>
            <a:r>
              <a:rPr lang="en-US" altLang="zh-CN"/>
              <a:t>Tells compiler that value in this variable may change on its own!</a:t>
            </a:r>
          </a:p>
          <a:p>
            <a:pPr lvl="1"/>
            <a:r>
              <a:rPr lang="en-US" altLang="zh-CN"/>
              <a:t>Used in</a:t>
            </a:r>
          </a:p>
          <a:p>
            <a:pPr lvl="2"/>
            <a:r>
              <a:rPr lang="en-US" altLang="zh-CN" sz="1800"/>
              <a:t>shared memory applications</a:t>
            </a:r>
          </a:p>
          <a:p>
            <a:pPr lvl="2"/>
            <a:r>
              <a:rPr lang="en-US" altLang="zh-CN" sz="1800"/>
              <a:t>Memory mapped I/O</a:t>
            </a:r>
          </a:p>
          <a:p>
            <a:r>
              <a:rPr lang="en-US" altLang="zh-CN"/>
              <a:t>…</a:t>
            </a:r>
          </a:p>
          <a:p>
            <a:pPr lvl="1"/>
            <a:r>
              <a:rPr lang="en-US" altLang="zh-CN"/>
              <a:t>Read on your own ...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7304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1C30E-282F-46C4-ACA8-0AA6C4BC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F04E104-0A25-49B4-BD1F-CAEAB32D3DAA}"/>
              </a:ext>
            </a:extLst>
          </p:cNvPr>
          <p:cNvSpPr/>
          <p:nvPr/>
        </p:nvSpPr>
        <p:spPr>
          <a:xfrm>
            <a:off x="5395287" y="3630032"/>
            <a:ext cx="1467568" cy="1188543"/>
          </a:xfrm>
          <a:custGeom>
            <a:avLst/>
            <a:gdLst/>
            <a:ahLst/>
            <a:cxnLst/>
            <a:rect l="l" t="t" r="r" b="b"/>
            <a:pathLst>
              <a:path w="1123314" h="880745">
                <a:moveTo>
                  <a:pt x="1123156" y="0"/>
                </a:moveTo>
                <a:lnTo>
                  <a:pt x="0" y="0"/>
                </a:lnTo>
                <a:lnTo>
                  <a:pt x="0" y="880268"/>
                </a:lnTo>
                <a:lnTo>
                  <a:pt x="1123156" y="880268"/>
                </a:lnTo>
                <a:lnTo>
                  <a:pt x="112315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baseline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8CEF6C3-2407-4332-9E6E-496385A7BF3A}"/>
              </a:ext>
            </a:extLst>
          </p:cNvPr>
          <p:cNvSpPr txBox="1"/>
          <p:nvPr/>
        </p:nvSpPr>
        <p:spPr>
          <a:xfrm>
            <a:off x="5680683" y="3820378"/>
            <a:ext cx="90675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baseline="0" dirty="0">
                <a:latin typeface="Arial"/>
                <a:cs typeface="Arial"/>
              </a:rPr>
              <a:t>const</a:t>
            </a:r>
            <a:endParaRPr sz="2200" baseline="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E88CDC3-BA94-43D5-A351-BDC4C401022A}"/>
              </a:ext>
            </a:extLst>
          </p:cNvPr>
          <p:cNvSpPr/>
          <p:nvPr/>
        </p:nvSpPr>
        <p:spPr>
          <a:xfrm>
            <a:off x="3316094" y="4817934"/>
            <a:ext cx="3546554" cy="555282"/>
          </a:xfrm>
          <a:custGeom>
            <a:avLst/>
            <a:gdLst/>
            <a:ahLst/>
            <a:cxnLst/>
            <a:rect l="l" t="t" r="r" b="b"/>
            <a:pathLst>
              <a:path w="2714625" h="411479">
                <a:moveTo>
                  <a:pt x="2714625" y="0"/>
                </a:moveTo>
                <a:lnTo>
                  <a:pt x="0" y="0"/>
                </a:lnTo>
                <a:lnTo>
                  <a:pt x="0" y="411162"/>
                </a:lnTo>
                <a:lnTo>
                  <a:pt x="2714625" y="411162"/>
                </a:lnTo>
                <a:lnTo>
                  <a:pt x="27146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baseline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A7FF92A-8099-4125-A268-87BCBA5D4535}"/>
              </a:ext>
            </a:extLst>
          </p:cNvPr>
          <p:cNvSpPr txBox="1"/>
          <p:nvPr/>
        </p:nvSpPr>
        <p:spPr>
          <a:xfrm>
            <a:off x="4259353" y="4242999"/>
            <a:ext cx="2954217" cy="990656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377950">
              <a:lnSpc>
                <a:spcPct val="100000"/>
              </a:lnSpc>
              <a:spcBef>
                <a:spcPts val="1105"/>
              </a:spcBef>
            </a:pPr>
            <a:r>
              <a:rPr sz="2200" spc="-10" baseline="0" dirty="0">
                <a:latin typeface="Arial"/>
                <a:cs typeface="Arial"/>
              </a:rPr>
              <a:t>volatile</a:t>
            </a:r>
            <a:endParaRPr sz="2200" baseline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400" spc="-10" baseline="0" dirty="0">
                <a:latin typeface="Arial"/>
                <a:cs typeface="Arial"/>
              </a:rPr>
              <a:t>Type</a:t>
            </a:r>
            <a:r>
              <a:rPr sz="2400" spc="-135" baseline="0" dirty="0">
                <a:latin typeface="Arial"/>
                <a:cs typeface="Arial"/>
              </a:rPr>
              <a:t> </a:t>
            </a:r>
            <a:r>
              <a:rPr lang="en-US" sz="2400" spc="-135" baseline="0" dirty="0">
                <a:latin typeface="Arial"/>
                <a:cs typeface="Arial"/>
              </a:rPr>
              <a:t> </a:t>
            </a:r>
            <a:r>
              <a:rPr sz="2400" spc="-10" baseline="0" dirty="0">
                <a:latin typeface="Arial"/>
                <a:cs typeface="Arial"/>
              </a:rPr>
              <a:t>Qualifiers</a:t>
            </a:r>
            <a:endParaRPr sz="2400" baseline="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AF33FE3-F02E-4804-B5FE-DB3A22E6B49D}"/>
              </a:ext>
            </a:extLst>
          </p:cNvPr>
          <p:cNvSpPr/>
          <p:nvPr/>
        </p:nvSpPr>
        <p:spPr>
          <a:xfrm>
            <a:off x="1943100" y="1422400"/>
            <a:ext cx="5077172" cy="659826"/>
          </a:xfrm>
          <a:custGeom>
            <a:avLst/>
            <a:gdLst/>
            <a:ahLst/>
            <a:cxnLst/>
            <a:rect l="l" t="t" r="r" b="b"/>
            <a:pathLst>
              <a:path w="3886200" h="488950">
                <a:moveTo>
                  <a:pt x="3886200" y="0"/>
                </a:moveTo>
                <a:lnTo>
                  <a:pt x="0" y="0"/>
                </a:lnTo>
                <a:lnTo>
                  <a:pt x="0" y="488528"/>
                </a:lnTo>
                <a:lnTo>
                  <a:pt x="3886200" y="488528"/>
                </a:lnTo>
                <a:lnTo>
                  <a:pt x="388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baseline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4950B9-127A-4717-9BF1-5D8A5C8B13F5}"/>
              </a:ext>
            </a:extLst>
          </p:cNvPr>
          <p:cNvSpPr txBox="1"/>
          <p:nvPr/>
        </p:nvSpPr>
        <p:spPr>
          <a:xfrm>
            <a:off x="3080060" y="1576821"/>
            <a:ext cx="3411801" cy="384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u="sng" baseline="0" dirty="0">
                <a:solidFill>
                  <a:srgbClr val="88182D"/>
                </a:solidFill>
                <a:uFill>
                  <a:solidFill>
                    <a:srgbClr val="88182D"/>
                  </a:solidFill>
                </a:uFill>
                <a:latin typeface="Impact"/>
                <a:cs typeface="Impact"/>
              </a:rPr>
              <a:t>Storage</a:t>
            </a:r>
            <a:r>
              <a:rPr sz="2400" b="1" u="sng" spc="90" baseline="0" dirty="0">
                <a:solidFill>
                  <a:srgbClr val="88182D"/>
                </a:solidFill>
                <a:uFill>
                  <a:solidFill>
                    <a:srgbClr val="88182D"/>
                  </a:solidFill>
                </a:uFill>
                <a:latin typeface="Impact"/>
                <a:cs typeface="Impact"/>
              </a:rPr>
              <a:t> </a:t>
            </a:r>
            <a:r>
              <a:rPr sz="2400" b="1" u="sng" baseline="0" dirty="0">
                <a:solidFill>
                  <a:srgbClr val="88182D"/>
                </a:solidFill>
                <a:uFill>
                  <a:solidFill>
                    <a:srgbClr val="88182D"/>
                  </a:solidFill>
                </a:uFill>
                <a:latin typeface="Impact"/>
                <a:cs typeface="Impact"/>
              </a:rPr>
              <a:t>Class</a:t>
            </a:r>
            <a:r>
              <a:rPr sz="2400" b="1" u="sng" spc="95" baseline="0" dirty="0">
                <a:solidFill>
                  <a:srgbClr val="88182D"/>
                </a:solidFill>
                <a:uFill>
                  <a:solidFill>
                    <a:srgbClr val="88182D"/>
                  </a:solidFill>
                </a:uFill>
                <a:latin typeface="Impact"/>
                <a:cs typeface="Impact"/>
              </a:rPr>
              <a:t> </a:t>
            </a:r>
            <a:r>
              <a:rPr sz="2400" b="1" u="sng" spc="-10" baseline="0" dirty="0">
                <a:solidFill>
                  <a:srgbClr val="88182D"/>
                </a:solidFill>
                <a:uFill>
                  <a:solidFill>
                    <a:srgbClr val="88182D"/>
                  </a:solidFill>
                </a:uFill>
                <a:latin typeface="Impact"/>
                <a:cs typeface="Impact"/>
              </a:rPr>
              <a:t>Specifiers</a:t>
            </a:r>
            <a:endParaRPr sz="2400" baseline="0" dirty="0">
              <a:latin typeface="Impact"/>
              <a:cs typeface="Impact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EC5970F-404C-43FF-9048-90B976060786}"/>
              </a:ext>
            </a:extLst>
          </p:cNvPr>
          <p:cNvSpPr/>
          <p:nvPr/>
        </p:nvSpPr>
        <p:spPr>
          <a:xfrm>
            <a:off x="1943100" y="2081657"/>
            <a:ext cx="2316253" cy="2631593"/>
          </a:xfrm>
          <a:custGeom>
            <a:avLst/>
            <a:gdLst/>
            <a:ahLst/>
            <a:cxnLst/>
            <a:rect l="l" t="t" r="r" b="b"/>
            <a:pathLst>
              <a:path w="1772920" h="1950085">
                <a:moveTo>
                  <a:pt x="1772443" y="0"/>
                </a:moveTo>
                <a:lnTo>
                  <a:pt x="0" y="0"/>
                </a:lnTo>
                <a:lnTo>
                  <a:pt x="0" y="1949871"/>
                </a:lnTo>
                <a:lnTo>
                  <a:pt x="1772443" y="1949871"/>
                </a:lnTo>
                <a:lnTo>
                  <a:pt x="177244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baseline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89AA5FB-6397-48AA-A213-4ECF03721333}"/>
              </a:ext>
            </a:extLst>
          </p:cNvPr>
          <p:cNvSpPr txBox="1">
            <a:spLocks/>
          </p:cNvSpPr>
          <p:nvPr/>
        </p:nvSpPr>
        <p:spPr bwMode="auto">
          <a:xfrm>
            <a:off x="2411761" y="2223083"/>
            <a:ext cx="1492728" cy="13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7145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12700" marR="5080" algn="ctr">
              <a:lnSpc>
                <a:spcPct val="119600"/>
              </a:lnSpc>
              <a:spcBef>
                <a:spcPts val="135"/>
              </a:spcBef>
            </a:pPr>
            <a:r>
              <a:rPr lang="en-US" sz="2400" kern="0" spc="-10" baseline="0" dirty="0">
                <a:solidFill>
                  <a:schemeClr val="tx1"/>
                </a:solidFill>
                <a:latin typeface="+mn-lt"/>
              </a:rPr>
              <a:t>register </a:t>
            </a:r>
            <a:r>
              <a:rPr lang="en-US" sz="2400" kern="0" spc="-20" baseline="0" dirty="0">
                <a:solidFill>
                  <a:schemeClr val="tx1"/>
                </a:solidFill>
                <a:latin typeface="+mn-lt"/>
              </a:rPr>
              <a:t>auto </a:t>
            </a:r>
            <a:r>
              <a:rPr lang="en-US" sz="2400" kern="0" spc="-10" baseline="0" dirty="0">
                <a:solidFill>
                  <a:schemeClr val="tx1"/>
                </a:solidFill>
                <a:latin typeface="+mn-lt"/>
              </a:rPr>
              <a:t>static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12FADE6-BD6F-4F9F-9B2C-D7BAFBBEF042}"/>
              </a:ext>
            </a:extLst>
          </p:cNvPr>
          <p:cNvSpPr txBox="1"/>
          <p:nvPr/>
        </p:nvSpPr>
        <p:spPr>
          <a:xfrm>
            <a:off x="2551270" y="3670067"/>
            <a:ext cx="1213710" cy="38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baseline="0" dirty="0">
                <a:latin typeface="+mn-lt"/>
                <a:cs typeface="Arial"/>
              </a:rPr>
              <a:t>extern</a:t>
            </a:r>
            <a:endParaRPr sz="2400" baseline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894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9B6AB3-F5D0-428E-A806-A61A570F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Allocation of Variables in Memory </a:t>
            </a:r>
            <a:br>
              <a:rPr lang="en-US" altLang="zh-CN" dirty="0"/>
            </a:br>
            <a:r>
              <a:rPr lang="en-US" altLang="zh-CN" dirty="0"/>
              <a:t>and enforcing Scoping rules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28059C-CDA5-4425-B95B-7DB2F0FA2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Simply assigning a memory location for each variable may not be enough to enforce scope</a:t>
            </a:r>
          </a:p>
          <a:p>
            <a:endParaRPr lang="en-US" altLang="zh-CN"/>
          </a:p>
          <a:p>
            <a:r>
              <a:rPr lang="en-US" altLang="zh-CN"/>
              <a:t>Need to look at a better scheme to allocate high level program variables to memory in the processor</a:t>
            </a:r>
          </a:p>
          <a:p>
            <a:pPr lvl="1"/>
            <a:r>
              <a:rPr lang="en-US" altLang="zh-CN"/>
              <a:t>Scope</a:t>
            </a:r>
          </a:p>
          <a:p>
            <a:pPr lvl="1"/>
            <a:r>
              <a:rPr lang="en-US" altLang="zh-CN"/>
              <a:t>Storage class</a:t>
            </a:r>
          </a:p>
          <a:p>
            <a:pPr lvl="1"/>
            <a:r>
              <a:rPr lang="en-US" altLang="zh-CN"/>
              <a:t>Allocate space to a variable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1521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3745C7-7127-4C45-8DDA-91C1EDDB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Mapping C variables to Memory: </a:t>
            </a:r>
            <a:br>
              <a:rPr lang="en-US" altLang="zh-CN"/>
            </a:br>
            <a:r>
              <a:rPr lang="en-US" altLang="zh-CN"/>
              <a:t>	Allocating variables in Memory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6B5344-0AEA-407A-98EA-332AA6C5D365}"/>
              </a:ext>
            </a:extLst>
          </p:cNvPr>
          <p:cNvSpPr txBox="1"/>
          <p:nvPr/>
        </p:nvSpPr>
        <p:spPr>
          <a:xfrm>
            <a:off x="395536" y="1340768"/>
            <a:ext cx="403244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latin typeface="+mn-lt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latin typeface="+mn-lt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baseline="0" dirty="0">
                <a:latin typeface="+mn-lt"/>
              </a:rPr>
              <a:t>How to allocate memory locations to variables</a:t>
            </a:r>
          </a:p>
          <a:p>
            <a:pPr lvl="1"/>
            <a:r>
              <a:rPr lang="en-US" altLang="zh-CN" baseline="0" dirty="0">
                <a:solidFill>
                  <a:schemeClr val="accent1"/>
                </a:solidFill>
                <a:latin typeface="+mn-lt"/>
              </a:rPr>
              <a:t>Enforce scope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63ADDC1-E9D8-43BC-823E-BCBEA02856E3}"/>
              </a:ext>
            </a:extLst>
          </p:cNvPr>
          <p:cNvSpPr txBox="1"/>
          <p:nvPr/>
        </p:nvSpPr>
        <p:spPr>
          <a:xfrm>
            <a:off x="1467036" y="3244334"/>
            <a:ext cx="235800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b="1" baseline="0" dirty="0"/>
              <a:t>The Run-time Stack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3B6D82E-89F1-42E0-974C-D9712463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628800"/>
            <a:ext cx="346105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50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839EE-DEBB-4160-8DE6-ACCB9E3F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Memory Representation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81C1A1-9509-41FC-A37A-4C0DBE382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Our convention will be that "</a:t>
            </a:r>
            <a:r>
              <a:rPr lang="en-US" altLang="zh-CN">
                <a:solidFill>
                  <a:srgbClr val="0074BF"/>
                </a:solidFill>
              </a:rPr>
              <a:t>high-memory</a:t>
            </a:r>
            <a:r>
              <a:rPr lang="en-US" altLang="zh-CN"/>
              <a:t>" will be on the bottom and "</a:t>
            </a:r>
            <a:r>
              <a:rPr lang="en-US" altLang="zh-CN">
                <a:solidFill>
                  <a:srgbClr val="0074BF"/>
                </a:solidFill>
              </a:rPr>
              <a:t>low-memory</a:t>
            </a:r>
            <a:r>
              <a:rPr lang="en-US" altLang="zh-CN"/>
              <a:t>" on top.</a:t>
            </a:r>
          </a:p>
          <a:p>
            <a:pPr lvl="1"/>
            <a:r>
              <a:rPr lang="en-US" altLang="zh-CN"/>
              <a:t>drawings are not to scale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002C31-F922-4543-A6B8-39EE690D2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737569"/>
            <a:ext cx="366718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7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FF125-D53B-4624-A10E-FDB6D208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Typical Arrangement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24A36-5DAB-4430-B459-FE66A48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896668" cy="5481638"/>
          </a:xfrm>
        </p:spPr>
        <p:txBody>
          <a:bodyPr/>
          <a:lstStyle/>
          <a:p>
            <a:r>
              <a:rPr lang="en-US" altLang="zh-CN"/>
              <a:t>Normally the actual program code (executable instructions) is placed in low memory</a:t>
            </a:r>
          </a:p>
          <a:p>
            <a:pPr lvl="1"/>
            <a:r>
              <a:rPr lang="en-US" altLang="zh-CN"/>
              <a:t>Operating System and boot code usually in lowest mem area</a:t>
            </a:r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0E9F477-2BF5-442D-8A09-6723D0B3F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816" y="1489315"/>
            <a:ext cx="3830009" cy="47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17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FF125-D53B-4624-A10E-FDB6D208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Typical Arrangement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24A36-5DAB-4430-B459-FE66A48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896668" cy="5481638"/>
          </a:xfrm>
        </p:spPr>
        <p:txBody>
          <a:bodyPr/>
          <a:lstStyle/>
          <a:p>
            <a:r>
              <a:rPr lang="en-US" altLang="zh-CN"/>
              <a:t>Next we have an area for storage of </a:t>
            </a:r>
            <a:r>
              <a:rPr lang="en-US" altLang="zh-CN">
                <a:solidFill>
                  <a:srgbClr val="0074BF"/>
                </a:solidFill>
              </a:rPr>
              <a:t>constant data</a:t>
            </a:r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DAAF025-381B-46A9-8986-FE64162A9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700808"/>
            <a:ext cx="3653094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4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FF125-D53B-4624-A10E-FDB6D208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Typical Arrangement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24A36-5DAB-4430-B459-FE66A48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896668" cy="5481638"/>
          </a:xfrm>
        </p:spPr>
        <p:txBody>
          <a:bodyPr/>
          <a:lstStyle/>
          <a:p>
            <a:r>
              <a:rPr lang="en-US" altLang="zh-CN">
                <a:solidFill>
                  <a:srgbClr val="0074BF"/>
                </a:solidFill>
              </a:rPr>
              <a:t>Data</a:t>
            </a:r>
            <a:r>
              <a:rPr lang="en-US" altLang="zh-CN"/>
              <a:t> that may be </a:t>
            </a:r>
            <a:r>
              <a:rPr lang="en-US" altLang="zh-CN">
                <a:solidFill>
                  <a:srgbClr val="0074BF"/>
                </a:solidFill>
              </a:rPr>
              <a:t>changed</a:t>
            </a:r>
            <a:r>
              <a:rPr lang="en-US" altLang="zh-CN"/>
              <a:t> follows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F8C490-C9B2-415D-8CE3-B4EB9E2DB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12776"/>
            <a:ext cx="379498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12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FF125-D53B-4624-A10E-FDB6D208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Typical Arrangement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24A36-5DAB-4430-B459-FE66A48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896668" cy="5481638"/>
          </a:xfrm>
        </p:spPr>
        <p:txBody>
          <a:bodyPr/>
          <a:lstStyle/>
          <a:p>
            <a:r>
              <a:rPr lang="en-US" altLang="zh-CN"/>
              <a:t>These three items comprise what is considered the static area of memory. </a:t>
            </a:r>
          </a:p>
          <a:p>
            <a:r>
              <a:rPr lang="en-US" altLang="zh-CN"/>
              <a:t>The </a:t>
            </a:r>
            <a:r>
              <a:rPr lang="en-US" altLang="zh-CN">
                <a:solidFill>
                  <a:srgbClr val="0074BF"/>
                </a:solidFill>
              </a:rPr>
              <a:t>static area details </a:t>
            </a:r>
            <a:r>
              <a:rPr lang="en-US" altLang="zh-CN"/>
              <a:t>(size, what is where, etc.) are </a:t>
            </a:r>
            <a:r>
              <a:rPr lang="en-US" altLang="zh-CN">
                <a:solidFill>
                  <a:srgbClr val="0074BF"/>
                </a:solidFill>
              </a:rPr>
              <a:t>known at translation or compile time</a:t>
            </a:r>
            <a:r>
              <a:rPr lang="en-US" altLang="zh-CN"/>
              <a:t>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8265C4-26DB-428B-A572-7E16D6095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556792"/>
            <a:ext cx="407659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8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FF125-D53B-4624-A10E-FDB6D208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Typical Arrangement: Heap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24A36-5DAB-4430-B459-FE66A48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896668" cy="5481638"/>
          </a:xfrm>
        </p:spPr>
        <p:txBody>
          <a:bodyPr/>
          <a:lstStyle/>
          <a:p>
            <a:r>
              <a:rPr lang="en-US" altLang="zh-CN"/>
              <a:t>Immediately above the static area the </a:t>
            </a:r>
            <a:r>
              <a:rPr lang="en-US" altLang="zh-CN">
                <a:solidFill>
                  <a:srgbClr val="0074BF"/>
                </a:solidFill>
              </a:rPr>
              <a:t>heap</a:t>
            </a:r>
            <a:r>
              <a:rPr lang="en-US" altLang="zh-CN"/>
              <a:t> is located.</a:t>
            </a:r>
          </a:p>
          <a:p>
            <a:r>
              <a:rPr lang="en-US" altLang="zh-CN"/>
              <a:t>The heap can expand upward as the program </a:t>
            </a:r>
            <a:r>
              <a:rPr lang="en-US" altLang="zh-CN">
                <a:solidFill>
                  <a:srgbClr val="0074BF"/>
                </a:solidFill>
              </a:rPr>
              <a:t>dynamically</a:t>
            </a:r>
            <a:r>
              <a:rPr lang="en-US" altLang="zh-CN"/>
              <a:t> requests </a:t>
            </a:r>
            <a:r>
              <a:rPr lang="en-US" altLang="zh-CN">
                <a:solidFill>
                  <a:srgbClr val="0074BF"/>
                </a:solidFill>
              </a:rPr>
              <a:t>additional storage space</a:t>
            </a:r>
          </a:p>
          <a:p>
            <a:pPr lvl="1"/>
            <a:r>
              <a:rPr lang="en-US" altLang="zh-CN"/>
              <a:t>malloc()</a:t>
            </a:r>
          </a:p>
          <a:p>
            <a:r>
              <a:rPr lang="en-US" altLang="zh-CN"/>
              <a:t>In most cases, the runtime environment manages the heap for the user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2AF697-1BEF-416A-92FC-45F9AA183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844824"/>
            <a:ext cx="3251203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7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9F51E-D1E5-445F-B509-6ABD47BB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Why use a High-Level Language? …our choice= C</a:t>
            </a:r>
            <a:endParaRPr lang="zh-CN" altLang="en-US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99F76084-0648-44F3-B7F1-ECAC1B066C4F}"/>
              </a:ext>
            </a:extLst>
          </p:cNvPr>
          <p:cNvSpPr txBox="1"/>
          <p:nvPr/>
        </p:nvSpPr>
        <p:spPr>
          <a:xfrm>
            <a:off x="683568" y="1178147"/>
            <a:ext cx="720769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lvl="1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latin typeface="+mn-lt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latin typeface="+mn-lt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sz="2000" baseline="0" dirty="0"/>
              <a:t>Expressiveness: say more with less effort, closer to human-level thinking</a:t>
            </a:r>
            <a:endParaRPr lang="en-US" sz="2000" baseline="0"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09B81DE3-E37F-4711-B2FB-AA936034A6F9}"/>
              </a:ext>
            </a:extLst>
          </p:cNvPr>
          <p:cNvSpPr/>
          <p:nvPr/>
        </p:nvSpPr>
        <p:spPr>
          <a:xfrm>
            <a:off x="1752228" y="2749378"/>
            <a:ext cx="111760" cy="295910"/>
          </a:xfrm>
          <a:custGeom>
            <a:avLst/>
            <a:gdLst/>
            <a:ahLst/>
            <a:cxnLst/>
            <a:rect l="l" t="t" r="r" b="b"/>
            <a:pathLst>
              <a:path w="111760" h="295909">
                <a:moveTo>
                  <a:pt x="55864" y="0"/>
                </a:moveTo>
                <a:lnTo>
                  <a:pt x="0" y="55864"/>
                </a:lnTo>
                <a:lnTo>
                  <a:pt x="27932" y="55864"/>
                </a:lnTo>
                <a:lnTo>
                  <a:pt x="27932" y="295334"/>
                </a:lnTo>
                <a:lnTo>
                  <a:pt x="83795" y="295334"/>
                </a:lnTo>
                <a:lnTo>
                  <a:pt x="83795" y="55864"/>
                </a:lnTo>
                <a:lnTo>
                  <a:pt x="111728" y="55864"/>
                </a:lnTo>
                <a:lnTo>
                  <a:pt x="5586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1600" b="1" baseline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71627C04-8B3F-4E7F-A20A-244FF463FE14}"/>
              </a:ext>
            </a:extLst>
          </p:cNvPr>
          <p:cNvSpPr txBox="1"/>
          <p:nvPr/>
        </p:nvSpPr>
        <p:spPr>
          <a:xfrm>
            <a:off x="1199320" y="2334646"/>
            <a:ext cx="1800635" cy="319318"/>
          </a:xfrm>
          <a:prstGeom prst="rect">
            <a:avLst/>
          </a:prstGeom>
          <a:solidFill>
            <a:srgbClr val="E21A23">
              <a:alpha val="30198"/>
            </a:srgbClr>
          </a:solidFill>
        </p:spPr>
        <p:txBody>
          <a:bodyPr vert="horz" wrap="square" lIns="0" tIns="1143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0"/>
              </a:spcBef>
            </a:pPr>
            <a:r>
              <a:rPr sz="2000" b="1" baseline="0" dirty="0"/>
              <a:t>a = b * c;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2C789467-E69F-45F9-B3D4-978816207DFE}"/>
              </a:ext>
            </a:extLst>
          </p:cNvPr>
          <p:cNvSpPr txBox="1"/>
          <p:nvPr/>
        </p:nvSpPr>
        <p:spPr>
          <a:xfrm>
            <a:off x="1441228" y="3045288"/>
            <a:ext cx="24106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baseline="0" dirty="0"/>
              <a:t>C statement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83D04472-E4F5-47CA-BF21-53156021893F}"/>
              </a:ext>
            </a:extLst>
          </p:cNvPr>
          <p:cNvSpPr/>
          <p:nvPr/>
        </p:nvSpPr>
        <p:spPr>
          <a:xfrm>
            <a:off x="4144925" y="3589963"/>
            <a:ext cx="1210683" cy="255776"/>
          </a:xfrm>
          <a:custGeom>
            <a:avLst/>
            <a:gdLst/>
            <a:ahLst/>
            <a:cxnLst/>
            <a:rect l="l" t="t" r="r" b="b"/>
            <a:pathLst>
              <a:path w="295910" h="111759">
                <a:moveTo>
                  <a:pt x="239469" y="0"/>
                </a:moveTo>
                <a:lnTo>
                  <a:pt x="239469" y="27931"/>
                </a:lnTo>
                <a:lnTo>
                  <a:pt x="0" y="27931"/>
                </a:lnTo>
                <a:lnTo>
                  <a:pt x="0" y="83795"/>
                </a:lnTo>
                <a:lnTo>
                  <a:pt x="239469" y="83795"/>
                </a:lnTo>
                <a:lnTo>
                  <a:pt x="239469" y="111728"/>
                </a:lnTo>
                <a:lnTo>
                  <a:pt x="295334" y="55863"/>
                </a:lnTo>
                <a:lnTo>
                  <a:pt x="239469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1600" b="1" baseline="0"/>
          </a:p>
        </p:txBody>
      </p:sp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FB3BD4C1-5929-4865-8F1F-F7018FBAB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26045"/>
              </p:ext>
            </p:extLst>
          </p:nvPr>
        </p:nvGraphicFramePr>
        <p:xfrm>
          <a:off x="5436096" y="2198053"/>
          <a:ext cx="2743199" cy="3772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739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AND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R2,R2,#0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889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AND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R3,R3,#0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LDR</a:t>
                      </a:r>
                      <a:r>
                        <a:rPr sz="1050" spc="4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R0,R5,#-</a:t>
                      </a:r>
                      <a:r>
                        <a:rPr sz="105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;</a:t>
                      </a:r>
                      <a:r>
                        <a:rPr sz="105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50" dirty="0">
                          <a:latin typeface="Courier New"/>
                          <a:cs typeface="Courier New"/>
                        </a:rPr>
                        <a:t>b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69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BRz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25" dirty="0">
                          <a:latin typeface="Courier New"/>
                          <a:cs typeface="Courier New"/>
                        </a:rPr>
                        <a:t>L3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BRp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25" dirty="0">
                          <a:latin typeface="Courier New"/>
                          <a:cs typeface="Courier New"/>
                        </a:rPr>
                        <a:t>L1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69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R3,R3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1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R0,R0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50" spc="-25" dirty="0">
                          <a:latin typeface="Courier New"/>
                          <a:cs typeface="Courier New"/>
                        </a:rPr>
                        <a:t>L1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14604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R0,R0,#1</a:t>
                      </a:r>
                      <a:endParaRPr sz="1050">
                        <a:latin typeface="Courier New"/>
                        <a:cs typeface="Courier New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LDR</a:t>
                      </a:r>
                      <a:r>
                        <a:rPr sz="1050" spc="4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R1,R5,#-</a:t>
                      </a:r>
                      <a:r>
                        <a:rPr sz="105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;</a:t>
                      </a:r>
                      <a:r>
                        <a:rPr sz="105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50" dirty="0">
                          <a:latin typeface="Courier New"/>
                          <a:cs typeface="Courier New"/>
                        </a:rPr>
                        <a:t>c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14604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BRz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25" dirty="0">
                          <a:latin typeface="Courier New"/>
                          <a:cs typeface="Courier New"/>
                        </a:rPr>
                        <a:t>L5</a:t>
                      </a:r>
                      <a:endParaRPr sz="10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BRp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25" dirty="0">
                          <a:latin typeface="Courier New"/>
                          <a:cs typeface="Courier New"/>
                        </a:rPr>
                        <a:t>L2</a:t>
                      </a:r>
                      <a:endParaRPr sz="1050" dirty="0">
                        <a:latin typeface="Courier New"/>
                        <a:cs typeface="Courier New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R3,R3</a:t>
                      </a:r>
                      <a:endParaRPr sz="1050" dirty="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R1,R1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R1,R1,#1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485">
                <a:tc>
                  <a:txBody>
                    <a:bodyPr/>
                    <a:lstStyle/>
                    <a:p>
                      <a:pPr marL="91440">
                        <a:lnSpc>
                          <a:spcPts val="690"/>
                        </a:lnSpc>
                      </a:pPr>
                      <a:r>
                        <a:rPr sz="1050" spc="-25" dirty="0">
                          <a:latin typeface="Courier New"/>
                          <a:cs typeface="Courier New"/>
                        </a:rPr>
                        <a:t>L2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69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R2,R2,R0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69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;</a:t>
                      </a:r>
                      <a:r>
                        <a:rPr sz="105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dirty="0"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105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dirty="0">
                          <a:latin typeface="Courier New"/>
                          <a:cs typeface="Courier New"/>
                        </a:rPr>
                        <a:t>*</a:t>
                      </a:r>
                      <a:r>
                        <a:rPr sz="105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50" dirty="0">
                          <a:latin typeface="Courier New"/>
                          <a:cs typeface="Courier New"/>
                        </a:rPr>
                        <a:t>c</a:t>
                      </a:r>
                      <a:endParaRPr sz="10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050" spc="4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R1,R1,#-</a:t>
                      </a:r>
                      <a:r>
                        <a:rPr sz="105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BRp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25" dirty="0">
                          <a:latin typeface="Courier New"/>
                          <a:cs typeface="Courier New"/>
                        </a:rPr>
                        <a:t>L2</a:t>
                      </a:r>
                      <a:endParaRPr sz="1050">
                        <a:latin typeface="Courier New"/>
                        <a:cs typeface="Courier New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R3,R3,#0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BRp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25" dirty="0">
                          <a:latin typeface="Courier New"/>
                          <a:cs typeface="Courier New"/>
                        </a:rPr>
                        <a:t>L3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69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R2,R2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R2,R2,#1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6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spc="-25" dirty="0">
                          <a:latin typeface="Courier New"/>
                          <a:cs typeface="Courier New"/>
                        </a:rPr>
                        <a:t>L3</a:t>
                      </a:r>
                      <a:endParaRPr sz="1050" dirty="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STR</a:t>
                      </a:r>
                      <a:r>
                        <a:rPr sz="10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R2,R5,#0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;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dirty="0">
                          <a:latin typeface="Courier New"/>
                          <a:cs typeface="Courier New"/>
                        </a:rPr>
                        <a:t>store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dirty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sz="1050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50" spc="-50" dirty="0">
                          <a:latin typeface="Courier New"/>
                          <a:cs typeface="Courier New"/>
                        </a:rPr>
                        <a:t>a</a:t>
                      </a:r>
                      <a:endParaRPr sz="1050" dirty="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0" name="object 10">
            <a:extLst>
              <a:ext uri="{FF2B5EF4-FFF2-40B4-BE49-F238E27FC236}">
                <a16:creationId xmlns:a16="http://schemas.microsoft.com/office/drawing/2014/main" id="{A4612BD5-9E78-4567-B517-8DDFE108BCC9}"/>
              </a:ext>
            </a:extLst>
          </p:cNvPr>
          <p:cNvSpPr txBox="1"/>
          <p:nvPr/>
        </p:nvSpPr>
        <p:spPr>
          <a:xfrm>
            <a:off x="683568" y="4581129"/>
            <a:ext cx="42484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n"/>
              <a:defRPr sz="2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lvl="1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latin typeface="+mn-lt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latin typeface="+mn-lt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sz="1600" dirty="0"/>
              <a:t>Both multiply two values together –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sz="1600" dirty="0"/>
              <a:t>which is easier to understand?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8113A30-12DA-49B7-B98B-E59D0A0481BA}"/>
              </a:ext>
            </a:extLst>
          </p:cNvPr>
          <p:cNvSpPr txBox="1"/>
          <p:nvPr/>
        </p:nvSpPr>
        <p:spPr>
          <a:xfrm>
            <a:off x="964705" y="35109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2110">
              <a:lnSpc>
                <a:spcPct val="100000"/>
              </a:lnSpc>
            </a:pPr>
            <a:r>
              <a:rPr lang="en-US" altLang="zh-CN" sz="1800" b="1" baseline="0" dirty="0"/>
              <a:t>Equivalent LC-3 code</a:t>
            </a:r>
          </a:p>
        </p:txBody>
      </p:sp>
    </p:spTree>
    <p:extLst>
      <p:ext uri="{BB962C8B-B14F-4D97-AF65-F5344CB8AC3E}">
        <p14:creationId xmlns:p14="http://schemas.microsoft.com/office/powerpoint/2010/main" val="2733657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FF125-D53B-4624-A10E-FDB6D208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Typical Arrangement: stack for local variables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24A36-5DAB-4430-B459-FE66A48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896668" cy="5481638"/>
          </a:xfrm>
        </p:spPr>
        <p:txBody>
          <a:bodyPr/>
          <a:lstStyle/>
          <a:p>
            <a:r>
              <a:rPr lang="en-US" altLang="zh-CN"/>
              <a:t>Finally, the </a:t>
            </a:r>
            <a:r>
              <a:rPr lang="en-US" altLang="zh-CN">
                <a:solidFill>
                  <a:srgbClr val="0074BF"/>
                </a:solidFill>
              </a:rPr>
              <a:t>activation stack </a:t>
            </a:r>
            <a:r>
              <a:rPr lang="en-US" altLang="zh-CN"/>
              <a:t>starts in high memory and can grow down as space is needed.</a:t>
            </a:r>
          </a:p>
          <a:p>
            <a:r>
              <a:rPr lang="en-US" altLang="zh-CN">
                <a:solidFill>
                  <a:schemeClr val="accent1"/>
                </a:solidFill>
              </a:rPr>
              <a:t>Items maintained in the stack include</a:t>
            </a:r>
          </a:p>
          <a:p>
            <a:pPr lvl="1"/>
            <a:r>
              <a:rPr lang="en-US" altLang="zh-CN">
                <a:solidFill>
                  <a:schemeClr val="accent1"/>
                </a:solidFill>
              </a:rPr>
              <a:t>Local variables</a:t>
            </a:r>
          </a:p>
          <a:p>
            <a:pPr lvl="1"/>
            <a:r>
              <a:rPr lang="en-US" altLang="zh-CN">
                <a:solidFill>
                  <a:schemeClr val="accent1"/>
                </a:solidFill>
              </a:rPr>
              <a:t>Function parameters</a:t>
            </a:r>
          </a:p>
          <a:p>
            <a:pPr lvl="1"/>
            <a:r>
              <a:rPr lang="en-US" altLang="zh-CN">
                <a:solidFill>
                  <a:schemeClr val="accent1"/>
                </a:solidFill>
              </a:rPr>
              <a:t>Return values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836CDD-81A6-4D8D-8DB1-50C5D870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700808"/>
            <a:ext cx="303317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12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B8FE5-A552-42B7-8DB2-67C3251C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auto variables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9B3FA4-878B-4EA1-8EEE-6F5100F96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320604" cy="5481638"/>
          </a:xfrm>
        </p:spPr>
        <p:txBody>
          <a:bodyPr/>
          <a:lstStyle/>
          <a:p>
            <a:r>
              <a:rPr lang="en-US" altLang="zh-CN">
                <a:solidFill>
                  <a:srgbClr val="0074BF"/>
                </a:solidFill>
              </a:rPr>
              <a:t>auto</a:t>
            </a:r>
            <a:r>
              <a:rPr lang="en-US" altLang="zh-CN"/>
              <a:t>, short for automatic variables are those that exist on the stack. The auto keyword is not normally used.</a:t>
            </a:r>
          </a:p>
          <a:p>
            <a:r>
              <a:rPr lang="en-US" altLang="zh-CN">
                <a:solidFill>
                  <a:srgbClr val="0074BF"/>
                </a:solidFill>
              </a:rPr>
              <a:t>Automatic</a:t>
            </a:r>
            <a:r>
              <a:rPr lang="en-US" altLang="zh-CN"/>
              <a:t> means that space is allocated and deallocated on the stack automatically </a:t>
            </a:r>
            <a:r>
              <a:rPr lang="en-US" altLang="zh-CN">
                <a:solidFill>
                  <a:schemeClr val="accent1"/>
                </a:solidFill>
              </a:rPr>
              <a:t>without the programmer having to do any special operations</a:t>
            </a:r>
            <a:r>
              <a:rPr lang="en-US" altLang="zh-CN"/>
              <a:t>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2A96A0-53FE-4F5D-B822-A7429464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628800"/>
            <a:ext cx="354550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85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B8FE5-A552-42B7-8DB2-67C3251C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 of Typical Arrangement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9B3FA4-878B-4EA1-8EEE-6F5100F96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3960564" cy="5481638"/>
          </a:xfrm>
        </p:spPr>
        <p:txBody>
          <a:bodyPr/>
          <a:lstStyle/>
          <a:p>
            <a:r>
              <a:rPr lang="en-US" altLang="zh-CN"/>
              <a:t>These items in the upper portion of the memory </a:t>
            </a:r>
            <a:r>
              <a:rPr lang="en-US" altLang="zh-CN">
                <a:solidFill>
                  <a:schemeClr val="accent1"/>
                </a:solidFill>
              </a:rPr>
              <a:t>change</a:t>
            </a:r>
            <a:r>
              <a:rPr lang="en-US" altLang="zh-CN">
                <a:solidFill>
                  <a:srgbClr val="0074BF"/>
                </a:solidFill>
              </a:rPr>
              <a:t>*</a:t>
            </a:r>
            <a:r>
              <a:rPr lang="en-US" altLang="zh-CN"/>
              <a:t> during execution of the program.</a:t>
            </a:r>
          </a:p>
          <a:p>
            <a:r>
              <a:rPr lang="en-US" altLang="zh-CN"/>
              <a:t>Thus they are called </a:t>
            </a:r>
            <a:r>
              <a:rPr lang="en-US" altLang="zh-CN">
                <a:solidFill>
                  <a:srgbClr val="0074BF"/>
                </a:solidFill>
              </a:rPr>
              <a:t>dynamic</a:t>
            </a:r>
            <a:endParaRPr lang="zh-CN" altLang="en-US" dirty="0">
              <a:solidFill>
                <a:srgbClr val="0074B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9CCB78-7607-401E-943D-E3C8DFC681AD}"/>
              </a:ext>
            </a:extLst>
          </p:cNvPr>
          <p:cNvSpPr txBox="1"/>
          <p:nvPr/>
        </p:nvSpPr>
        <p:spPr>
          <a:xfrm>
            <a:off x="899592" y="4941168"/>
            <a:ext cx="3545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1" u="none" strike="noStrike" baseline="0" dirty="0">
                <a:solidFill>
                  <a:srgbClr val="0074BF"/>
                </a:solidFill>
                <a:latin typeface="Arial-ItalicMT"/>
              </a:rPr>
              <a:t>*</a:t>
            </a:r>
            <a:r>
              <a:rPr lang="en-US" altLang="zh-CN" sz="1800" b="0" i="1" u="none" strike="noStrike" baseline="0" dirty="0">
                <a:latin typeface="Arial-ItalicMT"/>
              </a:rPr>
              <a:t>Not just their value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EC050A-C18D-4D77-ABDF-2183B1AA3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31" y="1700808"/>
            <a:ext cx="3545505" cy="35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14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318F33-5D3E-42C3-A488-01FA00B6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Compiler Magic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85FEB8-5CBA-41F8-A4B1-9843A7DFE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The </a:t>
            </a:r>
            <a:r>
              <a:rPr lang="en-US" altLang="zh-CN">
                <a:solidFill>
                  <a:srgbClr val="0074BF"/>
                </a:solidFill>
              </a:rPr>
              <a:t>compiler</a:t>
            </a:r>
            <a:r>
              <a:rPr lang="en-US" altLang="zh-CN"/>
              <a:t> has the job of converting your C program into assembly code</a:t>
            </a:r>
          </a:p>
          <a:p>
            <a:r>
              <a:rPr lang="en-US" altLang="zh-CN"/>
              <a:t>Thus it must convert the symbolic variable names into addresses</a:t>
            </a:r>
          </a:p>
          <a:p>
            <a:r>
              <a:rPr lang="en-US" altLang="zh-CN"/>
              <a:t>How does it keep track of what is where?</a:t>
            </a:r>
          </a:p>
          <a:p>
            <a:pPr lvl="1"/>
            <a:r>
              <a:rPr lang="en-US" altLang="zh-CN"/>
              <a:t>Keep track of scope</a:t>
            </a:r>
          </a:p>
          <a:p>
            <a:pPr lvl="1"/>
            <a:r>
              <a:rPr lang="en-US" altLang="zh-CN"/>
              <a:t>Storage class</a:t>
            </a:r>
          </a:p>
          <a:p>
            <a:r>
              <a:rPr lang="en-US" altLang="zh-CN"/>
              <a:t>Symbol table provides much of this information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9121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89D5B5-A26C-4A39-8495-30D1F7A4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Activation Records!!!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42B773-DAD6-4907-83B4-0EAAC53C5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Two main areas (for now) in memory:</a:t>
            </a:r>
          </a:p>
          <a:p>
            <a:pPr lvl="1"/>
            <a:r>
              <a:rPr lang="en-US" altLang="zh-CN">
                <a:solidFill>
                  <a:srgbClr val="0074BF"/>
                </a:solidFill>
              </a:rPr>
              <a:t>Global data section</a:t>
            </a:r>
          </a:p>
          <a:p>
            <a:pPr lvl="1"/>
            <a:r>
              <a:rPr lang="en-US" altLang="zh-CN">
                <a:solidFill>
                  <a:srgbClr val="0074BF"/>
                </a:solidFill>
              </a:rPr>
              <a:t>Run-time stack</a:t>
            </a:r>
          </a:p>
          <a:p>
            <a:r>
              <a:rPr lang="en-US" altLang="zh-CN"/>
              <a:t>Local variables exist only during lifetime of function</a:t>
            </a:r>
          </a:p>
          <a:p>
            <a:pPr lvl="1"/>
            <a:r>
              <a:rPr lang="en-US" altLang="zh-CN"/>
              <a:t>De-allocated after function completes</a:t>
            </a:r>
          </a:p>
          <a:p>
            <a:r>
              <a:rPr lang="en-US" altLang="zh-CN"/>
              <a:t>How to define area of memory for a code block/function ?</a:t>
            </a:r>
          </a:p>
          <a:p>
            <a:pPr lvl="1"/>
            <a:r>
              <a:rPr lang="en-US" altLang="zh-CN"/>
              <a:t>......</a:t>
            </a:r>
            <a:r>
              <a:rPr lang="en-US" altLang="zh-CN">
                <a:solidFill>
                  <a:schemeClr val="accent1"/>
                </a:solidFill>
              </a:rPr>
              <a:t>Activation Record</a:t>
            </a:r>
          </a:p>
          <a:p>
            <a:pPr lvl="2"/>
            <a:r>
              <a:rPr lang="en-US" altLang="zh-CN" sz="1800"/>
              <a:t>Also called </a:t>
            </a:r>
            <a:r>
              <a:rPr lang="en-US" altLang="zh-CN" sz="1800">
                <a:solidFill>
                  <a:schemeClr val="accent1"/>
                </a:solidFill>
              </a:rPr>
              <a:t>Stack Frame</a:t>
            </a:r>
          </a:p>
          <a:p>
            <a:pPr lvl="2"/>
            <a:r>
              <a:rPr lang="en-US" altLang="zh-CN" sz="1800"/>
              <a:t>Local variables allocated in the activation record</a:t>
            </a:r>
          </a:p>
          <a:p>
            <a:pPr lvl="2"/>
            <a:r>
              <a:rPr lang="en-US" altLang="zh-CN" sz="1800"/>
              <a:t>Activation record is portion of run-time stack</a:t>
            </a:r>
          </a:p>
          <a:p>
            <a:pPr lvl="3"/>
            <a:r>
              <a:rPr lang="en-US" altLang="zh-CN"/>
              <a:t>Function can only access a valid portion of the stack</a:t>
            </a:r>
          </a:p>
          <a:p>
            <a:pPr lvl="3"/>
            <a:r>
              <a:rPr lang="en-US" altLang="zh-CN"/>
              <a:t>Should not access another functions activation records!</a:t>
            </a:r>
          </a:p>
          <a:p>
            <a:pPr lvl="2"/>
            <a:r>
              <a:rPr lang="en-US" altLang="zh-CN" sz="1800"/>
              <a:t>When function returns…POP the record</a:t>
            </a:r>
          </a:p>
          <a:p>
            <a:pPr lvl="3"/>
            <a:r>
              <a:rPr lang="en-US" altLang="zh-CN"/>
              <a:t>The local variables can no longer be accessed!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1638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3AA40-DAE7-4B91-900C-8BDD72DC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Symbol Table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591528-80E7-4F06-A5FF-529450CA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For each variable keeps track of</a:t>
            </a:r>
          </a:p>
          <a:p>
            <a:pPr lvl="1"/>
            <a:r>
              <a:rPr lang="en-US" altLang="zh-CN"/>
              <a:t>Type</a:t>
            </a:r>
          </a:p>
          <a:p>
            <a:pPr lvl="1"/>
            <a:r>
              <a:rPr lang="en-US" altLang="zh-CN"/>
              <a:t>Scope</a:t>
            </a:r>
          </a:p>
          <a:p>
            <a:pPr lvl="1"/>
            <a:r>
              <a:rPr lang="en-US" altLang="zh-CN"/>
              <a:t>Location (as an offset)</a:t>
            </a:r>
          </a:p>
          <a:p>
            <a:pPr lvl="2"/>
            <a:r>
              <a:rPr lang="en-US" altLang="zh-CN" sz="1800"/>
              <a:t>Either in global area or local area</a:t>
            </a:r>
          </a:p>
          <a:p>
            <a:pPr lvl="2"/>
            <a:r>
              <a:rPr lang="en-US" altLang="zh-CN" sz="1800"/>
              <a:t>If in local area, then based on activation record</a:t>
            </a:r>
          </a:p>
          <a:p>
            <a:pPr lvl="1"/>
            <a:r>
              <a:rPr lang="en-US" altLang="zh-CN"/>
              <a:t>Other info (const, etc.)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375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F1ABF1-B0D5-48A6-802A-3C7DDBE6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Symbol Table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93AD5D-5ADC-44AE-9663-853BE270F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Like assembler, compiler needs to know information associated with identifiers</a:t>
            </a:r>
          </a:p>
          <a:p>
            <a:pPr lvl="1"/>
            <a:r>
              <a:rPr lang="en-US" altLang="zh-CN"/>
              <a:t>in assembler, all identifiers were labels and information is address</a:t>
            </a:r>
          </a:p>
          <a:p>
            <a:pPr lvl="1"/>
            <a:r>
              <a:rPr lang="en-US" altLang="zh-CN"/>
              <a:t>Symbol table kept track of the addresses of the labels</a:t>
            </a:r>
          </a:p>
          <a:p>
            <a:endParaRPr lang="en-US" altLang="zh-CN"/>
          </a:p>
          <a:p>
            <a:r>
              <a:rPr lang="en-US" altLang="zh-CN"/>
              <a:t>Compiler keeps more information</a:t>
            </a:r>
          </a:p>
          <a:p>
            <a:pPr lvl="1"/>
            <a:r>
              <a:rPr lang="en-US" altLang="zh-CN"/>
              <a:t>Name (identifier) </a:t>
            </a:r>
          </a:p>
          <a:p>
            <a:pPr lvl="1"/>
            <a:r>
              <a:rPr lang="en-US" altLang="zh-CN"/>
              <a:t>Type</a:t>
            </a:r>
          </a:p>
          <a:p>
            <a:pPr lvl="1"/>
            <a:r>
              <a:rPr lang="en-US" altLang="zh-CN"/>
              <a:t>Location in memory </a:t>
            </a:r>
          </a:p>
          <a:p>
            <a:pPr lvl="1"/>
            <a:r>
              <a:rPr lang="en-US" altLang="zh-CN"/>
              <a:t>Scope</a:t>
            </a:r>
          </a:p>
          <a:p>
            <a:endParaRPr lang="zh-CN" altLang="en-US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B8516332-AECB-4109-904D-0283282C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68453"/>
              </p:ext>
            </p:extLst>
          </p:nvPr>
        </p:nvGraphicFramePr>
        <p:xfrm>
          <a:off x="4572000" y="3933056"/>
          <a:ext cx="3312368" cy="2088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663"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20" baseline="-25000" dirty="0"/>
                        <a:t>Name</a:t>
                      </a:r>
                      <a:endParaRPr sz="1600" b="1" baseline="-25000" dirty="0">
                        <a:latin typeface="+mn-lt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20" baseline="-25000" dirty="0"/>
                        <a:t>Type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10" baseline="-25000" dirty="0"/>
                        <a:t>Offset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baseline="-25000" dirty="0"/>
                        <a:t>Scope</a:t>
                      </a:r>
                      <a:endParaRPr sz="1600" b="1" baseline="-25000">
                        <a:latin typeface="+mn-lt"/>
                        <a:cs typeface="Courier New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50">
                <a:tc>
                  <a:txBody>
                    <a:bodyPr/>
                    <a:lstStyle/>
                    <a:p>
                      <a:pPr marL="45720" algn="ctr">
                        <a:lnSpc>
                          <a:spcPts val="865"/>
                        </a:lnSpc>
                        <a:spcBef>
                          <a:spcPts val="505"/>
                        </a:spcBef>
                      </a:pPr>
                      <a:r>
                        <a:rPr sz="1600" b="1" spc="-10" baseline="-25000" dirty="0"/>
                        <a:t>scale</a:t>
                      </a:r>
                      <a:endParaRPr sz="1600" b="1" baseline="-25000" dirty="0">
                        <a:latin typeface="+mn-lt"/>
                        <a:cs typeface="Arial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ts val="865"/>
                        </a:lnSpc>
                        <a:spcBef>
                          <a:spcPts val="505"/>
                        </a:spcBef>
                      </a:pPr>
                      <a:r>
                        <a:rPr sz="1600" b="1" spc="-25" baseline="-25000" dirty="0"/>
                        <a:t>int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505"/>
                        </a:spcBef>
                      </a:pPr>
                      <a:r>
                        <a:rPr sz="1600" b="1" spc="-50" baseline="-25000" dirty="0"/>
                        <a:t>0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865"/>
                        </a:lnSpc>
                        <a:spcBef>
                          <a:spcPts val="505"/>
                        </a:spcBef>
                      </a:pPr>
                      <a:r>
                        <a:rPr sz="1600" b="1" spc="-10" baseline="-25000" dirty="0"/>
                        <a:t>global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16">
                <a:tc>
                  <a:txBody>
                    <a:bodyPr/>
                    <a:lstStyle/>
                    <a:p>
                      <a:pPr marL="45720" algn="ctr">
                        <a:lnSpc>
                          <a:spcPts val="850"/>
                        </a:lnSpc>
                      </a:pPr>
                      <a:r>
                        <a:rPr sz="1600" b="1" spc="-10" baseline="-25000" dirty="0"/>
                        <a:t>number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ts val="850"/>
                        </a:lnSpc>
                      </a:pPr>
                      <a:r>
                        <a:rPr sz="1600" b="1" spc="-25" baseline="-25000" dirty="0"/>
                        <a:t>int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1600" b="1" spc="-50" baseline="-25000" dirty="0"/>
                        <a:t>0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850"/>
                        </a:lnSpc>
                      </a:pPr>
                      <a:r>
                        <a:rPr sz="1600" b="1" spc="-20" baseline="-25000" dirty="0"/>
                        <a:t>main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238">
                <a:tc>
                  <a:txBody>
                    <a:bodyPr/>
                    <a:lstStyle/>
                    <a:p>
                      <a:pPr marL="45720" algn="ctr">
                        <a:lnSpc>
                          <a:spcPts val="894"/>
                        </a:lnSpc>
                      </a:pPr>
                      <a:r>
                        <a:rPr sz="1600" b="1" spc="-10" baseline="-25000" dirty="0"/>
                        <a:t>value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ts val="894"/>
                        </a:lnSpc>
                      </a:pPr>
                      <a:r>
                        <a:rPr sz="1600" b="1" spc="-25" baseline="-25000" dirty="0"/>
                        <a:t>int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894"/>
                        </a:lnSpc>
                      </a:pPr>
                      <a:r>
                        <a:rPr sz="1600" b="1" baseline="-25000" dirty="0"/>
                        <a:t>-</a:t>
                      </a:r>
                      <a:r>
                        <a:rPr sz="1600" b="1" spc="-50" baseline="-25000" dirty="0"/>
                        <a:t>1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894"/>
                        </a:lnSpc>
                      </a:pPr>
                      <a:r>
                        <a:rPr sz="1600" b="1" spc="-20" baseline="-25000" dirty="0"/>
                        <a:t>main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216">
                <a:tc>
                  <a:txBody>
                    <a:bodyPr/>
                    <a:lstStyle/>
                    <a:p>
                      <a:pPr marL="45720" algn="ctr">
                        <a:lnSpc>
                          <a:spcPts val="850"/>
                        </a:lnSpc>
                      </a:pPr>
                      <a:r>
                        <a:rPr sz="1600" b="1" spc="-20" baseline="-25000" dirty="0"/>
                        <a:t>temp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ts val="850"/>
                        </a:lnSpc>
                      </a:pPr>
                      <a:r>
                        <a:rPr sz="1600" b="1" spc="-25" baseline="-25000" dirty="0"/>
                        <a:t>int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850"/>
                        </a:lnSpc>
                      </a:pPr>
                      <a:r>
                        <a:rPr sz="1600" b="1" baseline="-25000" dirty="0"/>
                        <a:t>-</a:t>
                      </a:r>
                      <a:r>
                        <a:rPr sz="1600" b="1" spc="-50" baseline="-25000" dirty="0"/>
                        <a:t>2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850"/>
                        </a:lnSpc>
                      </a:pPr>
                      <a:r>
                        <a:rPr sz="1600" b="1" spc="-20" baseline="-25000" dirty="0"/>
                        <a:t>main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05">
                <a:tc>
                  <a:txBody>
                    <a:bodyPr/>
                    <a:lstStyle/>
                    <a:p>
                      <a:pPr marL="45720" algn="ctr">
                        <a:lnSpc>
                          <a:spcPts val="819"/>
                        </a:lnSpc>
                      </a:pPr>
                      <a:r>
                        <a:rPr sz="1600" b="1" spc="-50" baseline="-25000" dirty="0"/>
                        <a:t>x</a:t>
                      </a:r>
                      <a:endParaRPr sz="1600" b="1" baseline="-25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ts val="819"/>
                        </a:lnSpc>
                      </a:pPr>
                      <a:r>
                        <a:rPr sz="1600" b="1" spc="-25" baseline="-25000" dirty="0"/>
                        <a:t>int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1600" b="1" spc="-50" baseline="-25000" dirty="0"/>
                        <a:t>0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819"/>
                        </a:lnSpc>
                      </a:pPr>
                      <a:r>
                        <a:rPr sz="1600" b="1" spc="-10" baseline="-25000" dirty="0"/>
                        <a:t>square</a:t>
                      </a:r>
                      <a:endParaRPr sz="1600" b="1" baseline="-25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244"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b="1" spc="-50" baseline="-25000" dirty="0"/>
                        <a:t>y</a:t>
                      </a:r>
                      <a:endParaRPr sz="1600" b="1" baseline="-25000" dirty="0">
                        <a:latin typeface="+mn-lt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b="1" spc="-25" baseline="-25000" dirty="0"/>
                        <a:t>int</a:t>
                      </a:r>
                      <a:endParaRPr sz="1600" b="1" baseline="-25000" dirty="0">
                        <a:latin typeface="+mn-lt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b="1" baseline="-25000" dirty="0"/>
                        <a:t>-</a:t>
                      </a:r>
                      <a:r>
                        <a:rPr sz="1600" b="1" spc="-50" baseline="-25000" dirty="0"/>
                        <a:t>1</a:t>
                      </a:r>
                      <a:endParaRPr sz="1600" b="1" baseline="-25000" dirty="0">
                        <a:latin typeface="+mn-lt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b="1" spc="-10" baseline="-25000" dirty="0"/>
                        <a:t>square</a:t>
                      </a:r>
                      <a:endParaRPr sz="1600" b="1" baseline="-25000" dirty="0">
                        <a:latin typeface="+mn-lt"/>
                        <a:cs typeface="Tahoma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299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D2B117-1E3E-4FD6-8764-2E9EFCC4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Offset?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D88D7C-4233-4B83-AAB5-13BEE0C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464620" cy="5481638"/>
          </a:xfrm>
        </p:spPr>
        <p:txBody>
          <a:bodyPr/>
          <a:lstStyle/>
          <a:p>
            <a:r>
              <a:rPr lang="en-US" altLang="zh-CN">
                <a:solidFill>
                  <a:schemeClr val="accent1"/>
                </a:solidFill>
              </a:rPr>
              <a:t>Assembly code written by a compiler usually looks a little different from assembly code written by hand</a:t>
            </a:r>
          </a:p>
          <a:p>
            <a:r>
              <a:rPr lang="en-US" altLang="zh-CN"/>
              <a:t>Registers are dedicated to point to key areas of memory</a:t>
            </a:r>
          </a:p>
          <a:p>
            <a:r>
              <a:rPr lang="en-US" altLang="zh-CN">
                <a:solidFill>
                  <a:schemeClr val="accent1"/>
                </a:solidFill>
              </a:rPr>
              <a:t>R4 is the Global Pointer</a:t>
            </a:r>
          </a:p>
          <a:p>
            <a:pPr lvl="1"/>
            <a:r>
              <a:rPr lang="en-US" altLang="zh-CN"/>
              <a:t>Points to start of global static area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1BDCDF-1867-45D4-92A5-51AFFFBC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700807"/>
            <a:ext cx="2952328" cy="37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34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D2B117-1E3E-4FD6-8764-2E9EFCC4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Keeping Track of </a:t>
            </a:r>
            <a:r>
              <a:rPr lang="en-US" altLang="zh-CN">
                <a:solidFill>
                  <a:schemeClr val="accent1"/>
                </a:solidFill>
              </a:rPr>
              <a:t>auto</a:t>
            </a:r>
            <a:r>
              <a:rPr lang="en-US" altLang="zh-CN"/>
              <a:t> variables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D88D7C-4233-4B83-AAB5-13BEE0C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464620" cy="5481638"/>
          </a:xfrm>
        </p:spPr>
        <p:txBody>
          <a:bodyPr/>
          <a:lstStyle/>
          <a:p>
            <a:r>
              <a:rPr lang="en-US" altLang="zh-CN"/>
              <a:t>Stack pointer is obvious but the compiler writer needs more info...</a:t>
            </a:r>
          </a:p>
          <a:p>
            <a:r>
              <a:rPr lang="en-US" altLang="zh-CN"/>
              <a:t>Where is the activation stack frame?</a:t>
            </a:r>
          </a:p>
          <a:p>
            <a:endParaRPr lang="en-US" altLang="zh-CN"/>
          </a:p>
          <a:p>
            <a:r>
              <a:rPr lang="en-US" altLang="zh-CN">
                <a:solidFill>
                  <a:schemeClr val="accent1"/>
                </a:solidFill>
              </a:rPr>
              <a:t>R6 is Top of Stack (TOS) pointer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A013E0-F4A2-428D-B9FD-7E0507B55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84784"/>
            <a:ext cx="311566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6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D2B117-1E3E-4FD6-8764-2E9EFCC4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Why do we care?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D88D7C-4233-4B83-AAB5-13BEE0C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464620" cy="5481638"/>
          </a:xfrm>
        </p:spPr>
        <p:txBody>
          <a:bodyPr/>
          <a:lstStyle/>
          <a:p>
            <a:r>
              <a:rPr lang="en-US" altLang="zh-CN"/>
              <a:t>We would like to know where a variable is throughout the execution of a function</a:t>
            </a:r>
          </a:p>
          <a:p>
            <a:r>
              <a:rPr lang="en-US" altLang="zh-CN"/>
              <a:t>We can just reference the variable from the stack pointer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D3732D-7C3A-42B4-917D-47F0D839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84784"/>
            <a:ext cx="311566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6721C-40A7-47EF-86B9-251B1E1C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Evolution of Programming</a:t>
            </a:r>
            <a:endParaRPr lang="zh-CN" alt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14206AD1-754E-4AEB-876D-876C2F2783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1484784"/>
            <a:ext cx="6124646" cy="287453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E8AA1F0-F609-4766-ACC3-B45EC9443777}"/>
              </a:ext>
            </a:extLst>
          </p:cNvPr>
          <p:cNvSpPr txBox="1"/>
          <p:nvPr/>
        </p:nvSpPr>
        <p:spPr>
          <a:xfrm>
            <a:off x="1280523" y="4393154"/>
            <a:ext cx="2356707" cy="7975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41275" algn="just">
              <a:lnSpc>
                <a:spcPct val="121100"/>
              </a:lnSpc>
              <a:spcBef>
                <a:spcPts val="110"/>
              </a:spcBef>
            </a:pPr>
            <a:r>
              <a:rPr sz="1400" b="1" baseline="0" dirty="0">
                <a:latin typeface="Arial"/>
                <a:cs typeface="Arial"/>
              </a:rPr>
              <a:t>Machine</a:t>
            </a:r>
            <a:r>
              <a:rPr sz="1400" b="1" spc="434" baseline="0" dirty="0">
                <a:latin typeface="Arial"/>
                <a:cs typeface="Arial"/>
              </a:rPr>
              <a:t>  </a:t>
            </a:r>
            <a:r>
              <a:rPr sz="1400" b="1" spc="-10" baseline="0" dirty="0">
                <a:latin typeface="Arial"/>
                <a:cs typeface="Arial"/>
              </a:rPr>
              <a:t>Assembly </a:t>
            </a:r>
            <a:endParaRPr lang="en-US" sz="1400" b="1" spc="-10" baseline="0" dirty="0">
              <a:latin typeface="Arial"/>
              <a:cs typeface="Arial"/>
            </a:endParaRPr>
          </a:p>
          <a:p>
            <a:pPr marR="5080" indent="41275" algn="just">
              <a:lnSpc>
                <a:spcPct val="121100"/>
              </a:lnSpc>
              <a:spcBef>
                <a:spcPts val="110"/>
              </a:spcBef>
            </a:pPr>
            <a:r>
              <a:rPr sz="1400" b="1" baseline="0" dirty="0">
                <a:latin typeface="Arial"/>
                <a:cs typeface="Arial"/>
              </a:rPr>
              <a:t>Language</a:t>
            </a:r>
            <a:r>
              <a:rPr sz="1400" b="1" spc="265" baseline="0" dirty="0">
                <a:latin typeface="Arial"/>
                <a:cs typeface="Arial"/>
              </a:rPr>
              <a:t> </a:t>
            </a:r>
            <a:r>
              <a:rPr sz="1400" b="1" spc="-10" baseline="0" dirty="0" err="1">
                <a:latin typeface="Arial"/>
                <a:cs typeface="Arial"/>
              </a:rPr>
              <a:t>Language</a:t>
            </a:r>
            <a:r>
              <a:rPr sz="1400" b="1" spc="-10" baseline="0" dirty="0">
                <a:latin typeface="Arial"/>
                <a:cs typeface="Arial"/>
              </a:rPr>
              <a:t> </a:t>
            </a:r>
            <a:endParaRPr lang="en-US" sz="1400" b="1" spc="-10" baseline="0" dirty="0">
              <a:latin typeface="Arial"/>
              <a:cs typeface="Arial"/>
            </a:endParaRPr>
          </a:p>
          <a:p>
            <a:pPr marR="5080" indent="41275" algn="just">
              <a:lnSpc>
                <a:spcPct val="121100"/>
              </a:lnSpc>
              <a:spcBef>
                <a:spcPts val="110"/>
              </a:spcBef>
            </a:pPr>
            <a:r>
              <a:rPr sz="1400" b="1" spc="-10" baseline="0" dirty="0">
                <a:latin typeface="Arial"/>
                <a:cs typeface="Arial"/>
              </a:rPr>
              <a:t>(binary)</a:t>
            </a:r>
            <a:endParaRPr sz="1400" baseline="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39E5501-8AE3-443A-90BE-0DC0ED79F690}"/>
              </a:ext>
            </a:extLst>
          </p:cNvPr>
          <p:cNvSpPr txBox="1"/>
          <p:nvPr/>
        </p:nvSpPr>
        <p:spPr>
          <a:xfrm>
            <a:off x="3331107" y="4508602"/>
            <a:ext cx="2362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0" baseline="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400" baseline="0" dirty="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B509ACF-4A25-4004-B107-1F954A5723FD}"/>
              </a:ext>
            </a:extLst>
          </p:cNvPr>
          <p:cNvSpPr txBox="1"/>
          <p:nvPr/>
        </p:nvSpPr>
        <p:spPr>
          <a:xfrm>
            <a:off x="3262561" y="5151206"/>
            <a:ext cx="21192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baseline="0" dirty="0">
                <a:solidFill>
                  <a:srgbClr val="FF0000"/>
                </a:solidFill>
                <a:latin typeface="Arial"/>
                <a:cs typeface="Arial"/>
              </a:rPr>
              <a:t>Simula/C++/etc</a:t>
            </a:r>
            <a:endParaRPr sz="1200" baseline="0" dirty="0">
              <a:latin typeface="Arial"/>
              <a:cs typeface="Arial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09D6C3-03C0-4DD2-87C6-5862F53D9C90}"/>
              </a:ext>
            </a:extLst>
          </p:cNvPr>
          <p:cNvSpPr txBox="1"/>
          <p:nvPr/>
        </p:nvSpPr>
        <p:spPr>
          <a:xfrm>
            <a:off x="3923928" y="444448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baseline="0" dirty="0"/>
              <a:t>Java            Python         Haskell	 What’s Next??</a:t>
            </a:r>
            <a:endParaRPr lang="zh-CN" altLang="en-US" sz="1400" b="1" baseline="0" dirty="0"/>
          </a:p>
          <a:p>
            <a:endParaRPr lang="en-US" altLang="zh-CN" sz="1400" b="1" baseline="0"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B97944EF-456E-4CE4-A63A-674C408A7579}"/>
              </a:ext>
            </a:extLst>
          </p:cNvPr>
          <p:cNvSpPr/>
          <p:nvPr/>
        </p:nvSpPr>
        <p:spPr>
          <a:xfrm>
            <a:off x="3256027" y="4641572"/>
            <a:ext cx="1243965" cy="515620"/>
          </a:xfrm>
          <a:custGeom>
            <a:avLst/>
            <a:gdLst/>
            <a:ahLst/>
            <a:cxnLst/>
            <a:rect l="l" t="t" r="r" b="b"/>
            <a:pathLst>
              <a:path w="1243964" h="515620">
                <a:moveTo>
                  <a:pt x="621893" y="0"/>
                </a:moveTo>
                <a:lnTo>
                  <a:pt x="567715" y="8890"/>
                </a:lnTo>
                <a:lnTo>
                  <a:pt x="565950" y="11341"/>
                </a:lnTo>
                <a:lnTo>
                  <a:pt x="566801" y="16535"/>
                </a:lnTo>
                <a:lnTo>
                  <a:pt x="569252" y="18288"/>
                </a:lnTo>
                <a:lnTo>
                  <a:pt x="597992" y="13576"/>
                </a:lnTo>
                <a:lnTo>
                  <a:pt x="0" y="507834"/>
                </a:lnTo>
                <a:lnTo>
                  <a:pt x="6070" y="515175"/>
                </a:lnTo>
                <a:lnTo>
                  <a:pt x="604062" y="20916"/>
                </a:lnTo>
                <a:lnTo>
                  <a:pt x="594017" y="48260"/>
                </a:lnTo>
                <a:lnTo>
                  <a:pt x="595287" y="50990"/>
                </a:lnTo>
                <a:lnTo>
                  <a:pt x="600227" y="52806"/>
                </a:lnTo>
                <a:lnTo>
                  <a:pt x="602957" y="51536"/>
                </a:lnTo>
                <a:lnTo>
                  <a:pt x="621030" y="2349"/>
                </a:lnTo>
                <a:lnTo>
                  <a:pt x="621893" y="0"/>
                </a:lnTo>
                <a:close/>
              </a:path>
              <a:path w="1243964" h="515620">
                <a:moveTo>
                  <a:pt x="1243850" y="470928"/>
                </a:moveTo>
                <a:lnTo>
                  <a:pt x="721588" y="15328"/>
                </a:lnTo>
                <a:lnTo>
                  <a:pt x="750189" y="20802"/>
                </a:lnTo>
                <a:lnTo>
                  <a:pt x="752678" y="19113"/>
                </a:lnTo>
                <a:lnTo>
                  <a:pt x="753668" y="13944"/>
                </a:lnTo>
                <a:lnTo>
                  <a:pt x="751979" y="11442"/>
                </a:lnTo>
                <a:lnTo>
                  <a:pt x="711746" y="3733"/>
                </a:lnTo>
                <a:lnTo>
                  <a:pt x="698055" y="1117"/>
                </a:lnTo>
                <a:lnTo>
                  <a:pt x="715492" y="52793"/>
                </a:lnTo>
                <a:lnTo>
                  <a:pt x="715606" y="53136"/>
                </a:lnTo>
                <a:lnTo>
                  <a:pt x="718312" y="54483"/>
                </a:lnTo>
                <a:lnTo>
                  <a:pt x="723290" y="52793"/>
                </a:lnTo>
                <a:lnTo>
                  <a:pt x="724636" y="50088"/>
                </a:lnTo>
                <a:lnTo>
                  <a:pt x="715327" y="22504"/>
                </a:lnTo>
                <a:lnTo>
                  <a:pt x="1237589" y="478104"/>
                </a:lnTo>
                <a:lnTo>
                  <a:pt x="1243850" y="470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207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AE9FA-B363-486E-9031-65E157E9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Can we use TOS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32AC88-0890-481A-8404-2CF3EE77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int f(int a, int b) { </a:t>
            </a:r>
          </a:p>
          <a:p>
            <a:pPr marL="0" indent="0">
              <a:buNone/>
            </a:pPr>
            <a:r>
              <a:rPr lang="en-US" altLang="zh-CN"/>
              <a:t>	int c;</a:t>
            </a:r>
          </a:p>
          <a:p>
            <a:pPr marL="0" indent="0">
              <a:buNone/>
            </a:pPr>
            <a:r>
              <a:rPr lang="en-US" altLang="zh-CN"/>
              <a:t>	c = a + b; </a:t>
            </a:r>
          </a:p>
          <a:p>
            <a:pPr marL="0" indent="0">
              <a:buNone/>
            </a:pPr>
            <a:r>
              <a:rPr lang="en-US" altLang="zh-CN"/>
              <a:t>	return c;</a:t>
            </a:r>
          </a:p>
          <a:p>
            <a:pPr marL="0" indent="0">
              <a:buNone/>
            </a:pPr>
            <a:r>
              <a:rPr lang="en-US" altLang="zh-CN"/>
              <a:t>}</a:t>
            </a:r>
          </a:p>
          <a:p>
            <a:pPr marL="0" indent="0">
              <a:buNone/>
            </a:pPr>
            <a:r>
              <a:rPr lang="en-US" altLang="zh-CN"/>
              <a:t>int main() { </a:t>
            </a:r>
          </a:p>
          <a:p>
            <a:pPr marL="0" indent="0">
              <a:buNone/>
            </a:pPr>
            <a:r>
              <a:rPr lang="en-US" altLang="zh-CN"/>
              <a:t>	int x;</a:t>
            </a:r>
          </a:p>
          <a:p>
            <a:pPr marL="0" indent="0">
              <a:buNone/>
            </a:pPr>
            <a:r>
              <a:rPr lang="en-US" altLang="zh-CN"/>
              <a:t>	int y = 4; </a:t>
            </a:r>
          </a:p>
          <a:p>
            <a:pPr marL="0" indent="0">
              <a:buNone/>
            </a:pPr>
            <a:r>
              <a:rPr lang="en-US" altLang="zh-CN"/>
              <a:t>	x = f(7, y);</a:t>
            </a:r>
          </a:p>
          <a:p>
            <a:pPr marL="0" indent="0">
              <a:buNone/>
            </a:pPr>
            <a:r>
              <a:rPr lang="en-US" altLang="zh-CN"/>
              <a:t>	printf("%d\n", x); </a:t>
            </a:r>
          </a:p>
          <a:p>
            <a:pPr marL="0" indent="0">
              <a:buNone/>
            </a:pPr>
            <a:r>
              <a:rPr lang="en-US" altLang="zh-CN"/>
              <a:t>	return 0;</a:t>
            </a:r>
          </a:p>
          <a:p>
            <a:pPr marL="0" indent="0">
              <a:buNone/>
            </a:pPr>
            <a:r>
              <a:rPr lang="en-US" altLang="zh-CN"/>
              <a:t>}</a:t>
            </a:r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5E2147-B5F7-4E34-85EF-846C06413E61}"/>
              </a:ext>
            </a:extLst>
          </p:cNvPr>
          <p:cNvSpPr txBox="1"/>
          <p:nvPr/>
        </p:nvSpPr>
        <p:spPr>
          <a:xfrm>
            <a:off x="4067944" y="2204864"/>
            <a:ext cx="424847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000" baseline="0" dirty="0"/>
              <a:t>What do we need to keep track of?</a:t>
            </a:r>
          </a:p>
        </p:txBody>
      </p:sp>
    </p:spTree>
    <p:extLst>
      <p:ext uri="{BB962C8B-B14F-4D97-AF65-F5344CB8AC3E}">
        <p14:creationId xmlns:p14="http://schemas.microsoft.com/office/powerpoint/2010/main" val="3386050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22282-FD79-4783-8733-D2E49B6B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Frame Pointer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D9AF05-E1E4-4278-8945-DEE8249D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176588" cy="5481638"/>
          </a:xfrm>
        </p:spPr>
        <p:txBody>
          <a:bodyPr/>
          <a:lstStyle/>
          <a:p>
            <a:r>
              <a:rPr lang="en-US" altLang="zh-CN"/>
              <a:t>The </a:t>
            </a:r>
            <a:r>
              <a:rPr lang="en-US" altLang="zh-CN">
                <a:solidFill>
                  <a:srgbClr val="FF0000"/>
                </a:solidFill>
              </a:rPr>
              <a:t>Frame Pointer </a:t>
            </a:r>
            <a:r>
              <a:rPr lang="en-US" altLang="zh-CN"/>
              <a:t>designates a fixed spot in the activation stack which can be used as a </a:t>
            </a:r>
            <a:r>
              <a:rPr lang="en-US" altLang="zh-CN">
                <a:solidFill>
                  <a:srgbClr val="FF0000"/>
                </a:solidFill>
              </a:rPr>
              <a:t>reference</a:t>
            </a:r>
            <a:r>
              <a:rPr lang="en-US" altLang="zh-CN"/>
              <a:t> throughout execution of the function.</a:t>
            </a:r>
          </a:p>
          <a:p>
            <a:r>
              <a:rPr lang="en-US" altLang="zh-CN"/>
              <a:t>Note: Frame pointer also called </a:t>
            </a:r>
            <a:r>
              <a:rPr lang="en-US" altLang="zh-CN">
                <a:solidFill>
                  <a:srgbClr val="FF0000"/>
                </a:solidFill>
              </a:rPr>
              <a:t>dynamic link</a:t>
            </a:r>
          </a:p>
          <a:p>
            <a:r>
              <a:rPr lang="en-US" altLang="zh-CN"/>
              <a:t>Store Frame pointer in register….</a:t>
            </a:r>
            <a:r>
              <a:rPr lang="en-US" altLang="zh-CN">
                <a:solidFill>
                  <a:srgbClr val="FF0000"/>
                </a:solidFill>
              </a:rPr>
              <a:t>R5</a:t>
            </a:r>
          </a:p>
          <a:p>
            <a:pPr lvl="1"/>
            <a:r>
              <a:rPr lang="en-US" altLang="zh-CN"/>
              <a:t>Points to ‘start’ of set of local variables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19E784-8705-4B0E-9F4C-D274C171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268760"/>
            <a:ext cx="352028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78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EE32B-98D3-4686-A2E6-DAC31D11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LC3: Local Variable Storage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5539BE-AC7B-45D7-A928-5F836B630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5688756" cy="5472261"/>
          </a:xfrm>
        </p:spPr>
        <p:txBody>
          <a:bodyPr/>
          <a:lstStyle/>
          <a:p>
            <a:r>
              <a:rPr lang="en-US" altLang="zh-CN"/>
              <a:t>Local variables are stored in an </a:t>
            </a:r>
            <a:r>
              <a:rPr lang="en-US" altLang="zh-CN">
                <a:solidFill>
                  <a:srgbClr val="FF0000"/>
                </a:solidFill>
              </a:rPr>
              <a:t>activation record</a:t>
            </a:r>
            <a:r>
              <a:rPr lang="en-US" altLang="zh-CN"/>
              <a:t>, for each code block also known as a stack frame.</a:t>
            </a:r>
          </a:p>
          <a:p>
            <a:pPr lvl="1"/>
            <a:r>
              <a:rPr lang="en-US" altLang="zh-CN"/>
              <a:t>Cannot afford to forget about the Stack </a:t>
            </a:r>
          </a:p>
          <a:p>
            <a:r>
              <a:rPr lang="en-US" altLang="zh-CN">
                <a:solidFill>
                  <a:schemeClr val="accent1"/>
                </a:solidFill>
              </a:rPr>
              <a:t>Symbol table "offset” gives the distance from the base of the frame.</a:t>
            </a:r>
          </a:p>
          <a:p>
            <a:pPr lvl="1"/>
            <a:r>
              <a:rPr lang="en-US" altLang="zh-CN">
                <a:solidFill>
                  <a:srgbClr val="FF0000"/>
                </a:solidFill>
              </a:rPr>
              <a:t>R5</a:t>
            </a:r>
            <a:r>
              <a:rPr lang="en-US" altLang="zh-CN"/>
              <a:t> is the frame pointer – holds address of the base of the current frame.</a:t>
            </a:r>
          </a:p>
          <a:p>
            <a:pPr lvl="1"/>
            <a:r>
              <a:rPr lang="en-US" altLang="zh-CN"/>
              <a:t>A new frame is pushed on the run-time stack each time a block is entered.</a:t>
            </a:r>
          </a:p>
          <a:p>
            <a:pPr lvl="1"/>
            <a:r>
              <a:rPr lang="en-US" altLang="zh-CN"/>
              <a:t>Because stack grows downward, base is the highest address of the frame, and variable offsets are &lt;= 0.</a:t>
            </a:r>
          </a:p>
          <a:p>
            <a:endParaRPr lang="en-US" altLang="zh-CN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5BE445-F512-4822-970A-AEA3384A7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258071"/>
            <a:ext cx="208236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786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A64A10-BE65-4597-BDA0-6ED8D2C6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Summary: LC3 Allocation for Variables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7A427B-8D38-4A1A-B53F-B03188E6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4896668" cy="5328245"/>
          </a:xfrm>
        </p:spPr>
        <p:txBody>
          <a:bodyPr/>
          <a:lstStyle/>
          <a:p>
            <a:r>
              <a:rPr lang="en-US" altLang="zh-CN">
                <a:solidFill>
                  <a:schemeClr val="accent1"/>
                </a:solidFill>
              </a:rPr>
              <a:t>Global data section</a:t>
            </a:r>
          </a:p>
          <a:p>
            <a:pPr lvl="1"/>
            <a:r>
              <a:rPr lang="en-US" altLang="zh-CN"/>
              <a:t>All global variables stored here (actually all static variables)</a:t>
            </a:r>
          </a:p>
          <a:p>
            <a:pPr lvl="1"/>
            <a:r>
              <a:rPr lang="en-US" altLang="zh-CN"/>
              <a:t>R4 points to beginning</a:t>
            </a:r>
          </a:p>
          <a:p>
            <a:r>
              <a:rPr lang="en-US" altLang="zh-CN">
                <a:solidFill>
                  <a:schemeClr val="accent1"/>
                </a:solidFill>
              </a:rPr>
              <a:t>Run-time stack</a:t>
            </a:r>
          </a:p>
          <a:p>
            <a:pPr lvl="1"/>
            <a:r>
              <a:rPr lang="en-US" altLang="zh-CN"/>
              <a:t>Used for local variables</a:t>
            </a:r>
          </a:p>
          <a:p>
            <a:pPr lvl="1"/>
            <a:r>
              <a:rPr lang="en-US" altLang="zh-CN"/>
              <a:t>R6 points to top of stack</a:t>
            </a:r>
          </a:p>
          <a:p>
            <a:pPr lvl="1"/>
            <a:r>
              <a:rPr lang="en-US" altLang="zh-CN"/>
              <a:t>R5 points to top frame on stack</a:t>
            </a:r>
          </a:p>
          <a:p>
            <a:pPr lvl="1"/>
            <a:r>
              <a:rPr lang="en-US" altLang="zh-CN"/>
              <a:t>New frame for each block (goes away when block exited)</a:t>
            </a:r>
          </a:p>
          <a:p>
            <a:r>
              <a:rPr lang="en-US" altLang="zh-CN">
                <a:solidFill>
                  <a:schemeClr val="accent1"/>
                </a:solidFill>
              </a:rPr>
              <a:t>Offset</a:t>
            </a:r>
            <a:r>
              <a:rPr lang="en-US" altLang="zh-CN"/>
              <a:t> = </a:t>
            </a:r>
            <a:r>
              <a:rPr lang="en-US" altLang="zh-CN">
                <a:solidFill>
                  <a:srgbClr val="0070C0"/>
                </a:solidFill>
              </a:rPr>
              <a:t>distance from beginning of storage area</a:t>
            </a:r>
          </a:p>
          <a:p>
            <a:pPr lvl="1"/>
            <a:r>
              <a:rPr lang="en-US" altLang="zh-CN"/>
              <a:t>Global: </a:t>
            </a:r>
            <a:r>
              <a:rPr lang="en-US" altLang="zh-CN">
                <a:solidFill>
                  <a:srgbClr val="FF0000"/>
                </a:solidFill>
              </a:rPr>
              <a:t>LDR R1, </a:t>
            </a:r>
            <a:r>
              <a:rPr lang="en-US" altLang="zh-CN">
                <a:solidFill>
                  <a:srgbClr val="0074BF"/>
                </a:solidFill>
              </a:rPr>
              <a:t>R4</a:t>
            </a:r>
            <a:r>
              <a:rPr lang="en-US" altLang="zh-CN">
                <a:solidFill>
                  <a:srgbClr val="FF0000"/>
                </a:solidFill>
              </a:rPr>
              <a:t>, #4</a:t>
            </a:r>
          </a:p>
          <a:p>
            <a:pPr lvl="1"/>
            <a:r>
              <a:rPr lang="en-US" altLang="zh-CN"/>
              <a:t>Local:  </a:t>
            </a:r>
            <a:r>
              <a:rPr lang="en-US" altLang="zh-CN">
                <a:solidFill>
                  <a:srgbClr val="FF0000"/>
                </a:solidFill>
              </a:rPr>
              <a:t>LDR R2, </a:t>
            </a:r>
            <a:r>
              <a:rPr lang="en-US" altLang="zh-CN">
                <a:solidFill>
                  <a:srgbClr val="0074BF"/>
                </a:solidFill>
              </a:rPr>
              <a:t>R5</a:t>
            </a:r>
            <a:r>
              <a:rPr lang="en-US" altLang="zh-CN">
                <a:solidFill>
                  <a:srgbClr val="FF0000"/>
                </a:solidFill>
              </a:rPr>
              <a:t>, #-3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CB0CCC-F71D-40FB-85FB-7DED6A1B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844824"/>
            <a:ext cx="28832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26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2DFA3-58A7-48FA-9F25-5F287D2E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LC-3 Memory Map – The Complete Picture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E7E5F4-705A-494A-B752-D37240B7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5112692" cy="5184229"/>
          </a:xfrm>
        </p:spPr>
        <p:txBody>
          <a:bodyPr/>
          <a:lstStyle/>
          <a:p>
            <a:r>
              <a:rPr lang="en-US" altLang="zh-CN" sz="2000"/>
              <a:t>The LC-3 operating system reserves some of the </a:t>
            </a:r>
            <a:r>
              <a:rPr lang="en-US" altLang="zh-CN" sz="2000">
                <a:solidFill>
                  <a:srgbClr val="0070C0"/>
                </a:solidFill>
              </a:rPr>
              <a:t>memory address space </a:t>
            </a:r>
            <a:r>
              <a:rPr lang="en-US" altLang="zh-CN" sz="2000"/>
              <a:t>for trap vectors, service routine code, and memory-mapped I/O.</a:t>
            </a:r>
          </a:p>
          <a:p>
            <a:r>
              <a:rPr lang="en-US" altLang="zh-CN" sz="2000">
                <a:solidFill>
                  <a:srgbClr val="0070C0"/>
                </a:solidFill>
              </a:rPr>
              <a:t>Program instructions </a:t>
            </a:r>
            <a:r>
              <a:rPr lang="en-US" altLang="zh-CN" sz="2000"/>
              <a:t>will be placed in the "</a:t>
            </a:r>
            <a:r>
              <a:rPr lang="en-US" altLang="zh-CN" sz="2000">
                <a:solidFill>
                  <a:srgbClr val="0070C0"/>
                </a:solidFill>
              </a:rPr>
              <a:t>program text</a:t>
            </a:r>
            <a:r>
              <a:rPr lang="en-US" altLang="zh-CN" sz="2000"/>
              <a:t>" section.</a:t>
            </a:r>
          </a:p>
          <a:p>
            <a:r>
              <a:rPr lang="en-US" altLang="zh-CN" sz="2000">
                <a:solidFill>
                  <a:srgbClr val="0070C0"/>
                </a:solidFill>
              </a:rPr>
              <a:t>Global variables </a:t>
            </a:r>
            <a:r>
              <a:rPr lang="en-US" altLang="zh-CN" sz="2000"/>
              <a:t>are allocated next. R4 is set to the first allocated address for </a:t>
            </a:r>
            <a:r>
              <a:rPr lang="en-US" altLang="zh-CN" sz="2000">
                <a:solidFill>
                  <a:srgbClr val="0070C0"/>
                </a:solidFill>
              </a:rPr>
              <a:t>globals</a:t>
            </a:r>
            <a:r>
              <a:rPr lang="en-US" altLang="zh-CN" sz="2000"/>
              <a:t>.</a:t>
            </a:r>
          </a:p>
          <a:p>
            <a:r>
              <a:rPr lang="en-US" altLang="zh-CN" sz="2000">
                <a:solidFill>
                  <a:srgbClr val="0070C0"/>
                </a:solidFill>
              </a:rPr>
              <a:t>Local variables </a:t>
            </a:r>
            <a:r>
              <a:rPr lang="en-US" altLang="zh-CN" sz="2000"/>
              <a:t>are stored on the </a:t>
            </a:r>
            <a:r>
              <a:rPr lang="en-US" altLang="zh-CN" sz="2000">
                <a:solidFill>
                  <a:srgbClr val="0070C0"/>
                </a:solidFill>
              </a:rPr>
              <a:t>run-time stack</a:t>
            </a:r>
            <a:r>
              <a:rPr lang="en-US" altLang="zh-CN" sz="2000"/>
              <a:t>. R5 points to the local variables of the currently- executing function.</a:t>
            </a:r>
          </a:p>
          <a:p>
            <a:endParaRPr lang="zh-CN" altLang="en-US" sz="2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9696665-2EF0-41D4-B5CD-F3410B468B0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455" y="1304764"/>
            <a:ext cx="33843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27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421F1B-B952-4556-AE4A-60EEE107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Variables and Memory Locations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95245C-FEDB-4A50-8262-C0E01A0CF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In our examples, a variable is always stored in memory.</a:t>
            </a:r>
          </a:p>
          <a:p>
            <a:endParaRPr lang="en-US" altLang="zh-CN"/>
          </a:p>
          <a:p>
            <a:r>
              <a:rPr lang="en-US" altLang="zh-CN"/>
              <a:t>When assigning to a variable, must </a:t>
            </a:r>
            <a:r>
              <a:rPr lang="en-US" altLang="zh-CN" u="sng"/>
              <a:t>store</a:t>
            </a:r>
            <a:r>
              <a:rPr lang="en-US" altLang="zh-CN"/>
              <a:t> to memory location.</a:t>
            </a:r>
          </a:p>
          <a:p>
            <a:endParaRPr lang="en-US" altLang="zh-CN"/>
          </a:p>
          <a:p>
            <a:r>
              <a:rPr lang="en-US" altLang="zh-CN"/>
              <a:t>A real compiler would perform code optimizations that try to keep variables allocated in registers.</a:t>
            </a:r>
          </a:p>
          <a:p>
            <a:pPr lvl="1"/>
            <a:r>
              <a:rPr lang="en-US" altLang="zh-CN"/>
              <a:t>Why?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29842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E751D-F0D0-404B-92DE-805B5B5C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Example: Compiling to LC-3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03D473-E059-4CE5-997D-BB2FBD8E5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600"/>
              <a:t>#include &lt;stdio.h&gt; </a:t>
            </a:r>
          </a:p>
          <a:p>
            <a:pPr marL="0" indent="0">
              <a:buNone/>
            </a:pPr>
            <a:r>
              <a:rPr lang="en-US" altLang="zh-CN" sz="1600"/>
              <a:t>int inGlobal;</a:t>
            </a:r>
          </a:p>
          <a:p>
            <a:pPr marL="0" indent="0">
              <a:buNone/>
            </a:pPr>
            <a:r>
              <a:rPr lang="en-US" altLang="zh-CN" sz="1600"/>
              <a:t>main() {</a:t>
            </a:r>
          </a:p>
          <a:p>
            <a:pPr marL="0" indent="0">
              <a:buNone/>
            </a:pPr>
            <a:r>
              <a:rPr lang="en-US" altLang="zh-CN" sz="1600"/>
              <a:t>	int inLocal;	</a:t>
            </a:r>
            <a:r>
              <a:rPr lang="en-US" altLang="zh-CN" sz="1600">
                <a:solidFill>
                  <a:srgbClr val="00B050"/>
                </a:solidFill>
              </a:rPr>
              <a:t>/* local to main */</a:t>
            </a:r>
          </a:p>
          <a:p>
            <a:pPr marL="0" indent="0">
              <a:buNone/>
            </a:pPr>
            <a:r>
              <a:rPr lang="en-US" altLang="zh-CN" sz="1600"/>
              <a:t>	int LocalA, LocalB;</a:t>
            </a:r>
          </a:p>
          <a:p>
            <a:pPr marL="0" indent="0">
              <a:buNone/>
            </a:pP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	</a:t>
            </a:r>
            <a:r>
              <a:rPr lang="en-US" altLang="zh-CN" sz="1600">
                <a:solidFill>
                  <a:srgbClr val="00B050"/>
                </a:solidFill>
              </a:rPr>
              <a:t>/* initialize */ </a:t>
            </a:r>
          </a:p>
          <a:p>
            <a:pPr marL="0" indent="0">
              <a:buNone/>
            </a:pPr>
            <a:r>
              <a:rPr lang="en-US" altLang="zh-CN" sz="1600"/>
              <a:t>	inLocal = 5;</a:t>
            </a:r>
          </a:p>
          <a:p>
            <a:pPr marL="0" indent="0">
              <a:buNone/>
            </a:pPr>
            <a:r>
              <a:rPr lang="en-US" altLang="zh-CN" sz="1600"/>
              <a:t>	inGlobal = 3;</a:t>
            </a:r>
          </a:p>
          <a:p>
            <a:pPr marL="0" indent="0">
              <a:buNone/>
            </a:pP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	</a:t>
            </a:r>
            <a:r>
              <a:rPr lang="en-US" altLang="zh-CN" sz="1600">
                <a:solidFill>
                  <a:srgbClr val="00B050"/>
                </a:solidFill>
              </a:rPr>
              <a:t>/* perform calculations */ </a:t>
            </a:r>
          </a:p>
          <a:p>
            <a:pPr marL="0" indent="0">
              <a:buNone/>
            </a:pPr>
            <a:r>
              <a:rPr lang="en-US" altLang="zh-CN" sz="1600"/>
              <a:t>	LocalA = inLocal++;</a:t>
            </a:r>
          </a:p>
          <a:p>
            <a:pPr marL="0" indent="0">
              <a:buNone/>
            </a:pPr>
            <a:r>
              <a:rPr lang="en-US" altLang="zh-CN" sz="1600"/>
              <a:t>	LocalB = inLocal &amp; ~inGlobal ;</a:t>
            </a:r>
          </a:p>
          <a:p>
            <a:pPr marL="0" indent="0">
              <a:buNone/>
            </a:pP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	</a:t>
            </a:r>
            <a:r>
              <a:rPr lang="en-US" altLang="zh-CN" sz="1600">
                <a:solidFill>
                  <a:srgbClr val="00B050"/>
                </a:solidFill>
              </a:rPr>
              <a:t>/* print results */</a:t>
            </a:r>
          </a:p>
          <a:p>
            <a:pPr marL="0" indent="0">
              <a:buNone/>
            </a:pPr>
            <a:r>
              <a:rPr lang="en-US" altLang="zh-CN" sz="1600"/>
              <a:t>	printf("The results are: LocalA = %d,</a:t>
            </a:r>
          </a:p>
          <a:p>
            <a:pPr marL="0" indent="0">
              <a:buNone/>
            </a:pPr>
            <a:r>
              <a:rPr lang="en-US" altLang="zh-CN" sz="1600"/>
              <a:t>		 LocalB =%d\n", LocalA, LocalB);</a:t>
            </a:r>
          </a:p>
          <a:p>
            <a:pPr marL="0" indent="0">
              <a:buNone/>
            </a:pPr>
            <a:r>
              <a:rPr lang="en-US" altLang="zh-CN" sz="1600"/>
              <a:t>}</a:t>
            </a:r>
          </a:p>
          <a:p>
            <a:pPr marL="0" indent="0">
              <a:buNone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804103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4F38AD-229C-4B12-A9AF-8B4D15E4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Example: Symbol Table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8884DFA-D61C-423D-9123-26583C0CE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047" y="2204864"/>
            <a:ext cx="6081905" cy="2448272"/>
          </a:xfrm>
        </p:spPr>
      </p:pic>
    </p:spTree>
    <p:extLst>
      <p:ext uri="{BB962C8B-B14F-4D97-AF65-F5344CB8AC3E}">
        <p14:creationId xmlns:p14="http://schemas.microsoft.com/office/powerpoint/2010/main" val="42911005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E0996-FACC-4BD1-AC52-77B4D06B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Example: Code Generation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BEA5D2-2C95-4053-A207-B4FE781F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; main</a:t>
            </a:r>
          </a:p>
          <a:p>
            <a:r>
              <a:rPr lang="en-US" altLang="zh-CN"/>
              <a:t>; initialize variables</a:t>
            </a:r>
          </a:p>
          <a:p>
            <a:pPr marL="800100" lvl="2" indent="0">
              <a:buNone/>
            </a:pPr>
            <a:r>
              <a:rPr lang="pt-BR" altLang="zh-CN" sz="1800"/>
              <a:t>AND R0, R0, #0</a:t>
            </a:r>
          </a:p>
          <a:p>
            <a:pPr marL="800100" lvl="2" indent="0">
              <a:buNone/>
            </a:pPr>
            <a:r>
              <a:rPr lang="pt-BR" altLang="zh-CN" sz="1800"/>
              <a:t>ADD R0, R0, #5	</a:t>
            </a:r>
            <a:r>
              <a:rPr lang="pt-BR" altLang="zh-CN" sz="1800">
                <a:solidFill>
                  <a:srgbClr val="0070C0"/>
                </a:solidFill>
              </a:rPr>
              <a:t>; inLocal = 5 </a:t>
            </a:r>
          </a:p>
          <a:p>
            <a:pPr marL="800100" lvl="2" indent="0">
              <a:buNone/>
            </a:pPr>
            <a:r>
              <a:rPr lang="pt-BR" altLang="zh-CN" sz="1800"/>
              <a:t>STR R0, R5, #0	</a:t>
            </a:r>
            <a:r>
              <a:rPr lang="pt-BR" altLang="zh-CN" sz="1800">
                <a:solidFill>
                  <a:srgbClr val="0070C0"/>
                </a:solidFill>
              </a:rPr>
              <a:t>; (offset = 0)</a:t>
            </a:r>
          </a:p>
          <a:p>
            <a:pPr marL="800100" lvl="2" indent="0">
              <a:buNone/>
            </a:pPr>
            <a:endParaRPr lang="pt-BR" altLang="zh-CN" sz="1800"/>
          </a:p>
          <a:p>
            <a:pPr marL="800100" lvl="2" indent="0">
              <a:buNone/>
            </a:pPr>
            <a:r>
              <a:rPr lang="pt-BR" altLang="zh-CN" sz="1800"/>
              <a:t>AND R0, R0, #0</a:t>
            </a:r>
          </a:p>
          <a:p>
            <a:pPr marL="800100" lvl="2" indent="0">
              <a:buNone/>
            </a:pPr>
            <a:r>
              <a:rPr lang="pt-BR" altLang="zh-CN" sz="1800"/>
              <a:t>ADD R0, R0, #3	</a:t>
            </a:r>
            <a:r>
              <a:rPr lang="pt-BR" altLang="zh-CN" sz="1800">
                <a:solidFill>
                  <a:srgbClr val="0070C0"/>
                </a:solidFill>
              </a:rPr>
              <a:t>; inGlobal = 3</a:t>
            </a:r>
          </a:p>
          <a:p>
            <a:pPr marL="800100" lvl="2" indent="0">
              <a:buNone/>
            </a:pPr>
            <a:r>
              <a:rPr lang="pt-BR" altLang="zh-CN" sz="1800"/>
              <a:t>STR R0, R4, #0	</a:t>
            </a:r>
            <a:r>
              <a:rPr lang="pt-BR" altLang="zh-CN" sz="1800">
                <a:solidFill>
                  <a:srgbClr val="0070C0"/>
                </a:solidFill>
              </a:rPr>
              <a:t>; (offset = 0)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040027-8E7F-4C95-B465-7F37A10E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365104"/>
            <a:ext cx="3024336" cy="2167579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838E3FF3-5713-442A-A0C4-FD610B9C22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384376" cy="4248472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9196E6B-42F1-42FE-8CA2-BBFCC4A38A10}"/>
              </a:ext>
            </a:extLst>
          </p:cNvPr>
          <p:cNvCxnSpPr>
            <a:cxnSpLocks/>
          </p:cNvCxnSpPr>
          <p:nvPr/>
        </p:nvCxnSpPr>
        <p:spPr bwMode="auto">
          <a:xfrm flipV="1">
            <a:off x="4427984" y="2924944"/>
            <a:ext cx="1224136" cy="100811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EBB6015-276D-4FE9-8ACA-9457F40A096B}"/>
              </a:ext>
            </a:extLst>
          </p:cNvPr>
          <p:cNvCxnSpPr/>
          <p:nvPr/>
        </p:nvCxnSpPr>
        <p:spPr bwMode="auto">
          <a:xfrm>
            <a:off x="4355976" y="2708920"/>
            <a:ext cx="1296144" cy="23762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01970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52E042-76CB-4A7E-BD00-5DAEF849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Example (continued)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28145B-25C3-4C5E-8B94-BF9CEAE8E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>
                <a:solidFill>
                  <a:srgbClr val="0070C0"/>
                </a:solidFill>
              </a:rPr>
              <a:t>; first statement:</a:t>
            </a:r>
          </a:p>
          <a:p>
            <a:r>
              <a:rPr lang="en-US" altLang="zh-CN" sz="2000">
                <a:solidFill>
                  <a:srgbClr val="0070C0"/>
                </a:solidFill>
              </a:rPr>
              <a:t>; LocalA = inLocal++;</a:t>
            </a:r>
          </a:p>
          <a:p>
            <a:endParaRPr lang="en-US" altLang="zh-CN" sz="2000">
              <a:solidFill>
                <a:srgbClr val="0070C0"/>
              </a:solidFill>
            </a:endParaRPr>
          </a:p>
          <a:p>
            <a:r>
              <a:rPr lang="en-US" altLang="zh-CN" sz="2000">
                <a:solidFill>
                  <a:srgbClr val="0070C0"/>
                </a:solidFill>
              </a:rPr>
              <a:t>;address of inLocal = R5 + #0</a:t>
            </a:r>
          </a:p>
          <a:p>
            <a:r>
              <a:rPr lang="en-US" altLang="zh-CN" sz="2000">
                <a:solidFill>
                  <a:srgbClr val="0070C0"/>
                </a:solidFill>
              </a:rPr>
              <a:t>Address of localA = R5 + # -1</a:t>
            </a:r>
          </a:p>
          <a:p>
            <a:pPr marL="400050" lvl="1" indent="0">
              <a:buNone/>
            </a:pPr>
            <a:r>
              <a:rPr lang="en-US" altLang="zh-CN"/>
              <a:t>LDR R0, R5, #0	; get inLocal </a:t>
            </a:r>
          </a:p>
          <a:p>
            <a:pPr marL="400050" lvl="1" indent="0">
              <a:buNone/>
            </a:pPr>
            <a:r>
              <a:rPr lang="en-US" altLang="zh-CN"/>
              <a:t>ADD R1, R0, #1	; increment</a:t>
            </a:r>
          </a:p>
          <a:p>
            <a:pPr marL="400050" lvl="1" indent="0">
              <a:buNone/>
            </a:pPr>
            <a:r>
              <a:rPr lang="en-US" altLang="zh-CN"/>
              <a:t>STR R1, R5, # -1	; store localA</a:t>
            </a:r>
          </a:p>
          <a:p>
            <a:endParaRPr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9E0B2B6D-EC6A-40F5-92F7-982EC0077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55976" y="4647976"/>
            <a:ext cx="4508100" cy="18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D552CF-9AAA-44DD-93B0-0428869D4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268760"/>
            <a:ext cx="2906910" cy="2916786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028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23FE8E-B8F0-4F10-ABF4-01EA3518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/>
              <a:t>Quick Note: Compilation vs. Interpretation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191926F2-B4C0-4EC2-BF3C-BCDFCE9B0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/>
              <a:t>Different ways of translating high-level language</a:t>
            </a:r>
          </a:p>
          <a:p>
            <a:r>
              <a:rPr lang="en-US" altLang="zh-CN" sz="1800" i="1" dirty="0">
                <a:solidFill>
                  <a:srgbClr val="FF0000"/>
                </a:solidFill>
              </a:rPr>
              <a:t>Interpretation</a:t>
            </a:r>
            <a:r>
              <a:rPr lang="en-US" altLang="zh-CN" sz="1800" i="1" dirty="0"/>
              <a:t> (</a:t>
            </a:r>
            <a:r>
              <a:rPr lang="en-US" altLang="zh-CN" sz="1800" i="1" dirty="0">
                <a:solidFill>
                  <a:srgbClr val="0070C0"/>
                </a:solidFill>
              </a:rPr>
              <a:t>LISP, Java, Python, </a:t>
            </a:r>
            <a:r>
              <a:rPr lang="en-US" altLang="zh-CN" sz="1800" i="1" dirty="0" err="1">
                <a:solidFill>
                  <a:srgbClr val="0070C0"/>
                </a:solidFill>
              </a:rPr>
              <a:t>Matlab</a:t>
            </a:r>
            <a:r>
              <a:rPr lang="en-US" altLang="zh-CN" sz="1800" i="1" dirty="0">
                <a:solidFill>
                  <a:srgbClr val="0070C0"/>
                </a:solidFill>
              </a:rPr>
              <a:t>…</a:t>
            </a:r>
            <a:r>
              <a:rPr lang="en-US" altLang="zh-CN" sz="1800" i="1" dirty="0"/>
              <a:t>)</a:t>
            </a:r>
          </a:p>
          <a:p>
            <a:pPr lvl="1"/>
            <a:r>
              <a:rPr lang="en-US" altLang="zh-CN" sz="1400" dirty="0"/>
              <a:t>interpreter = program that executes program statements (generally one line/command at a time)</a:t>
            </a:r>
          </a:p>
          <a:p>
            <a:pPr lvl="2"/>
            <a:r>
              <a:rPr lang="en-US" altLang="zh-CN" sz="1800" dirty="0"/>
              <a:t>Called a Virtual Machine</a:t>
            </a:r>
          </a:p>
          <a:p>
            <a:pPr lvl="1"/>
            <a:r>
              <a:rPr lang="en-US" altLang="zh-CN" sz="1400" dirty="0"/>
              <a:t>easy to debug, make changes, view intermediate results</a:t>
            </a:r>
          </a:p>
          <a:p>
            <a:r>
              <a:rPr lang="en-US" altLang="zh-CN" sz="1800" i="1" dirty="0">
                <a:solidFill>
                  <a:srgbClr val="FF0000"/>
                </a:solidFill>
              </a:rPr>
              <a:t>Compilation</a:t>
            </a:r>
            <a:r>
              <a:rPr lang="en-US" altLang="zh-CN" sz="1800" i="1" dirty="0"/>
              <a:t> (</a:t>
            </a:r>
            <a:r>
              <a:rPr lang="en-US" altLang="zh-CN" sz="1800" i="1" dirty="0">
                <a:solidFill>
                  <a:srgbClr val="0070C0"/>
                </a:solidFill>
              </a:rPr>
              <a:t>C, C++, Pascal,…)</a:t>
            </a:r>
          </a:p>
          <a:p>
            <a:pPr lvl="1"/>
            <a:r>
              <a:rPr lang="en-US" altLang="zh-CN" sz="1400" dirty="0"/>
              <a:t>translates statements into machine language</a:t>
            </a:r>
          </a:p>
          <a:p>
            <a:pPr lvl="2"/>
            <a:r>
              <a:rPr lang="en-US" altLang="zh-CN" sz="1800" dirty="0"/>
              <a:t>does not execute, but creates executable program</a:t>
            </a:r>
          </a:p>
          <a:p>
            <a:pPr lvl="1"/>
            <a:r>
              <a:rPr lang="en-US" altLang="zh-CN" sz="1400" dirty="0"/>
              <a:t>performs optimization over multiple statements</a:t>
            </a:r>
          </a:p>
          <a:p>
            <a:pPr lvl="1"/>
            <a:endParaRPr lang="en-US" altLang="zh-CN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altLang="zh-CN" sz="1600" dirty="0">
                <a:solidFill>
                  <a:srgbClr val="0070C0"/>
                </a:solidFill>
              </a:rPr>
              <a:t>Example:</a:t>
            </a:r>
          </a:p>
          <a:p>
            <a:pPr marL="800100" lvl="2" indent="0">
              <a:buNone/>
            </a:pPr>
            <a:r>
              <a:rPr lang="en-US" altLang="zh-CN" sz="1600" dirty="0"/>
              <a:t>X = W+W</a:t>
            </a:r>
          </a:p>
          <a:p>
            <a:pPr marL="800100" lvl="2" indent="0">
              <a:buNone/>
            </a:pPr>
            <a:r>
              <a:rPr lang="en-US" altLang="zh-CN" sz="1600" dirty="0"/>
              <a:t>Y = X + X </a:t>
            </a:r>
          </a:p>
          <a:p>
            <a:pPr marL="800100" lvl="2" indent="0">
              <a:buNone/>
            </a:pPr>
            <a:r>
              <a:rPr lang="en-US" altLang="zh-CN" sz="1600" dirty="0"/>
              <a:t>Z= Y + Y</a:t>
            </a:r>
          </a:p>
          <a:p>
            <a:pPr marL="800100" lvl="2" indent="0">
              <a:buNone/>
            </a:pPr>
            <a:r>
              <a:rPr lang="en-US" altLang="zh-CN" sz="1600" dirty="0" err="1"/>
              <a:t>Interpretted</a:t>
            </a:r>
            <a:r>
              <a:rPr lang="en-US" altLang="zh-CN" sz="1600" dirty="0"/>
              <a:t> language: 	</a:t>
            </a:r>
            <a:r>
              <a:rPr lang="en-US" altLang="zh-CN" sz="1600" dirty="0">
                <a:solidFill>
                  <a:srgbClr val="FF0000"/>
                </a:solidFill>
              </a:rPr>
              <a:t>3 instructions</a:t>
            </a:r>
          </a:p>
          <a:p>
            <a:pPr marL="800100" lvl="2" indent="0">
              <a:buNone/>
            </a:pPr>
            <a:r>
              <a:rPr lang="en-US" altLang="zh-CN" sz="1600" dirty="0"/>
              <a:t>Compiler optimized code: 	</a:t>
            </a:r>
            <a:r>
              <a:rPr lang="en-US" altLang="zh-CN" sz="1600" dirty="0">
                <a:solidFill>
                  <a:srgbClr val="FF0000"/>
                </a:solidFill>
              </a:rPr>
              <a:t>1 instruction </a:t>
            </a:r>
            <a:r>
              <a:rPr lang="en-US" altLang="zh-CN" sz="1600" dirty="0"/>
              <a:t>	Z = 8*W</a:t>
            </a:r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366905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6B274-2302-4A6A-B725-BDC60DCF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Example (continued)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3F6F29-4C6E-48F6-9513-DD2DAF0C7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>
                <a:solidFill>
                  <a:srgbClr val="0070C0"/>
                </a:solidFill>
              </a:rPr>
              <a:t>; second statement:</a:t>
            </a:r>
          </a:p>
          <a:p>
            <a:r>
              <a:rPr lang="en-US" altLang="zh-CN" sz="2000">
                <a:solidFill>
                  <a:srgbClr val="0070C0"/>
                </a:solidFill>
              </a:rPr>
              <a:t>; LocalB = inLocal &amp; ~inGlobal;</a:t>
            </a:r>
          </a:p>
          <a:p>
            <a:endParaRPr lang="en-US" altLang="zh-CN" sz="2000">
              <a:solidFill>
                <a:srgbClr val="0070C0"/>
              </a:solidFill>
            </a:endParaRPr>
          </a:p>
          <a:p>
            <a:r>
              <a:rPr lang="en-US" altLang="zh-CN" sz="2000">
                <a:solidFill>
                  <a:srgbClr val="0070C0"/>
                </a:solidFill>
              </a:rPr>
              <a:t>address of inGlobal= R4+ #0</a:t>
            </a:r>
          </a:p>
          <a:p>
            <a:r>
              <a:rPr lang="en-US" altLang="zh-CN" sz="2000">
                <a:solidFill>
                  <a:srgbClr val="0070C0"/>
                </a:solidFill>
              </a:rPr>
              <a:t>; previous code segment left</a:t>
            </a:r>
          </a:p>
          <a:p>
            <a:r>
              <a:rPr lang="en-US" altLang="zh-CN" sz="2000">
                <a:solidFill>
                  <a:srgbClr val="0070C0"/>
                </a:solidFill>
              </a:rPr>
              <a:t>; inLocal value in R0</a:t>
            </a:r>
          </a:p>
          <a:p>
            <a:pPr marL="400050" lvl="1" indent="0">
              <a:buNone/>
            </a:pPr>
            <a:r>
              <a:rPr lang="en-US" altLang="zh-CN" sz="1800"/>
              <a:t>LDR R1, R4, #0</a:t>
            </a:r>
            <a:r>
              <a:rPr lang="en-US" altLang="zh-CN" sz="1800">
                <a:solidFill>
                  <a:srgbClr val="0070C0"/>
                </a:solidFill>
              </a:rPr>
              <a:t>  ; get inGlobal</a:t>
            </a:r>
          </a:p>
          <a:p>
            <a:pPr marL="400050" lvl="1" indent="0">
              <a:buNone/>
            </a:pPr>
            <a:r>
              <a:rPr lang="en-US" altLang="zh-CN" sz="1800"/>
              <a:t>NOT R1, R1	     </a:t>
            </a:r>
            <a:r>
              <a:rPr lang="en-US" altLang="zh-CN" sz="1800">
                <a:solidFill>
                  <a:srgbClr val="0070C0"/>
                </a:solidFill>
              </a:rPr>
              <a:t>; Not inGlobal</a:t>
            </a:r>
          </a:p>
          <a:p>
            <a:pPr marL="400050" lvl="1" indent="0">
              <a:buNone/>
            </a:pPr>
            <a:r>
              <a:rPr lang="en-US" altLang="zh-CN" sz="1800"/>
              <a:t>AND R2, R0, R1 </a:t>
            </a:r>
            <a:r>
              <a:rPr lang="en-US" altLang="zh-CN" sz="1800">
                <a:solidFill>
                  <a:srgbClr val="0070C0"/>
                </a:solidFill>
              </a:rPr>
              <a:t>; inLocal &amp; ~inGlobal </a:t>
            </a:r>
          </a:p>
          <a:p>
            <a:pPr marL="400050" lvl="1" indent="0">
              <a:buNone/>
            </a:pPr>
            <a:r>
              <a:rPr lang="en-US" altLang="zh-CN" sz="1800"/>
              <a:t>STR R2, R5, #-2 </a:t>
            </a:r>
            <a:r>
              <a:rPr lang="en-US" altLang="zh-CN" sz="1800">
                <a:solidFill>
                  <a:srgbClr val="0070C0"/>
                </a:solidFill>
              </a:rPr>
              <a:t>; store in LocalB  (offset = -2)</a:t>
            </a:r>
          </a:p>
          <a:p>
            <a:endParaRPr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C6662B09-C5C3-4D55-9CDB-4DBB0D90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55976" y="4647976"/>
            <a:ext cx="4508100" cy="18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62CCD3-B495-423B-9E99-31C10B1E4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124744"/>
            <a:ext cx="2906910" cy="2916786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46421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ADB57-70C4-4908-9429-ED45FDEA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Exercise: C to LC3 Translation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770FB7-C21A-485E-9AA7-F33E06EF9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What is the C code corresponding to these LC3 code segments</a:t>
            </a:r>
          </a:p>
          <a:p>
            <a:pPr marL="0" indent="0">
              <a:buNone/>
            </a:pPr>
            <a:r>
              <a:rPr lang="en-US" altLang="zh-CN"/>
              <a:t>	Y= A+X;</a:t>
            </a:r>
          </a:p>
          <a:p>
            <a:r>
              <a:rPr lang="en-US" altLang="zh-CN"/>
              <a:t>First identify accesses/addresses for variables A, X, Y:</a:t>
            </a:r>
          </a:p>
          <a:p>
            <a:pPr marL="0" indent="0">
              <a:buNone/>
            </a:pPr>
            <a:r>
              <a:rPr lang="en-US" altLang="zh-CN"/>
              <a:t>	A: R4, #0	X: R5, #0	Y: R5, # -1</a:t>
            </a:r>
          </a:p>
          <a:p>
            <a:endParaRPr lang="en-US" altLang="zh-CN"/>
          </a:p>
          <a:p>
            <a:r>
              <a:rPr lang="en-US" altLang="zh-CN"/>
              <a:t>Symbol Table:</a:t>
            </a:r>
          </a:p>
          <a:p>
            <a:endParaRPr lang="zh-CN" altLang="en-US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155661FE-5AA1-45D2-93FE-FB5C35A24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82044"/>
              </p:ext>
            </p:extLst>
          </p:nvPr>
        </p:nvGraphicFramePr>
        <p:xfrm>
          <a:off x="1259632" y="4293096"/>
          <a:ext cx="4536504" cy="1922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216"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Offset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Scope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46"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31750" marR="850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97"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1750" marR="850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197"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1750" marR="850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39"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1750" marR="850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75"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31750" marR="850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317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62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FBD77-EC40-4B5E-B878-8FE9582D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Compiling a C Program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BA98A5-1349-42BF-9D2D-ED960AAFE0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z="2000"/>
              <a:t>Entire mechanism is usually called the “compiler”</a:t>
            </a:r>
          </a:p>
          <a:p>
            <a:r>
              <a:rPr lang="en-US" altLang="zh-CN" sz="2000">
                <a:solidFill>
                  <a:srgbClr val="FF0000"/>
                </a:solidFill>
              </a:rPr>
              <a:t>Preprocessor</a:t>
            </a:r>
          </a:p>
          <a:p>
            <a:pPr lvl="1"/>
            <a:r>
              <a:rPr lang="en-US" altLang="zh-CN" sz="1600"/>
              <a:t>macro substitution</a:t>
            </a:r>
          </a:p>
          <a:p>
            <a:pPr lvl="1"/>
            <a:r>
              <a:rPr lang="en-US" altLang="zh-CN" sz="1600"/>
              <a:t>conditional compilation</a:t>
            </a:r>
          </a:p>
          <a:p>
            <a:pPr lvl="1"/>
            <a:r>
              <a:rPr lang="en-US" altLang="zh-CN" sz="1600"/>
              <a:t>“source-level” transformations</a:t>
            </a:r>
          </a:p>
          <a:p>
            <a:pPr lvl="2"/>
            <a:r>
              <a:rPr lang="en-US" altLang="zh-CN" sz="1200"/>
              <a:t>output is still C</a:t>
            </a:r>
          </a:p>
          <a:p>
            <a:r>
              <a:rPr lang="en-US" altLang="zh-CN" sz="2000">
                <a:solidFill>
                  <a:srgbClr val="FF0000"/>
                </a:solidFill>
              </a:rPr>
              <a:t>Compiler</a:t>
            </a:r>
          </a:p>
          <a:p>
            <a:pPr lvl="1"/>
            <a:r>
              <a:rPr lang="en-US" altLang="zh-CN" sz="1600"/>
              <a:t>generates object file</a:t>
            </a:r>
          </a:p>
          <a:p>
            <a:pPr lvl="2"/>
            <a:r>
              <a:rPr lang="en-US" altLang="zh-CN" sz="1200"/>
              <a:t>machine instructions</a:t>
            </a:r>
          </a:p>
          <a:p>
            <a:r>
              <a:rPr lang="en-US" altLang="zh-CN" sz="2000">
                <a:solidFill>
                  <a:srgbClr val="FF0000"/>
                </a:solidFill>
              </a:rPr>
              <a:t>Linker</a:t>
            </a:r>
          </a:p>
          <a:p>
            <a:pPr lvl="1"/>
            <a:r>
              <a:rPr lang="en-US" altLang="zh-CN" sz="1600"/>
              <a:t>combine object files (including libraries) into executable image</a:t>
            </a:r>
          </a:p>
          <a:p>
            <a:endParaRPr lang="zh-CN" altLang="en-US" sz="2000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42520FD-485B-490E-898E-D68AED470F97}"/>
              </a:ext>
            </a:extLst>
          </p:cNvPr>
          <p:cNvGrpSpPr/>
          <p:nvPr/>
        </p:nvGrpSpPr>
        <p:grpSpPr>
          <a:xfrm>
            <a:off x="4932040" y="1196752"/>
            <a:ext cx="3312368" cy="4367763"/>
            <a:chOff x="5220072" y="1653525"/>
            <a:chExt cx="2431229" cy="3143627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6B3EFA1A-90B8-4833-9179-0C9C864C98FA}"/>
                </a:ext>
              </a:extLst>
            </p:cNvPr>
            <p:cNvSpPr/>
            <p:nvPr/>
          </p:nvSpPr>
          <p:spPr>
            <a:xfrm>
              <a:off x="6480209" y="1653525"/>
              <a:ext cx="720090" cy="359410"/>
            </a:xfrm>
            <a:custGeom>
              <a:avLst/>
              <a:gdLst/>
              <a:ahLst/>
              <a:cxnLst/>
              <a:rect l="l" t="t" r="r" b="b"/>
              <a:pathLst>
                <a:path w="720089" h="359410">
                  <a:moveTo>
                    <a:pt x="0" y="179650"/>
                  </a:moveTo>
                  <a:lnTo>
                    <a:pt x="10141" y="136534"/>
                  </a:lnTo>
                  <a:lnTo>
                    <a:pt x="41414" y="95763"/>
                  </a:lnTo>
                  <a:lnTo>
                    <a:pt x="72037" y="71860"/>
                  </a:lnTo>
                  <a:lnTo>
                    <a:pt x="110354" y="50302"/>
                  </a:lnTo>
                  <a:lnTo>
                    <a:pt x="155366" y="31738"/>
                  </a:lnTo>
                  <a:lnTo>
                    <a:pt x="205872" y="17366"/>
                  </a:lnTo>
                  <a:lnTo>
                    <a:pt x="259776" y="7186"/>
                  </a:lnTo>
                  <a:lnTo>
                    <a:pt x="316827" y="1247"/>
                  </a:lnTo>
                  <a:lnTo>
                    <a:pt x="345602" y="0"/>
                  </a:lnTo>
                  <a:lnTo>
                    <a:pt x="374377" y="0"/>
                  </a:lnTo>
                  <a:lnTo>
                    <a:pt x="432077" y="3593"/>
                  </a:lnTo>
                  <a:lnTo>
                    <a:pt x="487879" y="11427"/>
                  </a:lnTo>
                  <a:lnTo>
                    <a:pt x="540084" y="23953"/>
                  </a:lnTo>
                  <a:lnTo>
                    <a:pt x="588043" y="40171"/>
                  </a:lnTo>
                  <a:lnTo>
                    <a:pt x="629357" y="60482"/>
                  </a:lnTo>
                  <a:lnTo>
                    <a:pt x="664227" y="83886"/>
                  </a:lnTo>
                  <a:lnTo>
                    <a:pt x="701395" y="122811"/>
                  </a:lnTo>
                  <a:lnTo>
                    <a:pt x="718780" y="165278"/>
                  </a:lnTo>
                  <a:lnTo>
                    <a:pt x="720029" y="179650"/>
                  </a:lnTo>
                  <a:lnTo>
                    <a:pt x="718780" y="194022"/>
                  </a:lnTo>
                  <a:lnTo>
                    <a:pt x="701395" y="236490"/>
                  </a:lnTo>
                  <a:lnTo>
                    <a:pt x="664227" y="275414"/>
                  </a:lnTo>
                  <a:lnTo>
                    <a:pt x="629357" y="298719"/>
                  </a:lnTo>
                  <a:lnTo>
                    <a:pt x="588043" y="318530"/>
                  </a:lnTo>
                  <a:lnTo>
                    <a:pt x="540084" y="335247"/>
                  </a:lnTo>
                  <a:lnTo>
                    <a:pt x="487879" y="347124"/>
                  </a:lnTo>
                  <a:lnTo>
                    <a:pt x="432077" y="355558"/>
                  </a:lnTo>
                  <a:lnTo>
                    <a:pt x="374377" y="359151"/>
                  </a:lnTo>
                  <a:lnTo>
                    <a:pt x="345602" y="359151"/>
                  </a:lnTo>
                  <a:lnTo>
                    <a:pt x="287951" y="355558"/>
                  </a:lnTo>
                  <a:lnTo>
                    <a:pt x="232150" y="347124"/>
                  </a:lnTo>
                  <a:lnTo>
                    <a:pt x="179945" y="335247"/>
                  </a:lnTo>
                  <a:lnTo>
                    <a:pt x="132535" y="318530"/>
                  </a:lnTo>
                  <a:lnTo>
                    <a:pt x="90621" y="298719"/>
                  </a:lnTo>
                  <a:lnTo>
                    <a:pt x="55801" y="275414"/>
                  </a:lnTo>
                  <a:lnTo>
                    <a:pt x="18583" y="236490"/>
                  </a:lnTo>
                  <a:lnTo>
                    <a:pt x="1248" y="194022"/>
                  </a:lnTo>
                  <a:lnTo>
                    <a:pt x="0" y="1796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00" b="1"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9251D17C-B279-4EF7-ACE9-A2CBE4EE47A6}"/>
                </a:ext>
              </a:extLst>
            </p:cNvPr>
            <p:cNvSpPr txBox="1"/>
            <p:nvPr/>
          </p:nvSpPr>
          <p:spPr>
            <a:xfrm>
              <a:off x="6641020" y="1687554"/>
              <a:ext cx="410209" cy="25289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3810" algn="ctr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50" dirty="0">
                  <a:latin typeface="Arial"/>
                  <a:cs typeface="Arial"/>
                </a:rPr>
                <a:t>C</a:t>
              </a:r>
              <a:endParaRPr sz="1100" b="1" dirty="0">
                <a:latin typeface="Arial"/>
                <a:cs typeface="Arial"/>
              </a:endParaRPr>
            </a:p>
            <a:p>
              <a:pPr marR="5080" indent="-635" algn="ctr">
                <a:lnSpc>
                  <a:spcPct val="100000"/>
                </a:lnSpc>
              </a:pPr>
              <a:r>
                <a:rPr sz="1100" b="1" dirty="0">
                  <a:latin typeface="Arial"/>
                  <a:cs typeface="Arial"/>
                </a:rPr>
                <a:t>Source</a:t>
              </a:r>
              <a:r>
                <a:rPr sz="1100" b="1" spc="20" dirty="0">
                  <a:latin typeface="Arial"/>
                  <a:cs typeface="Arial"/>
                </a:rPr>
                <a:t> </a:t>
              </a:r>
              <a:r>
                <a:rPr sz="1100" b="1" spc="-25" dirty="0">
                  <a:latin typeface="Arial"/>
                  <a:cs typeface="Arial"/>
                </a:rPr>
                <a:t>and</a:t>
              </a:r>
              <a:r>
                <a:rPr sz="1100" b="1" spc="500" dirty="0">
                  <a:latin typeface="Arial"/>
                  <a:cs typeface="Arial"/>
                </a:rPr>
                <a:t> </a:t>
              </a:r>
              <a:r>
                <a:rPr sz="1100" b="1" dirty="0">
                  <a:latin typeface="Arial"/>
                  <a:cs typeface="Arial"/>
                </a:rPr>
                <a:t>Header </a:t>
              </a:r>
              <a:r>
                <a:rPr sz="1100" b="1" spc="-20" dirty="0">
                  <a:latin typeface="Arial"/>
                  <a:cs typeface="Arial"/>
                </a:rPr>
                <a:t>Files</a:t>
              </a:r>
              <a:endParaRPr sz="1100" b="1" dirty="0">
                <a:latin typeface="Arial"/>
                <a:cs typeface="Arial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E4FBF54A-B088-481C-AE5D-6D94742DD388}"/>
                </a:ext>
              </a:extLst>
            </p:cNvPr>
            <p:cNvSpPr/>
            <p:nvPr/>
          </p:nvSpPr>
          <p:spPr>
            <a:xfrm>
              <a:off x="6120169" y="2282003"/>
              <a:ext cx="1440180" cy="1391920"/>
            </a:xfrm>
            <a:custGeom>
              <a:avLst/>
              <a:gdLst/>
              <a:ahLst/>
              <a:cxnLst/>
              <a:rect l="l" t="t" r="r" b="b"/>
              <a:pathLst>
                <a:path w="1440179" h="1391920">
                  <a:moveTo>
                    <a:pt x="1035058" y="359151"/>
                  </a:moveTo>
                  <a:lnTo>
                    <a:pt x="1070527" y="342384"/>
                  </a:lnTo>
                  <a:lnTo>
                    <a:pt x="1080069" y="314288"/>
                  </a:lnTo>
                  <a:lnTo>
                    <a:pt x="1080069" y="44962"/>
                  </a:lnTo>
                  <a:lnTo>
                    <a:pt x="1063334" y="9681"/>
                  </a:lnTo>
                  <a:lnTo>
                    <a:pt x="1035058" y="0"/>
                  </a:lnTo>
                  <a:lnTo>
                    <a:pt x="405051" y="0"/>
                  </a:lnTo>
                  <a:lnTo>
                    <a:pt x="369581" y="16867"/>
                  </a:lnTo>
                  <a:lnTo>
                    <a:pt x="360039" y="44962"/>
                  </a:lnTo>
                  <a:lnTo>
                    <a:pt x="360039" y="314288"/>
                  </a:lnTo>
                  <a:lnTo>
                    <a:pt x="376775" y="349570"/>
                  </a:lnTo>
                  <a:lnTo>
                    <a:pt x="405051" y="359151"/>
                  </a:lnTo>
                  <a:lnTo>
                    <a:pt x="1035058" y="359151"/>
                  </a:lnTo>
                  <a:close/>
                </a:path>
                <a:path w="1440179" h="1391920">
                  <a:moveTo>
                    <a:pt x="1395048" y="1391693"/>
                  </a:moveTo>
                  <a:lnTo>
                    <a:pt x="1430517" y="1374975"/>
                  </a:lnTo>
                  <a:lnTo>
                    <a:pt x="1440059" y="1346730"/>
                  </a:lnTo>
                  <a:lnTo>
                    <a:pt x="1440059" y="583614"/>
                  </a:lnTo>
                  <a:lnTo>
                    <a:pt x="1423324" y="548283"/>
                  </a:lnTo>
                  <a:lnTo>
                    <a:pt x="1395048" y="538752"/>
                  </a:lnTo>
                  <a:lnTo>
                    <a:pt x="45011" y="538752"/>
                  </a:lnTo>
                  <a:lnTo>
                    <a:pt x="9541" y="555469"/>
                  </a:lnTo>
                  <a:lnTo>
                    <a:pt x="0" y="583614"/>
                  </a:lnTo>
                  <a:lnTo>
                    <a:pt x="0" y="1346730"/>
                  </a:lnTo>
                  <a:lnTo>
                    <a:pt x="16735" y="1382012"/>
                  </a:lnTo>
                  <a:lnTo>
                    <a:pt x="45011" y="1391693"/>
                  </a:lnTo>
                  <a:lnTo>
                    <a:pt x="1395048" y="13916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00" b="1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488DD3EE-F1CD-4955-A7A9-A559BA90D3BC}"/>
                </a:ext>
              </a:extLst>
            </p:cNvPr>
            <p:cNvSpPr txBox="1"/>
            <p:nvPr/>
          </p:nvSpPr>
          <p:spPr>
            <a:xfrm>
              <a:off x="6596009" y="2399869"/>
              <a:ext cx="500380" cy="5870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100" b="1" dirty="0">
                  <a:latin typeface="Arial"/>
                  <a:cs typeface="Arial"/>
                </a:rPr>
                <a:t>C</a:t>
              </a:r>
              <a:r>
                <a:rPr sz="1100" b="1" spc="-5" dirty="0">
                  <a:latin typeface="Arial"/>
                  <a:cs typeface="Arial"/>
                </a:rPr>
                <a:t> </a:t>
              </a:r>
              <a:r>
                <a:rPr sz="1100" b="1" spc="-10" dirty="0">
                  <a:latin typeface="Arial"/>
                  <a:cs typeface="Arial"/>
                </a:rPr>
                <a:t>Preprocessor</a:t>
              </a:r>
              <a:endParaRPr sz="1100" b="1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00" b="1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lang="en-US" sz="1100" b="1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00" b="1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25"/>
                </a:spcBef>
              </a:pPr>
              <a:endParaRPr sz="1100" b="1" dirty="0">
                <a:latin typeface="Arial"/>
                <a:cs typeface="Arial"/>
              </a:endParaRPr>
            </a:p>
            <a:p>
              <a:pPr marR="5080" algn="ctr">
                <a:lnSpc>
                  <a:spcPct val="100000"/>
                </a:lnSpc>
              </a:pPr>
              <a:r>
                <a:rPr sz="1100" b="1" spc="-10" dirty="0">
                  <a:latin typeface="Arial"/>
                  <a:cs typeface="Arial"/>
                </a:rPr>
                <a:t>Compiler</a:t>
              </a:r>
              <a:endParaRPr sz="1100" b="1" dirty="0">
                <a:latin typeface="Arial"/>
                <a:cs typeface="Arial"/>
              </a:endParaRPr>
            </a:p>
          </p:txBody>
        </p:sp>
        <p:grpSp>
          <p:nvGrpSpPr>
            <p:cNvPr id="10" name="object 9">
              <a:extLst>
                <a:ext uri="{FF2B5EF4-FFF2-40B4-BE49-F238E27FC236}">
                  <a16:creationId xmlns:a16="http://schemas.microsoft.com/office/drawing/2014/main" id="{32D4F92F-5245-44E4-8F87-7ED98E80F493}"/>
                </a:ext>
              </a:extLst>
            </p:cNvPr>
            <p:cNvGrpSpPr/>
            <p:nvPr/>
          </p:nvGrpSpPr>
          <p:grpSpPr>
            <a:xfrm>
              <a:off x="6254617" y="2976965"/>
              <a:ext cx="496570" cy="248920"/>
              <a:chOff x="4697193" y="2680618"/>
              <a:chExt cx="496570" cy="248920"/>
            </a:xfrm>
          </p:grpSpPr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5160F49F-2786-4B56-A683-B6BEC069C779}"/>
                  </a:ext>
                </a:extLst>
              </p:cNvPr>
              <p:cNvSpPr/>
              <p:nvPr/>
            </p:nvSpPr>
            <p:spPr>
              <a:xfrm>
                <a:off x="4697828" y="2681253"/>
                <a:ext cx="4953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650">
                    <a:moveTo>
                      <a:pt x="449912" y="0"/>
                    </a:moveTo>
                    <a:lnTo>
                      <a:pt x="44861" y="0"/>
                    </a:lnTo>
                    <a:lnTo>
                      <a:pt x="34720" y="1097"/>
                    </a:lnTo>
                    <a:lnTo>
                      <a:pt x="4046" y="25650"/>
                    </a:lnTo>
                    <a:lnTo>
                      <a:pt x="0" y="44862"/>
                    </a:lnTo>
                    <a:lnTo>
                      <a:pt x="0" y="202306"/>
                    </a:lnTo>
                    <a:lnTo>
                      <a:pt x="16735" y="237587"/>
                    </a:lnTo>
                    <a:lnTo>
                      <a:pt x="44861" y="247119"/>
                    </a:lnTo>
                    <a:lnTo>
                      <a:pt x="449912" y="247119"/>
                    </a:lnTo>
                    <a:lnTo>
                      <a:pt x="485381" y="230401"/>
                    </a:lnTo>
                    <a:lnTo>
                      <a:pt x="494923" y="202306"/>
                    </a:lnTo>
                    <a:lnTo>
                      <a:pt x="494923" y="44862"/>
                    </a:lnTo>
                    <a:lnTo>
                      <a:pt x="478188" y="10130"/>
                    </a:lnTo>
                    <a:lnTo>
                      <a:pt x="4499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C50D3D01-5740-421D-ACE7-73308C025AD5}"/>
                  </a:ext>
                </a:extLst>
              </p:cNvPr>
              <p:cNvSpPr/>
              <p:nvPr/>
            </p:nvSpPr>
            <p:spPr>
              <a:xfrm>
                <a:off x="4697828" y="2681253"/>
                <a:ext cx="4953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650">
                    <a:moveTo>
                      <a:pt x="449912" y="247119"/>
                    </a:moveTo>
                    <a:lnTo>
                      <a:pt x="485381" y="230401"/>
                    </a:lnTo>
                    <a:lnTo>
                      <a:pt x="494923" y="202306"/>
                    </a:lnTo>
                    <a:lnTo>
                      <a:pt x="494923" y="44862"/>
                    </a:lnTo>
                    <a:lnTo>
                      <a:pt x="478188" y="10130"/>
                    </a:lnTo>
                    <a:lnTo>
                      <a:pt x="449912" y="0"/>
                    </a:lnTo>
                    <a:lnTo>
                      <a:pt x="44861" y="0"/>
                    </a:lnTo>
                    <a:lnTo>
                      <a:pt x="9541" y="17316"/>
                    </a:lnTo>
                    <a:lnTo>
                      <a:pt x="0" y="44862"/>
                    </a:lnTo>
                    <a:lnTo>
                      <a:pt x="0" y="202306"/>
                    </a:lnTo>
                    <a:lnTo>
                      <a:pt x="16735" y="237587"/>
                    </a:lnTo>
                    <a:lnTo>
                      <a:pt x="44861" y="247119"/>
                    </a:lnTo>
                    <a:lnTo>
                      <a:pt x="449912" y="24711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</p:grp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F26947A9-F1C9-4383-B80B-10A07C543863}"/>
                </a:ext>
              </a:extLst>
            </p:cNvPr>
            <p:cNvSpPr txBox="1"/>
            <p:nvPr/>
          </p:nvSpPr>
          <p:spPr>
            <a:xfrm>
              <a:off x="6297766" y="2997856"/>
              <a:ext cx="431369" cy="17167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4295" marR="5080" indent="-74930">
                <a:lnSpc>
                  <a:spcPct val="100000"/>
                </a:lnSpc>
                <a:spcBef>
                  <a:spcPts val="100"/>
                </a:spcBef>
              </a:pPr>
              <a:r>
                <a:rPr sz="1100" b="1" dirty="0">
                  <a:latin typeface="Arial"/>
                  <a:cs typeface="Arial"/>
                </a:rPr>
                <a:t>Source</a:t>
              </a:r>
              <a:r>
                <a:rPr lang="en-US" sz="1100" b="1" spc="20" dirty="0">
                  <a:latin typeface="Arial"/>
                  <a:cs typeface="Arial"/>
                </a:rPr>
                <a:t> </a:t>
              </a:r>
              <a:r>
                <a:rPr sz="1100" b="1" spc="-20" dirty="0">
                  <a:latin typeface="Arial"/>
                  <a:cs typeface="Arial"/>
                </a:rPr>
                <a:t>Code</a:t>
              </a:r>
              <a:r>
                <a:rPr lang="en-US" sz="1100" b="1" spc="-20" dirty="0">
                  <a:latin typeface="Arial"/>
                  <a:cs typeface="Arial"/>
                </a:rPr>
                <a:t> </a:t>
              </a:r>
              <a:r>
                <a:rPr sz="1100" b="1" spc="-10" dirty="0">
                  <a:latin typeface="Arial"/>
                  <a:cs typeface="Arial"/>
                </a:rPr>
                <a:t>Analysis</a:t>
              </a:r>
              <a:endParaRPr sz="1100" b="1" dirty="0">
                <a:latin typeface="Arial"/>
                <a:cs typeface="Arial"/>
              </a:endParaRPr>
            </a:p>
          </p:txBody>
        </p:sp>
        <p:grpSp>
          <p:nvGrpSpPr>
            <p:cNvPr id="14" name="object 13">
              <a:extLst>
                <a:ext uri="{FF2B5EF4-FFF2-40B4-BE49-F238E27FC236}">
                  <a16:creationId xmlns:a16="http://schemas.microsoft.com/office/drawing/2014/main" id="{8703059E-ECB4-493B-90A7-92F2342F92BC}"/>
                </a:ext>
              </a:extLst>
            </p:cNvPr>
            <p:cNvGrpSpPr/>
            <p:nvPr/>
          </p:nvGrpSpPr>
          <p:grpSpPr>
            <a:xfrm>
              <a:off x="6254617" y="3325338"/>
              <a:ext cx="496570" cy="248285"/>
              <a:chOff x="4697193" y="3028991"/>
              <a:chExt cx="496570" cy="248285"/>
            </a:xfrm>
          </p:grpSpPr>
          <p:sp>
            <p:nvSpPr>
              <p:cNvPr id="15" name="object 14">
                <a:extLst>
                  <a:ext uri="{FF2B5EF4-FFF2-40B4-BE49-F238E27FC236}">
                    <a16:creationId xmlns:a16="http://schemas.microsoft.com/office/drawing/2014/main" id="{85F31EBF-9F64-4F7C-8F49-4E4CE6B44BDC}"/>
                  </a:ext>
                </a:extLst>
              </p:cNvPr>
              <p:cNvSpPr/>
              <p:nvPr/>
            </p:nvSpPr>
            <p:spPr>
              <a:xfrm>
                <a:off x="4697828" y="3029626"/>
                <a:ext cx="4953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014">
                    <a:moveTo>
                      <a:pt x="449912" y="0"/>
                    </a:moveTo>
                    <a:lnTo>
                      <a:pt x="44861" y="0"/>
                    </a:lnTo>
                    <a:lnTo>
                      <a:pt x="34720" y="1097"/>
                    </a:lnTo>
                    <a:lnTo>
                      <a:pt x="4046" y="25101"/>
                    </a:lnTo>
                    <a:lnTo>
                      <a:pt x="0" y="44812"/>
                    </a:lnTo>
                    <a:lnTo>
                      <a:pt x="0" y="201657"/>
                    </a:lnTo>
                    <a:lnTo>
                      <a:pt x="16735" y="236939"/>
                    </a:lnTo>
                    <a:lnTo>
                      <a:pt x="44861" y="246520"/>
                    </a:lnTo>
                    <a:lnTo>
                      <a:pt x="449912" y="246520"/>
                    </a:lnTo>
                    <a:lnTo>
                      <a:pt x="485381" y="229753"/>
                    </a:lnTo>
                    <a:lnTo>
                      <a:pt x="494923" y="201657"/>
                    </a:lnTo>
                    <a:lnTo>
                      <a:pt x="494923" y="44812"/>
                    </a:lnTo>
                    <a:lnTo>
                      <a:pt x="478188" y="9531"/>
                    </a:lnTo>
                    <a:lnTo>
                      <a:pt x="4499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DC0E51DB-D617-4938-91C9-8C2232D7116B}"/>
                  </a:ext>
                </a:extLst>
              </p:cNvPr>
              <p:cNvSpPr/>
              <p:nvPr/>
            </p:nvSpPr>
            <p:spPr>
              <a:xfrm>
                <a:off x="4697828" y="3029626"/>
                <a:ext cx="4953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014">
                    <a:moveTo>
                      <a:pt x="449912" y="246520"/>
                    </a:moveTo>
                    <a:lnTo>
                      <a:pt x="485381" y="229753"/>
                    </a:lnTo>
                    <a:lnTo>
                      <a:pt x="494923" y="201657"/>
                    </a:lnTo>
                    <a:lnTo>
                      <a:pt x="494923" y="44812"/>
                    </a:lnTo>
                    <a:lnTo>
                      <a:pt x="478188" y="9531"/>
                    </a:lnTo>
                    <a:lnTo>
                      <a:pt x="449912" y="0"/>
                    </a:lnTo>
                    <a:lnTo>
                      <a:pt x="44861" y="0"/>
                    </a:lnTo>
                    <a:lnTo>
                      <a:pt x="9541" y="16717"/>
                    </a:lnTo>
                    <a:lnTo>
                      <a:pt x="0" y="44812"/>
                    </a:lnTo>
                    <a:lnTo>
                      <a:pt x="0" y="201657"/>
                    </a:lnTo>
                    <a:lnTo>
                      <a:pt x="16735" y="236939"/>
                    </a:lnTo>
                    <a:lnTo>
                      <a:pt x="44861" y="246520"/>
                    </a:lnTo>
                    <a:lnTo>
                      <a:pt x="449912" y="24652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</p:grp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2DD2155F-A465-4CC6-B94F-6353E6541157}"/>
                </a:ext>
              </a:extLst>
            </p:cNvPr>
            <p:cNvSpPr txBox="1"/>
            <p:nvPr/>
          </p:nvSpPr>
          <p:spPr>
            <a:xfrm>
              <a:off x="6307308" y="3345580"/>
              <a:ext cx="402590" cy="17167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3180" marR="5080" indent="-43815">
                <a:lnSpc>
                  <a:spcPct val="100000"/>
                </a:lnSpc>
                <a:spcBef>
                  <a:spcPts val="100"/>
                </a:spcBef>
              </a:pPr>
              <a:r>
                <a:rPr sz="1100" b="1" dirty="0">
                  <a:latin typeface="Arial"/>
                  <a:cs typeface="Arial"/>
                </a:rPr>
                <a:t>Target</a:t>
              </a:r>
              <a:r>
                <a:rPr sz="1100" b="1" spc="15" dirty="0">
                  <a:latin typeface="Arial"/>
                  <a:cs typeface="Arial"/>
                </a:rPr>
                <a:t> </a:t>
              </a:r>
              <a:r>
                <a:rPr sz="1100" b="1" spc="-20" dirty="0">
                  <a:latin typeface="Arial"/>
                  <a:cs typeface="Arial"/>
                </a:rPr>
                <a:t>Code</a:t>
              </a:r>
              <a:r>
                <a:rPr sz="1100" b="1" spc="500" dirty="0">
                  <a:latin typeface="Arial"/>
                  <a:cs typeface="Arial"/>
                </a:rPr>
                <a:t> </a:t>
              </a:r>
              <a:r>
                <a:rPr sz="1100" b="1" spc="-10" dirty="0">
                  <a:latin typeface="Arial"/>
                  <a:cs typeface="Arial"/>
                </a:rPr>
                <a:t>Synthesis</a:t>
              </a:r>
              <a:endParaRPr sz="1100" b="1">
                <a:latin typeface="Arial"/>
                <a:cs typeface="Arial"/>
              </a:endParaRPr>
            </a:p>
          </p:txBody>
        </p:sp>
        <p:grpSp>
          <p:nvGrpSpPr>
            <p:cNvPr id="18" name="object 17">
              <a:extLst>
                <a:ext uri="{FF2B5EF4-FFF2-40B4-BE49-F238E27FC236}">
                  <a16:creationId xmlns:a16="http://schemas.microsoft.com/office/drawing/2014/main" id="{C11E0692-0F88-45F2-A27D-CBED1AA5E45F}"/>
                </a:ext>
              </a:extLst>
            </p:cNvPr>
            <p:cNvGrpSpPr/>
            <p:nvPr/>
          </p:nvGrpSpPr>
          <p:grpSpPr>
            <a:xfrm>
              <a:off x="6929636" y="3145687"/>
              <a:ext cx="496570" cy="248285"/>
              <a:chOff x="5372212" y="2849340"/>
              <a:chExt cx="496570" cy="248285"/>
            </a:xfrm>
          </p:grpSpPr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ADFC0AE0-2EC4-40DA-B912-8422A37191BF}"/>
                  </a:ext>
                </a:extLst>
              </p:cNvPr>
              <p:cNvSpPr/>
              <p:nvPr/>
            </p:nvSpPr>
            <p:spPr>
              <a:xfrm>
                <a:off x="5372847" y="2849975"/>
                <a:ext cx="4953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014">
                    <a:moveTo>
                      <a:pt x="450012" y="0"/>
                    </a:moveTo>
                    <a:lnTo>
                      <a:pt x="45011" y="0"/>
                    </a:lnTo>
                    <a:lnTo>
                      <a:pt x="34720" y="1247"/>
                    </a:lnTo>
                    <a:lnTo>
                      <a:pt x="4196" y="25151"/>
                    </a:lnTo>
                    <a:lnTo>
                      <a:pt x="0" y="44962"/>
                    </a:lnTo>
                    <a:lnTo>
                      <a:pt x="0" y="201657"/>
                    </a:lnTo>
                    <a:lnTo>
                      <a:pt x="16735" y="236989"/>
                    </a:lnTo>
                    <a:lnTo>
                      <a:pt x="45011" y="246670"/>
                    </a:lnTo>
                    <a:lnTo>
                      <a:pt x="450012" y="246670"/>
                    </a:lnTo>
                    <a:lnTo>
                      <a:pt x="485381" y="229803"/>
                    </a:lnTo>
                    <a:lnTo>
                      <a:pt x="494923" y="201657"/>
                    </a:lnTo>
                    <a:lnTo>
                      <a:pt x="494923" y="44962"/>
                    </a:lnTo>
                    <a:lnTo>
                      <a:pt x="478188" y="9531"/>
                    </a:lnTo>
                    <a:lnTo>
                      <a:pt x="4500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7C5B1042-29C9-4F8E-B05B-AD9E2E16E329}"/>
                  </a:ext>
                </a:extLst>
              </p:cNvPr>
              <p:cNvSpPr/>
              <p:nvPr/>
            </p:nvSpPr>
            <p:spPr>
              <a:xfrm>
                <a:off x="5372847" y="2849975"/>
                <a:ext cx="4953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014">
                    <a:moveTo>
                      <a:pt x="450012" y="246670"/>
                    </a:moveTo>
                    <a:lnTo>
                      <a:pt x="485381" y="229803"/>
                    </a:lnTo>
                    <a:lnTo>
                      <a:pt x="494923" y="201657"/>
                    </a:lnTo>
                    <a:lnTo>
                      <a:pt x="494923" y="44962"/>
                    </a:lnTo>
                    <a:lnTo>
                      <a:pt x="478188" y="9531"/>
                    </a:lnTo>
                    <a:lnTo>
                      <a:pt x="450012" y="0"/>
                    </a:lnTo>
                    <a:lnTo>
                      <a:pt x="45011" y="0"/>
                    </a:lnTo>
                    <a:lnTo>
                      <a:pt x="9541" y="16717"/>
                    </a:lnTo>
                    <a:lnTo>
                      <a:pt x="0" y="44962"/>
                    </a:lnTo>
                    <a:lnTo>
                      <a:pt x="0" y="201657"/>
                    </a:lnTo>
                    <a:lnTo>
                      <a:pt x="16735" y="236989"/>
                    </a:lnTo>
                    <a:lnTo>
                      <a:pt x="45011" y="246670"/>
                    </a:lnTo>
                    <a:lnTo>
                      <a:pt x="450012" y="24667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</p:grp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A92900BE-B3F0-4A46-86E5-9291BC0BAE76}"/>
                </a:ext>
              </a:extLst>
            </p:cNvPr>
            <p:cNvSpPr txBox="1"/>
            <p:nvPr/>
          </p:nvSpPr>
          <p:spPr>
            <a:xfrm>
              <a:off x="6963842" y="3207947"/>
              <a:ext cx="440690" cy="17167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100" b="1" dirty="0">
                  <a:latin typeface="Arial"/>
                  <a:cs typeface="Arial"/>
                </a:rPr>
                <a:t>Symbol</a:t>
              </a:r>
              <a:r>
                <a:rPr sz="1100" b="1" spc="-25" dirty="0">
                  <a:latin typeface="Arial"/>
                  <a:cs typeface="Arial"/>
                </a:rPr>
                <a:t> </a:t>
              </a:r>
              <a:r>
                <a:rPr sz="1100" b="1" spc="-10" dirty="0">
                  <a:latin typeface="Arial"/>
                  <a:cs typeface="Arial"/>
                </a:rPr>
                <a:t>Table</a:t>
              </a:r>
              <a:endParaRPr sz="1100" b="1">
                <a:latin typeface="Arial"/>
                <a:cs typeface="Arial"/>
              </a:endParaRPr>
            </a:p>
          </p:txBody>
        </p:sp>
        <p:grpSp>
          <p:nvGrpSpPr>
            <p:cNvPr id="22" name="object 21">
              <a:extLst>
                <a:ext uri="{FF2B5EF4-FFF2-40B4-BE49-F238E27FC236}">
                  <a16:creationId xmlns:a16="http://schemas.microsoft.com/office/drawing/2014/main" id="{820103E5-AEED-456A-B159-112C23D6B7E3}"/>
                </a:ext>
              </a:extLst>
            </p:cNvPr>
            <p:cNvGrpSpPr/>
            <p:nvPr/>
          </p:nvGrpSpPr>
          <p:grpSpPr>
            <a:xfrm>
              <a:off x="6479573" y="3153507"/>
              <a:ext cx="721360" cy="1059815"/>
              <a:chOff x="4922149" y="2857160"/>
              <a:chExt cx="721360" cy="1059815"/>
            </a:xfrm>
          </p:grpSpPr>
          <p:pic>
            <p:nvPicPr>
              <p:cNvPr id="23" name="object 22">
                <a:extLst>
                  <a:ext uri="{FF2B5EF4-FFF2-40B4-BE49-F238E27FC236}">
                    <a16:creationId xmlns:a16="http://schemas.microsoft.com/office/drawing/2014/main" id="{4FE1D7B2-F267-4AAB-A044-23771588204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192751" y="2857160"/>
                <a:ext cx="180094" cy="74805"/>
              </a:xfrm>
              <a:prstGeom prst="rect">
                <a:avLst/>
              </a:prstGeom>
            </p:spPr>
          </p:pic>
          <p:pic>
            <p:nvPicPr>
              <p:cNvPr id="24" name="object 23">
                <a:extLst>
                  <a:ext uri="{FF2B5EF4-FFF2-40B4-BE49-F238E27FC236}">
                    <a16:creationId xmlns:a16="http://schemas.microsoft.com/office/drawing/2014/main" id="{BD56BE2C-8E1F-4F51-8C0F-62F202CE731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92751" y="3036812"/>
                <a:ext cx="180094" cy="74804"/>
              </a:xfrm>
              <a:prstGeom prst="rect">
                <a:avLst/>
              </a:prstGeom>
            </p:spPr>
          </p:pic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B7E7A0DB-1706-4184-A5BE-E6D23AD84882}"/>
                  </a:ext>
                </a:extLst>
              </p:cNvPr>
              <p:cNvSpPr/>
              <p:nvPr/>
            </p:nvSpPr>
            <p:spPr>
              <a:xfrm>
                <a:off x="4922784" y="3556850"/>
                <a:ext cx="72009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359410">
                    <a:moveTo>
                      <a:pt x="675018" y="359101"/>
                    </a:moveTo>
                    <a:lnTo>
                      <a:pt x="710488" y="342384"/>
                    </a:lnTo>
                    <a:lnTo>
                      <a:pt x="720029" y="314288"/>
                    </a:lnTo>
                    <a:lnTo>
                      <a:pt x="720029" y="44962"/>
                    </a:lnTo>
                    <a:lnTo>
                      <a:pt x="703294" y="9631"/>
                    </a:lnTo>
                    <a:lnTo>
                      <a:pt x="675018" y="0"/>
                    </a:lnTo>
                    <a:lnTo>
                      <a:pt x="45011" y="0"/>
                    </a:lnTo>
                    <a:lnTo>
                      <a:pt x="9541" y="16817"/>
                    </a:lnTo>
                    <a:lnTo>
                      <a:pt x="0" y="44962"/>
                    </a:lnTo>
                    <a:lnTo>
                      <a:pt x="0" y="314288"/>
                    </a:lnTo>
                    <a:lnTo>
                      <a:pt x="16735" y="349570"/>
                    </a:lnTo>
                    <a:lnTo>
                      <a:pt x="45011" y="359101"/>
                    </a:lnTo>
                    <a:lnTo>
                      <a:pt x="675018" y="35910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</p:grp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A1C6630D-530D-45B0-876A-CBE1665B7E14}"/>
                </a:ext>
              </a:extLst>
            </p:cNvPr>
            <p:cNvSpPr txBox="1"/>
            <p:nvPr/>
          </p:nvSpPr>
          <p:spPr>
            <a:xfrm>
              <a:off x="6744231" y="3971063"/>
              <a:ext cx="203835" cy="904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10" dirty="0">
                  <a:latin typeface="Arial"/>
                  <a:cs typeface="Arial"/>
                </a:rPr>
                <a:t>Linker</a:t>
              </a:r>
              <a:endParaRPr sz="1100" b="1">
                <a:latin typeface="Arial"/>
                <a:cs typeface="Arial"/>
              </a:endParaRPr>
            </a:p>
          </p:txBody>
        </p:sp>
        <p:grpSp>
          <p:nvGrpSpPr>
            <p:cNvPr id="27" name="object 26">
              <a:extLst>
                <a:ext uri="{FF2B5EF4-FFF2-40B4-BE49-F238E27FC236}">
                  <a16:creationId xmlns:a16="http://schemas.microsoft.com/office/drawing/2014/main" id="{A0C84855-061E-4B76-9AC6-34C5D85533F9}"/>
                </a:ext>
              </a:extLst>
            </p:cNvPr>
            <p:cNvGrpSpPr/>
            <p:nvPr/>
          </p:nvGrpSpPr>
          <p:grpSpPr>
            <a:xfrm>
              <a:off x="6029511" y="2010772"/>
              <a:ext cx="1621790" cy="2786380"/>
              <a:chOff x="4472087" y="1714425"/>
              <a:chExt cx="1621790" cy="2786380"/>
            </a:xfrm>
          </p:grpSpPr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B583CA18-51FA-42B4-869F-38E346F70F39}"/>
                  </a:ext>
                </a:extLst>
              </p:cNvPr>
              <p:cNvSpPr/>
              <p:nvPr/>
            </p:nvSpPr>
            <p:spPr>
              <a:xfrm>
                <a:off x="5282774" y="2344808"/>
                <a:ext cx="0" cy="135255"/>
              </a:xfrm>
              <a:custGeom>
                <a:avLst/>
                <a:gdLst/>
                <a:ahLst/>
                <a:cxnLst/>
                <a:rect l="l" t="t" r="r" b="b"/>
                <a:pathLst>
                  <a:path h="135255">
                    <a:moveTo>
                      <a:pt x="0" y="0"/>
                    </a:moveTo>
                    <a:lnTo>
                      <a:pt x="0" y="135236"/>
                    </a:lnTo>
                  </a:path>
                </a:pathLst>
              </a:custGeom>
              <a:ln w="35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724C7FBC-544D-4905-BE2B-9E1E3359CF30}"/>
                  </a:ext>
                </a:extLst>
              </p:cNvPr>
              <p:cNvSpPr/>
              <p:nvPr/>
            </p:nvSpPr>
            <p:spPr>
              <a:xfrm>
                <a:off x="5266538" y="2475853"/>
                <a:ext cx="3302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48894">
                    <a:moveTo>
                      <a:pt x="32471" y="0"/>
                    </a:moveTo>
                    <a:lnTo>
                      <a:pt x="0" y="0"/>
                    </a:lnTo>
                    <a:lnTo>
                      <a:pt x="16235" y="48554"/>
                    </a:lnTo>
                    <a:lnTo>
                      <a:pt x="3247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D5D5C65F-44EE-496C-B322-1108A4666971}"/>
                  </a:ext>
                </a:extLst>
              </p:cNvPr>
              <p:cNvSpPr/>
              <p:nvPr/>
            </p:nvSpPr>
            <p:spPr>
              <a:xfrm>
                <a:off x="5282774" y="3377350"/>
                <a:ext cx="0" cy="135890"/>
              </a:xfrm>
              <a:custGeom>
                <a:avLst/>
                <a:gdLst/>
                <a:ahLst/>
                <a:cxnLst/>
                <a:rect l="l" t="t" r="r" b="b"/>
                <a:pathLst>
                  <a:path h="135889">
                    <a:moveTo>
                      <a:pt x="0" y="0"/>
                    </a:moveTo>
                    <a:lnTo>
                      <a:pt x="0" y="135286"/>
                    </a:lnTo>
                  </a:path>
                </a:pathLst>
              </a:custGeom>
              <a:ln w="35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1" name="object 30">
                <a:extLst>
                  <a:ext uri="{FF2B5EF4-FFF2-40B4-BE49-F238E27FC236}">
                    <a16:creationId xmlns:a16="http://schemas.microsoft.com/office/drawing/2014/main" id="{C93A32A2-F081-430F-A34C-1C0B640584FB}"/>
                  </a:ext>
                </a:extLst>
              </p:cNvPr>
              <p:cNvSpPr/>
              <p:nvPr/>
            </p:nvSpPr>
            <p:spPr>
              <a:xfrm>
                <a:off x="5266538" y="3508395"/>
                <a:ext cx="3302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48895">
                    <a:moveTo>
                      <a:pt x="32471" y="0"/>
                    </a:moveTo>
                    <a:lnTo>
                      <a:pt x="0" y="0"/>
                    </a:lnTo>
                    <a:lnTo>
                      <a:pt x="16235" y="48455"/>
                    </a:lnTo>
                    <a:lnTo>
                      <a:pt x="3247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45242C6D-125C-4F84-9758-3DB406DCE99E}"/>
                  </a:ext>
                </a:extLst>
              </p:cNvPr>
              <p:cNvSpPr/>
              <p:nvPr/>
            </p:nvSpPr>
            <p:spPr>
              <a:xfrm>
                <a:off x="4945615" y="2928373"/>
                <a:ext cx="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h="57150">
                    <a:moveTo>
                      <a:pt x="0" y="0"/>
                    </a:moveTo>
                    <a:lnTo>
                      <a:pt x="0" y="56889"/>
                    </a:lnTo>
                  </a:path>
                </a:pathLst>
              </a:custGeom>
              <a:ln w="35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E4D7EAD3-631A-48A9-9D24-4A8859821EEA}"/>
                  </a:ext>
                </a:extLst>
              </p:cNvPr>
              <p:cNvSpPr/>
              <p:nvPr/>
            </p:nvSpPr>
            <p:spPr>
              <a:xfrm>
                <a:off x="4929329" y="2981020"/>
                <a:ext cx="32384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48894">
                    <a:moveTo>
                      <a:pt x="32371" y="0"/>
                    </a:moveTo>
                    <a:lnTo>
                      <a:pt x="0" y="0"/>
                    </a:lnTo>
                    <a:lnTo>
                      <a:pt x="16285" y="48605"/>
                    </a:lnTo>
                    <a:lnTo>
                      <a:pt x="3237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4" name="object 33">
                <a:extLst>
                  <a:ext uri="{FF2B5EF4-FFF2-40B4-BE49-F238E27FC236}">
                    <a16:creationId xmlns:a16="http://schemas.microsoft.com/office/drawing/2014/main" id="{983B4483-AB88-4EBE-BFE2-068FAAD19B2E}"/>
                  </a:ext>
                </a:extLst>
              </p:cNvPr>
              <p:cNvSpPr/>
              <p:nvPr/>
            </p:nvSpPr>
            <p:spPr>
              <a:xfrm>
                <a:off x="5282774" y="1716330"/>
                <a:ext cx="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h="225425">
                    <a:moveTo>
                      <a:pt x="0" y="0"/>
                    </a:moveTo>
                    <a:lnTo>
                      <a:pt x="0" y="225112"/>
                    </a:lnTo>
                  </a:path>
                </a:pathLst>
              </a:custGeom>
              <a:ln w="35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A0CDF60C-C3F3-4703-A8A0-92F5E1CA9F31}"/>
                  </a:ext>
                </a:extLst>
              </p:cNvPr>
              <p:cNvSpPr/>
              <p:nvPr/>
            </p:nvSpPr>
            <p:spPr>
              <a:xfrm>
                <a:off x="5266538" y="1937200"/>
                <a:ext cx="3302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48894">
                    <a:moveTo>
                      <a:pt x="32471" y="0"/>
                    </a:moveTo>
                    <a:lnTo>
                      <a:pt x="0" y="0"/>
                    </a:lnTo>
                    <a:lnTo>
                      <a:pt x="16235" y="48455"/>
                    </a:lnTo>
                    <a:lnTo>
                      <a:pt x="3247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62EA54FF-7006-475B-8AD4-9CB8EE8B15C6}"/>
                  </a:ext>
                </a:extLst>
              </p:cNvPr>
              <p:cNvSpPr/>
              <p:nvPr/>
            </p:nvSpPr>
            <p:spPr>
              <a:xfrm>
                <a:off x="4472722" y="4005777"/>
                <a:ext cx="1616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6710">
                    <a:moveTo>
                      <a:pt x="0" y="0"/>
                    </a:moveTo>
                    <a:lnTo>
                      <a:pt x="1616557" y="0"/>
                    </a:lnTo>
                  </a:path>
                </a:pathLst>
              </a:custGeom>
              <a:ln w="3175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7" name="object 36">
                <a:extLst>
                  <a:ext uri="{FF2B5EF4-FFF2-40B4-BE49-F238E27FC236}">
                    <a16:creationId xmlns:a16="http://schemas.microsoft.com/office/drawing/2014/main" id="{B82B7419-DB80-40FD-95B1-10548A83978A}"/>
                  </a:ext>
                </a:extLst>
              </p:cNvPr>
              <p:cNvSpPr/>
              <p:nvPr/>
            </p:nvSpPr>
            <p:spPr>
              <a:xfrm>
                <a:off x="6092877" y="1908456"/>
                <a:ext cx="0" cy="2095500"/>
              </a:xfrm>
              <a:custGeom>
                <a:avLst/>
                <a:gdLst/>
                <a:ahLst/>
                <a:cxnLst/>
                <a:rect l="l" t="t" r="r" b="b"/>
                <a:pathLst>
                  <a:path h="2095500">
                    <a:moveTo>
                      <a:pt x="0" y="0"/>
                    </a:moveTo>
                    <a:lnTo>
                      <a:pt x="0" y="2094975"/>
                    </a:lnTo>
                  </a:path>
                </a:pathLst>
              </a:custGeom>
              <a:ln w="3175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8" name="object 37">
                <a:extLst>
                  <a:ext uri="{FF2B5EF4-FFF2-40B4-BE49-F238E27FC236}">
                    <a16:creationId xmlns:a16="http://schemas.microsoft.com/office/drawing/2014/main" id="{5CC08AA9-5254-4824-9248-0015850F6868}"/>
                  </a:ext>
                </a:extLst>
              </p:cNvPr>
              <p:cNvSpPr/>
              <p:nvPr/>
            </p:nvSpPr>
            <p:spPr>
              <a:xfrm>
                <a:off x="6089879" y="1895981"/>
                <a:ext cx="3175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6985">
                    <a:moveTo>
                      <a:pt x="2997" y="6537"/>
                    </a:moveTo>
                    <a:lnTo>
                      <a:pt x="2997" y="0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148C517B-7674-4448-9506-4C3702A322D5}"/>
                  </a:ext>
                </a:extLst>
              </p:cNvPr>
              <p:cNvSpPr/>
              <p:nvPr/>
            </p:nvSpPr>
            <p:spPr>
              <a:xfrm>
                <a:off x="4482863" y="1895981"/>
                <a:ext cx="16014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01470">
                    <a:moveTo>
                      <a:pt x="0" y="0"/>
                    </a:moveTo>
                    <a:lnTo>
                      <a:pt x="1600921" y="0"/>
                    </a:lnTo>
                  </a:path>
                </a:pathLst>
              </a:custGeom>
              <a:ln w="3175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1FD688F1-414A-454A-B372-753148E475DD}"/>
                  </a:ext>
                </a:extLst>
              </p:cNvPr>
              <p:cNvSpPr/>
              <p:nvPr/>
            </p:nvSpPr>
            <p:spPr>
              <a:xfrm>
                <a:off x="4472722" y="1895981"/>
                <a:ext cx="4445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714">
                    <a:moveTo>
                      <a:pt x="4196" y="0"/>
                    </a:moveTo>
                    <a:lnTo>
                      <a:pt x="0" y="0"/>
                    </a:lnTo>
                    <a:lnTo>
                      <a:pt x="0" y="5289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652B1889-F7DA-4535-9550-5999606A7BFE}"/>
                  </a:ext>
                </a:extLst>
              </p:cNvPr>
              <p:cNvSpPr/>
              <p:nvPr/>
            </p:nvSpPr>
            <p:spPr>
              <a:xfrm>
                <a:off x="4472722" y="1907259"/>
                <a:ext cx="0" cy="2095500"/>
              </a:xfrm>
              <a:custGeom>
                <a:avLst/>
                <a:gdLst/>
                <a:ahLst/>
                <a:cxnLst/>
                <a:rect l="l" t="t" r="r" b="b"/>
                <a:pathLst>
                  <a:path h="2095500">
                    <a:moveTo>
                      <a:pt x="0" y="0"/>
                    </a:moveTo>
                    <a:lnTo>
                      <a:pt x="0" y="2094925"/>
                    </a:lnTo>
                  </a:path>
                </a:pathLst>
              </a:custGeom>
              <a:ln w="3175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42" name="object 41">
                <a:extLst>
                  <a:ext uri="{FF2B5EF4-FFF2-40B4-BE49-F238E27FC236}">
                    <a16:creationId xmlns:a16="http://schemas.microsoft.com/office/drawing/2014/main" id="{CECA1A31-F030-431A-AD6E-0881DD27F9BA}"/>
                  </a:ext>
                </a:extLst>
              </p:cNvPr>
              <p:cNvSpPr/>
              <p:nvPr/>
            </p:nvSpPr>
            <p:spPr>
              <a:xfrm>
                <a:off x="4922784" y="4140450"/>
                <a:ext cx="72009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359410">
                    <a:moveTo>
                      <a:pt x="0" y="179625"/>
                    </a:moveTo>
                    <a:lnTo>
                      <a:pt x="10141" y="136514"/>
                    </a:lnTo>
                    <a:lnTo>
                      <a:pt x="41414" y="96377"/>
                    </a:lnTo>
                    <a:lnTo>
                      <a:pt x="72037" y="71850"/>
                    </a:lnTo>
                    <a:lnTo>
                      <a:pt x="110354" y="50292"/>
                    </a:lnTo>
                    <a:lnTo>
                      <a:pt x="155366" y="31713"/>
                    </a:lnTo>
                    <a:lnTo>
                      <a:pt x="205872" y="17341"/>
                    </a:lnTo>
                    <a:lnTo>
                      <a:pt x="259776" y="7181"/>
                    </a:lnTo>
                    <a:lnTo>
                      <a:pt x="316827" y="1237"/>
                    </a:lnTo>
                    <a:lnTo>
                      <a:pt x="345602" y="0"/>
                    </a:lnTo>
                    <a:lnTo>
                      <a:pt x="374377" y="0"/>
                    </a:lnTo>
                    <a:lnTo>
                      <a:pt x="432077" y="3588"/>
                    </a:lnTo>
                    <a:lnTo>
                      <a:pt x="487879" y="12011"/>
                    </a:lnTo>
                    <a:lnTo>
                      <a:pt x="540084" y="23908"/>
                    </a:lnTo>
                    <a:lnTo>
                      <a:pt x="588043" y="40755"/>
                    </a:lnTo>
                    <a:lnTo>
                      <a:pt x="629357" y="60452"/>
                    </a:lnTo>
                    <a:lnTo>
                      <a:pt x="664227" y="83866"/>
                    </a:lnTo>
                    <a:lnTo>
                      <a:pt x="701395" y="122766"/>
                    </a:lnTo>
                    <a:lnTo>
                      <a:pt x="718780" y="165253"/>
                    </a:lnTo>
                    <a:lnTo>
                      <a:pt x="720029" y="179625"/>
                    </a:lnTo>
                    <a:lnTo>
                      <a:pt x="718780" y="193997"/>
                    </a:lnTo>
                    <a:lnTo>
                      <a:pt x="701395" y="236485"/>
                    </a:lnTo>
                    <a:lnTo>
                      <a:pt x="664227" y="275384"/>
                    </a:lnTo>
                    <a:lnTo>
                      <a:pt x="629357" y="298674"/>
                    </a:lnTo>
                    <a:lnTo>
                      <a:pt x="588043" y="318992"/>
                    </a:lnTo>
                    <a:lnTo>
                      <a:pt x="540084" y="335221"/>
                    </a:lnTo>
                    <a:lnTo>
                      <a:pt x="487879" y="347732"/>
                    </a:lnTo>
                    <a:lnTo>
                      <a:pt x="432077" y="355537"/>
                    </a:lnTo>
                    <a:lnTo>
                      <a:pt x="374377" y="359130"/>
                    </a:lnTo>
                    <a:lnTo>
                      <a:pt x="345602" y="359130"/>
                    </a:lnTo>
                    <a:lnTo>
                      <a:pt x="287951" y="355537"/>
                    </a:lnTo>
                    <a:lnTo>
                      <a:pt x="232150" y="347732"/>
                    </a:lnTo>
                    <a:lnTo>
                      <a:pt x="179945" y="335221"/>
                    </a:lnTo>
                    <a:lnTo>
                      <a:pt x="132535" y="318992"/>
                    </a:lnTo>
                    <a:lnTo>
                      <a:pt x="90621" y="298674"/>
                    </a:lnTo>
                    <a:lnTo>
                      <a:pt x="55801" y="275384"/>
                    </a:lnTo>
                    <a:lnTo>
                      <a:pt x="18583" y="236485"/>
                    </a:lnTo>
                    <a:lnTo>
                      <a:pt x="1248" y="193997"/>
                    </a:lnTo>
                    <a:lnTo>
                      <a:pt x="0" y="17962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</p:grpSp>
        <p:sp>
          <p:nvSpPr>
            <p:cNvPr id="43" name="object 42">
              <a:extLst>
                <a:ext uri="{FF2B5EF4-FFF2-40B4-BE49-F238E27FC236}">
                  <a16:creationId xmlns:a16="http://schemas.microsoft.com/office/drawing/2014/main" id="{3F68E99D-C9E4-4B1F-A953-29717DB992C7}"/>
                </a:ext>
              </a:extLst>
            </p:cNvPr>
            <p:cNvSpPr txBox="1"/>
            <p:nvPr/>
          </p:nvSpPr>
          <p:spPr>
            <a:xfrm>
              <a:off x="6666848" y="4512670"/>
              <a:ext cx="359410" cy="17167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4930" marR="5080" indent="-75565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10" dirty="0">
                  <a:latin typeface="Arial"/>
                  <a:cs typeface="Arial"/>
                </a:rPr>
                <a:t>Executable</a:t>
              </a:r>
              <a:r>
                <a:rPr sz="1100" b="1" spc="500" dirty="0">
                  <a:latin typeface="Arial"/>
                  <a:cs typeface="Arial"/>
                </a:rPr>
                <a:t> </a:t>
              </a:r>
              <a:r>
                <a:rPr sz="1100" b="1" spc="-10" dirty="0">
                  <a:latin typeface="Arial"/>
                  <a:cs typeface="Arial"/>
                </a:rPr>
                <a:t>Image</a:t>
              </a:r>
              <a:endParaRPr sz="1100" b="1" dirty="0">
                <a:latin typeface="Arial"/>
                <a:cs typeface="Arial"/>
              </a:endParaRPr>
            </a:p>
          </p:txBody>
        </p:sp>
        <p:sp>
          <p:nvSpPr>
            <p:cNvPr id="44" name="object 43">
              <a:extLst>
                <a:ext uri="{FF2B5EF4-FFF2-40B4-BE49-F238E27FC236}">
                  <a16:creationId xmlns:a16="http://schemas.microsoft.com/office/drawing/2014/main" id="{195EC8E5-9226-427C-B841-BBCA170E9A54}"/>
                </a:ext>
              </a:extLst>
            </p:cNvPr>
            <p:cNvSpPr/>
            <p:nvPr/>
          </p:nvSpPr>
          <p:spPr>
            <a:xfrm>
              <a:off x="5220072" y="3853197"/>
              <a:ext cx="720090" cy="359410"/>
            </a:xfrm>
            <a:custGeom>
              <a:avLst/>
              <a:gdLst/>
              <a:ahLst/>
              <a:cxnLst/>
              <a:rect l="l" t="t" r="r" b="b"/>
              <a:pathLst>
                <a:path w="720089" h="359410">
                  <a:moveTo>
                    <a:pt x="0" y="179600"/>
                  </a:moveTo>
                  <a:lnTo>
                    <a:pt x="10169" y="136484"/>
                  </a:lnTo>
                  <a:lnTo>
                    <a:pt x="41421" y="96362"/>
                  </a:lnTo>
                  <a:lnTo>
                    <a:pt x="72054" y="71860"/>
                  </a:lnTo>
                  <a:lnTo>
                    <a:pt x="110371" y="50302"/>
                  </a:lnTo>
                  <a:lnTo>
                    <a:pt x="155392" y="31688"/>
                  </a:lnTo>
                  <a:lnTo>
                    <a:pt x="205864" y="17316"/>
                  </a:lnTo>
                  <a:lnTo>
                    <a:pt x="259812" y="7186"/>
                  </a:lnTo>
                  <a:lnTo>
                    <a:pt x="316858" y="1247"/>
                  </a:lnTo>
                  <a:lnTo>
                    <a:pt x="345633" y="0"/>
                  </a:lnTo>
                  <a:lnTo>
                    <a:pt x="374404" y="0"/>
                  </a:lnTo>
                  <a:lnTo>
                    <a:pt x="432069" y="3593"/>
                  </a:lnTo>
                  <a:lnTo>
                    <a:pt x="487876" y="12026"/>
                  </a:lnTo>
                  <a:lnTo>
                    <a:pt x="540106" y="24003"/>
                  </a:lnTo>
                  <a:lnTo>
                    <a:pt x="587465" y="40770"/>
                  </a:lnTo>
                  <a:lnTo>
                    <a:pt x="629479" y="60432"/>
                  </a:lnTo>
                  <a:lnTo>
                    <a:pt x="664249" y="83836"/>
                  </a:lnTo>
                  <a:lnTo>
                    <a:pt x="701417" y="122761"/>
                  </a:lnTo>
                  <a:lnTo>
                    <a:pt x="718902" y="165228"/>
                  </a:lnTo>
                  <a:lnTo>
                    <a:pt x="720051" y="179600"/>
                  </a:lnTo>
                  <a:lnTo>
                    <a:pt x="718902" y="193972"/>
                  </a:lnTo>
                  <a:lnTo>
                    <a:pt x="701417" y="236490"/>
                  </a:lnTo>
                  <a:lnTo>
                    <a:pt x="664249" y="275364"/>
                  </a:lnTo>
                  <a:lnTo>
                    <a:pt x="629479" y="298669"/>
                  </a:lnTo>
                  <a:lnTo>
                    <a:pt x="587465" y="318480"/>
                  </a:lnTo>
                  <a:lnTo>
                    <a:pt x="540106" y="335198"/>
                  </a:lnTo>
                  <a:lnTo>
                    <a:pt x="487876" y="347723"/>
                  </a:lnTo>
                  <a:lnTo>
                    <a:pt x="432069" y="355508"/>
                  </a:lnTo>
                  <a:lnTo>
                    <a:pt x="374404" y="359101"/>
                  </a:lnTo>
                  <a:lnTo>
                    <a:pt x="345633" y="359101"/>
                  </a:lnTo>
                  <a:lnTo>
                    <a:pt x="288088" y="355508"/>
                  </a:lnTo>
                  <a:lnTo>
                    <a:pt x="232281" y="347723"/>
                  </a:lnTo>
                  <a:lnTo>
                    <a:pt x="180071" y="335198"/>
                  </a:lnTo>
                  <a:lnTo>
                    <a:pt x="132077" y="318480"/>
                  </a:lnTo>
                  <a:lnTo>
                    <a:pt x="90653" y="298669"/>
                  </a:lnTo>
                  <a:lnTo>
                    <a:pt x="55808" y="275364"/>
                  </a:lnTo>
                  <a:lnTo>
                    <a:pt x="18602" y="236490"/>
                  </a:lnTo>
                  <a:lnTo>
                    <a:pt x="1239" y="193972"/>
                  </a:lnTo>
                  <a:lnTo>
                    <a:pt x="0" y="1796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00" b="1"/>
            </a:p>
          </p:txBody>
        </p:sp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7D50BE6B-D1E1-471D-B690-4D6855612531}"/>
                </a:ext>
              </a:extLst>
            </p:cNvPr>
            <p:cNvSpPr txBox="1"/>
            <p:nvPr/>
          </p:nvSpPr>
          <p:spPr>
            <a:xfrm>
              <a:off x="5394064" y="3929195"/>
              <a:ext cx="384175" cy="25289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indent="7874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10" dirty="0">
                  <a:latin typeface="Arial"/>
                  <a:cs typeface="Arial"/>
                </a:rPr>
                <a:t>Library</a:t>
              </a:r>
              <a:r>
                <a:rPr sz="1100" b="1" spc="500" dirty="0">
                  <a:latin typeface="Arial"/>
                  <a:cs typeface="Arial"/>
                </a:rPr>
                <a:t> </a:t>
              </a:r>
              <a:r>
                <a:rPr sz="1100" b="1" dirty="0">
                  <a:latin typeface="Arial"/>
                  <a:cs typeface="Arial"/>
                </a:rPr>
                <a:t>Object</a:t>
              </a:r>
              <a:r>
                <a:rPr sz="1100" b="1" spc="20" dirty="0">
                  <a:latin typeface="Arial"/>
                  <a:cs typeface="Arial"/>
                </a:rPr>
                <a:t> </a:t>
              </a:r>
              <a:r>
                <a:rPr sz="1100" b="1" spc="-10" dirty="0">
                  <a:latin typeface="Arial"/>
                  <a:cs typeface="Arial"/>
                </a:rPr>
                <a:t>Files</a:t>
              </a:r>
              <a:endParaRPr sz="1100" b="1">
                <a:latin typeface="Arial"/>
                <a:cs typeface="Arial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B8D3AFE4-A316-4F79-878B-3C50DE7AE64F}"/>
              </a:ext>
            </a:extLst>
          </p:cNvPr>
          <p:cNvSpPr/>
          <p:nvPr/>
        </p:nvSpPr>
        <p:spPr bwMode="auto">
          <a:xfrm>
            <a:off x="6307013" y="2960692"/>
            <a:ext cx="778241" cy="45148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AD728EF-59D1-4465-A1BF-B4088AD833BE}"/>
              </a:ext>
            </a:extLst>
          </p:cNvPr>
          <p:cNvSpPr/>
          <p:nvPr/>
        </p:nvSpPr>
        <p:spPr bwMode="auto">
          <a:xfrm>
            <a:off x="6300191" y="3476750"/>
            <a:ext cx="778241" cy="451483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728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6418C-A75C-47CF-A954-06BA2065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Linking, Loading,…Makefiles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D28F872-1477-4ED8-99D4-93E860B6A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</a:rPr>
              <a:t>Linking</a:t>
            </a:r>
            <a:r>
              <a:rPr lang="en-US" altLang="zh-CN"/>
              <a:t>: produce final executable program by combining other code (libraries) used by program</a:t>
            </a:r>
          </a:p>
          <a:p>
            <a:pPr lvl="1"/>
            <a:r>
              <a:rPr lang="en-US" altLang="zh-CN"/>
              <a:t>Dynamic Linking: instead of linking at compile time the linking is done at run-time</a:t>
            </a:r>
          </a:p>
          <a:p>
            <a:r>
              <a:rPr lang="en-US" altLang="zh-CN">
                <a:solidFill>
                  <a:srgbClr val="FF0000"/>
                </a:solidFill>
              </a:rPr>
              <a:t>Multi-file development</a:t>
            </a:r>
            <a:r>
              <a:rPr lang="en-US" altLang="zh-CN"/>
              <a:t>….Makefiles assist in this</a:t>
            </a:r>
          </a:p>
          <a:p>
            <a:pPr lvl="1"/>
            <a:r>
              <a:rPr lang="en-US" altLang="zh-CN"/>
              <a:t>Read tutorials on makefiles</a:t>
            </a:r>
          </a:p>
          <a:p>
            <a:r>
              <a:rPr lang="en-US" altLang="zh-CN">
                <a:solidFill>
                  <a:srgbClr val="FF0000"/>
                </a:solidFill>
              </a:rPr>
              <a:t>Loader</a:t>
            </a:r>
            <a:r>
              <a:rPr lang="en-US" altLang="zh-CN"/>
              <a:t>: load executable image generated by linker &amp; execute</a:t>
            </a:r>
          </a:p>
          <a:p>
            <a:pPr lvl="1"/>
            <a:r>
              <a:rPr lang="en-US" altLang="zh-CN"/>
              <a:t>Part of Operating system</a:t>
            </a:r>
          </a:p>
          <a:p>
            <a:pPr lvl="1"/>
            <a:r>
              <a:rPr lang="en-US" altLang="zh-CN"/>
              <a:t>Memory management system does the actual </a:t>
            </a:r>
            <a:r>
              <a:rPr lang="en-US" altLang="zh-CN">
                <a:solidFill>
                  <a:srgbClr val="FF0000"/>
                </a:solidFill>
              </a:rPr>
              <a:t>mapping</a:t>
            </a:r>
            <a:r>
              <a:rPr lang="en-US" altLang="zh-CN"/>
              <a:t> from user 	space to physical addresses</a:t>
            </a:r>
          </a:p>
          <a:p>
            <a:pPr lvl="2"/>
            <a:r>
              <a:rPr lang="en-US" altLang="zh-CN" sz="1800"/>
              <a:t>.ORIG x3000 refers to user space x3000</a:t>
            </a:r>
            <a:endParaRPr lang="en-US" altLang="zh-CN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290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6C03D-4F94-41B9-ADF7-7540BD3D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Compiler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B98351-B26B-4819-B9E9-471B2740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>
                <a:solidFill>
                  <a:srgbClr val="FF0000"/>
                </a:solidFill>
              </a:rPr>
              <a:t>Source Code Analysis</a:t>
            </a:r>
            <a:r>
              <a:rPr lang="en-US" altLang="zh-CN" sz="2000"/>
              <a:t>….</a:t>
            </a:r>
            <a:r>
              <a:rPr lang="en-US" altLang="zh-CN" sz="2000">
                <a:solidFill>
                  <a:srgbClr val="0070C0"/>
                </a:solidFill>
              </a:rPr>
              <a:t>you will learn the theory/foundation behind this in Foundations of Computing course</a:t>
            </a:r>
          </a:p>
          <a:p>
            <a:pPr lvl="1"/>
            <a:r>
              <a:rPr lang="en-US" altLang="zh-CN" sz="1600"/>
              <a:t>“front end”: parses programs to identify its pieces</a:t>
            </a:r>
          </a:p>
          <a:p>
            <a:pPr lvl="2"/>
            <a:r>
              <a:rPr lang="en-US" altLang="zh-CN" sz="1400"/>
              <a:t>variables, expressions, statements, functions, etc.</a:t>
            </a:r>
            <a:endParaRPr lang="en-US" altLang="zh-CN" sz="2000"/>
          </a:p>
          <a:p>
            <a:pPr lvl="1"/>
            <a:r>
              <a:rPr lang="en-US" altLang="zh-CN" sz="1600"/>
              <a:t>depends on language (not on target machine)</a:t>
            </a:r>
          </a:p>
          <a:p>
            <a:r>
              <a:rPr lang="en-US" altLang="zh-CN" sz="2000">
                <a:solidFill>
                  <a:srgbClr val="FF0000"/>
                </a:solidFill>
              </a:rPr>
              <a:t>Code Generation</a:t>
            </a:r>
            <a:r>
              <a:rPr lang="en-US" altLang="zh-CN" sz="2000"/>
              <a:t>… </a:t>
            </a:r>
            <a:r>
              <a:rPr lang="en-US" altLang="zh-CN" sz="2000">
                <a:solidFill>
                  <a:srgbClr val="0074BF"/>
                </a:solidFill>
              </a:rPr>
              <a:t>we will cover it implicitly in this course</a:t>
            </a:r>
          </a:p>
          <a:p>
            <a:pPr lvl="1"/>
            <a:r>
              <a:rPr lang="en-US" altLang="zh-CN" sz="1600"/>
              <a:t>“back end”: generates machine code from analyzed source</a:t>
            </a:r>
          </a:p>
          <a:p>
            <a:pPr lvl="1"/>
            <a:r>
              <a:rPr lang="en-US" altLang="zh-CN" sz="1600">
                <a:solidFill>
                  <a:schemeClr val="accent1"/>
                </a:solidFill>
              </a:rPr>
              <a:t>may optimize machine code to make it run more efficiently</a:t>
            </a:r>
          </a:p>
          <a:p>
            <a:pPr lvl="1"/>
            <a:r>
              <a:rPr lang="en-US" altLang="zh-CN" sz="1600"/>
              <a:t>very dependent on target machine</a:t>
            </a:r>
          </a:p>
          <a:p>
            <a:pPr lvl="1"/>
            <a:r>
              <a:rPr lang="en-US" altLang="zh-CN" sz="1600"/>
              <a:t>We will play the role of the code generation component as we discuss </a:t>
            </a:r>
            <a:r>
              <a:rPr lang="en-US" altLang="zh-CN" sz="1600" i="1" u="sng"/>
              <a:t>how different C concepts are implemented in LC3</a:t>
            </a:r>
          </a:p>
          <a:p>
            <a:pPr lvl="2"/>
            <a:r>
              <a:rPr lang="en-US" altLang="zh-CN" sz="1400"/>
              <a:t>This is what the compiler backend does</a:t>
            </a:r>
            <a:endParaRPr lang="en-US" altLang="zh-CN" sz="2000"/>
          </a:p>
          <a:p>
            <a:r>
              <a:rPr lang="en-US" altLang="zh-CN" sz="2000">
                <a:solidFill>
                  <a:schemeClr val="accent1"/>
                </a:solidFill>
              </a:rPr>
              <a:t>Symbol Table</a:t>
            </a:r>
          </a:p>
          <a:p>
            <a:pPr lvl="1"/>
            <a:r>
              <a:rPr lang="en-US" altLang="zh-CN" sz="1600"/>
              <a:t>map between symbolic names and items</a:t>
            </a:r>
          </a:p>
          <a:p>
            <a:pPr lvl="1"/>
            <a:r>
              <a:rPr lang="en-US" altLang="zh-CN" sz="1600"/>
              <a:t>like assembler, but more kinds of information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415557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6001</TotalTime>
  <Pages>0</Pages>
  <Words>3436</Words>
  <Characters>0</Characters>
  <Application>Microsoft Office PowerPoint</Application>
  <DocSecurity>0</DocSecurity>
  <PresentationFormat>全屏显示(4:3)</PresentationFormat>
  <Lines>0</Lines>
  <Paragraphs>635</Paragraphs>
  <Slides>61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61</vt:i4>
      </vt:variant>
    </vt:vector>
  </HeadingPairs>
  <TitlesOfParts>
    <vt:vector size="75" baseType="lpstr">
      <vt:lpstr>Arial-ItalicMT</vt:lpstr>
      <vt:lpstr>Gungsuh</vt:lpstr>
      <vt:lpstr>华文新魏</vt:lpstr>
      <vt:lpstr>微软雅黑</vt:lpstr>
      <vt:lpstr>Arial</vt:lpstr>
      <vt:lpstr>Calibri</vt:lpstr>
      <vt:lpstr>Comic Sans MS</vt:lpstr>
      <vt:lpstr>Courier New</vt:lpstr>
      <vt:lpstr>Impact</vt:lpstr>
      <vt:lpstr>Tahoma</vt:lpstr>
      <vt:lpstr>Times New Roman</vt:lpstr>
      <vt:lpstr>Wingdings</vt:lpstr>
      <vt:lpstr>1_Office 主题​​</vt:lpstr>
      <vt:lpstr>学术交流模板3-中文</vt:lpstr>
      <vt:lpstr>Chapters 11-13  Compiling C to Assembly –  the Run-time Stack </vt:lpstr>
      <vt:lpstr>Problem Transformation  - levels of abstraction</vt:lpstr>
      <vt:lpstr>Programming Languages</vt:lpstr>
      <vt:lpstr>Why use a High-Level Language? …our choice= C</vt:lpstr>
      <vt:lpstr>The Evolution of Programming</vt:lpstr>
      <vt:lpstr>Quick Note: Compilation vs. Interpretation</vt:lpstr>
      <vt:lpstr>Compiling a C Program</vt:lpstr>
      <vt:lpstr>Linking, Loading,…Makefiles</vt:lpstr>
      <vt:lpstr>Compiler</vt:lpstr>
      <vt:lpstr>A Simple C Program</vt:lpstr>
      <vt:lpstr>Symbol Table</vt:lpstr>
      <vt:lpstr>Implementing C: Translation from C to Assembly</vt:lpstr>
      <vt:lpstr>Translation: Allocation of Variables</vt:lpstr>
      <vt:lpstr>Start point for translation: Concept of Scope of Variable</vt:lpstr>
      <vt:lpstr>Defining a variable in C</vt:lpstr>
      <vt:lpstr>Scope: Global and Local</vt:lpstr>
      <vt:lpstr>Where can you put variables….?</vt:lpstr>
      <vt:lpstr>According to the C89 Standard...</vt:lpstr>
      <vt:lpstr>Scope vs. Lifetime</vt:lpstr>
      <vt:lpstr>Scope vs. Lifetime</vt:lpstr>
      <vt:lpstr>Memory</vt:lpstr>
      <vt:lpstr>Storage Class: Automatic Variables</vt:lpstr>
      <vt:lpstr>Static Variables</vt:lpstr>
      <vt:lpstr>Static Variables</vt:lpstr>
      <vt:lpstr>Confused?</vt:lpstr>
      <vt:lpstr>auto</vt:lpstr>
      <vt:lpstr>Static Initialization</vt:lpstr>
      <vt:lpstr>Scope can be global within a file</vt:lpstr>
      <vt:lpstr>Scope can be global across all files</vt:lpstr>
      <vt:lpstr>Other goodies</vt:lpstr>
      <vt:lpstr>PowerPoint 演示文稿</vt:lpstr>
      <vt:lpstr>Allocation of Variables in Memory  and enforcing Scoping rules</vt:lpstr>
      <vt:lpstr>Mapping C variables to Memory:   Allocating variables in Memory</vt:lpstr>
      <vt:lpstr>Memory Representation</vt:lpstr>
      <vt:lpstr>Typical Arrangement</vt:lpstr>
      <vt:lpstr>Typical Arrangement</vt:lpstr>
      <vt:lpstr>Typical Arrangement</vt:lpstr>
      <vt:lpstr>Typical Arrangement</vt:lpstr>
      <vt:lpstr>Typical Arrangement: Heap</vt:lpstr>
      <vt:lpstr>Typical Arrangement: stack for local variables</vt:lpstr>
      <vt:lpstr>auto variables</vt:lpstr>
      <vt:lpstr>Summary of Typical Arrangement</vt:lpstr>
      <vt:lpstr>Compiler Magic</vt:lpstr>
      <vt:lpstr>Activation Records!!!</vt:lpstr>
      <vt:lpstr>Symbol Table</vt:lpstr>
      <vt:lpstr>Symbol Table</vt:lpstr>
      <vt:lpstr>Offset?</vt:lpstr>
      <vt:lpstr>Keeping Track of auto variables</vt:lpstr>
      <vt:lpstr>Why do we care?</vt:lpstr>
      <vt:lpstr>Can we use TOS</vt:lpstr>
      <vt:lpstr>Frame Pointer</vt:lpstr>
      <vt:lpstr>LC3: Local Variable Storage</vt:lpstr>
      <vt:lpstr>Summary: LC3 Allocation for Variables</vt:lpstr>
      <vt:lpstr>LC-3 Memory Map – The Complete Picture</vt:lpstr>
      <vt:lpstr>Variables and Memory Locations</vt:lpstr>
      <vt:lpstr>Example: Compiling to LC-3</vt:lpstr>
      <vt:lpstr>Example: Symbol Table</vt:lpstr>
      <vt:lpstr>Example: Code Generation</vt:lpstr>
      <vt:lpstr>Example (continued)</vt:lpstr>
      <vt:lpstr>Example (continued)</vt:lpstr>
      <vt:lpstr>Exercise: C to LC3 Translation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892</cp:revision>
  <cp:lastPrinted>1601-01-01T00:00:00Z</cp:lastPrinted>
  <dcterms:created xsi:type="dcterms:W3CDTF">2012-09-03T16:09:03Z</dcterms:created>
  <dcterms:modified xsi:type="dcterms:W3CDTF">2024-12-19T13:02:52Z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