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0" r:id="rId2"/>
    <p:sldMasterId id="2147483854" r:id="rId3"/>
    <p:sldMasterId id="2147483870" r:id="rId4"/>
  </p:sldMasterIdLst>
  <p:notesMasterIdLst>
    <p:notesMasterId r:id="rId61"/>
  </p:notesMasterIdLst>
  <p:sldIdLst>
    <p:sldId id="1541" r:id="rId5"/>
    <p:sldId id="1561" r:id="rId6"/>
    <p:sldId id="1691" r:id="rId7"/>
    <p:sldId id="1552" r:id="rId8"/>
    <p:sldId id="1553" r:id="rId9"/>
    <p:sldId id="491" r:id="rId10"/>
    <p:sldId id="1678" r:id="rId11"/>
    <p:sldId id="648" r:id="rId12"/>
    <p:sldId id="492" r:id="rId13"/>
    <p:sldId id="1677" r:id="rId14"/>
    <p:sldId id="559" r:id="rId15"/>
    <p:sldId id="1695" r:id="rId16"/>
    <p:sldId id="409" r:id="rId17"/>
    <p:sldId id="692" r:id="rId18"/>
    <p:sldId id="1692" r:id="rId19"/>
    <p:sldId id="487" r:id="rId20"/>
    <p:sldId id="488" r:id="rId21"/>
    <p:sldId id="570" r:id="rId22"/>
    <p:sldId id="489" r:id="rId23"/>
    <p:sldId id="386" r:id="rId24"/>
    <p:sldId id="1693" r:id="rId25"/>
    <p:sldId id="490" r:id="rId26"/>
    <p:sldId id="493" r:id="rId27"/>
    <p:sldId id="494" r:id="rId28"/>
    <p:sldId id="1688" r:id="rId29"/>
    <p:sldId id="484" r:id="rId30"/>
    <p:sldId id="1697" r:id="rId31"/>
    <p:sldId id="415" r:id="rId32"/>
    <p:sldId id="416" r:id="rId33"/>
    <p:sldId id="411" r:id="rId34"/>
    <p:sldId id="412" r:id="rId35"/>
    <p:sldId id="563" r:id="rId36"/>
    <p:sldId id="564" r:id="rId37"/>
    <p:sldId id="565" r:id="rId38"/>
    <p:sldId id="499" r:id="rId39"/>
    <p:sldId id="339" r:id="rId40"/>
    <p:sldId id="417" r:id="rId41"/>
    <p:sldId id="418" r:id="rId42"/>
    <p:sldId id="419" r:id="rId43"/>
    <p:sldId id="420" r:id="rId44"/>
    <p:sldId id="500" r:id="rId45"/>
    <p:sldId id="340" r:id="rId46"/>
    <p:sldId id="421" r:id="rId47"/>
    <p:sldId id="422" r:id="rId48"/>
    <p:sldId id="423" r:id="rId49"/>
    <p:sldId id="424" r:id="rId50"/>
    <p:sldId id="502" r:id="rId51"/>
    <p:sldId id="341" r:id="rId52"/>
    <p:sldId id="1694" r:id="rId53"/>
    <p:sldId id="485" r:id="rId54"/>
    <p:sldId id="566" r:id="rId55"/>
    <p:sldId id="1687" r:id="rId56"/>
    <p:sldId id="1689" r:id="rId57"/>
    <p:sldId id="414" r:id="rId58"/>
    <p:sldId id="496" r:id="rId59"/>
    <p:sldId id="1690" r:id="rId6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52A3"/>
    <a:srgbClr val="333399"/>
    <a:srgbClr val="003399"/>
    <a:srgbClr val="0000FF"/>
    <a:srgbClr val="CCFFFF"/>
    <a:srgbClr val="FFCCFF"/>
    <a:srgbClr val="0074BF"/>
    <a:srgbClr val="A6E0E0"/>
    <a:srgbClr val="CC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6" autoAdjust="0"/>
    <p:restoredTop sz="86390" autoAdjust="0"/>
  </p:normalViewPr>
  <p:slideViewPr>
    <p:cSldViewPr>
      <p:cViewPr varScale="1">
        <p:scale>
          <a:sx n="103" d="100"/>
          <a:sy n="103" d="100"/>
        </p:scale>
        <p:origin x="2462" y="77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18664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2023/10/19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16E1B-D57C-4DD9-8C78-E9F14A888E6F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159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0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0312E-342D-4513-80EC-8254FAEC76B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937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E9FEE-371F-4726-8CEB-3609F31B26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530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6563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046FC-9EC0-44A6-AE27-30676366FD9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081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028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58153-8ECE-4F50-9DFF-35D7584F5B0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417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37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27C34-C641-4100-93D8-0F91E49AC28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79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27C34-C641-4100-93D8-0F91E49AC28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522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065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168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870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872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823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944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098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27C34-C641-4100-93D8-0F91E49AC28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590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111789-0D87-446C-B619-443CEE1F16C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93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8354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153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588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883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339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27C34-C641-4100-93D8-0F91E49AC28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4944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57FFD3-65F0-4B89-AD08-655AF7E6E81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6590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358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151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6431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2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57465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27C34-C641-4100-93D8-0F91E49AC28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6954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38A35-B936-4AC7-A00E-207C656B4E4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r>
              <a:rPr lang="en-US" altLang="zh-CN" dirty="0"/>
              <a:t>Subtract: R3 = R1 - R2</a:t>
            </a:r>
          </a:p>
          <a:p>
            <a:pPr eaLnBrk="1" hangingPunct="1"/>
            <a:r>
              <a:rPr lang="en-US" altLang="zh-CN" dirty="0"/>
              <a:t>Take 2</a:t>
            </a:r>
            <a:r>
              <a:rPr lang="en-US" altLang="zh-CN" dirty="0">
                <a:latin typeface="Arial" panose="020B0604020202020204" pitchFamily="34" charset="0"/>
              </a:rPr>
              <a:t>’</a:t>
            </a:r>
            <a:r>
              <a:rPr lang="en-US" altLang="zh-CN" dirty="0"/>
              <a:t>s complement of R2, then add to R1.</a:t>
            </a:r>
          </a:p>
          <a:p>
            <a:pPr eaLnBrk="1" hangingPunct="1"/>
            <a:r>
              <a:rPr lang="en-US" altLang="zh-CN" dirty="0"/>
              <a:t>(1) R2 = NOT(R2)</a:t>
            </a:r>
          </a:p>
          <a:p>
            <a:pPr eaLnBrk="1" hangingPunct="1"/>
            <a:r>
              <a:rPr lang="en-US" altLang="zh-CN" dirty="0"/>
              <a:t>(2) R2 = R2 + 1</a:t>
            </a:r>
          </a:p>
          <a:p>
            <a:pPr eaLnBrk="1" hangingPunct="1"/>
            <a:r>
              <a:rPr lang="en-US" altLang="zh-CN" dirty="0"/>
              <a:t>(3) R3 = R1 + R2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Register-to-register copy: R3 = R2</a:t>
            </a:r>
          </a:p>
          <a:p>
            <a:pPr eaLnBrk="1" hangingPunct="1"/>
            <a:r>
              <a:rPr lang="en-US" altLang="zh-CN" dirty="0"/>
              <a:t>R3 = R2 + 0 (Add-immediate)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Initialize to zero: R1 = 0</a:t>
            </a:r>
          </a:p>
          <a:p>
            <a:pPr eaLnBrk="1" hangingPunct="1"/>
            <a:r>
              <a:rPr lang="en-US" altLang="zh-CN" dirty="0"/>
              <a:t>R1 = R1 AND 0 (And-immediate)</a:t>
            </a:r>
          </a:p>
        </p:txBody>
      </p:sp>
    </p:spTree>
    <p:extLst>
      <p:ext uri="{BB962C8B-B14F-4D97-AF65-F5344CB8AC3E}">
        <p14:creationId xmlns:p14="http://schemas.microsoft.com/office/powerpoint/2010/main" val="39232944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1281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5681027" y="6478588"/>
            <a:ext cx="43366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574" tIns="0" rIns="17574" bIns="0" anchor="b"/>
          <a:lstStyle>
            <a:lvl1pPr defTabSz="9493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493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E1EF1-58E9-46C2-A635-3B6741AFAEC9}" type="slidenum">
              <a:rPr kumimoji="0" lang="en-US" altLang="zh-CN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49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zh-CN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84563" y="654050"/>
            <a:ext cx="3017837" cy="2262188"/>
          </a:xfrm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1" y="3228976"/>
            <a:ext cx="7322425" cy="3059113"/>
          </a:xfrm>
          <a:noFill/>
        </p:spPr>
        <p:txBody>
          <a:bodyPr lIns="95196" tIns="46865" rIns="95196" bIns="46865" anchor="t"/>
          <a:lstStyle/>
          <a:p>
            <a:pPr eaLnBrk="1" hangingPunct="1"/>
            <a:endParaRPr lang="zh-CN" altLang="zh-CN" i="1"/>
          </a:p>
        </p:txBody>
      </p:sp>
    </p:spTree>
    <p:extLst>
      <p:ext uri="{BB962C8B-B14F-4D97-AF65-F5344CB8AC3E}">
        <p14:creationId xmlns:p14="http://schemas.microsoft.com/office/powerpoint/2010/main" val="26991972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1813"/>
            <a:ext cx="5910262" cy="4116387"/>
          </a:xfrm>
          <a:noFill/>
        </p:spPr>
        <p:txBody>
          <a:bodyPr lIns="90475" tIns="44444" rIns="90475" bIns="44444" anchor="t"/>
          <a:lstStyle/>
          <a:p>
            <a:pPr defTabSz="45720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664769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8554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32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08700" y="8686800"/>
            <a:ext cx="29890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93" tIns="46397" rIns="92793" bIns="46397" anchor="b"/>
          <a:lstStyle>
            <a:lvl1pPr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2F977D-5B08-4AD4-9E32-084B4A57EE0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5800"/>
            <a:ext cx="4575175" cy="3430588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694" y="4343400"/>
            <a:ext cx="5058317" cy="4114800"/>
          </a:xfrm>
          <a:noFill/>
        </p:spPr>
        <p:txBody>
          <a:bodyPr lIns="92793" tIns="46397" rIns="92793" bIns="46397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999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08700" y="8686800"/>
            <a:ext cx="29890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93" tIns="46397" rIns="92793" bIns="46397" anchor="b"/>
          <a:lstStyle>
            <a:lvl1pPr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2F977D-5B08-4AD4-9E32-084B4A57EE0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5800"/>
            <a:ext cx="4575175" cy="3430588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694" y="4343400"/>
            <a:ext cx="5058317" cy="4114800"/>
          </a:xfrm>
          <a:noFill/>
        </p:spPr>
        <p:txBody>
          <a:bodyPr lIns="92793" tIns="46397" rIns="92793" bIns="46397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8689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461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1813"/>
            <a:ext cx="5910262" cy="4116387"/>
          </a:xfrm>
          <a:noFill/>
        </p:spPr>
        <p:txBody>
          <a:bodyPr lIns="90475" tIns="44444" rIns="90475" bIns="44444" anchor="t"/>
          <a:lstStyle/>
          <a:p>
            <a:pPr defTabSz="45720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82530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902075" y="8715375"/>
            <a:ext cx="2978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575" tIns="0" rIns="17575" bIns="0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493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CB971D-3A3F-46C5-BE2B-C25B76BCD076}" type="slidenum">
              <a:rPr kumimoji="0" lang="en-US" altLang="zh-CN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49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175" y="879475"/>
            <a:ext cx="4057650" cy="3043238"/>
          </a:xfrm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99" tIns="46867" rIns="95199" bIns="46867" anchor="t"/>
          <a:lstStyle/>
          <a:p>
            <a:endParaRPr lang="zh-CN" altLang="zh-CN" i="1"/>
          </a:p>
        </p:txBody>
      </p:sp>
    </p:spTree>
    <p:extLst>
      <p:ext uri="{BB962C8B-B14F-4D97-AF65-F5344CB8AC3E}">
        <p14:creationId xmlns:p14="http://schemas.microsoft.com/office/powerpoint/2010/main" val="425216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1BBA-FE7C-4F62-B3C7-E67336056C60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38E4D-F0E0-43A3-B617-D416E3156B7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7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8A28-4DFA-4C7D-AA6D-588ECA392A6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0D780-4F10-4C55-ABA5-B7A4E1141A4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1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BB94-72A3-4F7E-8D0F-8B561974B78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D803B-F55D-4639-A9A6-51FE5515C55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29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438" y="981075"/>
            <a:ext cx="4405312" cy="549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981075"/>
            <a:ext cx="4406900" cy="549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EB90-C8DC-4FC8-B9C7-877FBC605CDD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CCCE6-1389-4435-A708-4C8506DB45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59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8B895-C429-411E-AC0A-EA1F532A5C3D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C1799-B72F-4777-9703-8C3963C0CB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47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2D2C-50A0-4F7A-B382-B1F7066A5D6E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EF648-426A-4E86-A5EA-CFC10ED39DD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79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D8FA-93DB-4C90-9DFA-9177ABA57CF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40A1D-06C7-47B7-8918-E39BF1BC865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4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C618-E595-49D6-A378-B69450D6F5D2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B7A8-854B-492E-BA11-284BD5CFDC2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92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5AEE-AE1E-40A6-9B38-FF485D1932D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59F50-62BD-4352-9856-6D880A8F3AD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04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C92-6B42-49F2-8347-43DF8515377D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4C3A1-08C4-4B6C-8645-5822A9C6E0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02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96088" y="0"/>
            <a:ext cx="2239962" cy="6477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1438" y="0"/>
            <a:ext cx="6572250" cy="6477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F2C80-3AD4-42BD-92B0-9ACA53141A8A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E93B8-3985-4C9B-B292-CB2B50B621E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47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8366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1438" y="981075"/>
            <a:ext cx="4405312" cy="5495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981075"/>
            <a:ext cx="4406900" cy="5495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85D39-F167-499D-AD89-2EDFCD6B1A5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FDBC5-2B5B-4C7C-AAFC-518162E44B7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2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6180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67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5851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5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69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34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9929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4345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3096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1004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6903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9132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2172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12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4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18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48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8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63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29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398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68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56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8318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2023/10/19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5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2023/10/19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981075"/>
            <a:ext cx="8964612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37325"/>
            <a:ext cx="22860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fld id="{4D64BDEB-96C1-4D62-8AB5-88566BC85483}" type="datetime1">
              <a:rPr lang="zh-CN" altLang="en-US" baseline="0">
                <a:solidFill>
                  <a:srgbClr val="000000"/>
                </a:solidFill>
                <a:ea typeface="黑体"/>
              </a:rPr>
              <a:pPr fontAlgn="auto">
                <a:spcAft>
                  <a:spcPts val="0"/>
                </a:spcAft>
                <a:defRPr/>
              </a:pPr>
              <a:t>2023/10/19</a:t>
            </a:fld>
            <a:endParaRPr lang="en-US" altLang="zh-CN" baseline="0">
              <a:solidFill>
                <a:srgbClr val="000000"/>
              </a:solidFill>
              <a:ea typeface="黑体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553200"/>
            <a:ext cx="4968875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altLang="zh-CN" baseline="0">
              <a:solidFill>
                <a:srgbClr val="000000"/>
              </a:solidFill>
              <a:ea typeface="黑体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537325"/>
            <a:ext cx="138747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0A051C-A087-4DAD-A16E-694C670F2CF0}" type="slidenum">
              <a:rPr lang="en-US" altLang="zh-CN" baseline="0">
                <a:solidFill>
                  <a:srgbClr val="000000"/>
                </a:solidFill>
                <a:latin typeface="Arial"/>
                <a:ea typeface="黑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zh-CN" baseline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baseline="0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9281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 flipV="1">
            <a:off x="107950" y="908050"/>
            <a:ext cx="8928100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srgbClr val="000000"/>
              </a:solidFill>
              <a:latin typeface="Arial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603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400" b="1">
          <a:solidFill>
            <a:schemeClr val="tx1"/>
          </a:solidFill>
          <a:latin typeface="Calibri" panose="020F0502020204030204" pitchFamily="34" charset="0"/>
          <a:ea typeface="楷体_GB2312" pitchFamily="49" charset="-122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itchFamily="18" charset="-127"/>
        <a:buChar char="-"/>
        <a:defRPr sz="20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59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9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2023/10/19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74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2.wmf"/><Relationship Id="rId4" Type="http://schemas.openxmlformats.org/officeDocument/2006/relationships/image" Target="../media/image23.jpeg"/><Relationship Id="rId9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3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683568" y="2204864"/>
            <a:ext cx="7772400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5-1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LC-3 Operate Instructions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CS1002A.01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FB25BB4-91B0-4923-800A-D50E41524683}"/>
              </a:ext>
            </a:extLst>
          </p:cNvPr>
          <p:cNvSpPr txBox="1"/>
          <p:nvPr/>
        </p:nvSpPr>
        <p:spPr>
          <a:xfrm>
            <a:off x="2406644" y="5019680"/>
            <a:ext cx="4326248" cy="907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组合 364">
            <a:extLst>
              <a:ext uri="{FF2B5EF4-FFF2-40B4-BE49-F238E27FC236}">
                <a16:creationId xmlns:a16="http://schemas.microsoft.com/office/drawing/2014/main" id="{FC00DA61-FA6C-47B9-A6B6-AAE0CD8BE599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366" name="Line 5">
              <a:extLst>
                <a:ext uri="{FF2B5EF4-FFF2-40B4-BE49-F238E27FC236}">
                  <a16:creationId xmlns:a16="http://schemas.microsoft.com/office/drawing/2014/main" id="{9C67B7CB-9125-4A27-BDA6-211455D30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" name="Line 6">
              <a:extLst>
                <a:ext uri="{FF2B5EF4-FFF2-40B4-BE49-F238E27FC236}">
                  <a16:creationId xmlns:a16="http://schemas.microsoft.com/office/drawing/2014/main" id="{5377EF67-7C31-4907-B0A6-DE39C182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" name="Line 7">
              <a:extLst>
                <a:ext uri="{FF2B5EF4-FFF2-40B4-BE49-F238E27FC236}">
                  <a16:creationId xmlns:a16="http://schemas.microsoft.com/office/drawing/2014/main" id="{24CA46BA-21D0-466D-B1DA-E111D14E2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" name="Line 8">
              <a:extLst>
                <a:ext uri="{FF2B5EF4-FFF2-40B4-BE49-F238E27FC236}">
                  <a16:creationId xmlns:a16="http://schemas.microsoft.com/office/drawing/2014/main" id="{5C309DE5-3C9F-4936-B7C6-1822D5BB5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" name="Line 9">
              <a:extLst>
                <a:ext uri="{FF2B5EF4-FFF2-40B4-BE49-F238E27FC236}">
                  <a16:creationId xmlns:a16="http://schemas.microsoft.com/office/drawing/2014/main" id="{3EF902FE-6232-4A02-90B1-D0A34FF95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1" name="Text Box 10">
              <a:extLst>
                <a:ext uri="{FF2B5EF4-FFF2-40B4-BE49-F238E27FC236}">
                  <a16:creationId xmlns:a16="http://schemas.microsoft.com/office/drawing/2014/main" id="{E0B3B209-BCBE-40F0-819A-3FF734EE1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372" name="Text Box 11">
              <a:extLst>
                <a:ext uri="{FF2B5EF4-FFF2-40B4-BE49-F238E27FC236}">
                  <a16:creationId xmlns:a16="http://schemas.microsoft.com/office/drawing/2014/main" id="{3993850D-BC63-4945-BB14-4F48A5C38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373" name="Text Box 12">
              <a:extLst>
                <a:ext uri="{FF2B5EF4-FFF2-40B4-BE49-F238E27FC236}">
                  <a16:creationId xmlns:a16="http://schemas.microsoft.com/office/drawing/2014/main" id="{45EDFE7F-9F51-4A69-B617-B95FD085B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374" name="Line 13">
              <a:extLst>
                <a:ext uri="{FF2B5EF4-FFF2-40B4-BE49-F238E27FC236}">
                  <a16:creationId xmlns:a16="http://schemas.microsoft.com/office/drawing/2014/main" id="{E342BFE7-4BB4-4A0A-A941-B9FBE0D36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5" name="Line 14">
              <a:extLst>
                <a:ext uri="{FF2B5EF4-FFF2-40B4-BE49-F238E27FC236}">
                  <a16:creationId xmlns:a16="http://schemas.microsoft.com/office/drawing/2014/main" id="{073A291E-5D00-4AF9-B694-89764601FE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6" name="Line 15">
              <a:extLst>
                <a:ext uri="{FF2B5EF4-FFF2-40B4-BE49-F238E27FC236}">
                  <a16:creationId xmlns:a16="http://schemas.microsoft.com/office/drawing/2014/main" id="{8D476D52-F244-4A13-B8B9-07F86ACE8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7" name="Line 16">
              <a:extLst>
                <a:ext uri="{FF2B5EF4-FFF2-40B4-BE49-F238E27FC236}">
                  <a16:creationId xmlns:a16="http://schemas.microsoft.com/office/drawing/2014/main" id="{1E2121FA-79BA-4BC5-8C2D-A7B9808DB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" name="Line 17">
              <a:extLst>
                <a:ext uri="{FF2B5EF4-FFF2-40B4-BE49-F238E27FC236}">
                  <a16:creationId xmlns:a16="http://schemas.microsoft.com/office/drawing/2014/main" id="{00B7AE8B-D2D4-40D5-A3EA-419E2E4B2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" name="Text Box 18">
              <a:extLst>
                <a:ext uri="{FF2B5EF4-FFF2-40B4-BE49-F238E27FC236}">
                  <a16:creationId xmlns:a16="http://schemas.microsoft.com/office/drawing/2014/main" id="{61824ED1-9A1F-47BA-8257-0ED5C0346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380" name="Text Box 19">
              <a:extLst>
                <a:ext uri="{FF2B5EF4-FFF2-40B4-BE49-F238E27FC236}">
                  <a16:creationId xmlns:a16="http://schemas.microsoft.com/office/drawing/2014/main" id="{E560FAA3-EE00-4A98-B722-CD3C34CBB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381" name="Text Box 4">
              <a:extLst>
                <a:ext uri="{FF2B5EF4-FFF2-40B4-BE49-F238E27FC236}">
                  <a16:creationId xmlns:a16="http://schemas.microsoft.com/office/drawing/2014/main" id="{66FE747F-3D9F-4269-8CED-A6B2B9B38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277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6EA52-8FC1-47BF-A46D-CA8873A3D0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C4822-C864-48FC-A21D-B38AD80DED1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Instruction Processing: </a:t>
            </a:r>
            <a:r>
              <a:rPr lang="en-US" altLang="zh-CN" dirty="0"/>
              <a:t>Finite State Automata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1467AF1F-B3F8-4F68-826D-55E76037A4A4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144" name="Line 5">
              <a:extLst>
                <a:ext uri="{FF2B5EF4-FFF2-40B4-BE49-F238E27FC236}">
                  <a16:creationId xmlns:a16="http://schemas.microsoft.com/office/drawing/2014/main" id="{2A0BC2EC-057D-4ECD-BD8A-59ABE084F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Line 6">
              <a:extLst>
                <a:ext uri="{FF2B5EF4-FFF2-40B4-BE49-F238E27FC236}">
                  <a16:creationId xmlns:a16="http://schemas.microsoft.com/office/drawing/2014/main" id="{08282747-D27A-4A23-A1D2-626A05658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Line 7">
              <a:extLst>
                <a:ext uri="{FF2B5EF4-FFF2-40B4-BE49-F238E27FC236}">
                  <a16:creationId xmlns:a16="http://schemas.microsoft.com/office/drawing/2014/main" id="{00BC60BD-80E0-4A66-A208-64F09C5D9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Line 8">
              <a:extLst>
                <a:ext uri="{FF2B5EF4-FFF2-40B4-BE49-F238E27FC236}">
                  <a16:creationId xmlns:a16="http://schemas.microsoft.com/office/drawing/2014/main" id="{30DB7845-2B97-4C48-AAEF-3C25124BD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Line 9">
              <a:extLst>
                <a:ext uri="{FF2B5EF4-FFF2-40B4-BE49-F238E27FC236}">
                  <a16:creationId xmlns:a16="http://schemas.microsoft.com/office/drawing/2014/main" id="{2F871D71-FD7F-47D6-9675-C18C7C87D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Text Box 10">
              <a:extLst>
                <a:ext uri="{FF2B5EF4-FFF2-40B4-BE49-F238E27FC236}">
                  <a16:creationId xmlns:a16="http://schemas.microsoft.com/office/drawing/2014/main" id="{2ED9586D-C3CE-4868-9980-453A7F01D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150" name="Text Box 11">
              <a:extLst>
                <a:ext uri="{FF2B5EF4-FFF2-40B4-BE49-F238E27FC236}">
                  <a16:creationId xmlns:a16="http://schemas.microsoft.com/office/drawing/2014/main" id="{77A22877-C2D1-4C8D-AC96-38964ABDC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151" name="Text Box 12">
              <a:extLst>
                <a:ext uri="{FF2B5EF4-FFF2-40B4-BE49-F238E27FC236}">
                  <a16:creationId xmlns:a16="http://schemas.microsoft.com/office/drawing/2014/main" id="{ECF4CD98-40CD-4ADD-A47B-1AC080992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152" name="Line 13">
              <a:extLst>
                <a:ext uri="{FF2B5EF4-FFF2-40B4-BE49-F238E27FC236}">
                  <a16:creationId xmlns:a16="http://schemas.microsoft.com/office/drawing/2014/main" id="{2516B82E-0616-49EF-9048-0F801F83B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Line 14">
              <a:extLst>
                <a:ext uri="{FF2B5EF4-FFF2-40B4-BE49-F238E27FC236}">
                  <a16:creationId xmlns:a16="http://schemas.microsoft.com/office/drawing/2014/main" id="{135DAC97-8538-4A08-BEFA-A8EB8557B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Line 15">
              <a:extLst>
                <a:ext uri="{FF2B5EF4-FFF2-40B4-BE49-F238E27FC236}">
                  <a16:creationId xmlns:a16="http://schemas.microsoft.com/office/drawing/2014/main" id="{F8D5C0F1-B409-4236-AB47-33CD02CBB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Line 16">
              <a:extLst>
                <a:ext uri="{FF2B5EF4-FFF2-40B4-BE49-F238E27FC236}">
                  <a16:creationId xmlns:a16="http://schemas.microsoft.com/office/drawing/2014/main" id="{99C5A327-E3D0-4EC2-8753-CDE009A71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Line 17">
              <a:extLst>
                <a:ext uri="{FF2B5EF4-FFF2-40B4-BE49-F238E27FC236}">
                  <a16:creationId xmlns:a16="http://schemas.microsoft.com/office/drawing/2014/main" id="{90F952F8-5D4E-4403-93B6-880530011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Text Box 18">
              <a:extLst>
                <a:ext uri="{FF2B5EF4-FFF2-40B4-BE49-F238E27FC236}">
                  <a16:creationId xmlns:a16="http://schemas.microsoft.com/office/drawing/2014/main" id="{8B70829E-A583-440C-9789-781B649BB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158" name="Text Box 19">
              <a:extLst>
                <a:ext uri="{FF2B5EF4-FFF2-40B4-BE49-F238E27FC236}">
                  <a16:creationId xmlns:a16="http://schemas.microsoft.com/office/drawing/2014/main" id="{437FDC6F-AAED-4994-A95B-78FFE02B2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159" name="Text Box 4">
              <a:extLst>
                <a:ext uri="{FF2B5EF4-FFF2-40B4-BE49-F238E27FC236}">
                  <a16:creationId xmlns:a16="http://schemas.microsoft.com/office/drawing/2014/main" id="{1AD8E1F5-5396-44BB-BC84-F00979A03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pic>
        <p:nvPicPr>
          <p:cNvPr id="141" name="Picture 2" descr="StateMachine">
            <a:extLst>
              <a:ext uri="{FF2B5EF4-FFF2-40B4-BE49-F238E27FC236}">
                <a16:creationId xmlns:a16="http://schemas.microsoft.com/office/drawing/2014/main" id="{AF2390D9-26BD-4195-8345-944C8CE5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46" y="980728"/>
            <a:ext cx="5112825" cy="56166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6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3645F5-D573-4DB4-A689-19E0A28251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EA6FBC-31A5-461C-9A68-BB8169FC91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Today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We are going to learn how to: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compute with values in registers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load data from memory to registers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store data from registers to memory</a:t>
            </a: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1835696" y="2673809"/>
          <a:ext cx="5352256" cy="375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CorelDRAW" r:id="rId4" imgW="5743575" imgH="4029075" progId="CorelDRAW.Graphic.9">
                  <p:embed/>
                </p:oleObj>
              </mc:Choice>
              <mc:Fallback>
                <p:oleObj name="CorelDRAW" r:id="rId4" imgW="5743575" imgH="4029075" progId="CorelDRAW.Graphic.9">
                  <p:embed/>
                  <p:pic>
                    <p:nvPicPr>
                      <p:cNvPr id="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673809"/>
                        <a:ext cx="5352256" cy="3754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3443536" y="2673809"/>
            <a:ext cx="2160240" cy="8992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431704" y="4005064"/>
            <a:ext cx="2160240" cy="8992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723456" y="5445224"/>
            <a:ext cx="3600400" cy="983209"/>
          </a:xfrm>
          <a:prstGeom prst="rect">
            <a:avLst/>
          </a:prstGeom>
          <a:noFill/>
          <a:ln w="762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CD847CD-3A84-4244-8A25-695199C38716}"/>
              </a:ext>
            </a:extLst>
          </p:cNvPr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909A08DE-FFA4-4D18-A5DC-7926DFFB5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B2C5CDCC-C194-4B6B-856E-18FD199EA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7612F04B-1D4D-48CA-965F-5F1A793DA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52EC5AF1-659B-4B7E-B97D-1FC8269D0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A4B85D9F-7C01-4991-924E-C1E367D53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42C28447-D47C-483A-98E3-CA9B9E21D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AC3C823F-1F63-4802-A77D-29BCD7585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4FCD24E3-0624-4207-8215-7DAADED30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5DD780D-8E3D-40B7-A4E8-FB53426B1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2C89ED00-8B05-44F6-8A6F-297651D74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2DC6E25C-3820-4188-AD1A-67289C218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C2B76F26-AEBC-4154-BBEF-56FB58CF7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25CABBA1-3307-4A0C-BE9C-AB63057A9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FACC10C4-D07C-46EA-8D71-E3AFEC56C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94AEB6E9-9BA1-48A0-A1A8-47AB67915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26" name="Text Box 4">
              <a:extLst>
                <a:ext uri="{FF2B5EF4-FFF2-40B4-BE49-F238E27FC236}">
                  <a16:creationId xmlns:a16="http://schemas.microsoft.com/office/drawing/2014/main" id="{DBD529B4-E16B-4B19-BBA2-3DFF534D6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35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4F107A-6B75-4722-863E-7B418A3AA694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2023/10/19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1BEAFA-2DD6-499B-A37B-2192D32467C4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978025"/>
            <a:ext cx="4133850" cy="874713"/>
          </a:xfrm>
        </p:spPr>
        <p:txBody>
          <a:bodyPr>
            <a:noAutofit/>
          </a:bodyPr>
          <a:lstStyle/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$t0, 0($2)</a:t>
            </a:r>
          </a:p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$t1, 4($2)</a:t>
            </a:r>
          </a:p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$t1, 0($2)</a:t>
            </a: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$t0, 4($2)</a:t>
            </a:r>
          </a:p>
        </p:txBody>
      </p:sp>
      <p:graphicFrame>
        <p:nvGraphicFramePr>
          <p:cNvPr id="6150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87888" y="5516563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615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5516563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028700" y="1084263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1000"/>
              </a:spcBef>
              <a:buFontTx/>
              <a:buNone/>
            </a:pPr>
            <a:r>
              <a:rPr lang="en-US" altLang="zh-CN" sz="1800" baseline="0">
                <a:latin typeface="Calibri" panose="020F0502020204030204" pitchFamily="34" charset="0"/>
                <a:ea typeface="宋体" panose="02010600030101010101" pitchFamily="2" charset="-122"/>
              </a:rPr>
              <a:t>High Level Language</a:t>
            </a:r>
            <a:br>
              <a:rPr lang="en-US" altLang="zh-CN" sz="1800" baseline="0"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800" baseline="0">
                <a:latin typeface="Calibri" panose="020F0502020204030204" pitchFamily="34" charset="0"/>
                <a:ea typeface="宋体" panose="02010600030101010101" pitchFamily="2" charset="-122"/>
              </a:rPr>
              <a:t>Program (e.g., C)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028700" y="2165350"/>
            <a:ext cx="2592388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1000"/>
              </a:spcBef>
              <a:buFontTx/>
              <a:buNone/>
            </a:pPr>
            <a:r>
              <a:rPr lang="en-US" altLang="zh-CN" sz="1800" baseline="0">
                <a:solidFill>
                  <a:srgbClr val="003399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Assembly  Language Program (e.g., MIPS)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028700" y="3100388"/>
            <a:ext cx="2590800" cy="522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1000"/>
              </a:spcBef>
              <a:buFontTx/>
              <a:buNone/>
            </a:pPr>
            <a:r>
              <a:rPr lang="en-US" altLang="zh-CN" sz="18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Machine  Language Program (MIPS)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4800" y="446405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8000"/>
              </a:lnSpc>
              <a:spcBef>
                <a:spcPct val="43000"/>
              </a:spcBef>
              <a:buFontTx/>
              <a:buNone/>
            </a:pPr>
            <a:r>
              <a:rPr lang="en-US" altLang="zh-CN" sz="180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Hardware Architecture Description</a:t>
            </a:r>
            <a:br>
              <a:rPr lang="en-US" altLang="zh-CN" sz="180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80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(e.g., block diagrams)</a:t>
            </a:r>
            <a:r>
              <a:rPr lang="en-US" altLang="zh-CN" sz="1800" b="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574675" y="1773238"/>
            <a:ext cx="13081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Compiler</a:t>
            </a:r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574675" y="2787650"/>
            <a:ext cx="1435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Assembler</a:t>
            </a:r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611188" y="3860800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Machine Interpretation</a:t>
            </a:r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4654550" y="981075"/>
            <a:ext cx="3086100" cy="7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8000"/>
              </a:lnSpc>
              <a:spcBef>
                <a:spcPct val="0"/>
              </a:spcBef>
              <a:buFontTx/>
              <a:buNone/>
            </a:pPr>
            <a:r>
              <a:rPr lang="en-US" altLang="zh-CN" sz="1800" baseline="0" dirty="0">
                <a:latin typeface="等线" panose="02010600030101010101" pitchFamily="2" charset="-122"/>
                <a:ea typeface="等线" panose="02010600030101010101" pitchFamily="2" charset="-122"/>
              </a:rPr>
              <a:t>temp = v[k];</a:t>
            </a:r>
          </a:p>
          <a:p>
            <a:pPr eaLnBrk="1" hangingPunct="1">
              <a:lnSpc>
                <a:spcPct val="78000"/>
              </a:lnSpc>
              <a:spcBef>
                <a:spcPct val="0"/>
              </a:spcBef>
              <a:buFontTx/>
              <a:buNone/>
            </a:pPr>
            <a:r>
              <a:rPr lang="en-US" altLang="zh-CN" sz="1800" baseline="0" dirty="0">
                <a:latin typeface="等线" panose="02010600030101010101" pitchFamily="2" charset="-122"/>
                <a:ea typeface="等线" panose="02010600030101010101" pitchFamily="2" charset="-122"/>
              </a:rPr>
              <a:t>v[k] = v[k+1];</a:t>
            </a:r>
          </a:p>
          <a:p>
            <a:pPr eaLnBrk="1" hangingPunct="1">
              <a:lnSpc>
                <a:spcPct val="78000"/>
              </a:lnSpc>
              <a:spcBef>
                <a:spcPct val="0"/>
              </a:spcBef>
              <a:buFontTx/>
              <a:buNone/>
            </a:pPr>
            <a:r>
              <a:rPr lang="en-US" altLang="zh-CN" sz="1800" baseline="0" dirty="0">
                <a:latin typeface="等线" panose="02010600030101010101" pitchFamily="2" charset="-122"/>
                <a:ea typeface="等线" panose="02010600030101010101" pitchFamily="2" charset="-122"/>
              </a:rPr>
              <a:t>v[k+1] = temp;</a:t>
            </a:r>
            <a:endParaRPr lang="en-US" altLang="zh-CN" sz="1200" baseline="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4624388" y="4298950"/>
            <a:ext cx="2984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b="0" baseline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0" name="Rectangle 20"/>
          <p:cNvSpPr>
            <a:spLocks noChangeArrowheads="1"/>
          </p:cNvSpPr>
          <p:nvPr/>
        </p:nvSpPr>
        <p:spPr bwMode="auto">
          <a:xfrm>
            <a:off x="4624388" y="2989263"/>
            <a:ext cx="3828104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0000 1001 1100 0110 1010 1111 0101 1000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1010 1111 0101 1000 0000 1001 1100 0110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1100 0110 1010 1111 0101 1000 0000 1001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0101 1000 0000 1001 1100 0110 1010 1111</a:t>
            </a:r>
            <a:r>
              <a:rPr lang="en-US" altLang="zh-CN" sz="1400" b="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</a:p>
        </p:txBody>
      </p:sp>
      <p:sp>
        <p:nvSpPr>
          <p:cNvPr id="6161" name="Rectangle 22"/>
          <p:cNvSpPr>
            <a:spLocks noChangeArrowheads="1"/>
          </p:cNvSpPr>
          <p:nvPr/>
        </p:nvSpPr>
        <p:spPr bwMode="auto">
          <a:xfrm>
            <a:off x="958850" y="3644900"/>
            <a:ext cx="2730500" cy="1397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b="0" baseline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2" name="Rectangle 24"/>
          <p:cNvSpPr>
            <a:spLocks noChangeArrowheads="1"/>
          </p:cNvSpPr>
          <p:nvPr/>
        </p:nvSpPr>
        <p:spPr bwMode="auto">
          <a:xfrm>
            <a:off x="469900" y="586740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8000"/>
              </a:lnSpc>
              <a:spcBef>
                <a:spcPct val="43000"/>
              </a:spcBef>
              <a:buFontTx/>
              <a:buNone/>
            </a:pPr>
            <a:r>
              <a:rPr lang="en-US" altLang="zh-CN" sz="1800" baseline="0">
                <a:solidFill>
                  <a:srgbClr val="0054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Logic Circuit Description</a:t>
            </a:r>
            <a:br>
              <a:rPr lang="en-US" altLang="zh-CN" sz="1800" baseline="0">
                <a:solidFill>
                  <a:srgbClr val="0054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800" baseline="0">
                <a:solidFill>
                  <a:srgbClr val="0054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(Circuit Schematic Diagrams)</a:t>
            </a:r>
          </a:p>
        </p:txBody>
      </p:sp>
      <p:sp>
        <p:nvSpPr>
          <p:cNvPr id="6163" name="Rectangle 27"/>
          <p:cNvSpPr>
            <a:spLocks noChangeArrowheads="1"/>
          </p:cNvSpPr>
          <p:nvPr/>
        </p:nvSpPr>
        <p:spPr bwMode="auto">
          <a:xfrm>
            <a:off x="574675" y="5165725"/>
            <a:ext cx="1981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Architecture Implementation</a:t>
            </a:r>
          </a:p>
        </p:txBody>
      </p:sp>
      <p:pic>
        <p:nvPicPr>
          <p:cNvPr id="6164" name="Picture 35" descr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2036"/>
            <a:ext cx="1638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Rectangle 36"/>
          <p:cNvSpPr>
            <a:spLocks noChangeArrowheads="1"/>
          </p:cNvSpPr>
          <p:nvPr/>
        </p:nvSpPr>
        <p:spPr bwMode="auto">
          <a:xfrm>
            <a:off x="6008688" y="5156200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b="0" baseline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6" name="TextBox 24"/>
          <p:cNvSpPr txBox="1">
            <a:spLocks noChangeArrowheads="1"/>
          </p:cNvSpPr>
          <p:nvPr/>
        </p:nvSpPr>
        <p:spPr bwMode="auto">
          <a:xfrm>
            <a:off x="6367463" y="2049463"/>
            <a:ext cx="2582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Anything can be represented</a:t>
            </a:r>
            <a:b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as a </a:t>
            </a:r>
            <a:r>
              <a:rPr lang="en-US" altLang="zh-CN" sz="1600" b="0" i="1" baseline="0">
                <a:latin typeface="Calibri" panose="020F0502020204030204" pitchFamily="34" charset="0"/>
                <a:ea typeface="宋体" panose="02010600030101010101" pitchFamily="2" charset="-122"/>
              </a:rPr>
              <a:t>number</a:t>
            </a: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, </a:t>
            </a:r>
            <a:b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i.e., data or instructions</a:t>
            </a:r>
          </a:p>
        </p:txBody>
      </p:sp>
      <p:sp>
        <p:nvSpPr>
          <p:cNvPr id="6167" name="Rectangle 24"/>
          <p:cNvSpPr>
            <a:spLocks noChangeArrowheads="1"/>
          </p:cNvSpPr>
          <p:nvPr/>
        </p:nvSpPr>
        <p:spPr bwMode="auto">
          <a:xfrm>
            <a:off x="250825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 dirty="0">
                <a:solidFill>
                  <a:schemeClr val="accent2"/>
                </a:solidFill>
              </a:rPr>
              <a:t>How do we get the electrons to do the work?</a:t>
            </a:r>
            <a:endParaRPr lang="zh-CN" altLang="en-US" sz="2800" baseline="0" dirty="0">
              <a:solidFill>
                <a:schemeClr val="accent2"/>
              </a:solidFill>
            </a:endParaRPr>
          </a:p>
        </p:txBody>
      </p:sp>
      <p:cxnSp>
        <p:nvCxnSpPr>
          <p:cNvPr id="6168" name="AutoShape 25"/>
          <p:cNvCxnSpPr>
            <a:cxnSpLocks noChangeShapeType="1"/>
            <a:stCxn id="6151" idx="2"/>
            <a:endCxn id="6152" idx="0"/>
          </p:cNvCxnSpPr>
          <p:nvPr/>
        </p:nvCxnSpPr>
        <p:spPr bwMode="auto">
          <a:xfrm>
            <a:off x="2324100" y="1644650"/>
            <a:ext cx="1588" cy="506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9" name="AutoShape 27"/>
          <p:cNvCxnSpPr>
            <a:cxnSpLocks noChangeShapeType="1"/>
            <a:stCxn id="6152" idx="2"/>
            <a:endCxn id="6153" idx="0"/>
          </p:cNvCxnSpPr>
          <p:nvPr/>
        </p:nvCxnSpPr>
        <p:spPr bwMode="auto">
          <a:xfrm flipH="1">
            <a:off x="2324100" y="2711450"/>
            <a:ext cx="1588" cy="388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0" name="AutoShape 28"/>
          <p:cNvCxnSpPr>
            <a:cxnSpLocks noChangeShapeType="1"/>
            <a:stCxn id="6161" idx="2"/>
            <a:endCxn id="6154" idx="0"/>
          </p:cNvCxnSpPr>
          <p:nvPr/>
        </p:nvCxnSpPr>
        <p:spPr bwMode="auto">
          <a:xfrm>
            <a:off x="2324100" y="3784600"/>
            <a:ext cx="0" cy="6651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1" name="AutoShape 29"/>
          <p:cNvCxnSpPr>
            <a:cxnSpLocks noChangeShapeType="1"/>
            <a:stCxn id="6154" idx="2"/>
            <a:endCxn id="6162" idx="0"/>
          </p:cNvCxnSpPr>
          <p:nvPr/>
        </p:nvCxnSpPr>
        <p:spPr bwMode="auto">
          <a:xfrm>
            <a:off x="2324100" y="5040313"/>
            <a:ext cx="0" cy="812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72" name="AutoShape 15"/>
          <p:cNvSpPr>
            <a:spLocks noChangeArrowheads="1"/>
          </p:cNvSpPr>
          <p:nvPr/>
        </p:nvSpPr>
        <p:spPr bwMode="auto">
          <a:xfrm>
            <a:off x="7164388" y="1052513"/>
            <a:ext cx="1439862" cy="649287"/>
          </a:xfrm>
          <a:prstGeom prst="wedgeRoundRectCallout">
            <a:avLst>
              <a:gd name="adj1" fmla="val -303771"/>
              <a:gd name="adj2" fmla="val 31128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rgbClr val="FF3300"/>
                </a:solidFill>
                <a:ea typeface="宋体" panose="02010600030101010101" pitchFamily="2" charset="-122"/>
              </a:rPr>
              <a:t>Now, You are Here.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72335C8C-3AAA-4667-975B-65D6B1C69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4" y="5191507"/>
            <a:ext cx="328295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0066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ALUOP[0:3] &lt;= </a:t>
            </a:r>
            <a:r>
              <a:rPr lang="en-US" altLang="zh-CN" sz="1400" baseline="0" dirty="0" err="1">
                <a:solidFill>
                  <a:srgbClr val="0066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InstReg</a:t>
            </a:r>
            <a:r>
              <a:rPr lang="en-US" altLang="zh-CN" sz="1400" baseline="0" dirty="0">
                <a:solidFill>
                  <a:srgbClr val="0066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[9:11] &amp; MASK</a:t>
            </a:r>
          </a:p>
        </p:txBody>
      </p:sp>
    </p:spTree>
    <p:extLst>
      <p:ext uri="{BB962C8B-B14F-4D97-AF65-F5344CB8AC3E}">
        <p14:creationId xmlns:p14="http://schemas.microsoft.com/office/powerpoint/2010/main" val="19642633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lIns="92075" tIns="46038" rIns="92075" bIns="46038"/>
          <a:lstStyle/>
          <a:p>
            <a:r>
              <a:rPr lang="en-US" altLang="zh-CN" dirty="0"/>
              <a:t>Great Idea #4: Software and Hardware Co-design</a:t>
            </a:r>
            <a:r>
              <a:rPr lang="en-US" altLang="zh-CN" sz="2400" dirty="0">
                <a:latin typeface="黑体" panose="02010609060101010101" pitchFamily="49" charset="-122"/>
              </a:rPr>
              <a:t> </a:t>
            </a:r>
          </a:p>
        </p:txBody>
      </p:sp>
      <p:pic>
        <p:nvPicPr>
          <p:cNvPr id="74759" name="Picture 18" descr="ch01-transf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19188"/>
            <a:ext cx="2574925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Line 5"/>
          <p:cNvSpPr>
            <a:spLocks noChangeShapeType="1"/>
          </p:cNvSpPr>
          <p:nvPr/>
        </p:nvSpPr>
        <p:spPr bwMode="auto">
          <a:xfrm flipV="1">
            <a:off x="250825" y="3124200"/>
            <a:ext cx="8304213" cy="17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61" name="Text Box 6"/>
          <p:cNvSpPr txBox="1">
            <a:spLocks noChangeArrowheads="1"/>
          </p:cNvSpPr>
          <p:nvPr/>
        </p:nvSpPr>
        <p:spPr bwMode="auto">
          <a:xfrm>
            <a:off x="107950" y="2667000"/>
            <a:ext cx="1351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Software</a:t>
            </a:r>
          </a:p>
        </p:txBody>
      </p:sp>
      <p:sp>
        <p:nvSpPr>
          <p:cNvPr id="74762" name="Text Box 7"/>
          <p:cNvSpPr txBox="1">
            <a:spLocks noChangeArrowheads="1"/>
          </p:cNvSpPr>
          <p:nvPr/>
        </p:nvSpPr>
        <p:spPr bwMode="auto">
          <a:xfrm>
            <a:off x="34925" y="3124200"/>
            <a:ext cx="1451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Hardware</a:t>
            </a:r>
          </a:p>
        </p:txBody>
      </p:sp>
      <p:sp>
        <p:nvSpPr>
          <p:cNvPr id="74763" name="Text Box 8"/>
          <p:cNvSpPr txBox="1">
            <a:spLocks noChangeArrowheads="1"/>
          </p:cNvSpPr>
          <p:nvPr/>
        </p:nvSpPr>
        <p:spPr bwMode="auto">
          <a:xfrm>
            <a:off x="5125006" y="1196975"/>
            <a:ext cx="15808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Application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4" name="Text Box 9"/>
          <p:cNvSpPr txBox="1">
            <a:spLocks noChangeArrowheads="1"/>
          </p:cNvSpPr>
          <p:nvPr/>
        </p:nvSpPr>
        <p:spPr bwMode="auto">
          <a:xfrm>
            <a:off x="5216377" y="2428875"/>
            <a:ext cx="1398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Language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5" name="Text Box 10"/>
          <p:cNvSpPr txBox="1">
            <a:spLocks noChangeArrowheads="1"/>
          </p:cNvSpPr>
          <p:nvPr/>
        </p:nvSpPr>
        <p:spPr bwMode="auto">
          <a:xfrm>
            <a:off x="3275856" y="2878474"/>
            <a:ext cx="5279182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Machine Architecture, ISA </a:t>
            </a:r>
          </a:p>
        </p:txBody>
      </p:sp>
      <p:sp>
        <p:nvSpPr>
          <p:cNvPr id="74766" name="Text Box 11"/>
          <p:cNvSpPr txBox="1">
            <a:spLocks noChangeArrowheads="1"/>
          </p:cNvSpPr>
          <p:nvPr/>
        </p:nvSpPr>
        <p:spPr bwMode="auto">
          <a:xfrm>
            <a:off x="4933448" y="3679825"/>
            <a:ext cx="2334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Microarchitecture</a:t>
            </a:r>
          </a:p>
        </p:txBody>
      </p:sp>
      <p:sp>
        <p:nvSpPr>
          <p:cNvPr id="74767" name="Text Box 12"/>
          <p:cNvSpPr txBox="1">
            <a:spLocks noChangeArrowheads="1"/>
          </p:cNvSpPr>
          <p:nvPr/>
        </p:nvSpPr>
        <p:spPr bwMode="auto">
          <a:xfrm>
            <a:off x="5053673" y="4406900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Logic and IC</a:t>
            </a:r>
          </a:p>
        </p:txBody>
      </p:sp>
      <p:sp>
        <p:nvSpPr>
          <p:cNvPr id="74768" name="Text Box 13"/>
          <p:cNvSpPr txBox="1">
            <a:spLocks noChangeArrowheads="1"/>
          </p:cNvSpPr>
          <p:nvPr/>
        </p:nvSpPr>
        <p:spPr bwMode="auto">
          <a:xfrm>
            <a:off x="5409540" y="5480050"/>
            <a:ext cx="1011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Device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9" name="Text Box 14"/>
          <p:cNvSpPr txBox="1">
            <a:spLocks noChangeArrowheads="1"/>
          </p:cNvSpPr>
          <p:nvPr/>
        </p:nvSpPr>
        <p:spPr bwMode="auto">
          <a:xfrm>
            <a:off x="5965825" y="5791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Franklin Gothic Dem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70" name="Text Box 16"/>
          <p:cNvSpPr txBox="1">
            <a:spLocks noChangeArrowheads="1"/>
          </p:cNvSpPr>
          <p:nvPr/>
        </p:nvSpPr>
        <p:spPr bwMode="auto">
          <a:xfrm>
            <a:off x="4106298" y="1796324"/>
            <a:ext cx="3618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Algorithm &amp; Data Structure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日期占位符 3">
            <a:extLst>
              <a:ext uri="{FF2B5EF4-FFF2-40B4-BE49-F238E27FC236}">
                <a16:creationId xmlns:a16="http://schemas.microsoft.com/office/drawing/2014/main" id="{B59DD392-465B-41C0-B167-6CC4400A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B8A4F1D5-16A0-438E-A209-060EE77F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B838B1-0048-4859-9317-A42DFA778014}"/>
              </a:ext>
            </a:extLst>
          </p:cNvPr>
          <p:cNvSpPr/>
          <p:nvPr/>
        </p:nvSpPr>
        <p:spPr>
          <a:xfrm>
            <a:off x="2120900" y="6051238"/>
            <a:ext cx="6434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en-US" altLang="zh-CN" sz="2400" b="1" baseline="0" dirty="0">
                <a:solidFill>
                  <a:srgbClr val="FF3300"/>
                </a:solidFill>
              </a:rPr>
              <a:t>Computer System: Layers of Abstraction</a:t>
            </a:r>
            <a:endParaRPr lang="zh-CN" altLang="en-US" sz="2400" b="1" baseline="0" dirty="0">
              <a:solidFill>
                <a:srgbClr val="FF3300"/>
              </a:solidFill>
            </a:endParaRP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7C49EDD7-857E-443A-A503-3052502B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508500"/>
            <a:ext cx="1439862" cy="649288"/>
          </a:xfrm>
          <a:prstGeom prst="wedgeRoundRectCallout">
            <a:avLst>
              <a:gd name="adj1" fmla="val -70807"/>
              <a:gd name="adj2" fmla="val -2059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Now, You are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Great Idea #3: Abstraction Helps Us Manage Complexity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Group 49"/>
          <p:cNvGrpSpPr>
            <a:grpSpLocks/>
          </p:cNvGrpSpPr>
          <p:nvPr/>
        </p:nvGrpSpPr>
        <p:grpSpPr bwMode="auto">
          <a:xfrm>
            <a:off x="4139952" y="1212310"/>
            <a:ext cx="4878636" cy="5240338"/>
            <a:chOff x="709" y="624"/>
            <a:chExt cx="4537" cy="3301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1642" y="624"/>
              <a:ext cx="24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Solve a system of equations</a:t>
              </a:r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709" y="1150"/>
              <a:ext cx="4537" cy="292"/>
              <a:chOff x="709" y="1115"/>
              <a:chExt cx="4537" cy="292"/>
            </a:xfrm>
          </p:grpSpPr>
          <p:sp>
            <p:nvSpPr>
              <p:cNvPr id="74" name="Text Box 4"/>
              <p:cNvSpPr txBox="1">
                <a:spLocks noChangeArrowheads="1"/>
              </p:cNvSpPr>
              <p:nvPr/>
            </p:nvSpPr>
            <p:spPr bwMode="auto">
              <a:xfrm>
                <a:off x="2150" y="1116"/>
                <a:ext cx="10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Gaussian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elimination</a:t>
                </a:r>
              </a:p>
            </p:txBody>
          </p:sp>
          <p:sp>
            <p:nvSpPr>
              <p:cNvPr id="75" name="Text Box 5"/>
              <p:cNvSpPr txBox="1">
                <a:spLocks noChangeArrowheads="1"/>
              </p:cNvSpPr>
              <p:nvPr/>
            </p:nvSpPr>
            <p:spPr bwMode="auto">
              <a:xfrm>
                <a:off x="3345" y="1115"/>
                <a:ext cx="8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Jacobi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iteration</a:t>
                </a:r>
              </a:p>
            </p:txBody>
          </p:sp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709" y="1202"/>
                <a:ext cx="141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Red-black SOR</a:t>
                </a: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4332" y="1202"/>
                <a:ext cx="91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Multigrid</a:t>
                </a:r>
              </a:p>
            </p:txBody>
          </p:sp>
        </p:grp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1277" y="1794"/>
              <a:ext cx="2948" cy="174"/>
              <a:chOff x="1133" y="1848"/>
              <a:chExt cx="2948" cy="174"/>
            </a:xfrm>
          </p:grpSpPr>
          <p:sp>
            <p:nvSpPr>
              <p:cNvPr id="70" name="Text Box 8"/>
              <p:cNvSpPr txBox="1">
                <a:spLocks noChangeArrowheads="1"/>
              </p:cNvSpPr>
              <p:nvPr/>
            </p:nvSpPr>
            <p:spPr bwMode="auto">
              <a:xfrm>
                <a:off x="1133" y="1848"/>
                <a:ext cx="10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FORTRAN</a:t>
                </a:r>
              </a:p>
            </p:txBody>
          </p:sp>
          <p:sp>
            <p:nvSpPr>
              <p:cNvPr id="71" name="Text Box 9"/>
              <p:cNvSpPr txBox="1">
                <a:spLocks noChangeArrowheads="1"/>
              </p:cNvSpPr>
              <p:nvPr/>
            </p:nvSpPr>
            <p:spPr bwMode="auto">
              <a:xfrm>
                <a:off x="2279" y="1848"/>
                <a:ext cx="3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</a:t>
                </a:r>
              </a:p>
            </p:txBody>
          </p:sp>
          <p:sp>
            <p:nvSpPr>
              <p:cNvPr id="72" name="Text Box 10"/>
              <p:cNvSpPr txBox="1">
                <a:spLocks noChangeArrowheads="1"/>
              </p:cNvSpPr>
              <p:nvPr/>
            </p:nvSpPr>
            <p:spPr bwMode="auto">
              <a:xfrm>
                <a:off x="2811" y="1848"/>
                <a:ext cx="51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C++</a:t>
                </a:r>
              </a:p>
            </p:txBody>
          </p:sp>
          <p:sp>
            <p:nvSpPr>
              <p:cNvPr id="73" name="Text Box 11"/>
              <p:cNvSpPr txBox="1">
                <a:spLocks noChangeArrowheads="1"/>
              </p:cNvSpPr>
              <p:nvPr/>
            </p:nvSpPr>
            <p:spPr bwMode="auto">
              <a:xfrm>
                <a:off x="3508" y="1848"/>
                <a:ext cx="57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Java</a:t>
                </a:r>
              </a:p>
            </p:txBody>
          </p:sp>
        </p:grp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982" y="2263"/>
              <a:ext cx="3647" cy="174"/>
              <a:chOff x="694" y="2472"/>
              <a:chExt cx="3647" cy="174"/>
            </a:xfrm>
          </p:grpSpPr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2004" y="2472"/>
                <a:ext cx="8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Intel x86</a:t>
                </a:r>
              </a:p>
            </p:txBody>
          </p:sp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694" y="2472"/>
                <a:ext cx="114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Sun SPARC</a:t>
                </a:r>
              </a:p>
            </p:txBody>
          </p:sp>
          <p:sp>
            <p:nvSpPr>
              <p:cNvPr id="69" name="Text Box 14"/>
              <p:cNvSpPr txBox="1">
                <a:spLocks noChangeArrowheads="1"/>
              </p:cNvSpPr>
              <p:nvPr/>
            </p:nvSpPr>
            <p:spPr bwMode="auto">
              <a:xfrm>
                <a:off x="3047" y="2472"/>
                <a:ext cx="12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IBM PowerPC</a:t>
                </a:r>
              </a:p>
            </p:txBody>
          </p: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>
              <a:off x="1362" y="2733"/>
              <a:ext cx="3161" cy="232"/>
              <a:chOff x="1074" y="2928"/>
              <a:chExt cx="3161" cy="232"/>
            </a:xfrm>
          </p:grpSpPr>
          <p:sp>
            <p:nvSpPr>
              <p:cNvPr id="64" name="Text Box 15"/>
              <p:cNvSpPr txBox="1">
                <a:spLocks noChangeArrowheads="1"/>
              </p:cNvSpPr>
              <p:nvPr/>
            </p:nvSpPr>
            <p:spPr bwMode="auto">
              <a:xfrm>
                <a:off x="1074" y="2986"/>
                <a:ext cx="10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Pentium 4</a:t>
                </a:r>
              </a:p>
            </p:txBody>
          </p:sp>
          <p:sp>
            <p:nvSpPr>
              <p:cNvPr id="65" name="Text Box 16"/>
              <p:cNvSpPr txBox="1">
                <a:spLocks noChangeArrowheads="1"/>
              </p:cNvSpPr>
              <p:nvPr/>
            </p:nvSpPr>
            <p:spPr bwMode="auto">
              <a:xfrm>
                <a:off x="1892" y="2928"/>
                <a:ext cx="109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Core 2 Duo</a:t>
                </a:r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2824" y="2986"/>
                <a:ext cx="141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AMD Athlon X2</a:t>
                </a:r>
              </a:p>
            </p:txBody>
          </p:sp>
        </p:grp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1257" y="3202"/>
              <a:ext cx="3482" cy="174"/>
              <a:chOff x="1017" y="3288"/>
              <a:chExt cx="3482" cy="174"/>
            </a:xfrm>
          </p:grpSpPr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1017" y="3288"/>
                <a:ext cx="168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Ripple-carry adder</a:t>
                </a:r>
              </a:p>
            </p:txBody>
          </p:sp>
          <p:sp>
            <p:nvSpPr>
              <p:cNvPr id="63" name="Text Box 19"/>
              <p:cNvSpPr txBox="1">
                <a:spLocks noChangeArrowheads="1"/>
              </p:cNvSpPr>
              <p:nvPr/>
            </p:nvSpPr>
            <p:spPr bwMode="auto">
              <a:xfrm>
                <a:off x="2469" y="3288"/>
                <a:ext cx="20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Carry-lookahead adder</a:t>
                </a:r>
              </a:p>
            </p:txBody>
          </p:sp>
        </p:grpSp>
        <p:grpSp>
          <p:nvGrpSpPr>
            <p:cNvPr id="39" name="Group 27"/>
            <p:cNvGrpSpPr>
              <a:grpSpLocks/>
            </p:cNvGrpSpPr>
            <p:nvPr/>
          </p:nvGrpSpPr>
          <p:grpSpPr bwMode="auto">
            <a:xfrm>
              <a:off x="1259" y="3696"/>
              <a:ext cx="3608" cy="229"/>
              <a:chOff x="1259" y="3696"/>
              <a:chExt cx="3608" cy="229"/>
            </a:xfrm>
          </p:grpSpPr>
          <p:sp>
            <p:nvSpPr>
              <p:cNvPr id="59" name="Text Box 20"/>
              <p:cNvSpPr txBox="1">
                <a:spLocks noChangeArrowheads="1"/>
              </p:cNvSpPr>
              <p:nvPr/>
            </p:nvSpPr>
            <p:spPr bwMode="auto">
              <a:xfrm>
                <a:off x="1259" y="3751"/>
                <a:ext cx="121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Static CMOS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2200" y="3751"/>
                <a:ext cx="14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Dynamic CMOS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/>
            </p:nvSpPr>
            <p:spPr bwMode="auto">
              <a:xfrm>
                <a:off x="3331" y="3696"/>
                <a:ext cx="15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Nanomechanical</a:t>
                </a:r>
              </a:p>
            </p:txBody>
          </p:sp>
        </p:grp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H="1">
              <a:off x="1728" y="912"/>
              <a:ext cx="9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2688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2688" y="912"/>
              <a:ext cx="100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688" y="912"/>
              <a:ext cx="18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 flipH="1">
              <a:off x="2112" y="153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2592" y="153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2688" y="153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2688" y="1536"/>
              <a:ext cx="105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H="1">
              <a:off x="1920" y="2016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544" y="2016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2544" y="2016"/>
              <a:ext cx="96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H="1">
              <a:off x="2112" y="2448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>
              <a:off x="2688" y="2448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>
              <a:off x="2688" y="2448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 flipH="1">
              <a:off x="2448" y="297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>
              <a:off x="2736" y="29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 flipH="1">
              <a:off x="1920" y="3408"/>
              <a:ext cx="14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H="1">
              <a:off x="2880" y="3408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3408" y="3408"/>
              <a:ext cx="379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0" name="矩形 89">
            <a:extLst>
              <a:ext uri="{FF2B5EF4-FFF2-40B4-BE49-F238E27FC236}">
                <a16:creationId xmlns:a16="http://schemas.microsoft.com/office/drawing/2014/main" id="{C560C8C4-5EEE-41C4-AC70-48165D0473EA}"/>
              </a:ext>
            </a:extLst>
          </p:cNvPr>
          <p:cNvSpPr/>
          <p:nvPr/>
        </p:nvSpPr>
        <p:spPr bwMode="auto">
          <a:xfrm>
            <a:off x="4265966" y="1130300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208D5C12-FE93-4CC4-8771-EFE38D3D5B5D}"/>
              </a:ext>
            </a:extLst>
          </p:cNvPr>
          <p:cNvGrpSpPr/>
          <p:nvPr/>
        </p:nvGrpSpPr>
        <p:grpSpPr>
          <a:xfrm>
            <a:off x="245196" y="1210268"/>
            <a:ext cx="3663217" cy="5115084"/>
            <a:chOff x="468313" y="1446213"/>
            <a:chExt cx="4225925" cy="4192587"/>
          </a:xfrm>
        </p:grpSpPr>
        <p:sp>
          <p:nvSpPr>
            <p:cNvPr id="92" name="AutoShape 3">
              <a:extLst>
                <a:ext uri="{FF2B5EF4-FFF2-40B4-BE49-F238E27FC236}">
                  <a16:creationId xmlns:a16="http://schemas.microsoft.com/office/drawing/2014/main" id="{2C10F0D1-C173-44D5-B515-5860AEC4E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849438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Algorithm and Data Structure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AutoShape 4">
              <a:extLst>
                <a:ext uri="{FF2B5EF4-FFF2-40B4-BE49-F238E27FC236}">
                  <a16:creationId xmlns:a16="http://schemas.microsoft.com/office/drawing/2014/main" id="{357ABF6D-49A8-46FE-B227-5FA307431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933825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Gates/Register-Transfer Level (RTL)</a:t>
              </a:r>
            </a:p>
          </p:txBody>
        </p:sp>
        <p:sp>
          <p:nvSpPr>
            <p:cNvPr id="94" name="AutoShape 5">
              <a:extLst>
                <a:ext uri="{FF2B5EF4-FFF2-40B4-BE49-F238E27FC236}">
                  <a16:creationId xmlns:a16="http://schemas.microsoft.com/office/drawing/2014/main" id="{E1C94568-5CA8-45C1-B629-827DDE2DD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446213"/>
              <a:ext cx="4217987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Application</a:t>
              </a:r>
            </a:p>
          </p:txBody>
        </p:sp>
        <p:sp>
          <p:nvSpPr>
            <p:cNvPr id="95" name="AutoShape 6">
              <a:extLst>
                <a:ext uri="{FF2B5EF4-FFF2-40B4-BE49-F238E27FC236}">
                  <a16:creationId xmlns:a16="http://schemas.microsoft.com/office/drawing/2014/main" id="{078434B0-DF55-43D2-97AB-067635DC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059113"/>
              <a:ext cx="4225925" cy="47148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Instruction Set Architecture (ISA)</a:t>
              </a:r>
            </a:p>
          </p:txBody>
        </p:sp>
        <p:sp>
          <p:nvSpPr>
            <p:cNvPr id="96" name="AutoShape 7">
              <a:extLst>
                <a:ext uri="{FF2B5EF4-FFF2-40B4-BE49-F238E27FC236}">
                  <a16:creationId xmlns:a16="http://schemas.microsoft.com/office/drawing/2014/main" id="{04E43027-11E9-4BBA-8113-FD288165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655888"/>
              <a:ext cx="4214812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Operating System/Virtual Machines</a:t>
              </a:r>
            </a:p>
          </p:txBody>
        </p:sp>
        <p:sp>
          <p:nvSpPr>
            <p:cNvPr id="97" name="AutoShape 8">
              <a:extLst>
                <a:ext uri="{FF2B5EF4-FFF2-40B4-BE49-F238E27FC236}">
                  <a16:creationId xmlns:a16="http://schemas.microsoft.com/office/drawing/2014/main" id="{42130CB5-CC4E-4B36-8F60-19F83864E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530600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Microarchitecture</a:t>
              </a:r>
            </a:p>
          </p:txBody>
        </p:sp>
        <p:sp>
          <p:nvSpPr>
            <p:cNvPr id="98" name="AutoShape 9">
              <a:extLst>
                <a:ext uri="{FF2B5EF4-FFF2-40B4-BE49-F238E27FC236}">
                  <a16:creationId xmlns:a16="http://schemas.microsoft.com/office/drawing/2014/main" id="{6E0F1BA5-89D3-4437-8856-FFB566E24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740275"/>
              <a:ext cx="4225925" cy="4587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Electronic Devices</a:t>
              </a:r>
            </a:p>
          </p:txBody>
        </p:sp>
        <p:sp>
          <p:nvSpPr>
            <p:cNvPr id="99" name="AutoShape 10">
              <a:extLst>
                <a:ext uri="{FF2B5EF4-FFF2-40B4-BE49-F238E27FC236}">
                  <a16:creationId xmlns:a16="http://schemas.microsoft.com/office/drawing/2014/main" id="{B6FFA4A0-4F30-490C-8A53-39941D9A0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252663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Programming Language/Compiler</a:t>
              </a:r>
            </a:p>
          </p:txBody>
        </p:sp>
        <p:sp>
          <p:nvSpPr>
            <p:cNvPr id="100" name="AutoShape 11">
              <a:extLst>
                <a:ext uri="{FF2B5EF4-FFF2-40B4-BE49-F238E27FC236}">
                  <a16:creationId xmlns:a16="http://schemas.microsoft.com/office/drawing/2014/main" id="{CD3CC031-1514-4719-B4DD-1F200F51F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337050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Analog/Digital Circuits</a:t>
              </a:r>
            </a:p>
          </p:txBody>
        </p:sp>
        <p:sp>
          <p:nvSpPr>
            <p:cNvPr id="101" name="AutoShape 12">
              <a:extLst>
                <a:ext uri="{FF2B5EF4-FFF2-40B4-BE49-F238E27FC236}">
                  <a16:creationId xmlns:a16="http://schemas.microsoft.com/office/drawing/2014/main" id="{148CCF79-0C97-491C-8247-1A032683B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5180013"/>
              <a:ext cx="4225925" cy="4587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Physics</a:t>
              </a:r>
            </a:p>
          </p:txBody>
        </p:sp>
      </p:grp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2957E336-7614-43E1-A24C-6C1A453F3684}"/>
              </a:ext>
            </a:extLst>
          </p:cNvPr>
          <p:cNvCxnSpPr>
            <a:cxnSpLocks/>
            <a:stCxn id="78" idx="1"/>
          </p:cNvCxnSpPr>
          <p:nvPr/>
        </p:nvCxnSpPr>
        <p:spPr bwMode="auto">
          <a:xfrm flipH="1" flipV="1">
            <a:off x="4030060" y="3704685"/>
            <a:ext cx="235906" cy="62392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5C80D713-1397-43BF-A430-C9B60EBCF6FC}"/>
              </a:ext>
            </a:extLst>
          </p:cNvPr>
          <p:cNvSpPr/>
          <p:nvPr/>
        </p:nvSpPr>
        <p:spPr bwMode="auto">
          <a:xfrm>
            <a:off x="4265966" y="3704685"/>
            <a:ext cx="4716524" cy="1247855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6692F43F-8414-49CD-93C0-36333FEC4028}"/>
              </a:ext>
            </a:extLst>
          </p:cNvPr>
          <p:cNvSpPr/>
          <p:nvPr/>
        </p:nvSpPr>
        <p:spPr bwMode="auto">
          <a:xfrm>
            <a:off x="3850697" y="3178055"/>
            <a:ext cx="301009" cy="1053619"/>
          </a:xfrm>
          <a:prstGeom prst="rightBrace">
            <a:avLst>
              <a:gd name="adj1" fmla="val 8333"/>
              <a:gd name="adj2" fmla="val 47787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7587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Operate Instructions and Data Path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ISA 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536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DE0998-FBBF-4ECA-B559-C88EA5E75D4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66A27-FF0B-4765-B0DF-2D195547D29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Set Architecture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0728"/>
            <a:ext cx="8839200" cy="517401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tabLst>
                <a:tab pos="863600" algn="l"/>
              </a:tabLst>
            </a:pPr>
            <a:r>
              <a:rPr lang="en-US" altLang="zh-CN" dirty="0">
                <a:solidFill>
                  <a:srgbClr val="C00000"/>
                </a:solidFill>
                <a:ea typeface="宋体" panose="02010600030101010101" pitchFamily="2" charset="-122"/>
              </a:rPr>
              <a:t>ISA</a:t>
            </a:r>
            <a:r>
              <a:rPr lang="en-US" altLang="zh-CN" dirty="0">
                <a:ea typeface="宋体" panose="02010600030101010101" pitchFamily="2" charset="-122"/>
              </a:rPr>
              <a:t> = All of the </a:t>
            </a:r>
            <a:r>
              <a:rPr lang="en-US" altLang="zh-CN" i="1" dirty="0">
                <a:solidFill>
                  <a:srgbClr val="CE0000"/>
                </a:solidFill>
                <a:ea typeface="宋体" panose="02010600030101010101" pitchFamily="2" charset="-122"/>
              </a:rPr>
              <a:t>programmer-visible</a:t>
            </a:r>
            <a:r>
              <a:rPr lang="en-US" altLang="zh-CN" dirty="0">
                <a:ea typeface="宋体" panose="02010600030101010101" pitchFamily="2" charset="-122"/>
              </a:rPr>
              <a:t> components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	and operations of the computer</a:t>
            </a:r>
          </a:p>
          <a:p>
            <a:pPr marL="625475" lvl="1" indent="-282575">
              <a:tabLst>
                <a:tab pos="863600" algn="l"/>
              </a:tabLst>
            </a:pPr>
            <a:r>
              <a:rPr lang="en-US" altLang="zh-CN" sz="1800" dirty="0">
                <a:solidFill>
                  <a:srgbClr val="CE0000"/>
                </a:solidFill>
              </a:rPr>
              <a:t>memory organization</a:t>
            </a:r>
          </a:p>
          <a:p>
            <a:pPr marL="1085850" lvl="2" indent="-282575">
              <a:tabLst>
                <a:tab pos="863600" algn="l"/>
              </a:tabLst>
            </a:pPr>
            <a:r>
              <a:rPr lang="en-US" altLang="zh-CN" sz="1600" dirty="0"/>
              <a:t>address space -- how may locations can be addressed?</a:t>
            </a:r>
          </a:p>
          <a:p>
            <a:pPr marL="1085850" lvl="2" indent="-282575">
              <a:tabLst>
                <a:tab pos="863600" algn="l"/>
              </a:tabLst>
            </a:pPr>
            <a:r>
              <a:rPr lang="en-US" altLang="zh-CN" sz="1600" dirty="0"/>
              <a:t>addressability -- how many bits per location?</a:t>
            </a:r>
          </a:p>
          <a:p>
            <a:pPr marL="625475" lvl="1" indent="-282575">
              <a:tabLst>
                <a:tab pos="863600" algn="l"/>
              </a:tabLst>
            </a:pPr>
            <a:r>
              <a:rPr lang="en-US" altLang="zh-CN" sz="1800" dirty="0">
                <a:solidFill>
                  <a:srgbClr val="CE0000"/>
                </a:solidFill>
              </a:rPr>
              <a:t>register set</a:t>
            </a:r>
          </a:p>
          <a:p>
            <a:pPr marL="1085850" lvl="2" indent="-282575">
              <a:tabLst>
                <a:tab pos="863600" algn="l"/>
              </a:tabLst>
            </a:pPr>
            <a:r>
              <a:rPr lang="en-US" altLang="zh-CN" sz="1600" dirty="0"/>
              <a:t>how many?  what size?  how are they used?</a:t>
            </a:r>
          </a:p>
          <a:p>
            <a:pPr marL="625475" lvl="1" indent="-282575">
              <a:tabLst>
                <a:tab pos="863600" algn="l"/>
              </a:tabLst>
            </a:pPr>
            <a:r>
              <a:rPr lang="en-US" altLang="zh-CN" sz="1800" dirty="0">
                <a:solidFill>
                  <a:srgbClr val="CE0000"/>
                </a:solidFill>
              </a:rPr>
              <a:t>instruction set</a:t>
            </a:r>
          </a:p>
          <a:p>
            <a:pPr marL="1085850" lvl="2" indent="-282575">
              <a:tabLst>
                <a:tab pos="863600" algn="l"/>
              </a:tabLst>
            </a:pPr>
            <a:r>
              <a:rPr lang="en-US" altLang="zh-CN" sz="1600" dirty="0"/>
              <a:t>opcodes</a:t>
            </a:r>
          </a:p>
          <a:p>
            <a:pPr marL="1085850" lvl="2" indent="-282575">
              <a:tabLst>
                <a:tab pos="863600" algn="l"/>
              </a:tabLst>
            </a:pPr>
            <a:r>
              <a:rPr lang="en-US" altLang="zh-CN" sz="1600" dirty="0"/>
              <a:t>data types</a:t>
            </a:r>
          </a:p>
          <a:p>
            <a:pPr marL="1085850" lvl="2" indent="-282575">
              <a:tabLst>
                <a:tab pos="863600" algn="l"/>
              </a:tabLst>
            </a:pPr>
            <a:r>
              <a:rPr lang="en-US" altLang="zh-CN" sz="1600" dirty="0"/>
              <a:t>addressing modes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863600" algn="l"/>
              </a:tabLst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  <a:tabLst>
                <a:tab pos="863600" algn="l"/>
              </a:tabLst>
            </a:pPr>
            <a:r>
              <a:rPr lang="en-US" altLang="zh-CN" sz="2000" dirty="0">
                <a:solidFill>
                  <a:srgbClr val="C00000"/>
                </a:solidFill>
                <a:ea typeface="宋体" panose="02010600030101010101" pitchFamily="2" charset="-122"/>
              </a:rPr>
              <a:t>ISA </a:t>
            </a:r>
            <a:r>
              <a:rPr lang="en-US" altLang="zh-CN" sz="2000" dirty="0">
                <a:ea typeface="宋体" panose="02010600030101010101" pitchFamily="2" charset="-122"/>
              </a:rPr>
              <a:t>provides all information needed for someone that wants to write a program in </a:t>
            </a:r>
            <a:r>
              <a:rPr lang="en-US" altLang="zh-CN" sz="2000" dirty="0">
                <a:solidFill>
                  <a:srgbClr val="C00000"/>
                </a:solidFill>
                <a:ea typeface="宋体" panose="02010600030101010101" pitchFamily="2" charset="-122"/>
              </a:rPr>
              <a:t>machine language </a:t>
            </a:r>
            <a:r>
              <a:rPr lang="en-US" altLang="zh-CN" sz="2000" dirty="0">
                <a:ea typeface="宋体" panose="02010600030101010101" pitchFamily="2" charset="-122"/>
              </a:rPr>
              <a:t>(or translate from a high-level language to machine language).</a:t>
            </a:r>
          </a:p>
        </p:txBody>
      </p:sp>
    </p:spTree>
    <p:extLst>
      <p:ext uri="{BB962C8B-B14F-4D97-AF65-F5344CB8AC3E}">
        <p14:creationId xmlns:p14="http://schemas.microsoft.com/office/powerpoint/2010/main" val="49056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3320C-DD1D-4589-9BC6-CC510744051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FC660-92BC-4E55-8B74-151DDAB59A3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LC-3 Overview: Memory and Registers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80728"/>
            <a:ext cx="86868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Memory</a:t>
            </a:r>
          </a:p>
          <a:p>
            <a:pPr marL="576263" lvl="1" indent="-234950"/>
            <a:r>
              <a:rPr lang="en-US" altLang="zh-CN" dirty="0"/>
              <a:t>address space: </a:t>
            </a:r>
            <a:r>
              <a:rPr lang="en-US" altLang="zh-CN" dirty="0">
                <a:solidFill>
                  <a:srgbClr val="CE0000"/>
                </a:solidFill>
              </a:rPr>
              <a:t>2</a:t>
            </a:r>
            <a:r>
              <a:rPr lang="en-US" altLang="zh-CN" baseline="30000" dirty="0">
                <a:solidFill>
                  <a:srgbClr val="CE0000"/>
                </a:solidFill>
              </a:rPr>
              <a:t>16</a:t>
            </a:r>
            <a:r>
              <a:rPr lang="en-US" altLang="zh-CN" dirty="0"/>
              <a:t> locations(16-bit addresses)</a:t>
            </a:r>
          </a:p>
          <a:p>
            <a:pPr marL="576263" lvl="1" indent="-234950"/>
            <a:r>
              <a:rPr lang="en-US" altLang="zh-CN" dirty="0"/>
              <a:t>addressability: </a:t>
            </a:r>
            <a:r>
              <a:rPr lang="en-US" altLang="zh-CN" dirty="0">
                <a:solidFill>
                  <a:srgbClr val="CE0000"/>
                </a:solidFill>
              </a:rPr>
              <a:t>16 bits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Registers</a:t>
            </a:r>
          </a:p>
          <a:p>
            <a:pPr marL="576263" lvl="1" indent="-234950"/>
            <a:r>
              <a:rPr lang="en-US" altLang="zh-CN" dirty="0"/>
              <a:t>temporary storage, accessed in a single machine cycle</a:t>
            </a:r>
          </a:p>
          <a:p>
            <a:pPr marL="1022350" lvl="2" indent="-222250"/>
            <a:r>
              <a:rPr lang="en-US" altLang="zh-CN" sz="2000" dirty="0"/>
              <a:t>accessing memory generally takes longer than a single cycle</a:t>
            </a:r>
          </a:p>
          <a:p>
            <a:pPr marL="576263" lvl="1" indent="-234950"/>
            <a:r>
              <a:rPr lang="en-US" altLang="zh-CN" dirty="0"/>
              <a:t>eight general-purpose registers: </a:t>
            </a:r>
            <a:r>
              <a:rPr lang="en-US" altLang="zh-CN" dirty="0">
                <a:solidFill>
                  <a:srgbClr val="C00000"/>
                </a:solidFill>
              </a:rPr>
              <a:t>R0 - R7</a:t>
            </a:r>
          </a:p>
          <a:p>
            <a:pPr marL="1022350" lvl="2" indent="-222250"/>
            <a:r>
              <a:rPr lang="en-US" altLang="zh-CN" sz="2000" dirty="0">
                <a:solidFill>
                  <a:srgbClr val="C00000"/>
                </a:solidFill>
              </a:rPr>
              <a:t>each 16 bits wide</a:t>
            </a:r>
          </a:p>
          <a:p>
            <a:pPr marL="1022350" lvl="2" indent="-222250"/>
            <a:r>
              <a:rPr lang="en-US" altLang="zh-CN" sz="2000" dirty="0"/>
              <a:t>how many bits to uniquely identify a register?</a:t>
            </a:r>
          </a:p>
          <a:p>
            <a:pPr marL="576263" lvl="1" indent="-234950"/>
            <a:r>
              <a:rPr lang="en-US" altLang="zh-CN" dirty="0"/>
              <a:t>other registers</a:t>
            </a:r>
          </a:p>
          <a:p>
            <a:pPr marL="1022350" lvl="2" indent="-222250"/>
            <a:r>
              <a:rPr lang="en-US" altLang="zh-CN" sz="2000" dirty="0"/>
              <a:t>not directly addressable, but used by (and affected by) instructions</a:t>
            </a:r>
          </a:p>
          <a:p>
            <a:pPr marL="1022350" lvl="2" indent="-222250"/>
            <a:r>
              <a:rPr lang="en-US" altLang="zh-CN" sz="2000" dirty="0">
                <a:solidFill>
                  <a:srgbClr val="C00000"/>
                </a:solidFill>
              </a:rPr>
              <a:t>PC (program counter), condition codes</a:t>
            </a:r>
          </a:p>
        </p:txBody>
      </p:sp>
    </p:spTree>
    <p:extLst>
      <p:ext uri="{BB962C8B-B14F-4D97-AF65-F5344CB8AC3E}">
        <p14:creationId xmlns:p14="http://schemas.microsoft.com/office/powerpoint/2010/main" val="50965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LC-3 Overview: </a:t>
            </a:r>
            <a:r>
              <a:rPr lang="en-US" altLang="zh-CN" dirty="0"/>
              <a:t>Memory Map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6AFFD-C3BD-4EE6-B713-ECC62B3C1FDF}" type="datetime1">
              <a:rPr lang="zh-CN" altLang="en-US" smtClean="0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56176" y="6564119"/>
            <a:ext cx="2743200" cy="244475"/>
          </a:xfrm>
        </p:spPr>
        <p:txBody>
          <a:bodyPr/>
          <a:lstStyle/>
          <a:p>
            <a:pPr>
              <a:defRPr/>
            </a:pPr>
            <a:fld id="{9D51C7DF-C7BE-4EB5-A329-87F30D195B6D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23928" y="2977207"/>
            <a:ext cx="389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PC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923928" y="3573016"/>
            <a:ext cx="15697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R4(Global pointer)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968068" y="5569495"/>
            <a:ext cx="15377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R6 (stack pointer)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419872" y="3717032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400" b="1" baseline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419872" y="3114284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400" b="1" baseline="0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419872" y="5733256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400" b="1" baseline="0"/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971600" y="4598733"/>
            <a:ext cx="2450678" cy="106251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zh-CN" sz="1200" b="1" baseline="0" dirty="0"/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971600" y="6124115"/>
            <a:ext cx="2450678" cy="41484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>
                <a:solidFill>
                  <a:srgbClr val="FFFF00"/>
                </a:solidFill>
              </a:rPr>
              <a:t>Device Register </a:t>
            </a:r>
          </a:p>
          <a:p>
            <a:pPr algn="ctr"/>
            <a:r>
              <a:rPr lang="en-US" altLang="zh-CN" sz="1200" b="1" baseline="0" dirty="0">
                <a:solidFill>
                  <a:srgbClr val="FFFF00"/>
                </a:solidFill>
              </a:rPr>
              <a:t>Addresses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215608" y="96516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0x0000</a:t>
            </a: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215608" y="635406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0xFFFF</a:t>
            </a:r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971600" y="1011555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>
                <a:solidFill>
                  <a:srgbClr val="FFFF00"/>
                </a:solidFill>
                <a:ea typeface="宋体" panose="02010600030101010101" pitchFamily="2" charset="-122"/>
              </a:rPr>
              <a:t>Trap Vector Table</a:t>
            </a:r>
            <a:r>
              <a:rPr lang="zh-CN" altLang="en-US" sz="1200" b="1" baseline="0" dirty="0">
                <a:solidFill>
                  <a:srgbClr val="FFFF00"/>
                </a:solidFill>
                <a:ea typeface="宋体" panose="02010600030101010101" pitchFamily="2" charset="-122"/>
              </a:rPr>
              <a:t> </a:t>
            </a:r>
            <a:endParaRPr lang="en-US" altLang="zh-CN" sz="1200" b="1" baseline="0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971600" y="1550678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>
                <a:solidFill>
                  <a:srgbClr val="FFFF00"/>
                </a:solidFill>
                <a:ea typeface="宋体" panose="02010600030101010101" pitchFamily="2" charset="-122"/>
              </a:rPr>
              <a:t>Interrupt Vector Table</a:t>
            </a:r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971600" y="2080438"/>
            <a:ext cx="2450678" cy="93800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</a:rPr>
              <a:t>Operating System </a:t>
            </a:r>
          </a:p>
          <a:p>
            <a:pPr algn="ctr"/>
            <a:r>
              <a:rPr lang="en-US" altLang="zh-CN" sz="1200" b="1" baseline="0" dirty="0">
                <a:solidFill>
                  <a:schemeClr val="bg1"/>
                </a:solidFill>
              </a:rPr>
              <a:t>and Supervisor Stack</a:t>
            </a: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215608" y="1310549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0x00FF</a:t>
            </a:r>
            <a:r>
              <a:rPr lang="zh-CN" altLang="en-US" sz="1200" b="1" baseline="0" dirty="0">
                <a:latin typeface="CourierPS" pitchFamily="49" charset="0"/>
                <a:ea typeface="宋体" panose="02010600030101010101" pitchFamily="2" charset="-122"/>
              </a:rPr>
              <a:t> </a:t>
            </a:r>
            <a:endParaRPr lang="en-US" altLang="zh-CN" sz="1200" b="1" baseline="0" dirty="0">
              <a:latin typeface="CourierPS" pitchFamily="49" charset="0"/>
              <a:ea typeface="宋体" panose="02010600030101010101" pitchFamily="2" charset="-122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215608" y="1526573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0x0100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215608" y="1834350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0x01FF</a:t>
            </a:r>
            <a:r>
              <a:rPr lang="zh-CN" altLang="en-US" sz="1200" b="1" baseline="0" dirty="0">
                <a:latin typeface="CourierPS" pitchFamily="49" charset="0"/>
                <a:ea typeface="宋体" panose="02010600030101010101" pitchFamily="2" charset="-122"/>
              </a:rPr>
              <a:t> </a:t>
            </a:r>
            <a:endParaRPr lang="en-US" altLang="zh-CN" sz="1200" b="1" baseline="0" dirty="0">
              <a:latin typeface="CourierPS" pitchFamily="49" charset="0"/>
              <a:ea typeface="宋体" panose="02010600030101010101" pitchFamily="2" charset="-122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215608" y="2050374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0x0200</a:t>
            </a: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209964" y="2780928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0x2FFF</a:t>
            </a: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09964" y="299695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0x3000</a:t>
            </a: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215608" y="588674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0xFDFF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215608" y="6104329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0xFE00</a:t>
            </a:r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971600" y="5661248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/>
              <a:t>Run-time stack</a:t>
            </a:r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971600" y="2996952"/>
            <a:ext cx="2450678" cy="66138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/>
              <a:t>Program Text</a:t>
            </a:r>
          </a:p>
        </p:txBody>
      </p: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971600" y="3658337"/>
            <a:ext cx="2450678" cy="49074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/>
              <a:t>Global data section</a:t>
            </a: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971600" y="4149080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/>
              <a:t>Heap (for dynamically </a:t>
            </a:r>
          </a:p>
          <a:p>
            <a:pPr algn="ctr"/>
            <a:r>
              <a:rPr lang="en-US" altLang="zh-CN" sz="1200" b="1" baseline="0" dirty="0"/>
              <a:t>allocated memory)</a:t>
            </a:r>
          </a:p>
        </p:txBody>
      </p:sp>
      <p:cxnSp>
        <p:nvCxnSpPr>
          <p:cNvPr id="89" name="直接箭头连接符 88"/>
          <p:cNvCxnSpPr/>
          <p:nvPr/>
        </p:nvCxnSpPr>
        <p:spPr bwMode="auto">
          <a:xfrm>
            <a:off x="2196939" y="4653136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直接箭头连接符 90"/>
          <p:cNvCxnSpPr/>
          <p:nvPr/>
        </p:nvCxnSpPr>
        <p:spPr bwMode="auto">
          <a:xfrm flipV="1">
            <a:off x="2195736" y="5246805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Line 15"/>
          <p:cNvSpPr>
            <a:spLocks noChangeShapeType="1"/>
          </p:cNvSpPr>
          <p:nvPr/>
        </p:nvSpPr>
        <p:spPr bwMode="auto">
          <a:xfrm>
            <a:off x="3419872" y="594928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400" b="1" baseline="0"/>
          </a:p>
        </p:txBody>
      </p:sp>
      <p:sp>
        <p:nvSpPr>
          <p:cNvPr id="93" name="Text Box 14"/>
          <p:cNvSpPr txBox="1">
            <a:spLocks noChangeArrowheads="1"/>
          </p:cNvSpPr>
          <p:nvPr/>
        </p:nvSpPr>
        <p:spPr bwMode="auto">
          <a:xfrm>
            <a:off x="3968068" y="5805264"/>
            <a:ext cx="15778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R5 (frame pointer)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5796136" y="3749550"/>
            <a:ext cx="2592288" cy="2847802"/>
            <a:chOff x="5508104" y="3140968"/>
            <a:chExt cx="2592288" cy="2847802"/>
          </a:xfrm>
        </p:grpSpPr>
        <p:sp>
          <p:nvSpPr>
            <p:cNvPr id="99" name="Line 15"/>
            <p:cNvSpPr>
              <a:spLocks noChangeShapeType="1"/>
            </p:cNvSpPr>
            <p:nvPr/>
          </p:nvSpPr>
          <p:spPr bwMode="auto">
            <a:xfrm>
              <a:off x="7092280" y="4581128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00" name="Text Box 14"/>
            <p:cNvSpPr txBox="1">
              <a:spLocks noChangeArrowheads="1"/>
            </p:cNvSpPr>
            <p:nvPr/>
          </p:nvSpPr>
          <p:spPr bwMode="auto">
            <a:xfrm>
              <a:off x="7640476" y="4437112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R5 </a:t>
              </a:r>
            </a:p>
          </p:txBody>
        </p:sp>
        <p:sp>
          <p:nvSpPr>
            <p:cNvPr id="101" name="文本框 37"/>
            <p:cNvSpPr txBox="1">
              <a:spLocks noChangeArrowheads="1"/>
            </p:cNvSpPr>
            <p:nvPr/>
          </p:nvSpPr>
          <p:spPr bwMode="auto">
            <a:xfrm>
              <a:off x="5652120" y="3933056"/>
              <a:ext cx="1414462" cy="70820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ea typeface="宋体" panose="02010600030101010101" pitchFamily="2" charset="-122"/>
                </a:rPr>
                <a:t>Function2</a:t>
              </a:r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>
              <a:off x="7092280" y="4077072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03" name="Text Box 14"/>
            <p:cNvSpPr txBox="1">
              <a:spLocks noChangeArrowheads="1"/>
            </p:cNvSpPr>
            <p:nvPr/>
          </p:nvSpPr>
          <p:spPr bwMode="auto">
            <a:xfrm>
              <a:off x="7654436" y="3913311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R6 </a:t>
              </a:r>
            </a:p>
          </p:txBody>
        </p:sp>
        <p:sp>
          <p:nvSpPr>
            <p:cNvPr id="104" name="Line 15"/>
            <p:cNvSpPr>
              <a:spLocks noChangeShapeType="1"/>
            </p:cNvSpPr>
            <p:nvPr/>
          </p:nvSpPr>
          <p:spPr bwMode="auto">
            <a:xfrm>
              <a:off x="7092280" y="3861048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05" name="Text Box 14"/>
            <p:cNvSpPr txBox="1">
              <a:spLocks noChangeArrowheads="1"/>
            </p:cNvSpPr>
            <p:nvPr/>
          </p:nvSpPr>
          <p:spPr bwMode="auto">
            <a:xfrm>
              <a:off x="7640476" y="3645024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R5 </a:t>
              </a:r>
            </a:p>
          </p:txBody>
        </p:sp>
        <p:sp>
          <p:nvSpPr>
            <p:cNvPr id="106" name="Line 17"/>
            <p:cNvSpPr>
              <a:spLocks noChangeShapeType="1"/>
            </p:cNvSpPr>
            <p:nvPr/>
          </p:nvSpPr>
          <p:spPr bwMode="auto">
            <a:xfrm>
              <a:off x="7092280" y="3284984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07" name="Text Box 14"/>
            <p:cNvSpPr txBox="1">
              <a:spLocks noChangeArrowheads="1"/>
            </p:cNvSpPr>
            <p:nvPr/>
          </p:nvSpPr>
          <p:spPr bwMode="auto">
            <a:xfrm>
              <a:off x="7654436" y="3140968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R6 </a:t>
              </a:r>
            </a:p>
          </p:txBody>
        </p:sp>
        <p:sp>
          <p:nvSpPr>
            <p:cNvPr id="109" name="任意多边形 41"/>
            <p:cNvSpPr>
              <a:spLocks/>
            </p:cNvSpPr>
            <p:nvPr/>
          </p:nvSpPr>
          <p:spPr bwMode="auto">
            <a:xfrm>
              <a:off x="5508104" y="4653136"/>
              <a:ext cx="188913" cy="561975"/>
            </a:xfrm>
            <a:custGeom>
              <a:avLst/>
              <a:gdLst>
                <a:gd name="T0" fmla="*/ 137518 w 188644"/>
                <a:gd name="T1" fmla="*/ 0 h 561315"/>
                <a:gd name="T2" fmla="*/ 553 w 188644"/>
                <a:gd name="T3" fmla="*/ 173232 h 561315"/>
                <a:gd name="T4" fmla="*/ 183171 w 188644"/>
                <a:gd name="T5" fmla="*/ 373818 h 561315"/>
                <a:gd name="T6" fmla="*/ 155778 w 188644"/>
                <a:gd name="T7" fmla="*/ 565287 h 561315"/>
                <a:gd name="T8" fmla="*/ 155778 w 188644"/>
                <a:gd name="T9" fmla="*/ 565287 h 56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44" h="561315">
                  <a:moveTo>
                    <a:pt x="136349" y="0"/>
                  </a:moveTo>
                  <a:cubicBezTo>
                    <a:pt x="64675" y="55075"/>
                    <a:pt x="-6998" y="110151"/>
                    <a:pt x="547" y="172016"/>
                  </a:cubicBezTo>
                  <a:cubicBezTo>
                    <a:pt x="8092" y="233881"/>
                    <a:pt x="155965" y="306309"/>
                    <a:pt x="181616" y="371192"/>
                  </a:cubicBezTo>
                  <a:cubicBezTo>
                    <a:pt x="207267" y="436075"/>
                    <a:pt x="154455" y="561315"/>
                    <a:pt x="154455" y="5613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任意多边形 41"/>
            <p:cNvSpPr>
              <a:spLocks/>
            </p:cNvSpPr>
            <p:nvPr/>
          </p:nvSpPr>
          <p:spPr bwMode="auto">
            <a:xfrm>
              <a:off x="6903367" y="4653136"/>
              <a:ext cx="188913" cy="561975"/>
            </a:xfrm>
            <a:custGeom>
              <a:avLst/>
              <a:gdLst>
                <a:gd name="T0" fmla="*/ 137518 w 188644"/>
                <a:gd name="T1" fmla="*/ 0 h 561315"/>
                <a:gd name="T2" fmla="*/ 553 w 188644"/>
                <a:gd name="T3" fmla="*/ 173232 h 561315"/>
                <a:gd name="T4" fmla="*/ 183171 w 188644"/>
                <a:gd name="T5" fmla="*/ 373818 h 561315"/>
                <a:gd name="T6" fmla="*/ 155778 w 188644"/>
                <a:gd name="T7" fmla="*/ 565287 h 561315"/>
                <a:gd name="T8" fmla="*/ 155778 w 188644"/>
                <a:gd name="T9" fmla="*/ 565287 h 56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44" h="561315">
                  <a:moveTo>
                    <a:pt x="136349" y="0"/>
                  </a:moveTo>
                  <a:cubicBezTo>
                    <a:pt x="64675" y="55075"/>
                    <a:pt x="-6998" y="110151"/>
                    <a:pt x="547" y="172016"/>
                  </a:cubicBezTo>
                  <a:cubicBezTo>
                    <a:pt x="8092" y="233881"/>
                    <a:pt x="155965" y="306309"/>
                    <a:pt x="181616" y="371192"/>
                  </a:cubicBezTo>
                  <a:cubicBezTo>
                    <a:pt x="207267" y="436075"/>
                    <a:pt x="154455" y="561315"/>
                    <a:pt x="154455" y="5613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文本框 37"/>
            <p:cNvSpPr txBox="1">
              <a:spLocks noChangeArrowheads="1"/>
            </p:cNvSpPr>
            <p:nvPr/>
          </p:nvSpPr>
          <p:spPr bwMode="auto">
            <a:xfrm>
              <a:off x="5652120" y="5231175"/>
              <a:ext cx="1414462" cy="646097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ea typeface="宋体" panose="02010600030101010101" pitchFamily="2" charset="-122"/>
                </a:rPr>
                <a:t>Function3</a:t>
              </a:r>
            </a:p>
          </p:txBody>
        </p:sp>
        <p:sp>
          <p:nvSpPr>
            <p:cNvPr id="112" name="文本框 37"/>
            <p:cNvSpPr txBox="1">
              <a:spLocks noChangeArrowheads="1"/>
            </p:cNvSpPr>
            <p:nvPr/>
          </p:nvSpPr>
          <p:spPr bwMode="auto">
            <a:xfrm>
              <a:off x="5652120" y="3224855"/>
              <a:ext cx="1414462" cy="70820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ea typeface="宋体" panose="02010600030101010101" pitchFamily="2" charset="-122"/>
                </a:rPr>
                <a:t>Function1</a:t>
              </a:r>
            </a:p>
          </p:txBody>
        </p:sp>
        <p:sp>
          <p:nvSpPr>
            <p:cNvPr id="113" name="Line 15"/>
            <p:cNvSpPr>
              <a:spLocks noChangeShapeType="1"/>
            </p:cNvSpPr>
            <p:nvPr/>
          </p:nvSpPr>
          <p:spPr bwMode="auto">
            <a:xfrm>
              <a:off x="7092280" y="5825009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14" name="Text Box 14"/>
            <p:cNvSpPr txBox="1">
              <a:spLocks noChangeArrowheads="1"/>
            </p:cNvSpPr>
            <p:nvPr/>
          </p:nvSpPr>
          <p:spPr bwMode="auto">
            <a:xfrm>
              <a:off x="7640476" y="5680993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R5 </a:t>
              </a:r>
            </a:p>
          </p:txBody>
        </p:sp>
        <p:sp>
          <p:nvSpPr>
            <p:cNvPr id="115" name="Line 17"/>
            <p:cNvSpPr>
              <a:spLocks noChangeShapeType="1"/>
            </p:cNvSpPr>
            <p:nvPr/>
          </p:nvSpPr>
          <p:spPr bwMode="auto">
            <a:xfrm>
              <a:off x="7092280" y="5320953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16" name="Text Box 14"/>
            <p:cNvSpPr txBox="1">
              <a:spLocks noChangeArrowheads="1"/>
            </p:cNvSpPr>
            <p:nvPr/>
          </p:nvSpPr>
          <p:spPr bwMode="auto">
            <a:xfrm>
              <a:off x="7654436" y="5157192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R6 </a:t>
              </a:r>
            </a:p>
          </p:txBody>
        </p:sp>
      </p:grpSp>
      <p:cxnSp>
        <p:nvCxnSpPr>
          <p:cNvPr id="119" name="直接连接符 118"/>
          <p:cNvCxnSpPr/>
          <p:nvPr/>
        </p:nvCxnSpPr>
        <p:spPr bwMode="auto">
          <a:xfrm flipV="1">
            <a:off x="3419872" y="3850635"/>
            <a:ext cx="2505484" cy="18106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直接连接符 119"/>
          <p:cNvCxnSpPr/>
          <p:nvPr/>
        </p:nvCxnSpPr>
        <p:spPr bwMode="auto">
          <a:xfrm>
            <a:off x="3430674" y="6131330"/>
            <a:ext cx="2480017" cy="3612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268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655028-50CB-40C6-A700-046D32F4FED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DA1C2-63E1-4B8D-9DFC-64A0E94F3C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LC-3 Overview: Instruction Set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80728"/>
            <a:ext cx="8686800" cy="5410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Opcodes</a:t>
            </a:r>
          </a:p>
          <a:p>
            <a:pPr marL="576263" lvl="1" indent="-234950"/>
            <a:r>
              <a:rPr lang="en-US" altLang="zh-CN" dirty="0"/>
              <a:t>15 opcodes</a:t>
            </a:r>
          </a:p>
          <a:p>
            <a:pPr marL="576263" lvl="1" indent="-234950"/>
            <a:r>
              <a:rPr lang="en-US" altLang="zh-CN" i="1" dirty="0">
                <a:solidFill>
                  <a:srgbClr val="0000FF"/>
                </a:solidFill>
              </a:rPr>
              <a:t>Operate</a:t>
            </a:r>
            <a:r>
              <a:rPr lang="en-US" altLang="zh-CN" dirty="0"/>
              <a:t> instructions: ADD, AND, NOT</a:t>
            </a:r>
          </a:p>
          <a:p>
            <a:pPr marL="576263" lvl="1" indent="-234950"/>
            <a:r>
              <a:rPr lang="en-US" altLang="zh-CN" i="1" dirty="0">
                <a:solidFill>
                  <a:srgbClr val="0000FF"/>
                </a:solidFill>
              </a:rPr>
              <a:t>Data movement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/>
              <a:t>instructions: LD, LDI, LDR, LEA, ST, STR, STI</a:t>
            </a:r>
          </a:p>
          <a:p>
            <a:pPr marL="576263" lvl="1" indent="-234950"/>
            <a:r>
              <a:rPr lang="en-US" altLang="zh-CN" i="1" dirty="0">
                <a:solidFill>
                  <a:srgbClr val="0000FF"/>
                </a:solidFill>
              </a:rPr>
              <a:t>Control</a:t>
            </a:r>
            <a:r>
              <a:rPr lang="en-US" altLang="zh-CN" dirty="0"/>
              <a:t> instructions: BR, JSR/JSRR, JMP(RET), RTI, TRAP</a:t>
            </a:r>
          </a:p>
          <a:p>
            <a:pPr marL="576263" lvl="1" indent="-234950"/>
            <a:r>
              <a:rPr lang="en-US" altLang="zh-CN" dirty="0"/>
              <a:t>some opcodes(ADD, AND, NOT; LD, LDI, LDR, LEA) set/clear </a:t>
            </a:r>
            <a:r>
              <a:rPr lang="en-US" altLang="zh-CN" i="1" dirty="0"/>
              <a:t>condition codes</a:t>
            </a:r>
            <a:r>
              <a:rPr lang="en-US" altLang="zh-CN" dirty="0"/>
              <a:t>, based on result:</a:t>
            </a:r>
          </a:p>
          <a:p>
            <a:pPr marL="1022350" lvl="2" indent="-222250"/>
            <a:r>
              <a:rPr lang="en-US" altLang="zh-CN" sz="2000" dirty="0"/>
              <a:t>N = negative, Z = zero, P = positive (&gt; 0)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Data Types</a:t>
            </a:r>
          </a:p>
          <a:p>
            <a:pPr marL="576263" lvl="1" indent="-234950"/>
            <a:r>
              <a:rPr lang="en-US" altLang="zh-CN" dirty="0"/>
              <a:t>16-bit 2’s complement integer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Addressing Modes </a:t>
            </a:r>
            <a:r>
              <a:rPr lang="zh-CN" altLang="en-US" dirty="0">
                <a:solidFill>
                  <a:srgbClr val="CE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寻址模式</a:t>
            </a:r>
            <a:endParaRPr lang="en-US" altLang="zh-CN" dirty="0">
              <a:solidFill>
                <a:srgbClr val="CE0000"/>
              </a:solidFill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 marL="576263" lvl="1" indent="-234950"/>
            <a:r>
              <a:rPr lang="en-US" altLang="zh-CN" dirty="0"/>
              <a:t>How is the location of an operand specified?</a:t>
            </a:r>
          </a:p>
          <a:p>
            <a:pPr marL="576263" lvl="1" indent="-234950"/>
            <a:r>
              <a:rPr lang="en-US" altLang="zh-CN" dirty="0"/>
              <a:t>non-memory addresses: </a:t>
            </a:r>
            <a:r>
              <a:rPr lang="en-US" altLang="zh-CN" i="1" dirty="0">
                <a:solidFill>
                  <a:srgbClr val="0000FF"/>
                </a:solidFill>
              </a:rPr>
              <a:t>immediate</a:t>
            </a:r>
            <a:r>
              <a:rPr lang="en-US" altLang="zh-CN" dirty="0">
                <a:solidFill>
                  <a:srgbClr val="0000FF"/>
                </a:solidFill>
              </a:rPr>
              <a:t>, </a:t>
            </a:r>
            <a:r>
              <a:rPr lang="en-US" altLang="zh-CN" i="1" dirty="0">
                <a:solidFill>
                  <a:srgbClr val="0000FF"/>
                </a:solidFill>
              </a:rPr>
              <a:t>register</a:t>
            </a:r>
          </a:p>
          <a:p>
            <a:pPr marL="576263" lvl="1" indent="-234950"/>
            <a:r>
              <a:rPr lang="en-US" altLang="zh-CN" dirty="0"/>
              <a:t>memory addresses: </a:t>
            </a:r>
            <a:r>
              <a:rPr lang="en-US" altLang="zh-CN" i="1" dirty="0">
                <a:solidFill>
                  <a:srgbClr val="0000FF"/>
                </a:solidFill>
              </a:rPr>
              <a:t>PC-relative</a:t>
            </a:r>
            <a:r>
              <a:rPr lang="en-US" altLang="zh-CN" dirty="0">
                <a:solidFill>
                  <a:srgbClr val="0000FF"/>
                </a:solidFill>
              </a:rPr>
              <a:t>, </a:t>
            </a:r>
            <a:r>
              <a:rPr lang="en-US" altLang="zh-CN" i="1" dirty="0">
                <a:solidFill>
                  <a:srgbClr val="0000FF"/>
                </a:solidFill>
              </a:rPr>
              <a:t>indirect</a:t>
            </a:r>
            <a:r>
              <a:rPr lang="en-US" altLang="zh-CN" dirty="0">
                <a:solidFill>
                  <a:srgbClr val="0000FF"/>
                </a:solidFill>
              </a:rPr>
              <a:t>, </a:t>
            </a:r>
            <a:r>
              <a:rPr lang="en-US" altLang="zh-CN" i="1" dirty="0">
                <a:solidFill>
                  <a:srgbClr val="0000FF"/>
                </a:solidFill>
              </a:rPr>
              <a:t>base + offset</a:t>
            </a:r>
          </a:p>
        </p:txBody>
      </p:sp>
    </p:spTree>
    <p:extLst>
      <p:ext uri="{BB962C8B-B14F-4D97-AF65-F5344CB8AC3E}">
        <p14:creationId xmlns:p14="http://schemas.microsoft.com/office/powerpoint/2010/main" val="45558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LC-3 Operate Instructions and Data Path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LC-3 ISA 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LC-3</a:t>
            </a:r>
            <a:r>
              <a:rPr lang="zh-CN" altLang="en-US" dirty="0"/>
              <a:t> </a:t>
            </a:r>
            <a:r>
              <a:rPr lang="en-US" altLang="zh-CN" dirty="0"/>
              <a:t>ISA Overview</a:t>
            </a:r>
            <a:r>
              <a:rPr lang="zh-CN" altLang="en-US" dirty="0"/>
              <a:t>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00776" y="647624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0624" y="966680"/>
            <a:ext cx="3829807" cy="2574797"/>
            <a:chOff x="504494" y="926211"/>
            <a:chExt cx="3829807" cy="2574797"/>
          </a:xfrm>
        </p:grpSpPr>
        <p:sp>
          <p:nvSpPr>
            <p:cNvPr id="7" name="矩形 6"/>
            <p:cNvSpPr/>
            <p:nvPr/>
          </p:nvSpPr>
          <p:spPr bwMode="auto">
            <a:xfrm>
              <a:off x="504494" y="926211"/>
              <a:ext cx="3829807" cy="25747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运算指令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(Operate Instructions)</a:t>
              </a:r>
              <a:endPara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17255" y="1349152"/>
              <a:ext cx="3534039" cy="2079848"/>
              <a:chOff x="827584" y="1628800"/>
              <a:chExt cx="3534039" cy="20798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497144" y="1628800"/>
                <a:ext cx="2861657" cy="504024"/>
                <a:chOff x="345016" y="2996952"/>
                <a:chExt cx="2861657" cy="504024"/>
              </a:xfrm>
            </p:grpSpPr>
            <p:grpSp>
              <p:nvGrpSpPr>
                <p:cNvPr id="101" name="组合 100"/>
                <p:cNvGrpSpPr/>
                <p:nvPr/>
              </p:nvGrpSpPr>
              <p:grpSpPr>
                <a:xfrm>
                  <a:off x="345016" y="3212976"/>
                  <a:ext cx="2861657" cy="288000"/>
                  <a:chOff x="381000" y="3212976"/>
                  <a:chExt cx="2861657" cy="288000"/>
                </a:xfrm>
              </p:grpSpPr>
              <p:sp>
                <p:nvSpPr>
                  <p:cNvPr id="119" name="矩形 118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0" name="矩形 119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2" name="矩形 121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23" name="矩形 122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 bwMode="auto">
                  <a:xfrm>
                    <a:off x="1631123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SR1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 bwMode="auto">
                  <a:xfrm>
                    <a:off x="216689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 bwMode="auto">
                  <a:xfrm>
                    <a:off x="2345479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 bwMode="auto">
                  <a:xfrm>
                    <a:off x="2524068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 bwMode="auto">
                  <a:xfrm>
                    <a:off x="2702657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SR2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03" name="矩形 102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6" name="矩形 115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497144" y="2159989"/>
                <a:ext cx="2864479" cy="288000"/>
                <a:chOff x="381000" y="3212976"/>
                <a:chExt cx="2864479" cy="288000"/>
              </a:xfrm>
            </p:grpSpPr>
            <p:sp>
              <p:nvSpPr>
                <p:cNvPr id="85" name="矩形 84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9" name="矩形 88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Imm5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497144" y="2475154"/>
                <a:ext cx="2861657" cy="288000"/>
                <a:chOff x="381000" y="3212976"/>
                <a:chExt cx="2861657" cy="288000"/>
              </a:xfrm>
            </p:grpSpPr>
            <p:sp>
              <p:nvSpPr>
                <p:cNvPr id="69" name="矩形 68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>
                  <a:off x="2702657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SR2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497144" y="2790319"/>
                <a:ext cx="2864479" cy="288000"/>
                <a:chOff x="381000" y="3212976"/>
                <a:chExt cx="2864479" cy="288000"/>
              </a:xfrm>
            </p:grpSpPr>
            <p:sp>
              <p:nvSpPr>
                <p:cNvPr id="53" name="矩形 52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Imm5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497144" y="3105484"/>
                <a:ext cx="2858832" cy="288000"/>
                <a:chOff x="381000" y="3212976"/>
                <a:chExt cx="2858832" cy="288000"/>
              </a:xfrm>
            </p:grpSpPr>
            <p:sp>
              <p:nvSpPr>
                <p:cNvPr id="37" name="矩形 3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497144" y="3420648"/>
                <a:ext cx="2858832" cy="288000"/>
                <a:chOff x="381000" y="3212976"/>
                <a:chExt cx="2858832" cy="288000"/>
              </a:xfrm>
            </p:grpSpPr>
            <p:sp>
              <p:nvSpPr>
                <p:cNvPr id="21" name="矩形 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 bwMode="auto">
              <a:xfrm>
                <a:off x="827584" y="18420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827584" y="247350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827584" y="278921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827584" y="310493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NOT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827584" y="3420648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Reserved</a:t>
                </a:r>
                <a:endParaRPr kumimoji="0" lang="zh-CN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827584" y="21624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470623" y="3573877"/>
            <a:ext cx="3829808" cy="3024601"/>
            <a:chOff x="504494" y="3554486"/>
            <a:chExt cx="3851482" cy="3024601"/>
          </a:xfrm>
        </p:grpSpPr>
        <p:sp>
          <p:nvSpPr>
            <p:cNvPr id="136" name="矩形 135"/>
            <p:cNvSpPr/>
            <p:nvPr/>
          </p:nvSpPr>
          <p:spPr bwMode="auto">
            <a:xfrm>
              <a:off x="504494" y="3554486"/>
              <a:ext cx="3851482" cy="3024601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控制指令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(Control Instructions)</a:t>
              </a:r>
              <a:endPara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37" name="组合 136"/>
            <p:cNvGrpSpPr/>
            <p:nvPr/>
          </p:nvGrpSpPr>
          <p:grpSpPr>
            <a:xfrm>
              <a:off x="1399105" y="6237344"/>
              <a:ext cx="2868712" cy="288000"/>
              <a:chOff x="381000" y="3212976"/>
              <a:chExt cx="2868712" cy="288000"/>
            </a:xfrm>
          </p:grpSpPr>
          <p:sp>
            <p:nvSpPr>
              <p:cNvPr id="266" name="矩形 265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095356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273945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1452534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1631123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1809712" y="3212976"/>
                <a:ext cx="144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TrapVector8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138" name="矩形 137"/>
            <p:cNvSpPr/>
            <p:nvPr/>
          </p:nvSpPr>
          <p:spPr bwMode="auto">
            <a:xfrm>
              <a:off x="696381" y="6236242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TRAP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96381" y="4005064"/>
              <a:ext cx="3575669" cy="2124691"/>
              <a:chOff x="696381" y="3857190"/>
              <a:chExt cx="3575669" cy="2124691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1399105" y="3857190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232" name="组合 231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250" name="矩形 249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1" name="矩形 250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2" name="矩形 251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3" name="矩形 252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54" name="矩形 253"/>
                  <p:cNvSpPr/>
                  <p:nvPr/>
                </p:nvSpPr>
                <p:spPr bwMode="auto">
                  <a:xfrm>
                    <a:off x="1095356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n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5" name="矩形 254"/>
                  <p:cNvSpPr/>
                  <p:nvPr/>
                </p:nvSpPr>
                <p:spPr bwMode="auto">
                  <a:xfrm>
                    <a:off x="1273945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z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6" name="矩形 255"/>
                  <p:cNvSpPr/>
                  <p:nvPr/>
                </p:nvSpPr>
                <p:spPr bwMode="auto">
                  <a:xfrm>
                    <a:off x="1452534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p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7" name="矩形 256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PCoffset9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233" name="组合 232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234" name="矩形 233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35" name="矩形 234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6" name="矩形 235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7" name="矩形 236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8" name="矩形 237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9" name="矩形 238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0" name="矩形 239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1" name="矩形 240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2" name="矩形 241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3" name="矩形 242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4" name="矩形 243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5" name="矩形 244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6" name="矩形 245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7" name="矩形 246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8" name="矩形 247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9" name="矩形 248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1" name="组合 140"/>
              <p:cNvGrpSpPr/>
              <p:nvPr/>
            </p:nvGrpSpPr>
            <p:grpSpPr>
              <a:xfrm>
                <a:off x="1399105" y="4388379"/>
                <a:ext cx="2872945" cy="288000"/>
                <a:chOff x="381000" y="3212976"/>
                <a:chExt cx="2872945" cy="288000"/>
              </a:xfrm>
            </p:grpSpPr>
            <p:sp>
              <p:nvSpPr>
                <p:cNvPr id="216" name="矩形 215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8" name="矩形 217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9" name="矩形 218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0" name="矩形 219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1" name="矩形 220"/>
                <p:cNvSpPr/>
                <p:nvPr/>
              </p:nvSpPr>
              <p:spPr bwMode="auto">
                <a:xfrm>
                  <a:off x="1273945" y="3212976"/>
                  <a:ext cx="19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PCoffset11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2" name="组合 141"/>
              <p:cNvGrpSpPr/>
              <p:nvPr/>
            </p:nvGrpSpPr>
            <p:grpSpPr>
              <a:xfrm>
                <a:off x="1399105" y="4703544"/>
                <a:ext cx="2858832" cy="288000"/>
                <a:chOff x="381000" y="3212976"/>
                <a:chExt cx="2858832" cy="288000"/>
              </a:xfrm>
            </p:grpSpPr>
            <p:sp>
              <p:nvSpPr>
                <p:cNvPr id="200" name="矩形 19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1" name="矩形 20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2" name="矩形 20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3" name="矩形 20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4" name="矩形 203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5" name="矩形 204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6" name="矩形 205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7" name="矩形 20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0" name="矩形 209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1" name="矩形 210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2" name="矩形 211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3" name="矩形 212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4" name="矩形 213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5" name="矩形 214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1399105" y="5018709"/>
                <a:ext cx="2858832" cy="288000"/>
                <a:chOff x="381000" y="3212976"/>
                <a:chExt cx="2858832" cy="288000"/>
              </a:xfrm>
            </p:grpSpPr>
            <p:sp>
              <p:nvSpPr>
                <p:cNvPr id="184" name="矩形 18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5" name="矩形 18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6" name="矩形 18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7" name="矩形 18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9" name="矩形 188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1" name="矩形 190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2" name="矩形 191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3" name="矩形 192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7" name="矩形 196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8" name="矩形 197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9" name="矩形 198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44" name="矩形 143"/>
              <p:cNvSpPr/>
              <p:nvPr/>
            </p:nvSpPr>
            <p:spPr bwMode="auto">
              <a:xfrm>
                <a:off x="696381" y="40704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BR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 bwMode="auto">
              <a:xfrm>
                <a:off x="696381" y="470189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JSRR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696381" y="501760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RTI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696381" y="43908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JSR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1399105" y="533491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68" name="矩形 167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49" name="矩形 148"/>
              <p:cNvSpPr/>
              <p:nvPr/>
            </p:nvSpPr>
            <p:spPr bwMode="auto">
              <a:xfrm>
                <a:off x="696381" y="533380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JMP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1399105" y="569388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52" name="矩形 151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3" name="矩形 152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4" name="矩形 153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5" name="矩形 154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6" name="矩形 155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7" name="矩形 156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6" name="矩形 165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1" name="矩形 150"/>
              <p:cNvSpPr/>
              <p:nvPr/>
            </p:nvSpPr>
            <p:spPr bwMode="auto">
              <a:xfrm>
                <a:off x="696381" y="569277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  <p:sp>
        <p:nvSpPr>
          <p:cNvPr id="283" name="矩形 282"/>
          <p:cNvSpPr/>
          <p:nvPr/>
        </p:nvSpPr>
        <p:spPr bwMode="auto">
          <a:xfrm>
            <a:off x="4716016" y="1268760"/>
            <a:ext cx="3939034" cy="457913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数据移动指令</a:t>
            </a:r>
            <a:endParaRPr kumimoji="0" lang="en-US" altLang="zh-CN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(Data Movement Instructions)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84" name="组合 283"/>
          <p:cNvGrpSpPr/>
          <p:nvPr/>
        </p:nvGrpSpPr>
        <p:grpSpPr>
          <a:xfrm>
            <a:off x="5004024" y="2449762"/>
            <a:ext cx="3539683" cy="1449519"/>
            <a:chOff x="833366" y="4427663"/>
            <a:chExt cx="3539683" cy="144951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1502926" y="4427663"/>
              <a:ext cx="2870123" cy="504024"/>
              <a:chOff x="345016" y="2996952"/>
              <a:chExt cx="2870123" cy="504024"/>
            </a:xfrm>
          </p:grpSpPr>
          <p:grpSp>
            <p:nvGrpSpPr>
              <p:cNvPr id="416" name="组合 415"/>
              <p:cNvGrpSpPr/>
              <p:nvPr/>
            </p:nvGrpSpPr>
            <p:grpSpPr>
              <a:xfrm>
                <a:off x="345016" y="3212976"/>
                <a:ext cx="2870123" cy="288000"/>
                <a:chOff x="381000" y="3212976"/>
                <a:chExt cx="2870123" cy="288000"/>
              </a:xfrm>
            </p:grpSpPr>
            <p:sp>
              <p:nvSpPr>
                <p:cNvPr id="434" name="矩形 43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5" name="矩形 43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6" name="矩形 43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7" name="矩形 43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8" name="矩形 43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41" name="矩形 44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PCoffset9</a:t>
                  </a:r>
                  <a:r>
                    <a: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417" name="组合 416"/>
              <p:cNvGrpSpPr/>
              <p:nvPr/>
            </p:nvGrpSpPr>
            <p:grpSpPr>
              <a:xfrm>
                <a:off x="345016" y="2996952"/>
                <a:ext cx="2858832" cy="201861"/>
                <a:chOff x="395536" y="2924976"/>
                <a:chExt cx="2858832" cy="288000"/>
              </a:xfrm>
            </p:grpSpPr>
            <p:sp>
              <p:nvSpPr>
                <p:cNvPr id="418" name="矩形 417"/>
                <p:cNvSpPr/>
                <p:nvPr/>
              </p:nvSpPr>
              <p:spPr bwMode="auto">
                <a:xfrm>
                  <a:off x="395536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15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9" name="矩形 418"/>
                <p:cNvSpPr/>
                <p:nvPr/>
              </p:nvSpPr>
              <p:spPr bwMode="auto">
                <a:xfrm>
                  <a:off x="574125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14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0" name="矩形 419"/>
                <p:cNvSpPr/>
                <p:nvPr/>
              </p:nvSpPr>
              <p:spPr bwMode="auto">
                <a:xfrm>
                  <a:off x="752714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13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1" name="矩形 420"/>
                <p:cNvSpPr/>
                <p:nvPr/>
              </p:nvSpPr>
              <p:spPr bwMode="auto">
                <a:xfrm>
                  <a:off x="931303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12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2" name="矩形 421"/>
                <p:cNvSpPr/>
                <p:nvPr/>
              </p:nvSpPr>
              <p:spPr bwMode="auto">
                <a:xfrm>
                  <a:off x="1109892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11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3" name="矩形 422"/>
                <p:cNvSpPr/>
                <p:nvPr/>
              </p:nvSpPr>
              <p:spPr bwMode="auto">
                <a:xfrm>
                  <a:off x="1288481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10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4" name="矩形 423"/>
                <p:cNvSpPr/>
                <p:nvPr/>
              </p:nvSpPr>
              <p:spPr bwMode="auto">
                <a:xfrm>
                  <a:off x="1467070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9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5" name="矩形 424"/>
                <p:cNvSpPr/>
                <p:nvPr/>
              </p:nvSpPr>
              <p:spPr bwMode="auto">
                <a:xfrm>
                  <a:off x="1645659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8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6" name="矩形 425"/>
                <p:cNvSpPr/>
                <p:nvPr/>
              </p:nvSpPr>
              <p:spPr bwMode="auto">
                <a:xfrm>
                  <a:off x="1824248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7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7" name="矩形 426"/>
                <p:cNvSpPr/>
                <p:nvPr/>
              </p:nvSpPr>
              <p:spPr bwMode="auto">
                <a:xfrm>
                  <a:off x="2002837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6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8" name="矩形 427"/>
                <p:cNvSpPr/>
                <p:nvPr/>
              </p:nvSpPr>
              <p:spPr bwMode="auto">
                <a:xfrm>
                  <a:off x="2181426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5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9" name="矩形 428"/>
                <p:cNvSpPr/>
                <p:nvPr/>
              </p:nvSpPr>
              <p:spPr bwMode="auto">
                <a:xfrm>
                  <a:off x="2360015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4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0" name="矩形 429"/>
                <p:cNvSpPr/>
                <p:nvPr/>
              </p:nvSpPr>
              <p:spPr bwMode="auto">
                <a:xfrm>
                  <a:off x="2538604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3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1" name="矩形 430"/>
                <p:cNvSpPr/>
                <p:nvPr/>
              </p:nvSpPr>
              <p:spPr bwMode="auto">
                <a:xfrm>
                  <a:off x="2717193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2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2" name="矩形 431"/>
                <p:cNvSpPr/>
                <p:nvPr/>
              </p:nvSpPr>
              <p:spPr bwMode="auto">
                <a:xfrm>
                  <a:off x="2895782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3" name="矩形 432"/>
                <p:cNvSpPr/>
                <p:nvPr/>
              </p:nvSpPr>
              <p:spPr bwMode="auto">
                <a:xfrm>
                  <a:off x="3074368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61" name="组合 360"/>
            <p:cNvGrpSpPr/>
            <p:nvPr/>
          </p:nvGrpSpPr>
          <p:grpSpPr>
            <a:xfrm>
              <a:off x="1502926" y="4958852"/>
              <a:ext cx="2865890" cy="288000"/>
              <a:chOff x="381000" y="3212976"/>
              <a:chExt cx="2865890" cy="288000"/>
            </a:xfrm>
          </p:grpSpPr>
          <p:sp>
            <p:nvSpPr>
              <p:cNvPr id="400" name="矩形 399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01" name="矩形 400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02" name="矩形 401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03" name="矩形 402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4" name="矩形 403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DR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07" name="矩形 406"/>
              <p:cNvSpPr/>
              <p:nvPr/>
            </p:nvSpPr>
            <p:spPr bwMode="auto">
              <a:xfrm>
                <a:off x="1631123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BaseR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10" name="矩形 409"/>
              <p:cNvSpPr/>
              <p:nvPr/>
            </p:nvSpPr>
            <p:spPr bwMode="auto">
              <a:xfrm>
                <a:off x="2166890" y="3212976"/>
                <a:ext cx="10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PCoffset6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62" name="组合 361"/>
            <p:cNvGrpSpPr/>
            <p:nvPr/>
          </p:nvGrpSpPr>
          <p:grpSpPr>
            <a:xfrm>
              <a:off x="1502926" y="5274017"/>
              <a:ext cx="2870123" cy="288000"/>
              <a:chOff x="381000" y="3212976"/>
              <a:chExt cx="2870123" cy="288000"/>
            </a:xfrm>
          </p:grpSpPr>
          <p:sp>
            <p:nvSpPr>
              <p:cNvPr id="384" name="矩形 383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85" name="矩形 384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86" name="矩形 385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87" name="矩形 386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8" name="矩形 387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DR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91" name="矩形 390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PCoffset9</a:t>
                </a:r>
                <a:r>
                  <a: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 </a:t>
                </a:r>
              </a:p>
            </p:txBody>
          </p:sp>
        </p:grpSp>
        <p:grpSp>
          <p:nvGrpSpPr>
            <p:cNvPr id="363" name="组合 362"/>
            <p:cNvGrpSpPr/>
            <p:nvPr/>
          </p:nvGrpSpPr>
          <p:grpSpPr>
            <a:xfrm>
              <a:off x="1502926" y="5589182"/>
              <a:ext cx="2870123" cy="288000"/>
              <a:chOff x="381000" y="3212976"/>
              <a:chExt cx="2870123" cy="288000"/>
            </a:xfrm>
          </p:grpSpPr>
          <p:sp>
            <p:nvSpPr>
              <p:cNvPr id="368" name="矩形 367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69" name="矩形 368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70" name="矩形 369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71" name="矩形 370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2" name="矩形 371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DR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75" name="矩形 374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PCoffset9</a:t>
                </a:r>
                <a:r>
                  <a: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 </a:t>
                </a:r>
              </a:p>
            </p:txBody>
          </p:sp>
        </p:grpSp>
        <p:sp>
          <p:nvSpPr>
            <p:cNvPr id="364" name="矩形 363"/>
            <p:cNvSpPr/>
            <p:nvPr/>
          </p:nvSpPr>
          <p:spPr bwMode="auto">
            <a:xfrm>
              <a:off x="833366" y="4640935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LD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5" name="矩形 364"/>
            <p:cNvSpPr/>
            <p:nvPr/>
          </p:nvSpPr>
          <p:spPr bwMode="auto">
            <a:xfrm>
              <a:off x="833366" y="5272365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LDI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6" name="矩形 365"/>
            <p:cNvSpPr/>
            <p:nvPr/>
          </p:nvSpPr>
          <p:spPr bwMode="auto">
            <a:xfrm>
              <a:off x="833366" y="5588080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LEA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7" name="矩形 366"/>
            <p:cNvSpPr/>
            <p:nvPr/>
          </p:nvSpPr>
          <p:spPr bwMode="auto">
            <a:xfrm>
              <a:off x="833366" y="4961335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LDR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4944918" y="4565127"/>
            <a:ext cx="3611691" cy="1134354"/>
            <a:chOff x="5326485" y="4443852"/>
            <a:chExt cx="3611691" cy="1134354"/>
          </a:xfrm>
        </p:grpSpPr>
        <p:grpSp>
          <p:nvGrpSpPr>
            <p:cNvPr id="288" name="组合 287"/>
            <p:cNvGrpSpPr/>
            <p:nvPr/>
          </p:nvGrpSpPr>
          <p:grpSpPr>
            <a:xfrm>
              <a:off x="6068053" y="4443852"/>
              <a:ext cx="2870123" cy="504024"/>
              <a:chOff x="345016" y="2996952"/>
              <a:chExt cx="2870123" cy="504024"/>
            </a:xfrm>
          </p:grpSpPr>
          <p:grpSp>
            <p:nvGrpSpPr>
              <p:cNvPr id="326" name="组合 325"/>
              <p:cNvGrpSpPr/>
              <p:nvPr/>
            </p:nvGrpSpPr>
            <p:grpSpPr>
              <a:xfrm>
                <a:off x="345016" y="3212976"/>
                <a:ext cx="2870123" cy="288000"/>
                <a:chOff x="381000" y="3212976"/>
                <a:chExt cx="2870123" cy="288000"/>
              </a:xfrm>
            </p:grpSpPr>
            <p:sp>
              <p:nvSpPr>
                <p:cNvPr id="344" name="矩形 34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5" name="矩形 34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6" name="矩形 34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7" name="矩形 34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8" name="矩形 34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51" name="矩形 35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327" name="组合 326"/>
              <p:cNvGrpSpPr/>
              <p:nvPr/>
            </p:nvGrpSpPr>
            <p:grpSpPr>
              <a:xfrm>
                <a:off x="345016" y="2996952"/>
                <a:ext cx="2858832" cy="201861"/>
                <a:chOff x="395536" y="2924976"/>
                <a:chExt cx="2858832" cy="288000"/>
              </a:xfrm>
            </p:grpSpPr>
            <p:sp>
              <p:nvSpPr>
                <p:cNvPr id="328" name="矩形 327"/>
                <p:cNvSpPr/>
                <p:nvPr/>
              </p:nvSpPr>
              <p:spPr bwMode="auto">
                <a:xfrm>
                  <a:off x="395536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15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9" name="矩形 328"/>
                <p:cNvSpPr/>
                <p:nvPr/>
              </p:nvSpPr>
              <p:spPr bwMode="auto">
                <a:xfrm>
                  <a:off x="574125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14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0" name="矩形 329"/>
                <p:cNvSpPr/>
                <p:nvPr/>
              </p:nvSpPr>
              <p:spPr bwMode="auto">
                <a:xfrm>
                  <a:off x="752714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13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1" name="矩形 330"/>
                <p:cNvSpPr/>
                <p:nvPr/>
              </p:nvSpPr>
              <p:spPr bwMode="auto">
                <a:xfrm>
                  <a:off x="931303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12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2" name="矩形 331"/>
                <p:cNvSpPr/>
                <p:nvPr/>
              </p:nvSpPr>
              <p:spPr bwMode="auto">
                <a:xfrm>
                  <a:off x="1109892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11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3" name="矩形 332"/>
                <p:cNvSpPr/>
                <p:nvPr/>
              </p:nvSpPr>
              <p:spPr bwMode="auto">
                <a:xfrm>
                  <a:off x="1288481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10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4" name="矩形 333"/>
                <p:cNvSpPr/>
                <p:nvPr/>
              </p:nvSpPr>
              <p:spPr bwMode="auto">
                <a:xfrm>
                  <a:off x="1467070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9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5" name="矩形 334"/>
                <p:cNvSpPr/>
                <p:nvPr/>
              </p:nvSpPr>
              <p:spPr bwMode="auto">
                <a:xfrm>
                  <a:off x="1645659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8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6" name="矩形 335"/>
                <p:cNvSpPr/>
                <p:nvPr/>
              </p:nvSpPr>
              <p:spPr bwMode="auto">
                <a:xfrm>
                  <a:off x="1824248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7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7" name="矩形 336"/>
                <p:cNvSpPr/>
                <p:nvPr/>
              </p:nvSpPr>
              <p:spPr bwMode="auto">
                <a:xfrm>
                  <a:off x="2002837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6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8" name="矩形 337"/>
                <p:cNvSpPr/>
                <p:nvPr/>
              </p:nvSpPr>
              <p:spPr bwMode="auto">
                <a:xfrm>
                  <a:off x="2181426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5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9" name="矩形 338"/>
                <p:cNvSpPr/>
                <p:nvPr/>
              </p:nvSpPr>
              <p:spPr bwMode="auto">
                <a:xfrm>
                  <a:off x="2360015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4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0" name="矩形 339"/>
                <p:cNvSpPr/>
                <p:nvPr/>
              </p:nvSpPr>
              <p:spPr bwMode="auto">
                <a:xfrm>
                  <a:off x="2538604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3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1" name="矩形 340"/>
                <p:cNvSpPr/>
                <p:nvPr/>
              </p:nvSpPr>
              <p:spPr bwMode="auto">
                <a:xfrm>
                  <a:off x="2717193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2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2" name="矩形 341"/>
                <p:cNvSpPr/>
                <p:nvPr/>
              </p:nvSpPr>
              <p:spPr bwMode="auto">
                <a:xfrm>
                  <a:off x="2895782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3" name="矩形 342"/>
                <p:cNvSpPr/>
                <p:nvPr/>
              </p:nvSpPr>
              <p:spPr bwMode="auto">
                <a:xfrm>
                  <a:off x="3074368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289" name="组合 288"/>
            <p:cNvGrpSpPr/>
            <p:nvPr/>
          </p:nvGrpSpPr>
          <p:grpSpPr>
            <a:xfrm>
              <a:off x="6068053" y="4975041"/>
              <a:ext cx="2865890" cy="288000"/>
              <a:chOff x="381000" y="3212976"/>
              <a:chExt cx="2865890" cy="288000"/>
            </a:xfrm>
          </p:grpSpPr>
          <p:sp>
            <p:nvSpPr>
              <p:cNvPr id="310" name="矩形 309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11" name="矩形 310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12" name="矩形 311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13" name="矩形 312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4" name="矩形 313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17" name="矩形 316"/>
              <p:cNvSpPr/>
              <p:nvPr/>
            </p:nvSpPr>
            <p:spPr bwMode="auto">
              <a:xfrm>
                <a:off x="1631123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BaseR</a:t>
                </a:r>
                <a:r>
                  <a: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</a:p>
            </p:txBody>
          </p:sp>
          <p:sp>
            <p:nvSpPr>
              <p:cNvPr id="320" name="矩形 319"/>
              <p:cNvSpPr/>
              <p:nvPr/>
            </p:nvSpPr>
            <p:spPr bwMode="auto">
              <a:xfrm>
                <a:off x="2166890" y="3212976"/>
                <a:ext cx="10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PCoffset6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6068053" y="5290206"/>
              <a:ext cx="2870123" cy="288000"/>
              <a:chOff x="381000" y="3212976"/>
              <a:chExt cx="2870123" cy="288000"/>
            </a:xfrm>
          </p:grpSpPr>
          <p:sp>
            <p:nvSpPr>
              <p:cNvPr id="294" name="矩形 293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5" name="矩形 294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6" name="矩形 295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7" name="矩形 296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8" name="矩形 297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01" name="矩形 300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PCoffset9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91" name="矩形 290"/>
            <p:cNvSpPr/>
            <p:nvPr/>
          </p:nvSpPr>
          <p:spPr bwMode="auto">
            <a:xfrm>
              <a:off x="5326485" y="4657124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ST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92" name="矩形 291"/>
            <p:cNvSpPr/>
            <p:nvPr/>
          </p:nvSpPr>
          <p:spPr bwMode="auto">
            <a:xfrm>
              <a:off x="5326485" y="5288554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STI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93" name="矩形 292"/>
            <p:cNvSpPr/>
            <p:nvPr/>
          </p:nvSpPr>
          <p:spPr bwMode="auto">
            <a:xfrm>
              <a:off x="5326485" y="4977524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STR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6" name="文本框 285"/>
          <p:cNvSpPr txBox="1"/>
          <p:nvPr/>
        </p:nvSpPr>
        <p:spPr>
          <a:xfrm>
            <a:off x="6437553" y="2038106"/>
            <a:ext cx="147309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取数指令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(Load)</a:t>
            </a:r>
            <a:endParaRPr kumimoji="0" lang="zh-CN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文本框 286"/>
          <p:cNvSpPr txBox="1"/>
          <p:nvPr/>
        </p:nvSpPr>
        <p:spPr>
          <a:xfrm>
            <a:off x="6437553" y="4139595"/>
            <a:ext cx="145591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存数指令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(Store)</a:t>
            </a:r>
            <a:endParaRPr kumimoji="0" lang="zh-CN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193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Operate Instructions and Data Path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ISA 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3796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776102-0D33-4D37-AB82-2ECCCED75DA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4B785D-08B6-4C0D-9F5F-60595241B00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Operate Instructions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Only three operations: </a:t>
            </a:r>
            <a:r>
              <a:rPr lang="en-US" altLang="zh-CN" dirty="0">
                <a:solidFill>
                  <a:srgbClr val="C00000"/>
                </a:solidFill>
                <a:ea typeface="宋体" panose="02010600030101010101" pitchFamily="2" charset="-122"/>
              </a:rPr>
              <a:t>ADD, AND, NOT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Source and destination operands are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registers</a:t>
            </a:r>
          </a:p>
          <a:p>
            <a:pPr marL="576263" lvl="1" indent="-234950"/>
            <a:r>
              <a:rPr lang="en-US" altLang="zh-CN" dirty="0"/>
              <a:t>These instructions </a:t>
            </a:r>
            <a:r>
              <a:rPr lang="en-US" altLang="zh-CN" i="1" u="sng" dirty="0">
                <a:solidFill>
                  <a:srgbClr val="FF0000"/>
                </a:solidFill>
              </a:rPr>
              <a:t>do not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reference memory.</a:t>
            </a:r>
          </a:p>
          <a:p>
            <a:pPr marL="576263" lvl="1" indent="-234950"/>
            <a:r>
              <a:rPr lang="en-US" altLang="zh-CN" dirty="0"/>
              <a:t>ADD and </a:t>
            </a:r>
            <a:r>
              <a:rPr lang="en-US" altLang="zh-CN" dirty="0" err="1"/>
              <a:t>AND</a:t>
            </a:r>
            <a:r>
              <a:rPr lang="en-US" altLang="zh-CN" dirty="0"/>
              <a:t> can use “immediate” mode,</a:t>
            </a:r>
            <a:br>
              <a:rPr lang="en-US" altLang="zh-CN" dirty="0"/>
            </a:br>
            <a:r>
              <a:rPr lang="en-US" altLang="zh-CN" dirty="0"/>
              <a:t>where one operand is hard-wired into the instruction.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Will show </a:t>
            </a:r>
            <a:r>
              <a:rPr lang="en-US" altLang="zh-CN" dirty="0">
                <a:solidFill>
                  <a:srgbClr val="C00000"/>
                </a:solidFill>
                <a:ea typeface="宋体" panose="02010600030101010101" pitchFamily="2" charset="-122"/>
              </a:rPr>
              <a:t>dataflow diagram </a:t>
            </a:r>
            <a:r>
              <a:rPr lang="en-US" altLang="zh-CN" dirty="0">
                <a:ea typeface="宋体" panose="02010600030101010101" pitchFamily="2" charset="-122"/>
              </a:rPr>
              <a:t>with each instruction.</a:t>
            </a:r>
          </a:p>
          <a:p>
            <a:pPr marL="576263" lvl="1" indent="-234950"/>
            <a:r>
              <a:rPr lang="en-US" altLang="zh-CN" dirty="0"/>
              <a:t>illustrates </a:t>
            </a:r>
            <a:r>
              <a:rPr lang="en-US" altLang="zh-CN" i="1" u="sng" dirty="0"/>
              <a:t>when</a:t>
            </a:r>
            <a:r>
              <a:rPr lang="en-US" altLang="zh-CN" dirty="0"/>
              <a:t> and </a:t>
            </a:r>
            <a:r>
              <a:rPr lang="en-US" altLang="zh-CN" i="1" u="sng" dirty="0"/>
              <a:t>where</a:t>
            </a:r>
            <a:r>
              <a:rPr lang="en-US" altLang="zh-CN" dirty="0"/>
              <a:t> data moves to accomplish the desired operation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201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组合 281"/>
          <p:cNvGrpSpPr/>
          <p:nvPr/>
        </p:nvGrpSpPr>
        <p:grpSpPr>
          <a:xfrm>
            <a:off x="4716016" y="1591482"/>
            <a:ext cx="3939034" cy="4256413"/>
            <a:chOff x="4860032" y="1548851"/>
            <a:chExt cx="3939034" cy="4256413"/>
          </a:xfrm>
        </p:grpSpPr>
        <p:sp>
          <p:nvSpPr>
            <p:cNvPr id="283" name="矩形 282"/>
            <p:cNvSpPr/>
            <p:nvPr/>
          </p:nvSpPr>
          <p:spPr bwMode="auto">
            <a:xfrm>
              <a:off x="4860032" y="1548851"/>
              <a:ext cx="3939034" cy="425641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移动数据指令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284" name="组合 283"/>
            <p:cNvGrpSpPr/>
            <p:nvPr/>
          </p:nvGrpSpPr>
          <p:grpSpPr>
            <a:xfrm>
              <a:off x="5148040" y="2407131"/>
              <a:ext cx="3539683" cy="1449519"/>
              <a:chOff x="833366" y="4427663"/>
              <a:chExt cx="3539683" cy="1449519"/>
            </a:xfrm>
          </p:grpSpPr>
          <p:grpSp>
            <p:nvGrpSpPr>
              <p:cNvPr id="360" name="组合 359"/>
              <p:cNvGrpSpPr/>
              <p:nvPr/>
            </p:nvGrpSpPr>
            <p:grpSpPr>
              <a:xfrm>
                <a:off x="1502926" y="4427663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416" name="组合 415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434" name="矩形 433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5" name="矩形 434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6" name="矩形 435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7" name="矩形 436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38" name="矩形 437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41" name="矩形 440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PCoffset9</a:t>
                    </a:r>
                    <a:r>
                      <a:rPr kumimoji="0" lang="zh-CN" altLang="en-US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 </a:t>
                    </a:r>
                  </a:p>
                </p:txBody>
              </p:sp>
            </p:grpSp>
            <p:grpSp>
              <p:nvGrpSpPr>
                <p:cNvPr id="417" name="组合 416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418" name="矩形 417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19" name="矩形 418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0" name="矩形 419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1" name="矩形 420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2" name="矩形 421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3" name="矩形 422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4" name="矩形 423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5" name="矩形 424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6" name="矩形 425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7" name="矩形 426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8" name="矩形 427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9" name="矩形 428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0" name="矩形 429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1" name="矩形 430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2" name="矩形 431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3" name="矩形 432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1" name="组合 360"/>
              <p:cNvGrpSpPr/>
              <p:nvPr/>
            </p:nvGrpSpPr>
            <p:grpSpPr>
              <a:xfrm>
                <a:off x="1502926" y="4958852"/>
                <a:ext cx="2865890" cy="288000"/>
                <a:chOff x="381000" y="3212976"/>
                <a:chExt cx="2865890" cy="288000"/>
              </a:xfrm>
            </p:grpSpPr>
            <p:sp>
              <p:nvSpPr>
                <p:cNvPr id="400" name="矩形 39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1" name="矩形 40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2" name="矩形 40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3" name="矩形 40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4" name="矩形 403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7" name="矩形 40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10" name="矩形 409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PCoffset6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62" name="组合 361"/>
              <p:cNvGrpSpPr/>
              <p:nvPr/>
            </p:nvGrpSpPr>
            <p:grpSpPr>
              <a:xfrm>
                <a:off x="1502926" y="5274017"/>
                <a:ext cx="2870123" cy="288000"/>
                <a:chOff x="381000" y="3212976"/>
                <a:chExt cx="2870123" cy="288000"/>
              </a:xfrm>
            </p:grpSpPr>
            <p:sp>
              <p:nvSpPr>
                <p:cNvPr id="384" name="矩形 38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5" name="矩形 38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6" name="矩形 38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7" name="矩形 38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8" name="矩形 38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91" name="矩形 39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r>
                    <a: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363" name="组合 362"/>
              <p:cNvGrpSpPr/>
              <p:nvPr/>
            </p:nvGrpSpPr>
            <p:grpSpPr>
              <a:xfrm>
                <a:off x="1502926" y="5589182"/>
                <a:ext cx="2870123" cy="288000"/>
                <a:chOff x="381000" y="3212976"/>
                <a:chExt cx="2870123" cy="288000"/>
              </a:xfrm>
            </p:grpSpPr>
            <p:sp>
              <p:nvSpPr>
                <p:cNvPr id="368" name="矩形 367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69" name="矩形 368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70" name="矩形 369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71" name="矩形 370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2" name="矩形 371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75" name="矩形 374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r>
                    <a: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 </a:t>
                  </a:r>
                </a:p>
              </p:txBody>
            </p:sp>
          </p:grpSp>
          <p:sp>
            <p:nvSpPr>
              <p:cNvPr id="364" name="矩形 363"/>
              <p:cNvSpPr/>
              <p:nvPr/>
            </p:nvSpPr>
            <p:spPr bwMode="auto">
              <a:xfrm>
                <a:off x="833366" y="46409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65" name="矩形 364"/>
              <p:cNvSpPr/>
              <p:nvPr/>
            </p:nvSpPr>
            <p:spPr bwMode="auto">
              <a:xfrm>
                <a:off x="833366" y="527236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LDI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66" name="矩形 365"/>
              <p:cNvSpPr/>
              <p:nvPr/>
            </p:nvSpPr>
            <p:spPr bwMode="auto">
              <a:xfrm>
                <a:off x="833366" y="5588080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LEA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67" name="矩形 366"/>
              <p:cNvSpPr/>
              <p:nvPr/>
            </p:nvSpPr>
            <p:spPr bwMode="auto">
              <a:xfrm>
                <a:off x="833366" y="49613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5088934" y="4522496"/>
              <a:ext cx="3611691" cy="1134354"/>
              <a:chOff x="5326485" y="4443852"/>
              <a:chExt cx="3611691" cy="1134354"/>
            </a:xfrm>
          </p:grpSpPr>
          <p:grpSp>
            <p:nvGrpSpPr>
              <p:cNvPr id="288" name="组合 287"/>
              <p:cNvGrpSpPr/>
              <p:nvPr/>
            </p:nvGrpSpPr>
            <p:grpSpPr>
              <a:xfrm>
                <a:off x="6068053" y="4443852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326" name="组合 325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344" name="矩形 343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5" name="矩形 344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6" name="矩形 345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7" name="矩形 346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48" name="矩形 347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51" name="矩形 350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PCoffset9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327" name="组合 326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328" name="矩形 327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29" name="矩形 328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0" name="矩形 329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1" name="矩形 330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2" name="矩形 331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3" name="矩形 332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4" name="矩形 333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5" name="矩形 334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6" name="矩形 335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7" name="矩形 336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8" name="矩形 337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9" name="矩形 338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0" name="矩形 339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1" name="矩形 340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2" name="矩形 341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3" name="矩形 342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89" name="组合 288"/>
              <p:cNvGrpSpPr/>
              <p:nvPr/>
            </p:nvGrpSpPr>
            <p:grpSpPr>
              <a:xfrm>
                <a:off x="6068053" y="4975041"/>
                <a:ext cx="2865890" cy="288000"/>
                <a:chOff x="381000" y="3212976"/>
                <a:chExt cx="2865890" cy="288000"/>
              </a:xfrm>
            </p:grpSpPr>
            <p:sp>
              <p:nvSpPr>
                <p:cNvPr id="317" name="矩形 31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0" name="矩形 30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1" name="矩形 31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2" name="矩形 31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3" name="矩形 31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4" name="矩形 313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20" name="矩形 319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PCoffset6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0" name="组合 289"/>
              <p:cNvGrpSpPr/>
              <p:nvPr/>
            </p:nvGrpSpPr>
            <p:grpSpPr>
              <a:xfrm>
                <a:off x="6068053" y="5290206"/>
                <a:ext cx="2870123" cy="288000"/>
                <a:chOff x="381000" y="3212976"/>
                <a:chExt cx="2870123" cy="288000"/>
              </a:xfrm>
            </p:grpSpPr>
            <p:sp>
              <p:nvSpPr>
                <p:cNvPr id="294" name="矩形 29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5" name="矩形 29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6" name="矩形 29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7" name="矩形 29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8" name="矩形 29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01" name="矩形 30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91" name="矩形 290"/>
              <p:cNvSpPr/>
              <p:nvPr/>
            </p:nvSpPr>
            <p:spPr bwMode="auto">
              <a:xfrm>
                <a:off x="5326485" y="46571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2" name="矩形 291"/>
              <p:cNvSpPr/>
              <p:nvPr/>
            </p:nvSpPr>
            <p:spPr bwMode="auto">
              <a:xfrm>
                <a:off x="5326485" y="528855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STI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3" name="矩形 292"/>
              <p:cNvSpPr/>
              <p:nvPr/>
            </p:nvSpPr>
            <p:spPr bwMode="auto">
              <a:xfrm>
                <a:off x="5326485" y="49775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286" name="文本框 285"/>
            <p:cNvSpPr txBox="1"/>
            <p:nvPr/>
          </p:nvSpPr>
          <p:spPr>
            <a:xfrm>
              <a:off x="6350794" y="1995475"/>
              <a:ext cx="870751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取数指令</a:t>
              </a:r>
            </a:p>
          </p:txBody>
        </p:sp>
        <p:sp>
          <p:nvSpPr>
            <p:cNvPr id="287" name="文本框 286"/>
            <p:cNvSpPr txBox="1"/>
            <p:nvPr/>
          </p:nvSpPr>
          <p:spPr>
            <a:xfrm>
              <a:off x="6350794" y="4137131"/>
              <a:ext cx="870751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存数指令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LC-3</a:t>
            </a:r>
            <a:r>
              <a:rPr lang="zh-CN" altLang="en-US" dirty="0"/>
              <a:t> </a:t>
            </a:r>
            <a:r>
              <a:rPr lang="en-US" altLang="zh-CN" dirty="0"/>
              <a:t>ISA </a:t>
            </a:r>
            <a:r>
              <a:rPr lang="en-US" altLang="zh-CN" dirty="0">
                <a:solidFill>
                  <a:srgbClr val="003399"/>
                </a:solidFill>
              </a:rPr>
              <a:t>Operate Instructions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459787" y="3573877"/>
            <a:ext cx="3851482" cy="3024601"/>
            <a:chOff x="504494" y="3554486"/>
            <a:chExt cx="3851482" cy="3024601"/>
          </a:xfrm>
        </p:grpSpPr>
        <p:sp>
          <p:nvSpPr>
            <p:cNvPr id="136" name="矩形 135"/>
            <p:cNvSpPr/>
            <p:nvPr/>
          </p:nvSpPr>
          <p:spPr bwMode="auto">
            <a:xfrm>
              <a:off x="504494" y="3554486"/>
              <a:ext cx="3851482" cy="3024601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控制指令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37" name="组合 136"/>
            <p:cNvGrpSpPr/>
            <p:nvPr/>
          </p:nvGrpSpPr>
          <p:grpSpPr>
            <a:xfrm>
              <a:off x="1399105" y="6237344"/>
              <a:ext cx="2868712" cy="288000"/>
              <a:chOff x="381000" y="3212976"/>
              <a:chExt cx="2868712" cy="288000"/>
            </a:xfrm>
          </p:grpSpPr>
          <p:sp>
            <p:nvSpPr>
              <p:cNvPr id="266" name="矩形 265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095356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273945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1452534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1631123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1809712" y="3212976"/>
                <a:ext cx="144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TrapVector8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138" name="矩形 137"/>
            <p:cNvSpPr/>
            <p:nvPr/>
          </p:nvSpPr>
          <p:spPr bwMode="auto">
            <a:xfrm>
              <a:off x="696381" y="6236242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TRAP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96381" y="4005064"/>
              <a:ext cx="3575669" cy="2124691"/>
              <a:chOff x="696381" y="3857190"/>
              <a:chExt cx="3575669" cy="2124691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1399105" y="3857190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232" name="组合 231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250" name="矩形 249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1" name="矩形 250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2" name="矩形 251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3" name="矩形 252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54" name="矩形 253"/>
                  <p:cNvSpPr/>
                  <p:nvPr/>
                </p:nvSpPr>
                <p:spPr bwMode="auto">
                  <a:xfrm>
                    <a:off x="1095356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n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5" name="矩形 254"/>
                  <p:cNvSpPr/>
                  <p:nvPr/>
                </p:nvSpPr>
                <p:spPr bwMode="auto">
                  <a:xfrm>
                    <a:off x="1273945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z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6" name="矩形 255"/>
                  <p:cNvSpPr/>
                  <p:nvPr/>
                </p:nvSpPr>
                <p:spPr bwMode="auto">
                  <a:xfrm>
                    <a:off x="1452534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p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7" name="矩形 256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PCoffset9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233" name="组合 232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234" name="矩形 233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35" name="矩形 234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6" name="矩形 235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7" name="矩形 236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8" name="矩形 237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9" name="矩形 238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0" name="矩形 239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1" name="矩形 240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2" name="矩形 241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3" name="矩形 242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4" name="矩形 243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5" name="矩形 244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6" name="矩形 245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7" name="矩形 246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8" name="矩形 247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9" name="矩形 248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1" name="组合 140"/>
              <p:cNvGrpSpPr/>
              <p:nvPr/>
            </p:nvGrpSpPr>
            <p:grpSpPr>
              <a:xfrm>
                <a:off x="1399105" y="4388379"/>
                <a:ext cx="2872945" cy="288000"/>
                <a:chOff x="381000" y="3212976"/>
                <a:chExt cx="2872945" cy="288000"/>
              </a:xfrm>
            </p:grpSpPr>
            <p:sp>
              <p:nvSpPr>
                <p:cNvPr id="216" name="矩形 215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8" name="矩形 217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9" name="矩形 218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0" name="矩形 219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1" name="矩形 220"/>
                <p:cNvSpPr/>
                <p:nvPr/>
              </p:nvSpPr>
              <p:spPr bwMode="auto">
                <a:xfrm>
                  <a:off x="1273945" y="3212976"/>
                  <a:ext cx="19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PCoffset11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2" name="组合 141"/>
              <p:cNvGrpSpPr/>
              <p:nvPr/>
            </p:nvGrpSpPr>
            <p:grpSpPr>
              <a:xfrm>
                <a:off x="1399105" y="4703544"/>
                <a:ext cx="2858832" cy="288000"/>
                <a:chOff x="381000" y="3212976"/>
                <a:chExt cx="2858832" cy="288000"/>
              </a:xfrm>
            </p:grpSpPr>
            <p:sp>
              <p:nvSpPr>
                <p:cNvPr id="200" name="矩形 19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1" name="矩形 20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2" name="矩形 20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3" name="矩形 20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4" name="矩形 203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5" name="矩形 204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6" name="矩形 205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7" name="矩形 20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0" name="矩形 209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1" name="矩形 210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2" name="矩形 211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3" name="矩形 212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4" name="矩形 213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5" name="矩形 214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1399105" y="5018709"/>
                <a:ext cx="2858832" cy="288000"/>
                <a:chOff x="381000" y="3212976"/>
                <a:chExt cx="2858832" cy="288000"/>
              </a:xfrm>
            </p:grpSpPr>
            <p:sp>
              <p:nvSpPr>
                <p:cNvPr id="184" name="矩形 18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5" name="矩形 18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6" name="矩形 18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7" name="矩形 18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9" name="矩形 188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1" name="矩形 190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2" name="矩形 191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3" name="矩形 192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7" name="矩形 196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8" name="矩形 197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9" name="矩形 198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44" name="矩形 143"/>
              <p:cNvSpPr/>
              <p:nvPr/>
            </p:nvSpPr>
            <p:spPr bwMode="auto">
              <a:xfrm>
                <a:off x="696381" y="40704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BR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 bwMode="auto">
              <a:xfrm>
                <a:off x="696381" y="470189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JSRR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696381" y="501760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RTI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696381" y="43908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JSR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1399105" y="533491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68" name="矩形 167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49" name="矩形 148"/>
              <p:cNvSpPr/>
              <p:nvPr/>
            </p:nvSpPr>
            <p:spPr bwMode="auto">
              <a:xfrm>
                <a:off x="696381" y="533380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JMP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1399105" y="569388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52" name="矩形 151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3" name="矩形 152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4" name="矩形 153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5" name="矩形 154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6" name="矩形 155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7" name="矩形 156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6" name="矩形 165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1" name="矩形 150"/>
              <p:cNvSpPr/>
              <p:nvPr/>
            </p:nvSpPr>
            <p:spPr bwMode="auto">
              <a:xfrm>
                <a:off x="696381" y="569277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 bwMode="auto">
          <a:xfrm>
            <a:off x="35496" y="966680"/>
            <a:ext cx="9108504" cy="570268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0624" y="966680"/>
            <a:ext cx="3829807" cy="2574797"/>
            <a:chOff x="504494" y="926211"/>
            <a:chExt cx="3829807" cy="2574797"/>
          </a:xfrm>
        </p:grpSpPr>
        <p:sp>
          <p:nvSpPr>
            <p:cNvPr id="7" name="矩形 6"/>
            <p:cNvSpPr/>
            <p:nvPr/>
          </p:nvSpPr>
          <p:spPr bwMode="auto">
            <a:xfrm>
              <a:off x="504494" y="926211"/>
              <a:ext cx="3829807" cy="25747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运算指令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17255" y="1349152"/>
              <a:ext cx="3534039" cy="2079848"/>
              <a:chOff x="827584" y="1628800"/>
              <a:chExt cx="3534039" cy="20798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497144" y="1628800"/>
                <a:ext cx="2861657" cy="504024"/>
                <a:chOff x="345016" y="2996952"/>
                <a:chExt cx="2861657" cy="504024"/>
              </a:xfrm>
            </p:grpSpPr>
            <p:grpSp>
              <p:nvGrpSpPr>
                <p:cNvPr id="101" name="组合 100"/>
                <p:cNvGrpSpPr/>
                <p:nvPr/>
              </p:nvGrpSpPr>
              <p:grpSpPr>
                <a:xfrm>
                  <a:off x="345016" y="3212976"/>
                  <a:ext cx="2861657" cy="288000"/>
                  <a:chOff x="381000" y="3212976"/>
                  <a:chExt cx="2861657" cy="288000"/>
                </a:xfrm>
              </p:grpSpPr>
              <p:sp>
                <p:nvSpPr>
                  <p:cNvPr id="119" name="矩形 118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0" name="矩形 119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2" name="矩形 121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23" name="矩形 122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 bwMode="auto">
                  <a:xfrm>
                    <a:off x="1631123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SR1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 bwMode="auto">
                  <a:xfrm>
                    <a:off x="216689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 bwMode="auto">
                  <a:xfrm>
                    <a:off x="2345479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 bwMode="auto">
                  <a:xfrm>
                    <a:off x="2524068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 bwMode="auto">
                  <a:xfrm>
                    <a:off x="2702657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SR2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03" name="矩形 102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6" name="矩形 115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497144" y="2159989"/>
                <a:ext cx="2864479" cy="288000"/>
                <a:chOff x="381000" y="3212976"/>
                <a:chExt cx="2864479" cy="288000"/>
              </a:xfrm>
            </p:grpSpPr>
            <p:sp>
              <p:nvSpPr>
                <p:cNvPr id="85" name="矩形 84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9" name="矩形 88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Imm5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497144" y="2475154"/>
                <a:ext cx="2861657" cy="288000"/>
                <a:chOff x="381000" y="3212976"/>
                <a:chExt cx="2861657" cy="288000"/>
              </a:xfrm>
            </p:grpSpPr>
            <p:sp>
              <p:nvSpPr>
                <p:cNvPr id="69" name="矩形 68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>
                  <a:off x="2702657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SR2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497144" y="2790319"/>
                <a:ext cx="2864479" cy="288000"/>
                <a:chOff x="381000" y="3212976"/>
                <a:chExt cx="2864479" cy="288000"/>
              </a:xfrm>
            </p:grpSpPr>
            <p:sp>
              <p:nvSpPr>
                <p:cNvPr id="53" name="矩形 52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Imm5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497144" y="3105484"/>
                <a:ext cx="2858832" cy="288000"/>
                <a:chOff x="381000" y="3212976"/>
                <a:chExt cx="2858832" cy="288000"/>
              </a:xfrm>
            </p:grpSpPr>
            <p:sp>
              <p:nvSpPr>
                <p:cNvPr id="37" name="矩形 3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497144" y="3420648"/>
                <a:ext cx="2858832" cy="288000"/>
                <a:chOff x="381000" y="3212976"/>
                <a:chExt cx="2858832" cy="288000"/>
              </a:xfrm>
            </p:grpSpPr>
            <p:sp>
              <p:nvSpPr>
                <p:cNvPr id="21" name="矩形 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 bwMode="auto">
              <a:xfrm>
                <a:off x="827584" y="18420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827584" y="247350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827584" y="278921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827584" y="310493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NOT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827584" y="3420648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Reserved</a:t>
                </a:r>
                <a:endParaRPr kumimoji="0" lang="zh-CN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827584" y="21624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0667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Operate Instructions Overview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179388" y="1256779"/>
            <a:ext cx="8839200" cy="4692501"/>
            <a:chOff x="179388" y="1844823"/>
            <a:chExt cx="8839200" cy="4692501"/>
          </a:xfrm>
        </p:grpSpPr>
        <p:sp>
          <p:nvSpPr>
            <p:cNvPr id="7" name="矩形 6"/>
            <p:cNvSpPr/>
            <p:nvPr/>
          </p:nvSpPr>
          <p:spPr bwMode="auto">
            <a:xfrm>
              <a:off x="179388" y="1844823"/>
              <a:ext cx="8839200" cy="469250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70441" y="1966920"/>
              <a:ext cx="8156567" cy="4417463"/>
              <a:chOff x="827584" y="1628800"/>
              <a:chExt cx="3534039" cy="20798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497144" y="1628800"/>
                <a:ext cx="2861657" cy="504024"/>
                <a:chOff x="345016" y="2996952"/>
                <a:chExt cx="2861657" cy="504024"/>
              </a:xfrm>
            </p:grpSpPr>
            <p:grpSp>
              <p:nvGrpSpPr>
                <p:cNvPr id="75" name="组合 74"/>
                <p:cNvGrpSpPr/>
                <p:nvPr/>
              </p:nvGrpSpPr>
              <p:grpSpPr>
                <a:xfrm>
                  <a:off x="345016" y="3212976"/>
                  <a:ext cx="2861657" cy="288000"/>
                  <a:chOff x="381000" y="3212976"/>
                  <a:chExt cx="2861657" cy="288000"/>
                </a:xfrm>
              </p:grpSpPr>
              <p:sp>
                <p:nvSpPr>
                  <p:cNvPr id="93" name="矩形 92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94" name="矩形 93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95" name="矩形 94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96" name="矩形 95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7" name="矩形 96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 bwMode="auto">
                  <a:xfrm>
                    <a:off x="1631123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9" name="矩形 98"/>
                  <p:cNvSpPr/>
                  <p:nvPr/>
                </p:nvSpPr>
                <p:spPr bwMode="auto">
                  <a:xfrm>
                    <a:off x="216689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 bwMode="auto">
                  <a:xfrm>
                    <a:off x="2345479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 bwMode="auto">
                  <a:xfrm>
                    <a:off x="2524068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2" name="矩形 101"/>
                  <p:cNvSpPr/>
                  <p:nvPr/>
                </p:nvSpPr>
                <p:spPr bwMode="auto">
                  <a:xfrm>
                    <a:off x="2702657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76" name="组合 75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77" name="矩形 76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8" name="矩形 77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0" name="矩形 79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3" name="矩形 82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5" name="矩形 84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6" name="矩形 85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7" name="矩形 86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8" name="矩形 87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9" name="矩形 88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0" name="矩形 89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2" name="矩形 91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497144" y="2159989"/>
                <a:ext cx="2864479" cy="288000"/>
                <a:chOff x="381000" y="3212976"/>
                <a:chExt cx="2864479" cy="288000"/>
              </a:xfrm>
            </p:grpSpPr>
            <p:sp>
              <p:nvSpPr>
                <p:cNvPr id="67" name="矩形 6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9" name="矩形 6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4" name="矩形 73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Imm5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497144" y="2475154"/>
                <a:ext cx="2861657" cy="288000"/>
                <a:chOff x="381000" y="3212976"/>
                <a:chExt cx="2861657" cy="288000"/>
              </a:xfrm>
            </p:grpSpPr>
            <p:sp>
              <p:nvSpPr>
                <p:cNvPr id="57" name="矩形 5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2" name="矩形 6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5" name="矩形 64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 bwMode="auto">
                <a:xfrm>
                  <a:off x="2702657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SR2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497144" y="2790319"/>
                <a:ext cx="2864479" cy="288000"/>
                <a:chOff x="381000" y="3212976"/>
                <a:chExt cx="2864479" cy="288000"/>
              </a:xfrm>
            </p:grpSpPr>
            <p:sp>
              <p:nvSpPr>
                <p:cNvPr id="49" name="矩形 48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Imm5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497144" y="3105484"/>
                <a:ext cx="2858832" cy="288000"/>
                <a:chOff x="381000" y="3212976"/>
                <a:chExt cx="2858832" cy="288000"/>
              </a:xfrm>
            </p:grpSpPr>
            <p:sp>
              <p:nvSpPr>
                <p:cNvPr id="37" name="矩形 3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497144" y="3420648"/>
                <a:ext cx="2858832" cy="288000"/>
                <a:chOff x="381000" y="3212976"/>
                <a:chExt cx="2858832" cy="288000"/>
              </a:xfrm>
            </p:grpSpPr>
            <p:sp>
              <p:nvSpPr>
                <p:cNvPr id="21" name="矩形 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 bwMode="auto">
              <a:xfrm>
                <a:off x="827584" y="18420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827584" y="247350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827584" y="278921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827584" y="310493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NOT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827584" y="3420648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Reserved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827584" y="21624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0027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lvl="0">
              <a:defRPr/>
            </a:pPr>
            <a:r>
              <a:rPr lang="en-US" altLang="zh-CN" kern="0" baseline="0" dirty="0">
                <a:solidFill>
                  <a:srgbClr val="333399"/>
                </a:solidFill>
              </a:rPr>
              <a:t>LC-3</a:t>
            </a:r>
            <a:r>
              <a:rPr lang="zh-CN" altLang="en-US" kern="0" baseline="0" dirty="0">
                <a:solidFill>
                  <a:srgbClr val="333399"/>
                </a:solidFill>
              </a:rPr>
              <a:t> </a:t>
            </a:r>
            <a:r>
              <a:rPr lang="en-US" altLang="zh-CN" kern="0" baseline="0" dirty="0">
                <a:solidFill>
                  <a:srgbClr val="333399"/>
                </a:solidFill>
              </a:rPr>
              <a:t>Data Path</a:t>
            </a:r>
            <a:endParaRPr lang="zh-CN" altLang="en-US" kern="0" baseline="0" dirty="0">
              <a:solidFill>
                <a:srgbClr val="333399"/>
              </a:solidFill>
            </a:endParaRPr>
          </a:p>
        </p:txBody>
      </p:sp>
      <p:grpSp>
        <p:nvGrpSpPr>
          <p:cNvPr id="436" name="组合 435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7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8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3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4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5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1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2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0" name="矩形 379">
            <a:extLst>
              <a:ext uri="{FF2B5EF4-FFF2-40B4-BE49-F238E27FC236}">
                <a16:creationId xmlns:a16="http://schemas.microsoft.com/office/drawing/2014/main" id="{9292ED2F-8F42-4E6E-BD08-7F45AE5BDCA6}"/>
              </a:ext>
            </a:extLst>
          </p:cNvPr>
          <p:cNvSpPr/>
          <p:nvPr/>
        </p:nvSpPr>
        <p:spPr bwMode="auto">
          <a:xfrm>
            <a:off x="169279" y="952606"/>
            <a:ext cx="8896178" cy="5867721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89" name="直接连接符 388">
            <a:extLst>
              <a:ext uri="{FF2B5EF4-FFF2-40B4-BE49-F238E27FC236}">
                <a16:creationId xmlns:a16="http://schemas.microsoft.com/office/drawing/2014/main" id="{50A19190-04B7-4AE9-9118-99B1DDE1C79B}"/>
              </a:ext>
            </a:extLst>
          </p:cNvPr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" name="直接连接符 389">
            <a:extLst>
              <a:ext uri="{FF2B5EF4-FFF2-40B4-BE49-F238E27FC236}">
                <a16:creationId xmlns:a16="http://schemas.microsoft.com/office/drawing/2014/main" id="{B47E350D-5F20-46A5-8B5C-7215D276FC93}"/>
              </a:ext>
            </a:extLst>
          </p:cNvPr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1" name="直接连接符 390">
            <a:extLst>
              <a:ext uri="{FF2B5EF4-FFF2-40B4-BE49-F238E27FC236}">
                <a16:creationId xmlns:a16="http://schemas.microsoft.com/office/drawing/2014/main" id="{9AAABD41-47DB-4F29-83C6-A0894FBD4755}"/>
              </a:ext>
            </a:extLst>
          </p:cNvPr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7" name="组合 396">
            <a:extLst>
              <a:ext uri="{FF2B5EF4-FFF2-40B4-BE49-F238E27FC236}">
                <a16:creationId xmlns:a16="http://schemas.microsoft.com/office/drawing/2014/main" id="{43317E25-F9A7-4B63-8480-720D32002114}"/>
              </a:ext>
            </a:extLst>
          </p:cNvPr>
          <p:cNvGrpSpPr/>
          <p:nvPr/>
        </p:nvGrpSpPr>
        <p:grpSpPr>
          <a:xfrm>
            <a:off x="130105" y="1097936"/>
            <a:ext cx="5889529" cy="4131264"/>
            <a:chOff x="130105" y="1097936"/>
            <a:chExt cx="5889529" cy="4131264"/>
          </a:xfrm>
        </p:grpSpPr>
        <p:sp>
          <p:nvSpPr>
            <p:cNvPr id="398" name="矩形 397">
              <a:extLst>
                <a:ext uri="{FF2B5EF4-FFF2-40B4-BE49-F238E27FC236}">
                  <a16:creationId xmlns:a16="http://schemas.microsoft.com/office/drawing/2014/main" id="{34B5FF54-6AA7-4492-BA58-6158A2D22A57}"/>
                </a:ext>
              </a:extLst>
            </p:cNvPr>
            <p:cNvSpPr/>
            <p:nvPr/>
          </p:nvSpPr>
          <p:spPr bwMode="auto">
            <a:xfrm>
              <a:off x="130105" y="1097936"/>
              <a:ext cx="5889529" cy="4131264"/>
            </a:xfrm>
            <a:prstGeom prst="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9" name="矩形 398">
              <a:extLst>
                <a:ext uri="{FF2B5EF4-FFF2-40B4-BE49-F238E27FC236}">
                  <a16:creationId xmlns:a16="http://schemas.microsoft.com/office/drawing/2014/main" id="{1D345A41-3F9C-4A8F-80BE-3ED5DD0A6E25}"/>
                </a:ext>
              </a:extLst>
            </p:cNvPr>
            <p:cNvSpPr/>
            <p:nvPr/>
          </p:nvSpPr>
          <p:spPr bwMode="auto">
            <a:xfrm>
              <a:off x="1430292" y="2314348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Control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8" name="组合 407">
            <a:extLst>
              <a:ext uri="{FF2B5EF4-FFF2-40B4-BE49-F238E27FC236}">
                <a16:creationId xmlns:a16="http://schemas.microsoft.com/office/drawing/2014/main" id="{67074403-8241-43D2-BFA1-05D6D89789E0}"/>
              </a:ext>
            </a:extLst>
          </p:cNvPr>
          <p:cNvGrpSpPr/>
          <p:nvPr/>
        </p:nvGrpSpPr>
        <p:grpSpPr>
          <a:xfrm>
            <a:off x="6094401" y="1111864"/>
            <a:ext cx="2872192" cy="4131264"/>
            <a:chOff x="6094401" y="1111864"/>
            <a:chExt cx="2872192" cy="4131264"/>
          </a:xfrm>
        </p:grpSpPr>
        <p:sp>
          <p:nvSpPr>
            <p:cNvPr id="427" name="矩形 426">
              <a:extLst>
                <a:ext uri="{FF2B5EF4-FFF2-40B4-BE49-F238E27FC236}">
                  <a16:creationId xmlns:a16="http://schemas.microsoft.com/office/drawing/2014/main" id="{762199EB-2910-4181-96DC-886FDD9F7C02}"/>
                </a:ext>
              </a:extLst>
            </p:cNvPr>
            <p:cNvSpPr/>
            <p:nvPr/>
          </p:nvSpPr>
          <p:spPr bwMode="auto">
            <a:xfrm>
              <a:off x="6094401" y="1111864"/>
              <a:ext cx="2872192" cy="4131264"/>
            </a:xfrm>
            <a:prstGeom prst="rect">
              <a:avLst/>
            </a:prstGeom>
            <a:noFill/>
            <a:ln w="635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28" name="矩形 427">
              <a:extLst>
                <a:ext uri="{FF2B5EF4-FFF2-40B4-BE49-F238E27FC236}">
                  <a16:creationId xmlns:a16="http://schemas.microsoft.com/office/drawing/2014/main" id="{06EFA058-C49E-4E83-825D-37C9B70B95C9}"/>
                </a:ext>
              </a:extLst>
            </p:cNvPr>
            <p:cNvSpPr/>
            <p:nvPr/>
          </p:nvSpPr>
          <p:spPr bwMode="auto">
            <a:xfrm>
              <a:off x="6146232" y="2420306"/>
              <a:ext cx="2736977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Processing Unit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29" name="组合 428">
            <a:extLst>
              <a:ext uri="{FF2B5EF4-FFF2-40B4-BE49-F238E27FC236}">
                <a16:creationId xmlns:a16="http://schemas.microsoft.com/office/drawing/2014/main" id="{1B60E3BE-3AFE-48C2-8294-06C42CDBAA7C}"/>
              </a:ext>
            </a:extLst>
          </p:cNvPr>
          <p:cNvGrpSpPr/>
          <p:nvPr/>
        </p:nvGrpSpPr>
        <p:grpSpPr>
          <a:xfrm>
            <a:off x="138307" y="5302983"/>
            <a:ext cx="6290524" cy="1497514"/>
            <a:chOff x="138307" y="5302983"/>
            <a:chExt cx="6290524" cy="1497514"/>
          </a:xfrm>
        </p:grpSpPr>
        <p:sp>
          <p:nvSpPr>
            <p:cNvPr id="430" name="矩形 429">
              <a:extLst>
                <a:ext uri="{FF2B5EF4-FFF2-40B4-BE49-F238E27FC236}">
                  <a16:creationId xmlns:a16="http://schemas.microsoft.com/office/drawing/2014/main" id="{625F5381-D90E-462D-8780-2E47210B5BE0}"/>
                </a:ext>
              </a:extLst>
            </p:cNvPr>
            <p:cNvSpPr/>
            <p:nvPr/>
          </p:nvSpPr>
          <p:spPr bwMode="auto">
            <a:xfrm>
              <a:off x="138307" y="5302983"/>
              <a:ext cx="6290524" cy="1497514"/>
            </a:xfrm>
            <a:prstGeom prst="rect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1" name="矩形 430">
              <a:extLst>
                <a:ext uri="{FF2B5EF4-FFF2-40B4-BE49-F238E27FC236}">
                  <a16:creationId xmlns:a16="http://schemas.microsoft.com/office/drawing/2014/main" id="{07CA4140-FDA0-4188-8B30-18BA54902C70}"/>
                </a:ext>
              </a:extLst>
            </p:cNvPr>
            <p:cNvSpPr/>
            <p:nvPr/>
          </p:nvSpPr>
          <p:spPr bwMode="auto">
            <a:xfrm>
              <a:off x="1571013" y="5444804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Memory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A8222-020F-4230-ADAA-5A08CB55491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E0EDB-A1EF-4E3E-9F94-FDEEB523578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NOT (Register)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04800" y="5791200"/>
            <a:ext cx="3243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Note: Src and Dst</a:t>
            </a:r>
            <a:b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could be the </a:t>
            </a:r>
            <a:r>
              <a:rPr kumimoji="0" lang="en-US" altLang="zh-CN" sz="2000" b="0" i="1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same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register.</a:t>
            </a:r>
          </a:p>
        </p:txBody>
      </p:sp>
      <p:pic>
        <p:nvPicPr>
          <p:cNvPr id="17414" name="Picture 4" descr="ch05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3136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 descr="ch05-0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24130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箭头连接符 2"/>
          <p:cNvCxnSpPr/>
          <p:nvPr/>
        </p:nvCxnSpPr>
        <p:spPr bwMode="auto">
          <a:xfrm>
            <a:off x="3059113" y="5589588"/>
            <a:ext cx="720725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667000" y="5075238"/>
            <a:ext cx="738188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NOT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sp>
        <p:nvSpPr>
          <p:cNvPr id="17418" name="等腰三角形 4"/>
          <p:cNvSpPr>
            <a:spLocks noChangeArrowheads="1"/>
          </p:cNvSpPr>
          <p:nvPr/>
        </p:nvSpPr>
        <p:spPr bwMode="auto">
          <a:xfrm rot="5400000" flipH="1">
            <a:off x="3692525" y="5540375"/>
            <a:ext cx="104775" cy="984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53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A8222-020F-4230-ADAA-5A08CB55491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E0EDB-A1EF-4E3E-9F94-FDEEB523578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Signals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BAE510F-8352-47AB-AEE6-5E91C47C8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6000"/>
            <a:ext cx="9144000" cy="31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65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NOT (Register):</a:t>
            </a:r>
          </a:p>
        </p:txBody>
      </p:sp>
      <p:grpSp>
        <p:nvGrpSpPr>
          <p:cNvPr id="436" name="组合 435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7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8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3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4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5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1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2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707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NOT (Register):</a:t>
            </a:r>
          </a:p>
        </p:txBody>
      </p:sp>
      <p:grpSp>
        <p:nvGrpSpPr>
          <p:cNvPr id="438" name="组合 437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4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5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6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7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3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4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94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LC-3 Operate Instructions and Data Path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LC-3 ISA 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3123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975520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NOT (Register):</a:t>
            </a:r>
          </a:p>
        </p:txBody>
      </p:sp>
      <p:grpSp>
        <p:nvGrpSpPr>
          <p:cNvPr id="447" name="组合 446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4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5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5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5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6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6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920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8" name="矩形 407"/>
          <p:cNvSpPr/>
          <p:nvPr/>
        </p:nvSpPr>
        <p:spPr bwMode="auto">
          <a:xfrm>
            <a:off x="168480" y="692696"/>
            <a:ext cx="8975520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NOT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NOT (Register):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54A6FA1-7A10-4B6E-84EE-E5F785B2BDAF}"/>
              </a:ext>
            </a:extLst>
          </p:cNvPr>
          <p:cNvGrpSpPr/>
          <p:nvPr/>
        </p:nvGrpSpPr>
        <p:grpSpPr>
          <a:xfrm>
            <a:off x="4101215" y="187435"/>
            <a:ext cx="4863272" cy="569420"/>
            <a:chOff x="4101215" y="187435"/>
            <a:chExt cx="4863272" cy="569420"/>
          </a:xfrm>
        </p:grpSpPr>
        <p:sp>
          <p:nvSpPr>
            <p:cNvPr id="440" name="Line 5"/>
            <p:cNvSpPr>
              <a:spLocks noChangeShapeType="1"/>
            </p:cNvSpPr>
            <p:nvPr/>
          </p:nvSpPr>
          <p:spPr bwMode="auto">
            <a:xfrm rot="16200000">
              <a:off x="4982243" y="207185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6"/>
            <p:cNvSpPr>
              <a:spLocks noChangeShapeType="1"/>
            </p:cNvSpPr>
            <p:nvPr/>
          </p:nvSpPr>
          <p:spPr bwMode="auto">
            <a:xfrm rot="16200000">
              <a:off x="5757547" y="190512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7"/>
            <p:cNvSpPr>
              <a:spLocks noChangeShapeType="1"/>
            </p:cNvSpPr>
            <p:nvPr/>
          </p:nvSpPr>
          <p:spPr bwMode="auto">
            <a:xfrm rot="16200000">
              <a:off x="6532852" y="207185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Line 8"/>
            <p:cNvSpPr>
              <a:spLocks noChangeShapeType="1"/>
            </p:cNvSpPr>
            <p:nvPr/>
          </p:nvSpPr>
          <p:spPr bwMode="auto">
            <a:xfrm rot="16200000">
              <a:off x="7308156" y="221634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4" name="Line 9"/>
            <p:cNvSpPr>
              <a:spLocks noChangeShapeType="1"/>
            </p:cNvSpPr>
            <p:nvPr/>
          </p:nvSpPr>
          <p:spPr bwMode="auto">
            <a:xfrm rot="16200000">
              <a:off x="8083460" y="211631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5" name="Text Box 10"/>
            <p:cNvSpPr txBox="1">
              <a:spLocks noChangeArrowheads="1"/>
            </p:cNvSpPr>
            <p:nvPr/>
          </p:nvSpPr>
          <p:spPr bwMode="auto">
            <a:xfrm>
              <a:off x="5927537" y="187435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6" name="Text Box 11"/>
            <p:cNvSpPr txBox="1">
              <a:spLocks noChangeArrowheads="1"/>
            </p:cNvSpPr>
            <p:nvPr/>
          </p:nvSpPr>
          <p:spPr bwMode="auto">
            <a:xfrm>
              <a:off x="6702840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7" name="Text Box 12"/>
            <p:cNvSpPr txBox="1">
              <a:spLocks noChangeArrowheads="1"/>
            </p:cNvSpPr>
            <p:nvPr/>
          </p:nvSpPr>
          <p:spPr bwMode="auto">
            <a:xfrm>
              <a:off x="7478144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8" name="Line 13"/>
            <p:cNvSpPr>
              <a:spLocks noChangeShapeType="1"/>
            </p:cNvSpPr>
            <p:nvPr/>
          </p:nvSpPr>
          <p:spPr bwMode="auto">
            <a:xfrm rot="16200000">
              <a:off x="8823523" y="242426"/>
              <a:ext cx="0" cy="2819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4"/>
            <p:cNvSpPr>
              <a:spLocks noChangeShapeType="1"/>
            </p:cNvSpPr>
            <p:nvPr/>
          </p:nvSpPr>
          <p:spPr bwMode="auto">
            <a:xfrm rot="16200000" flipH="1">
              <a:off x="8777754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5"/>
            <p:cNvSpPr>
              <a:spLocks noChangeShapeType="1"/>
            </p:cNvSpPr>
            <p:nvPr/>
          </p:nvSpPr>
          <p:spPr bwMode="auto">
            <a:xfrm rot="16200000" flipV="1">
              <a:off x="6532852" y="-1674781"/>
              <a:ext cx="0" cy="48632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Line 16"/>
            <p:cNvSpPr>
              <a:spLocks noChangeShapeType="1"/>
            </p:cNvSpPr>
            <p:nvPr/>
          </p:nvSpPr>
          <p:spPr bwMode="auto">
            <a:xfrm rot="16200000">
              <a:off x="3914483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7"/>
            <p:cNvSpPr>
              <a:spLocks noChangeShapeType="1"/>
            </p:cNvSpPr>
            <p:nvPr/>
          </p:nvSpPr>
          <p:spPr bwMode="auto">
            <a:xfrm rot="16200000">
              <a:off x="4242180" y="242426"/>
              <a:ext cx="0" cy="2819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Text Box 18"/>
            <p:cNvSpPr txBox="1">
              <a:spLocks noChangeArrowheads="1"/>
            </p:cNvSpPr>
            <p:nvPr/>
          </p:nvSpPr>
          <p:spPr bwMode="auto">
            <a:xfrm>
              <a:off x="8253448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4" name="Text Box 4"/>
            <p:cNvSpPr txBox="1">
              <a:spLocks noChangeArrowheads="1"/>
            </p:cNvSpPr>
            <p:nvPr/>
          </p:nvSpPr>
          <p:spPr bwMode="auto">
            <a:xfrm>
              <a:off x="5152232" y="187437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  <p:sp>
          <p:nvSpPr>
            <p:cNvPr id="455" name="Text Box 10"/>
            <p:cNvSpPr txBox="1">
              <a:spLocks noChangeArrowheads="1"/>
            </p:cNvSpPr>
            <p:nvPr/>
          </p:nvSpPr>
          <p:spPr bwMode="auto">
            <a:xfrm>
              <a:off x="4368115" y="189333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6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8" name="矩形 407"/>
          <p:cNvSpPr/>
          <p:nvPr/>
        </p:nvSpPr>
        <p:spPr bwMode="auto">
          <a:xfrm>
            <a:off x="168480" y="692696"/>
            <a:ext cx="8975520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NOT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NOT (Register):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4976318-7A19-480D-9432-4EE4182DA41F}"/>
              </a:ext>
            </a:extLst>
          </p:cNvPr>
          <p:cNvGrpSpPr/>
          <p:nvPr/>
        </p:nvGrpSpPr>
        <p:grpSpPr>
          <a:xfrm>
            <a:off x="4101215" y="187435"/>
            <a:ext cx="4863272" cy="569420"/>
            <a:chOff x="4101215" y="187435"/>
            <a:chExt cx="4863272" cy="569420"/>
          </a:xfrm>
        </p:grpSpPr>
        <p:sp>
          <p:nvSpPr>
            <p:cNvPr id="440" name="Line 5"/>
            <p:cNvSpPr>
              <a:spLocks noChangeShapeType="1"/>
            </p:cNvSpPr>
            <p:nvPr/>
          </p:nvSpPr>
          <p:spPr bwMode="auto">
            <a:xfrm rot="16200000">
              <a:off x="4982243" y="207185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6"/>
            <p:cNvSpPr>
              <a:spLocks noChangeShapeType="1"/>
            </p:cNvSpPr>
            <p:nvPr/>
          </p:nvSpPr>
          <p:spPr bwMode="auto">
            <a:xfrm rot="16200000">
              <a:off x="5757547" y="190512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7"/>
            <p:cNvSpPr>
              <a:spLocks noChangeShapeType="1"/>
            </p:cNvSpPr>
            <p:nvPr/>
          </p:nvSpPr>
          <p:spPr bwMode="auto">
            <a:xfrm rot="16200000">
              <a:off x="6532852" y="207185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Line 8"/>
            <p:cNvSpPr>
              <a:spLocks noChangeShapeType="1"/>
            </p:cNvSpPr>
            <p:nvPr/>
          </p:nvSpPr>
          <p:spPr bwMode="auto">
            <a:xfrm rot="16200000">
              <a:off x="7308156" y="221634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4" name="Line 9"/>
            <p:cNvSpPr>
              <a:spLocks noChangeShapeType="1"/>
            </p:cNvSpPr>
            <p:nvPr/>
          </p:nvSpPr>
          <p:spPr bwMode="auto">
            <a:xfrm rot="16200000">
              <a:off x="8083460" y="211631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5" name="Text Box 10"/>
            <p:cNvSpPr txBox="1">
              <a:spLocks noChangeArrowheads="1"/>
            </p:cNvSpPr>
            <p:nvPr/>
          </p:nvSpPr>
          <p:spPr bwMode="auto">
            <a:xfrm>
              <a:off x="5927537" y="187435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6" name="Text Box 11"/>
            <p:cNvSpPr txBox="1">
              <a:spLocks noChangeArrowheads="1"/>
            </p:cNvSpPr>
            <p:nvPr/>
          </p:nvSpPr>
          <p:spPr bwMode="auto">
            <a:xfrm>
              <a:off x="6702840" y="187437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7" name="Text Box 12"/>
            <p:cNvSpPr txBox="1">
              <a:spLocks noChangeArrowheads="1"/>
            </p:cNvSpPr>
            <p:nvPr/>
          </p:nvSpPr>
          <p:spPr bwMode="auto">
            <a:xfrm>
              <a:off x="7478144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8" name="Line 13"/>
            <p:cNvSpPr>
              <a:spLocks noChangeShapeType="1"/>
            </p:cNvSpPr>
            <p:nvPr/>
          </p:nvSpPr>
          <p:spPr bwMode="auto">
            <a:xfrm rot="16200000">
              <a:off x="8823523" y="242426"/>
              <a:ext cx="0" cy="2819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4"/>
            <p:cNvSpPr>
              <a:spLocks noChangeShapeType="1"/>
            </p:cNvSpPr>
            <p:nvPr/>
          </p:nvSpPr>
          <p:spPr bwMode="auto">
            <a:xfrm rot="16200000" flipH="1">
              <a:off x="8777754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5"/>
            <p:cNvSpPr>
              <a:spLocks noChangeShapeType="1"/>
            </p:cNvSpPr>
            <p:nvPr/>
          </p:nvSpPr>
          <p:spPr bwMode="auto">
            <a:xfrm rot="16200000" flipV="1">
              <a:off x="6532852" y="-1674781"/>
              <a:ext cx="0" cy="48632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Line 16"/>
            <p:cNvSpPr>
              <a:spLocks noChangeShapeType="1"/>
            </p:cNvSpPr>
            <p:nvPr/>
          </p:nvSpPr>
          <p:spPr bwMode="auto">
            <a:xfrm rot="16200000">
              <a:off x="3914483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7"/>
            <p:cNvSpPr>
              <a:spLocks noChangeShapeType="1"/>
            </p:cNvSpPr>
            <p:nvPr/>
          </p:nvSpPr>
          <p:spPr bwMode="auto">
            <a:xfrm rot="16200000">
              <a:off x="4242180" y="242426"/>
              <a:ext cx="0" cy="2819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Text Box 18"/>
            <p:cNvSpPr txBox="1">
              <a:spLocks noChangeArrowheads="1"/>
            </p:cNvSpPr>
            <p:nvPr/>
          </p:nvSpPr>
          <p:spPr bwMode="auto">
            <a:xfrm>
              <a:off x="8253448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4" name="Text Box 4"/>
            <p:cNvSpPr txBox="1">
              <a:spLocks noChangeArrowheads="1"/>
            </p:cNvSpPr>
            <p:nvPr/>
          </p:nvSpPr>
          <p:spPr bwMode="auto">
            <a:xfrm>
              <a:off x="5152232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  <p:sp>
          <p:nvSpPr>
            <p:cNvPr id="455" name="Text Box 10"/>
            <p:cNvSpPr txBox="1">
              <a:spLocks noChangeArrowheads="1"/>
            </p:cNvSpPr>
            <p:nvPr/>
          </p:nvSpPr>
          <p:spPr bwMode="auto">
            <a:xfrm>
              <a:off x="4368115" y="189333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9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8" name="矩形 407"/>
          <p:cNvSpPr/>
          <p:nvPr/>
        </p:nvSpPr>
        <p:spPr bwMode="auto">
          <a:xfrm>
            <a:off x="168480" y="692696"/>
            <a:ext cx="8975520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NOT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NOT (Register):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5950A88-D949-4EB1-85A5-8D0B40834828}"/>
              </a:ext>
            </a:extLst>
          </p:cNvPr>
          <p:cNvGrpSpPr/>
          <p:nvPr/>
        </p:nvGrpSpPr>
        <p:grpSpPr>
          <a:xfrm>
            <a:off x="4101215" y="187435"/>
            <a:ext cx="4863272" cy="569420"/>
            <a:chOff x="4101215" y="187435"/>
            <a:chExt cx="4863272" cy="569420"/>
          </a:xfrm>
        </p:grpSpPr>
        <p:sp>
          <p:nvSpPr>
            <p:cNvPr id="440" name="Line 5"/>
            <p:cNvSpPr>
              <a:spLocks noChangeShapeType="1"/>
            </p:cNvSpPr>
            <p:nvPr/>
          </p:nvSpPr>
          <p:spPr bwMode="auto">
            <a:xfrm rot="16200000">
              <a:off x="4982243" y="207185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6"/>
            <p:cNvSpPr>
              <a:spLocks noChangeShapeType="1"/>
            </p:cNvSpPr>
            <p:nvPr/>
          </p:nvSpPr>
          <p:spPr bwMode="auto">
            <a:xfrm rot="16200000">
              <a:off x="5757547" y="190512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7"/>
            <p:cNvSpPr>
              <a:spLocks noChangeShapeType="1"/>
            </p:cNvSpPr>
            <p:nvPr/>
          </p:nvSpPr>
          <p:spPr bwMode="auto">
            <a:xfrm rot="16200000">
              <a:off x="6532852" y="207185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Line 8"/>
            <p:cNvSpPr>
              <a:spLocks noChangeShapeType="1"/>
            </p:cNvSpPr>
            <p:nvPr/>
          </p:nvSpPr>
          <p:spPr bwMode="auto">
            <a:xfrm rot="16200000">
              <a:off x="7308156" y="221634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4" name="Line 9"/>
            <p:cNvSpPr>
              <a:spLocks noChangeShapeType="1"/>
            </p:cNvSpPr>
            <p:nvPr/>
          </p:nvSpPr>
          <p:spPr bwMode="auto">
            <a:xfrm rot="16200000">
              <a:off x="8083460" y="211631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5" name="Text Box 10"/>
            <p:cNvSpPr txBox="1">
              <a:spLocks noChangeArrowheads="1"/>
            </p:cNvSpPr>
            <p:nvPr/>
          </p:nvSpPr>
          <p:spPr bwMode="auto">
            <a:xfrm>
              <a:off x="5927537" y="187435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6" name="Text Box 11"/>
            <p:cNvSpPr txBox="1">
              <a:spLocks noChangeArrowheads="1"/>
            </p:cNvSpPr>
            <p:nvPr/>
          </p:nvSpPr>
          <p:spPr bwMode="auto">
            <a:xfrm>
              <a:off x="6702840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7" name="Text Box 12"/>
            <p:cNvSpPr txBox="1">
              <a:spLocks noChangeArrowheads="1"/>
            </p:cNvSpPr>
            <p:nvPr/>
          </p:nvSpPr>
          <p:spPr bwMode="auto">
            <a:xfrm>
              <a:off x="7478144" y="187437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8" name="Line 13"/>
            <p:cNvSpPr>
              <a:spLocks noChangeShapeType="1"/>
            </p:cNvSpPr>
            <p:nvPr/>
          </p:nvSpPr>
          <p:spPr bwMode="auto">
            <a:xfrm rot="16200000">
              <a:off x="8823523" y="242426"/>
              <a:ext cx="0" cy="2819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4"/>
            <p:cNvSpPr>
              <a:spLocks noChangeShapeType="1"/>
            </p:cNvSpPr>
            <p:nvPr/>
          </p:nvSpPr>
          <p:spPr bwMode="auto">
            <a:xfrm rot="16200000" flipH="1">
              <a:off x="8777754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5"/>
            <p:cNvSpPr>
              <a:spLocks noChangeShapeType="1"/>
            </p:cNvSpPr>
            <p:nvPr/>
          </p:nvSpPr>
          <p:spPr bwMode="auto">
            <a:xfrm rot="16200000" flipV="1">
              <a:off x="6532852" y="-1674781"/>
              <a:ext cx="0" cy="48632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Line 16"/>
            <p:cNvSpPr>
              <a:spLocks noChangeShapeType="1"/>
            </p:cNvSpPr>
            <p:nvPr/>
          </p:nvSpPr>
          <p:spPr bwMode="auto">
            <a:xfrm rot="16200000">
              <a:off x="3914483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7"/>
            <p:cNvSpPr>
              <a:spLocks noChangeShapeType="1"/>
            </p:cNvSpPr>
            <p:nvPr/>
          </p:nvSpPr>
          <p:spPr bwMode="auto">
            <a:xfrm rot="16200000">
              <a:off x="4242180" y="242426"/>
              <a:ext cx="0" cy="2819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Text Box 18"/>
            <p:cNvSpPr txBox="1">
              <a:spLocks noChangeArrowheads="1"/>
            </p:cNvSpPr>
            <p:nvPr/>
          </p:nvSpPr>
          <p:spPr bwMode="auto">
            <a:xfrm>
              <a:off x="8253448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4" name="Text Box 4"/>
            <p:cNvSpPr txBox="1">
              <a:spLocks noChangeArrowheads="1"/>
            </p:cNvSpPr>
            <p:nvPr/>
          </p:nvSpPr>
          <p:spPr bwMode="auto">
            <a:xfrm>
              <a:off x="5152232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  <p:sp>
          <p:nvSpPr>
            <p:cNvPr id="455" name="Text Box 10"/>
            <p:cNvSpPr txBox="1">
              <a:spLocks noChangeArrowheads="1"/>
            </p:cNvSpPr>
            <p:nvPr/>
          </p:nvSpPr>
          <p:spPr bwMode="auto">
            <a:xfrm>
              <a:off x="4368115" y="189333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1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8" name="矩形 407"/>
          <p:cNvSpPr/>
          <p:nvPr/>
        </p:nvSpPr>
        <p:spPr bwMode="auto">
          <a:xfrm>
            <a:off x="168480" y="692696"/>
            <a:ext cx="8975520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NOT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NOT (Register):</a:t>
            </a:r>
          </a:p>
        </p:txBody>
      </p:sp>
      <p:sp>
        <p:nvSpPr>
          <p:cNvPr id="440" name="Line 5"/>
          <p:cNvSpPr>
            <a:spLocks noChangeShapeType="1"/>
          </p:cNvSpPr>
          <p:nvPr/>
        </p:nvSpPr>
        <p:spPr bwMode="auto">
          <a:xfrm rot="16200000">
            <a:off x="4982243" y="207185"/>
            <a:ext cx="0" cy="35241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1" name="Line 6"/>
          <p:cNvSpPr>
            <a:spLocks noChangeShapeType="1"/>
          </p:cNvSpPr>
          <p:nvPr/>
        </p:nvSpPr>
        <p:spPr bwMode="auto">
          <a:xfrm rot="16200000">
            <a:off x="5757547" y="190512"/>
            <a:ext cx="0" cy="35241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2" name="Line 7"/>
          <p:cNvSpPr>
            <a:spLocks noChangeShapeType="1"/>
          </p:cNvSpPr>
          <p:nvPr/>
        </p:nvSpPr>
        <p:spPr bwMode="auto">
          <a:xfrm rot="16200000">
            <a:off x="6532852" y="207185"/>
            <a:ext cx="0" cy="35241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3" name="Line 8"/>
          <p:cNvSpPr>
            <a:spLocks noChangeShapeType="1"/>
          </p:cNvSpPr>
          <p:nvPr/>
        </p:nvSpPr>
        <p:spPr bwMode="auto">
          <a:xfrm rot="16200000">
            <a:off x="7308156" y="221634"/>
            <a:ext cx="0" cy="35241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4" name="Line 9"/>
          <p:cNvSpPr>
            <a:spLocks noChangeShapeType="1"/>
          </p:cNvSpPr>
          <p:nvPr/>
        </p:nvSpPr>
        <p:spPr bwMode="auto">
          <a:xfrm rot="16200000">
            <a:off x="8083460" y="211631"/>
            <a:ext cx="0" cy="35241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5" name="Text Box 10"/>
          <p:cNvSpPr txBox="1">
            <a:spLocks noChangeArrowheads="1"/>
          </p:cNvSpPr>
          <p:nvPr/>
        </p:nvSpPr>
        <p:spPr bwMode="auto">
          <a:xfrm>
            <a:off x="5927537" y="187435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EA</a:t>
            </a:r>
          </a:p>
        </p:txBody>
      </p:sp>
      <p:sp>
        <p:nvSpPr>
          <p:cNvPr id="446" name="Text Box 11"/>
          <p:cNvSpPr txBox="1">
            <a:spLocks noChangeArrowheads="1"/>
          </p:cNvSpPr>
          <p:nvPr/>
        </p:nvSpPr>
        <p:spPr bwMode="auto">
          <a:xfrm>
            <a:off x="6702840" y="187437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447" name="Text Box 12"/>
          <p:cNvSpPr txBox="1">
            <a:spLocks noChangeArrowheads="1"/>
          </p:cNvSpPr>
          <p:nvPr/>
        </p:nvSpPr>
        <p:spPr bwMode="auto">
          <a:xfrm>
            <a:off x="7478144" y="187437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448" name="Line 13"/>
          <p:cNvSpPr>
            <a:spLocks noChangeShapeType="1"/>
          </p:cNvSpPr>
          <p:nvPr/>
        </p:nvSpPr>
        <p:spPr bwMode="auto">
          <a:xfrm rot="16200000">
            <a:off x="8823523" y="242426"/>
            <a:ext cx="0" cy="28192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9" name="Line 14"/>
          <p:cNvSpPr>
            <a:spLocks noChangeShapeType="1"/>
          </p:cNvSpPr>
          <p:nvPr/>
        </p:nvSpPr>
        <p:spPr bwMode="auto">
          <a:xfrm rot="16200000" flipH="1">
            <a:off x="8777754" y="570122"/>
            <a:ext cx="37346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" name="Line 15"/>
          <p:cNvSpPr>
            <a:spLocks noChangeShapeType="1"/>
          </p:cNvSpPr>
          <p:nvPr/>
        </p:nvSpPr>
        <p:spPr bwMode="auto">
          <a:xfrm rot="16200000" flipV="1">
            <a:off x="6532852" y="-1674781"/>
            <a:ext cx="0" cy="486327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1" name="Line 16"/>
          <p:cNvSpPr>
            <a:spLocks noChangeShapeType="1"/>
          </p:cNvSpPr>
          <p:nvPr/>
        </p:nvSpPr>
        <p:spPr bwMode="auto">
          <a:xfrm rot="16200000">
            <a:off x="3914483" y="570122"/>
            <a:ext cx="37346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2" name="Line 17"/>
          <p:cNvSpPr>
            <a:spLocks noChangeShapeType="1"/>
          </p:cNvSpPr>
          <p:nvPr/>
        </p:nvSpPr>
        <p:spPr bwMode="auto">
          <a:xfrm rot="16200000">
            <a:off x="4242180" y="242426"/>
            <a:ext cx="0" cy="28192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3" name="Text Box 18"/>
          <p:cNvSpPr txBox="1">
            <a:spLocks noChangeArrowheads="1"/>
          </p:cNvSpPr>
          <p:nvPr/>
        </p:nvSpPr>
        <p:spPr bwMode="auto">
          <a:xfrm>
            <a:off x="8253448" y="187437"/>
            <a:ext cx="444139" cy="307777"/>
          </a:xfrm>
          <a:prstGeom prst="rect">
            <a:avLst/>
          </a:prstGeom>
          <a:solidFill>
            <a:srgbClr val="00339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  <p:sp>
        <p:nvSpPr>
          <p:cNvPr id="454" name="Text Box 4"/>
          <p:cNvSpPr txBox="1">
            <a:spLocks noChangeArrowheads="1"/>
          </p:cNvSpPr>
          <p:nvPr/>
        </p:nvSpPr>
        <p:spPr bwMode="auto">
          <a:xfrm>
            <a:off x="5152232" y="187437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sp>
        <p:nvSpPr>
          <p:cNvPr id="455" name="Text Box 10"/>
          <p:cNvSpPr txBox="1">
            <a:spLocks noChangeArrowheads="1"/>
          </p:cNvSpPr>
          <p:nvPr/>
        </p:nvSpPr>
        <p:spPr bwMode="auto">
          <a:xfrm>
            <a:off x="4368115" y="189333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9216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A8222-020F-4230-ADAA-5A08CB55491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E0EDB-A1EF-4E3E-9F94-FDEEB523578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NOT (Register): NOT  R3, R5</a:t>
            </a:r>
          </a:p>
        </p:txBody>
      </p:sp>
      <p:pic>
        <p:nvPicPr>
          <p:cNvPr id="17414" name="Picture 4" descr="ch05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9" y="980728"/>
            <a:ext cx="73136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2843808" y="5703342"/>
            <a:ext cx="738188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NOT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grpSp>
        <p:nvGrpSpPr>
          <p:cNvPr id="17450" name="组合 17449"/>
          <p:cNvGrpSpPr/>
          <p:nvPr/>
        </p:nvGrpSpPr>
        <p:grpSpPr>
          <a:xfrm>
            <a:off x="2900922" y="5591310"/>
            <a:ext cx="735012" cy="104775"/>
            <a:chOff x="3059113" y="5537200"/>
            <a:chExt cx="735012" cy="104775"/>
          </a:xfrm>
        </p:grpSpPr>
        <p:cxnSp>
          <p:nvCxnSpPr>
            <p:cNvPr id="3" name="直接箭头连接符 2"/>
            <p:cNvCxnSpPr/>
            <p:nvPr/>
          </p:nvCxnSpPr>
          <p:spPr bwMode="auto">
            <a:xfrm>
              <a:off x="3059113" y="5589588"/>
              <a:ext cx="720725" cy="0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等腰三角形 4"/>
            <p:cNvSpPr>
              <a:spLocks noChangeArrowheads="1"/>
            </p:cNvSpPr>
            <p:nvPr/>
          </p:nvSpPr>
          <p:spPr bwMode="auto">
            <a:xfrm rot="5400000" flipH="1">
              <a:off x="3692525" y="5540375"/>
              <a:ext cx="104775" cy="984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53" name="组合 17452"/>
          <p:cNvGrpSpPr/>
          <p:nvPr/>
        </p:nvGrpSpPr>
        <p:grpSpPr>
          <a:xfrm>
            <a:off x="3153954" y="2262636"/>
            <a:ext cx="2097117" cy="1836000"/>
            <a:chOff x="3225962" y="1988840"/>
            <a:chExt cx="2097117" cy="1836000"/>
          </a:xfrm>
        </p:grpSpPr>
        <p:sp>
          <p:nvSpPr>
            <p:cNvPr id="17417" name="矩形 17416"/>
            <p:cNvSpPr/>
            <p:nvPr/>
          </p:nvSpPr>
          <p:spPr bwMode="auto">
            <a:xfrm>
              <a:off x="3541850" y="1988840"/>
              <a:ext cx="1781229" cy="1836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32" name="矩形 231"/>
            <p:cNvSpPr/>
            <p:nvPr/>
          </p:nvSpPr>
          <p:spPr bwMode="auto">
            <a:xfrm>
              <a:off x="3543335" y="1988840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9" name="矩形 248"/>
            <p:cNvSpPr/>
            <p:nvPr/>
          </p:nvSpPr>
          <p:spPr bwMode="auto">
            <a:xfrm>
              <a:off x="3543335" y="2446761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" name="矩形 255"/>
            <p:cNvSpPr/>
            <p:nvPr/>
          </p:nvSpPr>
          <p:spPr bwMode="auto">
            <a:xfrm>
              <a:off x="4207346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矩形 256"/>
            <p:cNvSpPr/>
            <p:nvPr/>
          </p:nvSpPr>
          <p:spPr bwMode="auto">
            <a:xfrm>
              <a:off x="431801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8" name="矩形 257"/>
            <p:cNvSpPr/>
            <p:nvPr/>
          </p:nvSpPr>
          <p:spPr bwMode="auto">
            <a:xfrm>
              <a:off x="4428684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9" name="矩形 258"/>
            <p:cNvSpPr/>
            <p:nvPr/>
          </p:nvSpPr>
          <p:spPr bwMode="auto">
            <a:xfrm>
              <a:off x="4539352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0" name="矩形 259"/>
            <p:cNvSpPr/>
            <p:nvPr/>
          </p:nvSpPr>
          <p:spPr bwMode="auto">
            <a:xfrm>
              <a:off x="465002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1" name="矩形 260"/>
            <p:cNvSpPr/>
            <p:nvPr/>
          </p:nvSpPr>
          <p:spPr bwMode="auto">
            <a:xfrm>
              <a:off x="4760689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2" name="矩形 261"/>
            <p:cNvSpPr/>
            <p:nvPr/>
          </p:nvSpPr>
          <p:spPr bwMode="auto">
            <a:xfrm>
              <a:off x="4871358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3" name="矩形 262"/>
            <p:cNvSpPr/>
            <p:nvPr/>
          </p:nvSpPr>
          <p:spPr bwMode="auto">
            <a:xfrm>
              <a:off x="4982026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4" name="矩形 263"/>
            <p:cNvSpPr/>
            <p:nvPr/>
          </p:nvSpPr>
          <p:spPr bwMode="auto">
            <a:xfrm>
              <a:off x="509269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5" name="矩形 264"/>
            <p:cNvSpPr/>
            <p:nvPr/>
          </p:nvSpPr>
          <p:spPr bwMode="auto">
            <a:xfrm>
              <a:off x="520336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" name="矩形 265"/>
            <p:cNvSpPr/>
            <p:nvPr/>
          </p:nvSpPr>
          <p:spPr bwMode="auto">
            <a:xfrm>
              <a:off x="354333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7" name="矩形 266"/>
            <p:cNvSpPr/>
            <p:nvPr/>
          </p:nvSpPr>
          <p:spPr bwMode="auto">
            <a:xfrm>
              <a:off x="3654004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8" name="矩形 267"/>
            <p:cNvSpPr/>
            <p:nvPr/>
          </p:nvSpPr>
          <p:spPr bwMode="auto">
            <a:xfrm>
              <a:off x="3764672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9" name="矩形 268"/>
            <p:cNvSpPr/>
            <p:nvPr/>
          </p:nvSpPr>
          <p:spPr bwMode="auto">
            <a:xfrm>
              <a:off x="387534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0" name="矩形 269"/>
            <p:cNvSpPr/>
            <p:nvPr/>
          </p:nvSpPr>
          <p:spPr bwMode="auto">
            <a:xfrm>
              <a:off x="3986009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1" name="矩形 270"/>
            <p:cNvSpPr/>
            <p:nvPr/>
          </p:nvSpPr>
          <p:spPr bwMode="auto">
            <a:xfrm>
              <a:off x="4096678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3" name="矩形 282"/>
            <p:cNvSpPr/>
            <p:nvPr/>
          </p:nvSpPr>
          <p:spPr bwMode="auto">
            <a:xfrm>
              <a:off x="3543335" y="2217801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0" name="矩形 289"/>
            <p:cNvSpPr/>
            <p:nvPr/>
          </p:nvSpPr>
          <p:spPr bwMode="auto">
            <a:xfrm>
              <a:off x="4207346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1" name="矩形 290"/>
            <p:cNvSpPr/>
            <p:nvPr/>
          </p:nvSpPr>
          <p:spPr bwMode="auto">
            <a:xfrm>
              <a:off x="4318015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2" name="矩形 291"/>
            <p:cNvSpPr/>
            <p:nvPr/>
          </p:nvSpPr>
          <p:spPr bwMode="auto">
            <a:xfrm>
              <a:off x="4428684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3" name="矩形 292"/>
            <p:cNvSpPr/>
            <p:nvPr/>
          </p:nvSpPr>
          <p:spPr bwMode="auto">
            <a:xfrm>
              <a:off x="4539352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4" name="矩形 293"/>
            <p:cNvSpPr/>
            <p:nvPr/>
          </p:nvSpPr>
          <p:spPr bwMode="auto">
            <a:xfrm>
              <a:off x="4650021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5" name="矩形 294"/>
            <p:cNvSpPr/>
            <p:nvPr/>
          </p:nvSpPr>
          <p:spPr bwMode="auto">
            <a:xfrm>
              <a:off x="4760689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6" name="矩形 295"/>
            <p:cNvSpPr/>
            <p:nvPr/>
          </p:nvSpPr>
          <p:spPr bwMode="auto">
            <a:xfrm>
              <a:off x="4871358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" name="矩形 296"/>
            <p:cNvSpPr/>
            <p:nvPr/>
          </p:nvSpPr>
          <p:spPr bwMode="auto">
            <a:xfrm>
              <a:off x="4982026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8" name="矩形 297"/>
            <p:cNvSpPr/>
            <p:nvPr/>
          </p:nvSpPr>
          <p:spPr bwMode="auto">
            <a:xfrm>
              <a:off x="5092695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9" name="矩形 298"/>
            <p:cNvSpPr/>
            <p:nvPr/>
          </p:nvSpPr>
          <p:spPr bwMode="auto">
            <a:xfrm>
              <a:off x="5203361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0" name="矩形 299"/>
            <p:cNvSpPr/>
            <p:nvPr/>
          </p:nvSpPr>
          <p:spPr bwMode="auto">
            <a:xfrm>
              <a:off x="3543335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1" name="矩形 300"/>
            <p:cNvSpPr/>
            <p:nvPr/>
          </p:nvSpPr>
          <p:spPr bwMode="auto">
            <a:xfrm>
              <a:off x="3654004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2" name="矩形 301"/>
            <p:cNvSpPr/>
            <p:nvPr/>
          </p:nvSpPr>
          <p:spPr bwMode="auto">
            <a:xfrm>
              <a:off x="3764672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3" name="矩形 302"/>
            <p:cNvSpPr/>
            <p:nvPr/>
          </p:nvSpPr>
          <p:spPr bwMode="auto">
            <a:xfrm>
              <a:off x="3875341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4" name="矩形 303"/>
            <p:cNvSpPr/>
            <p:nvPr/>
          </p:nvSpPr>
          <p:spPr bwMode="auto">
            <a:xfrm>
              <a:off x="3986009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5" name="矩形 304"/>
            <p:cNvSpPr/>
            <p:nvPr/>
          </p:nvSpPr>
          <p:spPr bwMode="auto">
            <a:xfrm>
              <a:off x="4096678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" name="矩形 316"/>
            <p:cNvSpPr/>
            <p:nvPr/>
          </p:nvSpPr>
          <p:spPr bwMode="auto">
            <a:xfrm>
              <a:off x="3543335" y="2904682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4" name="矩形 333"/>
            <p:cNvSpPr/>
            <p:nvPr/>
          </p:nvSpPr>
          <p:spPr bwMode="auto">
            <a:xfrm>
              <a:off x="3543335" y="3362605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1" name="矩形 350"/>
            <p:cNvSpPr/>
            <p:nvPr/>
          </p:nvSpPr>
          <p:spPr bwMode="auto">
            <a:xfrm>
              <a:off x="3543335" y="3591565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5" name="矩形 374"/>
            <p:cNvSpPr/>
            <p:nvPr/>
          </p:nvSpPr>
          <p:spPr bwMode="auto">
            <a:xfrm>
              <a:off x="3225962" y="1988866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6" name="矩形 375"/>
            <p:cNvSpPr/>
            <p:nvPr/>
          </p:nvSpPr>
          <p:spPr bwMode="auto">
            <a:xfrm>
              <a:off x="3225962" y="244678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R2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7" name="矩形 376"/>
            <p:cNvSpPr/>
            <p:nvPr/>
          </p:nvSpPr>
          <p:spPr bwMode="auto">
            <a:xfrm>
              <a:off x="3225962" y="3133668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R5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" name="矩形 377"/>
            <p:cNvSpPr/>
            <p:nvPr/>
          </p:nvSpPr>
          <p:spPr bwMode="auto">
            <a:xfrm>
              <a:off x="3225962" y="221782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R1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79" name="矩形 378"/>
            <p:cNvSpPr/>
            <p:nvPr/>
          </p:nvSpPr>
          <p:spPr bwMode="auto">
            <a:xfrm>
              <a:off x="3225962" y="267574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R3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0" name="矩形 379"/>
            <p:cNvSpPr/>
            <p:nvPr/>
          </p:nvSpPr>
          <p:spPr bwMode="auto">
            <a:xfrm>
              <a:off x="3225962" y="2904708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R4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1" name="矩形 380"/>
            <p:cNvSpPr/>
            <p:nvPr/>
          </p:nvSpPr>
          <p:spPr bwMode="auto">
            <a:xfrm>
              <a:off x="3225962" y="3362629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R6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2" name="矩形 381"/>
            <p:cNvSpPr/>
            <p:nvPr/>
          </p:nvSpPr>
          <p:spPr bwMode="auto">
            <a:xfrm>
              <a:off x="3225962" y="3591589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R7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428" name="肘形连接符 17427"/>
          <p:cNvCxnSpPr>
            <a:stCxn id="8" idx="2"/>
          </p:cNvCxnSpPr>
          <p:nvPr/>
        </p:nvCxnSpPr>
        <p:spPr bwMode="auto">
          <a:xfrm rot="5400000" flipH="1" flipV="1">
            <a:off x="3393867" y="4036053"/>
            <a:ext cx="2829310" cy="885097"/>
          </a:xfrm>
          <a:prstGeom prst="bentConnector5">
            <a:avLst>
              <a:gd name="adj1" fmla="val -8080"/>
              <a:gd name="adj2" fmla="val 173346"/>
              <a:gd name="adj3" fmla="val 99708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45" name="肘形连接符 17444"/>
          <p:cNvCxnSpPr>
            <a:stCxn id="265" idx="3"/>
          </p:cNvCxnSpPr>
          <p:nvPr/>
        </p:nvCxnSpPr>
        <p:spPr bwMode="auto">
          <a:xfrm flipH="1">
            <a:off x="4877442" y="3521932"/>
            <a:ext cx="364744" cy="1876570"/>
          </a:xfrm>
          <a:prstGeom prst="bentConnector4">
            <a:avLst>
              <a:gd name="adj1" fmla="val -62674"/>
              <a:gd name="adj2" fmla="val 72773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452" name="组合 17451"/>
          <p:cNvGrpSpPr/>
          <p:nvPr/>
        </p:nvGrpSpPr>
        <p:grpSpPr>
          <a:xfrm>
            <a:off x="3479392" y="5340505"/>
            <a:ext cx="1773164" cy="552752"/>
            <a:chOff x="3551400" y="5066709"/>
            <a:chExt cx="1773164" cy="552752"/>
          </a:xfrm>
        </p:grpSpPr>
        <p:grpSp>
          <p:nvGrpSpPr>
            <p:cNvPr id="17416" name="组合 17415"/>
            <p:cNvGrpSpPr/>
            <p:nvPr/>
          </p:nvGrpSpPr>
          <p:grpSpPr>
            <a:xfrm>
              <a:off x="3551400" y="5125351"/>
              <a:ext cx="1773164" cy="494110"/>
              <a:chOff x="4671044" y="5013176"/>
              <a:chExt cx="1485948" cy="494110"/>
            </a:xfrm>
          </p:grpSpPr>
          <p:sp>
            <p:nvSpPr>
              <p:cNvPr id="8" name="流程图: 手动操作 7"/>
              <p:cNvSpPr/>
              <p:nvPr/>
            </p:nvSpPr>
            <p:spPr bwMode="auto">
              <a:xfrm>
                <a:off x="4671044" y="5013176"/>
                <a:ext cx="1485948" cy="494110"/>
              </a:xfrm>
              <a:prstGeom prst="flowChartManualOperatio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44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ALU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7408" name="组合 17407"/>
              <p:cNvGrpSpPr/>
              <p:nvPr/>
            </p:nvGrpSpPr>
            <p:grpSpPr>
              <a:xfrm>
                <a:off x="5252018" y="5013176"/>
                <a:ext cx="324000" cy="144000"/>
                <a:chOff x="6012160" y="4581128"/>
                <a:chExt cx="360040" cy="216024"/>
              </a:xfrm>
            </p:grpSpPr>
            <p:sp>
              <p:nvSpPr>
                <p:cNvPr id="9" name="流程图: 合并 8"/>
                <p:cNvSpPr/>
                <p:nvPr/>
              </p:nvSpPr>
              <p:spPr bwMode="auto">
                <a:xfrm>
                  <a:off x="6012160" y="4581128"/>
                  <a:ext cx="360040" cy="216024"/>
                </a:xfrm>
                <a:prstGeom prst="flowChartMerg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cxnSp>
              <p:nvCxnSpPr>
                <p:cNvPr id="374" name="直接连接符 373"/>
                <p:cNvCxnSpPr/>
                <p:nvPr/>
              </p:nvCxnSpPr>
              <p:spPr bwMode="auto">
                <a:xfrm>
                  <a:off x="601216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1" name="直接连接符 390"/>
                <p:cNvCxnSpPr/>
                <p:nvPr/>
              </p:nvCxnSpPr>
              <p:spPr bwMode="auto">
                <a:xfrm flipH="1">
                  <a:off x="619218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7451" name="文本框 17450"/>
            <p:cNvSpPr txBox="1"/>
            <p:nvPr/>
          </p:nvSpPr>
          <p:spPr>
            <a:xfrm>
              <a:off x="3708678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A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文本框 432"/>
            <p:cNvSpPr txBox="1"/>
            <p:nvPr/>
          </p:nvSpPr>
          <p:spPr>
            <a:xfrm>
              <a:off x="4860032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B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38" name="文本框 437"/>
          <p:cNvSpPr txBox="1"/>
          <p:nvPr/>
        </p:nvSpPr>
        <p:spPr>
          <a:xfrm>
            <a:off x="5121250" y="43502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" name="文本框 439"/>
          <p:cNvSpPr txBox="1"/>
          <p:nvPr/>
        </p:nvSpPr>
        <p:spPr>
          <a:xfrm>
            <a:off x="5868144" y="43502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②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2" name="矩形 441"/>
          <p:cNvSpPr/>
          <p:nvPr/>
        </p:nvSpPr>
        <p:spPr bwMode="auto">
          <a:xfrm>
            <a:off x="3710776" y="1882744"/>
            <a:ext cx="1310393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Register File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521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36587-01E9-4491-8453-C31094F8FF6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378B1-2D0B-4CFD-994F-5EDFF98DF31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ADD/AND (Register)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5029200" y="533400"/>
            <a:ext cx="340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this zero means “register mode”</a:t>
            </a:r>
          </a:p>
        </p:txBody>
      </p:sp>
      <p:pic>
        <p:nvPicPr>
          <p:cNvPr id="19462" name="Picture 4" descr="ch05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31361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Line 5"/>
          <p:cNvSpPr>
            <a:spLocks noChangeShapeType="1"/>
          </p:cNvSpPr>
          <p:nvPr/>
        </p:nvSpPr>
        <p:spPr bwMode="auto">
          <a:xfrm>
            <a:off x="5410200" y="8763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464" name="Picture 6" descr="ch05-0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293938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8"/>
          <p:cNvCxnSpPr/>
          <p:nvPr/>
        </p:nvCxnSpPr>
        <p:spPr bwMode="auto">
          <a:xfrm>
            <a:off x="2901950" y="5969000"/>
            <a:ext cx="720725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801813" y="5480050"/>
            <a:ext cx="1474787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ADD/AND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sp>
        <p:nvSpPr>
          <p:cNvPr id="19467" name="等腰三角形 10"/>
          <p:cNvSpPr>
            <a:spLocks noChangeArrowheads="1"/>
          </p:cNvSpPr>
          <p:nvPr/>
        </p:nvSpPr>
        <p:spPr bwMode="auto">
          <a:xfrm rot="5400000" flipH="1">
            <a:off x="3533775" y="5919788"/>
            <a:ext cx="106363" cy="968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(Register)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436" name="组合 435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7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8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3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4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5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1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2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413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(Register)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364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(Register)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65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E0AE0-6E15-4512-8F3E-F8BF2832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Approach: Bottom Up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BF6F2-CAF4-4101-9F03-A0E4074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36BFC-1E3D-4EEA-9BB0-DB44D187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grpSp>
        <p:nvGrpSpPr>
          <p:cNvPr id="28689" name="组合 28688">
            <a:extLst>
              <a:ext uri="{FF2B5EF4-FFF2-40B4-BE49-F238E27FC236}">
                <a16:creationId xmlns:a16="http://schemas.microsoft.com/office/drawing/2014/main" id="{2E3255AD-BBDB-492C-AC13-4F0814C0ABB0}"/>
              </a:ext>
            </a:extLst>
          </p:cNvPr>
          <p:cNvGrpSpPr/>
          <p:nvPr/>
        </p:nvGrpSpPr>
        <p:grpSpPr>
          <a:xfrm>
            <a:off x="300199" y="3659112"/>
            <a:ext cx="1917962" cy="1930128"/>
            <a:chOff x="488355" y="2599051"/>
            <a:chExt cx="1917962" cy="1930128"/>
          </a:xfrm>
        </p:grpSpPr>
        <p:pic>
          <p:nvPicPr>
            <p:cNvPr id="28686" name="Picture 14" descr="ç¸å³å¾ç">
              <a:extLst>
                <a:ext uri="{FF2B5EF4-FFF2-40B4-BE49-F238E27FC236}">
                  <a16:creationId xmlns:a16="http://schemas.microsoft.com/office/drawing/2014/main" id="{AF3F7E64-1ED3-4FE9-B8AC-957B7D1CC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70" y="2599051"/>
              <a:ext cx="1318332" cy="75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687" name="组合 28686">
              <a:extLst>
                <a:ext uri="{FF2B5EF4-FFF2-40B4-BE49-F238E27FC236}">
                  <a16:creationId xmlns:a16="http://schemas.microsoft.com/office/drawing/2014/main" id="{C032CF2D-6F45-4C5E-9E16-048834F3C9C0}"/>
                </a:ext>
              </a:extLst>
            </p:cNvPr>
            <p:cNvGrpSpPr/>
            <p:nvPr/>
          </p:nvGrpSpPr>
          <p:grpSpPr>
            <a:xfrm>
              <a:off x="690235" y="3450921"/>
              <a:ext cx="1514203" cy="650731"/>
              <a:chOff x="721745" y="3450921"/>
              <a:chExt cx="1514203" cy="650731"/>
            </a:xfrm>
          </p:grpSpPr>
          <p:pic>
            <p:nvPicPr>
              <p:cNvPr id="12" name="Picture 20" descr="ch03-nmos">
                <a:extLst>
                  <a:ext uri="{FF2B5EF4-FFF2-40B4-BE49-F238E27FC236}">
                    <a16:creationId xmlns:a16="http://schemas.microsoft.com/office/drawing/2014/main" id="{64B52324-BF31-4A8B-B9D5-63EFB4E05C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3492815"/>
                <a:ext cx="711948" cy="566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88" descr="ch03-pmos">
                <a:extLst>
                  <a:ext uri="{FF2B5EF4-FFF2-40B4-BE49-F238E27FC236}">
                    <a16:creationId xmlns:a16="http://schemas.microsoft.com/office/drawing/2014/main" id="{5D4E990F-EB54-455D-A7D2-43D4CC63B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745" y="3450921"/>
                <a:ext cx="724595" cy="650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91816CF-5363-43BE-90FC-8ACB1FC4BD8D}"/>
                </a:ext>
              </a:extLst>
            </p:cNvPr>
            <p:cNvSpPr txBox="1"/>
            <p:nvPr/>
          </p:nvSpPr>
          <p:spPr>
            <a:xfrm>
              <a:off x="488355" y="4255977"/>
              <a:ext cx="1917962" cy="2732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108000" rtlCol="0" anchor="ctr">
              <a:spAutoFit/>
            </a:bodyPr>
            <a:lstStyle/>
            <a:p>
              <a:pPr algn="ctr"/>
              <a:r>
                <a:rPr lang="en-US" altLang="zh-CN" sz="1600" b="1" dirty="0"/>
                <a:t>Transistor Physical Layout</a:t>
              </a:r>
              <a:endParaRPr lang="zh-CN" altLang="en-US" sz="1600" b="1" dirty="0"/>
            </a:p>
          </p:txBody>
        </p:sp>
      </p:grpSp>
      <p:pic>
        <p:nvPicPr>
          <p:cNvPr id="28678" name="Picture 6">
            <a:extLst>
              <a:ext uri="{FF2B5EF4-FFF2-40B4-BE49-F238E27FC236}">
                <a16:creationId xmlns:a16="http://schemas.microsoft.com/office/drawing/2014/main" id="{ABCBB3B8-C2E6-46AB-B6DD-3149989D9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32923" r="5703" b="38188"/>
          <a:stretch/>
        </p:blipFill>
        <p:spPr bwMode="auto">
          <a:xfrm>
            <a:off x="307680" y="5832350"/>
            <a:ext cx="1908000" cy="3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C4E12225-568D-4CCD-88AF-9E5ACC6149D0}"/>
              </a:ext>
            </a:extLst>
          </p:cNvPr>
          <p:cNvSpPr txBox="1"/>
          <p:nvPr/>
        </p:nvSpPr>
        <p:spPr>
          <a:xfrm>
            <a:off x="251520" y="6237312"/>
            <a:ext cx="1979133" cy="28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Scheme for </a:t>
            </a:r>
          </a:p>
          <a:p>
            <a:pPr algn="ctr"/>
            <a:r>
              <a:rPr lang="en-US" altLang="zh-CN" sz="1600" b="1" dirty="0"/>
              <a:t>Representing Information</a:t>
            </a:r>
            <a:endParaRPr lang="zh-CN" altLang="en-US" sz="1600" b="1" dirty="0"/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B75AD12C-E275-4C17-819D-1A6AAAD5383C}"/>
              </a:ext>
            </a:extLst>
          </p:cNvPr>
          <p:cNvSpPr txBox="1"/>
          <p:nvPr/>
        </p:nvSpPr>
        <p:spPr>
          <a:xfrm>
            <a:off x="4095613" y="2583088"/>
            <a:ext cx="42079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Register Transfer Level (RTL) Design</a:t>
            </a:r>
          </a:p>
          <a:p>
            <a:pPr algn="ctr"/>
            <a:r>
              <a:rPr lang="en-US" altLang="zh-CN" sz="1600" dirty="0"/>
              <a:t>1K~10K Cells/Module</a:t>
            </a:r>
          </a:p>
          <a:p>
            <a:pPr algn="ctr"/>
            <a:r>
              <a:rPr lang="en-US" altLang="zh-CN" sz="1600" dirty="0"/>
              <a:t>(100K Devices)</a:t>
            </a:r>
          </a:p>
        </p:txBody>
      </p:sp>
      <p:pic>
        <p:nvPicPr>
          <p:cNvPr id="89" name="Picture 20" descr="âcpu core layoutâçå¾çæç´¢ç»æ">
            <a:extLst>
              <a:ext uri="{FF2B5EF4-FFF2-40B4-BE49-F238E27FC236}">
                <a16:creationId xmlns:a16="http://schemas.microsoft.com/office/drawing/2014/main" id="{C76279EA-BE46-4052-989C-01443A00B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7" t="59668" r="42913" b="2090"/>
          <a:stretch/>
        </p:blipFill>
        <p:spPr bwMode="auto">
          <a:xfrm>
            <a:off x="4089811" y="1070841"/>
            <a:ext cx="852821" cy="14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7" name="Picture 17" descr="ç¸å³å¾ç">
            <a:extLst>
              <a:ext uri="{FF2B5EF4-FFF2-40B4-BE49-F238E27FC236}">
                <a16:creationId xmlns:a16="http://schemas.microsoft.com/office/drawing/2014/main" id="{B9F6A65A-79E0-4065-BA90-A608F04B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90" y="1078673"/>
            <a:ext cx="905340" cy="14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3" name="文本框 28702">
            <a:extLst>
              <a:ext uri="{FF2B5EF4-FFF2-40B4-BE49-F238E27FC236}">
                <a16:creationId xmlns:a16="http://schemas.microsoft.com/office/drawing/2014/main" id="{4A8DB1A2-1FE8-4D95-A50D-C6897E41880D}"/>
              </a:ext>
            </a:extLst>
          </p:cNvPr>
          <p:cNvSpPr txBox="1"/>
          <p:nvPr/>
        </p:nvSpPr>
        <p:spPr>
          <a:xfrm>
            <a:off x="5151782" y="1643062"/>
            <a:ext cx="644354" cy="31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baseline="0" dirty="0">
                <a:solidFill>
                  <a:schemeClr val="bg2">
                    <a:lumMod val="75000"/>
                  </a:schemeClr>
                </a:solidFill>
              </a:rPr>
              <a:t>ALU</a:t>
            </a:r>
            <a:endParaRPr lang="zh-CN" altLang="en-US" sz="1600" b="1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0721" name="组合 30720">
            <a:extLst>
              <a:ext uri="{FF2B5EF4-FFF2-40B4-BE49-F238E27FC236}">
                <a16:creationId xmlns:a16="http://schemas.microsoft.com/office/drawing/2014/main" id="{97369F70-FA61-442C-A584-C789800CFE1A}"/>
              </a:ext>
            </a:extLst>
          </p:cNvPr>
          <p:cNvGrpSpPr/>
          <p:nvPr/>
        </p:nvGrpSpPr>
        <p:grpSpPr>
          <a:xfrm>
            <a:off x="6236569" y="1135020"/>
            <a:ext cx="2075556" cy="1367414"/>
            <a:chOff x="3724328" y="978855"/>
            <a:chExt cx="2061812" cy="1304412"/>
          </a:xfrm>
        </p:grpSpPr>
        <p:pic>
          <p:nvPicPr>
            <p:cNvPr id="30739" name="Picture 19" descr="ç¸å³å¾ç">
              <a:extLst>
                <a:ext uri="{FF2B5EF4-FFF2-40B4-BE49-F238E27FC236}">
                  <a16:creationId xmlns:a16="http://schemas.microsoft.com/office/drawing/2014/main" id="{36C84B25-930E-4CB8-9144-C7D9C6363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328" y="978855"/>
              <a:ext cx="2061812" cy="130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A4EE0CA1-2070-40FB-9271-A8079E800040}"/>
                </a:ext>
              </a:extLst>
            </p:cNvPr>
            <p:cNvSpPr txBox="1"/>
            <p:nvPr/>
          </p:nvSpPr>
          <p:spPr>
            <a:xfrm>
              <a:off x="4096528" y="1446395"/>
              <a:ext cx="1317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b="1" baseline="0" dirty="0">
                  <a:solidFill>
                    <a:schemeClr val="bg2">
                      <a:lumMod val="50000"/>
                    </a:schemeClr>
                  </a:solidFill>
                </a:rPr>
                <a:t>Full Adder</a:t>
              </a:r>
              <a:endParaRPr lang="zh-CN" altLang="en-US" b="1" baseline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D1D2FF8-D457-4F26-B31B-8FCD7FB7F020}"/>
              </a:ext>
            </a:extLst>
          </p:cNvPr>
          <p:cNvSpPr txBox="1"/>
          <p:nvPr/>
        </p:nvSpPr>
        <p:spPr>
          <a:xfrm>
            <a:off x="2880492" y="4941168"/>
            <a:ext cx="2592000" cy="2732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dirty="0"/>
              <a:t>Gate Level Design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D094E4-C6EE-4843-A555-6AACF95E8333}"/>
              </a:ext>
            </a:extLst>
          </p:cNvPr>
          <p:cNvSpPr txBox="1"/>
          <p:nvPr/>
        </p:nvSpPr>
        <p:spPr>
          <a:xfrm>
            <a:off x="2880492" y="6173150"/>
            <a:ext cx="25920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Circuit Level Design </a:t>
            </a:r>
          </a:p>
          <a:p>
            <a:pPr algn="ctr"/>
            <a:r>
              <a:rPr lang="zh-CN" altLang="en-US" sz="1600" dirty="0"/>
              <a:t>（</a:t>
            </a:r>
            <a:r>
              <a:rPr lang="en-US" altLang="zh-CN" sz="1600" dirty="0"/>
              <a:t>Transistor Level Design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algn="ctr"/>
            <a:r>
              <a:rPr lang="en-US" altLang="zh-CN" sz="1600" dirty="0"/>
              <a:t>(2~8 Devices/Gate)</a:t>
            </a:r>
          </a:p>
        </p:txBody>
      </p:sp>
      <p:grpSp>
        <p:nvGrpSpPr>
          <p:cNvPr id="28700" name="组合 28699">
            <a:extLst>
              <a:ext uri="{FF2B5EF4-FFF2-40B4-BE49-F238E27FC236}">
                <a16:creationId xmlns:a16="http://schemas.microsoft.com/office/drawing/2014/main" id="{0FA2D72D-A44D-4753-A5C9-C68BB9DCF96E}"/>
              </a:ext>
            </a:extLst>
          </p:cNvPr>
          <p:cNvGrpSpPr/>
          <p:nvPr/>
        </p:nvGrpSpPr>
        <p:grpSpPr>
          <a:xfrm>
            <a:off x="3344642" y="5301208"/>
            <a:ext cx="1663701" cy="790910"/>
            <a:chOff x="3412355" y="3212976"/>
            <a:chExt cx="1663701" cy="790910"/>
          </a:xfrm>
        </p:grpSpPr>
        <p:pic>
          <p:nvPicPr>
            <p:cNvPr id="14" name="Picture 37" descr="ch03-and">
              <a:extLst>
                <a:ext uri="{FF2B5EF4-FFF2-40B4-BE49-F238E27FC236}">
                  <a16:creationId xmlns:a16="http://schemas.microsoft.com/office/drawing/2014/main" id="{8C27336D-EE3C-43C1-8B12-C594103FF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355" y="3212976"/>
              <a:ext cx="969513" cy="79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1" descr="ch03-gates">
              <a:extLst>
                <a:ext uri="{FF2B5EF4-FFF2-40B4-BE49-F238E27FC236}">
                  <a16:creationId xmlns:a16="http://schemas.microsoft.com/office/drawing/2014/main" id="{90063FB4-DE80-42E5-9349-1FCCA0FF5E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34" r="57343"/>
            <a:stretch/>
          </p:blipFill>
          <p:spPr bwMode="auto">
            <a:xfrm>
              <a:off x="4439546" y="3410414"/>
              <a:ext cx="636510" cy="39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4" name="组合 30723">
            <a:extLst>
              <a:ext uri="{FF2B5EF4-FFF2-40B4-BE49-F238E27FC236}">
                <a16:creationId xmlns:a16="http://schemas.microsoft.com/office/drawing/2014/main" id="{6C56BEE5-AF4F-45F1-9C28-C1D0910E4463}"/>
              </a:ext>
            </a:extLst>
          </p:cNvPr>
          <p:cNvGrpSpPr/>
          <p:nvPr/>
        </p:nvGrpSpPr>
        <p:grpSpPr>
          <a:xfrm>
            <a:off x="2754103" y="3645160"/>
            <a:ext cx="2844779" cy="1224000"/>
            <a:chOff x="3203848" y="3284984"/>
            <a:chExt cx="2844779" cy="1224000"/>
          </a:xfrm>
        </p:grpSpPr>
        <p:pic>
          <p:nvPicPr>
            <p:cNvPr id="121" name="Picture 18" descr="ç¸å³å¾ç">
              <a:extLst>
                <a:ext uri="{FF2B5EF4-FFF2-40B4-BE49-F238E27FC236}">
                  <a16:creationId xmlns:a16="http://schemas.microsoft.com/office/drawing/2014/main" id="{5F57DD6A-1AAB-4663-B7B5-EAE432A04D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0" r="5838" b="6539"/>
            <a:stretch/>
          </p:blipFill>
          <p:spPr bwMode="auto">
            <a:xfrm>
              <a:off x="3203848" y="3284984"/>
              <a:ext cx="84813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0" descr="ç¸å³å¾ç">
              <a:extLst>
                <a:ext uri="{FF2B5EF4-FFF2-40B4-BE49-F238E27FC236}">
                  <a16:creationId xmlns:a16="http://schemas.microsoft.com/office/drawing/2014/main" id="{F1935799-5384-4941-84CE-6AF70AC24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3" r="3952"/>
            <a:stretch/>
          </p:blipFill>
          <p:spPr bwMode="auto">
            <a:xfrm>
              <a:off x="5274957" y="3284984"/>
              <a:ext cx="77367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2" descr="ç¸å³å¾ç">
              <a:extLst>
                <a:ext uri="{FF2B5EF4-FFF2-40B4-BE49-F238E27FC236}">
                  <a16:creationId xmlns:a16="http://schemas.microsoft.com/office/drawing/2014/main" id="{A5C13EF5-9E6A-4B9B-9AA2-F22FE8EB2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377" y="3284984"/>
              <a:ext cx="840072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8" name="椭圆 127">
            <a:extLst>
              <a:ext uri="{FF2B5EF4-FFF2-40B4-BE49-F238E27FC236}">
                <a16:creationId xmlns:a16="http://schemas.microsoft.com/office/drawing/2014/main" id="{D3E553A1-AB88-4F73-A904-4EDDE41A1A1E}"/>
              </a:ext>
            </a:extLst>
          </p:cNvPr>
          <p:cNvSpPr/>
          <p:nvPr/>
        </p:nvSpPr>
        <p:spPr bwMode="auto">
          <a:xfrm flipH="1">
            <a:off x="3042683" y="3788815"/>
            <a:ext cx="425570" cy="28825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CFCB0274-2C74-4CAA-9C4E-EE4AE2959ADE}"/>
              </a:ext>
            </a:extLst>
          </p:cNvPr>
          <p:cNvCxnSpPr>
            <a:cxnSpLocks/>
            <a:stCxn id="28686" idx="0"/>
            <a:endCxn id="128" idx="0"/>
          </p:cNvCxnSpPr>
          <p:nvPr/>
        </p:nvCxnSpPr>
        <p:spPr bwMode="auto">
          <a:xfrm>
            <a:off x="1259180" y="3659112"/>
            <a:ext cx="1996288" cy="129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68FFB435-0139-4E96-8B1B-D31073540399}"/>
              </a:ext>
            </a:extLst>
          </p:cNvPr>
          <p:cNvCxnSpPr>
            <a:cxnSpLocks/>
            <a:endCxn id="28686" idx="2"/>
          </p:cNvCxnSpPr>
          <p:nvPr/>
        </p:nvCxnSpPr>
        <p:spPr bwMode="auto">
          <a:xfrm flipH="1">
            <a:off x="1259180" y="4105989"/>
            <a:ext cx="1919083" cy="311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1785280-D973-40CA-BF76-B2BFCFA285D9}"/>
              </a:ext>
            </a:extLst>
          </p:cNvPr>
          <p:cNvSpPr txBox="1"/>
          <p:nvPr/>
        </p:nvSpPr>
        <p:spPr>
          <a:xfrm>
            <a:off x="5822429" y="6165304"/>
            <a:ext cx="2600977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Register Transfer Level (RTL) Design</a:t>
            </a:r>
          </a:p>
          <a:p>
            <a:pPr algn="ctr"/>
            <a:r>
              <a:rPr lang="en-US" altLang="zh-CN" sz="1600" dirty="0"/>
              <a:t>2~16 Gates/Cell</a:t>
            </a:r>
          </a:p>
          <a:p>
            <a:pPr algn="ctr"/>
            <a:r>
              <a:rPr lang="en-US" altLang="zh-CN" sz="1600" dirty="0"/>
              <a:t>(16~64 Devices) </a:t>
            </a:r>
          </a:p>
        </p:txBody>
      </p:sp>
      <p:pic>
        <p:nvPicPr>
          <p:cNvPr id="21" name="Picture 71" descr="ch03-fulladder">
            <a:extLst>
              <a:ext uri="{FF2B5EF4-FFF2-40B4-BE49-F238E27FC236}">
                <a16:creationId xmlns:a16="http://schemas.microsoft.com/office/drawing/2014/main" id="{2E0623D1-40C3-45D4-8561-B127FD8E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00730"/>
            <a:ext cx="1667630" cy="99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B09545F0-C96A-4861-99E9-58B1179DE0D0}"/>
              </a:ext>
            </a:extLst>
          </p:cNvPr>
          <p:cNvGrpSpPr/>
          <p:nvPr/>
        </p:nvGrpSpPr>
        <p:grpSpPr>
          <a:xfrm>
            <a:off x="7244442" y="4797152"/>
            <a:ext cx="1657458" cy="1466452"/>
            <a:chOff x="7224440" y="4632910"/>
            <a:chExt cx="1657458" cy="1466452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B9C1A86-9015-4167-9EA4-8153EC004926}"/>
                </a:ext>
              </a:extLst>
            </p:cNvPr>
            <p:cNvSpPr txBox="1"/>
            <p:nvPr/>
          </p:nvSpPr>
          <p:spPr>
            <a:xfrm>
              <a:off x="7224440" y="5524543"/>
              <a:ext cx="423057" cy="276186"/>
            </a:xfrm>
            <a:prstGeom prst="rect">
              <a:avLst/>
            </a:prstGeom>
            <a:noFill/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 anchor="ctr">
              <a:spAutoFit/>
            </a:bodyPr>
            <a:lstStyle/>
            <a:p>
              <a:r>
                <a:rPr lang="en-US" altLang="zh-CN" sz="700" baseline="0" dirty="0" err="1"/>
                <a:t>Clk</a:t>
              </a:r>
              <a:endParaRPr lang="zh-CN" altLang="en-US" sz="700" baseline="0" dirty="0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469E66A-D8C2-4562-83E6-B7B1969E1F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50386" y="5578267"/>
              <a:ext cx="2697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68ACBA1-9F83-4F75-B5EA-F85535CB3CA5}"/>
                </a:ext>
              </a:extLst>
            </p:cNvPr>
            <p:cNvSpPr txBox="1"/>
            <p:nvPr/>
          </p:nvSpPr>
          <p:spPr>
            <a:xfrm>
              <a:off x="8336158" y="5512589"/>
              <a:ext cx="545740" cy="216776"/>
            </a:xfrm>
            <a:prstGeom prst="rect">
              <a:avLst/>
            </a:prstGeom>
            <a:noFill/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 anchor="ctr">
              <a:spAutoFit/>
            </a:bodyPr>
            <a:lstStyle/>
            <a:p>
              <a:r>
                <a:rPr lang="en-US" altLang="zh-CN" sz="700" baseline="0" dirty="0"/>
                <a:t>Register</a:t>
              </a:r>
              <a:endParaRPr lang="zh-CN" altLang="en-US" sz="700" baseline="0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CCB3772-C4A0-4C12-9BF6-19D54D949D37}"/>
                </a:ext>
              </a:extLst>
            </p:cNvPr>
            <p:cNvSpPr/>
            <p:nvPr/>
          </p:nvSpPr>
          <p:spPr bwMode="auto">
            <a:xfrm>
              <a:off x="7810721" y="5027485"/>
              <a:ext cx="589917" cy="2618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+</a:t>
              </a:r>
              <a:endPara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9E1E4878-6A40-40A0-868D-72E859C63E68}"/>
                </a:ext>
              </a:extLst>
            </p:cNvPr>
            <p:cNvCxnSpPr/>
            <p:nvPr/>
          </p:nvCxnSpPr>
          <p:spPr bwMode="auto">
            <a:xfrm>
              <a:off x="8105679" y="5295613"/>
              <a:ext cx="0" cy="1743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AE370B4-168B-4DA2-8AF1-66C3BADF80F4}"/>
                </a:ext>
              </a:extLst>
            </p:cNvPr>
            <p:cNvGrpSpPr/>
            <p:nvPr/>
          </p:nvGrpSpPr>
          <p:grpSpPr>
            <a:xfrm>
              <a:off x="7807952" y="5485705"/>
              <a:ext cx="595454" cy="174364"/>
              <a:chOff x="6087097" y="5481248"/>
              <a:chExt cx="642212" cy="180000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00B3EB7-DE28-4C5E-B7C0-5ABEBAE662E1}"/>
                  </a:ext>
                </a:extLst>
              </p:cNvPr>
              <p:cNvSpPr/>
              <p:nvPr/>
            </p:nvSpPr>
            <p:spPr bwMode="auto">
              <a:xfrm>
                <a:off x="6093071" y="5481248"/>
                <a:ext cx="636238" cy="1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5" name="流程图: 摘录 14">
                <a:extLst>
                  <a:ext uri="{FF2B5EF4-FFF2-40B4-BE49-F238E27FC236}">
                    <a16:creationId xmlns:a16="http://schemas.microsoft.com/office/drawing/2014/main" id="{4FC078D9-A2BC-45A1-8966-C96B05E8062E}"/>
                  </a:ext>
                </a:extLst>
              </p:cNvPr>
              <p:cNvSpPr/>
              <p:nvPr/>
            </p:nvSpPr>
            <p:spPr bwMode="auto">
              <a:xfrm rot="5400000">
                <a:off x="6055988" y="5515291"/>
                <a:ext cx="174134" cy="111915"/>
              </a:xfrm>
              <a:prstGeom prst="flowChartExtra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4DF9BD20-AF10-436A-8D06-8188AF3F5827}"/>
                </a:ext>
              </a:extLst>
            </p:cNvPr>
            <p:cNvSpPr txBox="1"/>
            <p:nvPr/>
          </p:nvSpPr>
          <p:spPr>
            <a:xfrm>
              <a:off x="7783785" y="5823176"/>
              <a:ext cx="429918" cy="276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0" bIns="108000" rtlCol="0">
              <a:spAutoFit/>
            </a:bodyPr>
            <a:lstStyle/>
            <a:p>
              <a:r>
                <a:rPr lang="en-US" altLang="zh-CN" sz="700" baseline="0" dirty="0" err="1"/>
                <a:t>C</a:t>
              </a:r>
              <a:r>
                <a:rPr lang="en-US" altLang="zh-CN" sz="700" dirty="0" err="1"/>
                <a:t>out</a:t>
              </a:r>
              <a:endParaRPr lang="zh-CN" altLang="en-US" sz="700" baseline="0" dirty="0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22AC83EB-D6E3-44D5-B3B9-80662263447B}"/>
                </a:ext>
              </a:extLst>
            </p:cNvPr>
            <p:cNvSpPr txBox="1"/>
            <p:nvPr/>
          </p:nvSpPr>
          <p:spPr>
            <a:xfrm>
              <a:off x="8099178" y="5823176"/>
              <a:ext cx="266344" cy="161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0" bIns="108000" rtlCol="0">
              <a:spAutoFit/>
            </a:bodyPr>
            <a:lstStyle/>
            <a:p>
              <a:r>
                <a:rPr lang="en-US" altLang="zh-CN" sz="700" baseline="0" dirty="0"/>
                <a:t>S</a:t>
              </a:r>
              <a:endParaRPr lang="zh-CN" altLang="en-US" sz="700" baseline="0" dirty="0"/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D32841DA-0C5B-4A4A-8299-55F47C74CD71}"/>
                </a:ext>
              </a:extLst>
            </p:cNvPr>
            <p:cNvGrpSpPr/>
            <p:nvPr/>
          </p:nvGrpSpPr>
          <p:grpSpPr>
            <a:xfrm>
              <a:off x="7955372" y="5651653"/>
              <a:ext cx="300616" cy="174364"/>
              <a:chOff x="6264000" y="4761168"/>
              <a:chExt cx="324224" cy="179999"/>
            </a:xfrm>
          </p:grpSpPr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0C1664BA-7DFC-47B4-96C3-620A41E16E2E}"/>
                  </a:ext>
                </a:extLst>
              </p:cNvPr>
              <p:cNvCxnSpPr/>
              <p:nvPr/>
            </p:nvCxnSpPr>
            <p:spPr bwMode="auto">
              <a:xfrm>
                <a:off x="6588224" y="4761168"/>
                <a:ext cx="0" cy="1799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7A8F8699-6098-498F-B229-1793C4D751A7}"/>
                  </a:ext>
                </a:extLst>
              </p:cNvPr>
              <p:cNvCxnSpPr/>
              <p:nvPr/>
            </p:nvCxnSpPr>
            <p:spPr bwMode="auto">
              <a:xfrm>
                <a:off x="6264000" y="4761168"/>
                <a:ext cx="0" cy="1799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8680" name="组合 28679">
              <a:extLst>
                <a:ext uri="{FF2B5EF4-FFF2-40B4-BE49-F238E27FC236}">
                  <a16:creationId xmlns:a16="http://schemas.microsoft.com/office/drawing/2014/main" id="{0A70416D-222F-40E1-AAE5-89F9EA458EDD}"/>
                </a:ext>
              </a:extLst>
            </p:cNvPr>
            <p:cNvGrpSpPr/>
            <p:nvPr/>
          </p:nvGrpSpPr>
          <p:grpSpPr>
            <a:xfrm>
              <a:off x="7775244" y="4632910"/>
              <a:ext cx="266344" cy="342135"/>
              <a:chOff x="6912674" y="2249706"/>
              <a:chExt cx="205769" cy="268539"/>
            </a:xfrm>
          </p:grpSpPr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F01EA2C1-EEA5-4699-AB9A-D6A07A15C901}"/>
                  </a:ext>
                </a:extLst>
              </p:cNvPr>
              <p:cNvCxnSpPr/>
              <p:nvPr/>
            </p:nvCxnSpPr>
            <p:spPr bwMode="auto">
              <a:xfrm>
                <a:off x="7015558" y="2381388"/>
                <a:ext cx="0" cy="136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09C25F9-5503-4C2F-B977-8301D2528596}"/>
                  </a:ext>
                </a:extLst>
              </p:cNvPr>
              <p:cNvSpPr txBox="1"/>
              <p:nvPr/>
            </p:nvSpPr>
            <p:spPr>
              <a:xfrm>
                <a:off x="6912674" y="2249706"/>
                <a:ext cx="205769" cy="216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0" bIns="108000" rtlCol="0">
                <a:spAutoFit/>
              </a:bodyPr>
              <a:lstStyle/>
              <a:p>
                <a:r>
                  <a:rPr lang="en-US" altLang="zh-CN" sz="700" baseline="0" dirty="0"/>
                  <a:t>A</a:t>
                </a:r>
                <a:endParaRPr lang="zh-CN" altLang="en-US" sz="700" baseline="0" dirty="0"/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C3515C60-5DF3-4193-BBE2-9E1403F805D8}"/>
                </a:ext>
              </a:extLst>
            </p:cNvPr>
            <p:cNvGrpSpPr/>
            <p:nvPr/>
          </p:nvGrpSpPr>
          <p:grpSpPr>
            <a:xfrm>
              <a:off x="7972508" y="4632910"/>
              <a:ext cx="266344" cy="342135"/>
              <a:chOff x="6912674" y="2249706"/>
              <a:chExt cx="205769" cy="268539"/>
            </a:xfrm>
          </p:grpSpPr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EF47247A-3D33-4CBE-A88C-F27F44EFA8E7}"/>
                  </a:ext>
                </a:extLst>
              </p:cNvPr>
              <p:cNvCxnSpPr/>
              <p:nvPr/>
            </p:nvCxnSpPr>
            <p:spPr bwMode="auto">
              <a:xfrm>
                <a:off x="7015558" y="2381388"/>
                <a:ext cx="0" cy="136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9D49E183-02D2-4066-BF04-EF6A45657067}"/>
                  </a:ext>
                </a:extLst>
              </p:cNvPr>
              <p:cNvSpPr txBox="1"/>
              <p:nvPr/>
            </p:nvSpPr>
            <p:spPr>
              <a:xfrm>
                <a:off x="6912674" y="2249706"/>
                <a:ext cx="205769" cy="216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0" bIns="108000" rtlCol="0">
                <a:spAutoFit/>
              </a:bodyPr>
              <a:lstStyle/>
              <a:p>
                <a:r>
                  <a:rPr lang="en-US" altLang="zh-CN" sz="700" baseline="0" dirty="0"/>
                  <a:t>B</a:t>
                </a:r>
                <a:endParaRPr lang="zh-CN" altLang="en-US" sz="700" baseline="0" dirty="0"/>
              </a:p>
            </p:txBody>
          </p:sp>
        </p:grp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3C5519FE-680A-403C-835C-BF84CF8DC1F7}"/>
                </a:ext>
              </a:extLst>
            </p:cNvPr>
            <p:cNvCxnSpPr/>
            <p:nvPr/>
          </p:nvCxnSpPr>
          <p:spPr bwMode="auto">
            <a:xfrm>
              <a:off x="8302943" y="4800681"/>
              <a:ext cx="0" cy="1743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7455075-7475-4145-8A08-1044270A6890}"/>
                </a:ext>
              </a:extLst>
            </p:cNvPr>
            <p:cNvSpPr txBox="1"/>
            <p:nvPr/>
          </p:nvSpPr>
          <p:spPr>
            <a:xfrm>
              <a:off x="8169772" y="4632910"/>
              <a:ext cx="428119" cy="276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0" bIns="108000" rtlCol="0">
              <a:spAutoFit/>
            </a:bodyPr>
            <a:lstStyle/>
            <a:p>
              <a:r>
                <a:rPr lang="en-US" altLang="zh-CN" sz="700" baseline="0" dirty="0" err="1"/>
                <a:t>C</a:t>
              </a:r>
              <a:r>
                <a:rPr lang="en-US" altLang="zh-CN" sz="700" dirty="0" err="1"/>
                <a:t>in</a:t>
              </a:r>
              <a:endParaRPr lang="zh-CN" altLang="en-US" sz="700" baseline="0" dirty="0"/>
            </a:p>
          </p:txBody>
        </p:sp>
      </p:grpSp>
      <p:pic>
        <p:nvPicPr>
          <p:cNvPr id="30725" name="Picture 5" descr="âIntegrated circuit  cell layoutâçå¾çæç´¢ç»æ&quot;">
            <a:extLst>
              <a:ext uri="{FF2B5EF4-FFF2-40B4-BE49-F238E27FC236}">
                <a16:creationId xmlns:a16="http://schemas.microsoft.com/office/drawing/2014/main" id="{1C5B49AE-953B-4074-918E-97E698FD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87" y="3528474"/>
            <a:ext cx="2224176" cy="11966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椭圆 134">
            <a:extLst>
              <a:ext uri="{FF2B5EF4-FFF2-40B4-BE49-F238E27FC236}">
                <a16:creationId xmlns:a16="http://schemas.microsoft.com/office/drawing/2014/main" id="{29BFEA06-6A2E-41D8-8CAC-46796CF26BEE}"/>
              </a:ext>
            </a:extLst>
          </p:cNvPr>
          <p:cNvSpPr/>
          <p:nvPr/>
        </p:nvSpPr>
        <p:spPr bwMode="auto">
          <a:xfrm flipH="1">
            <a:off x="6239892" y="3616782"/>
            <a:ext cx="425570" cy="10912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6545001E-1871-4195-8A91-D8755E1B5B7C}"/>
              </a:ext>
            </a:extLst>
          </p:cNvPr>
          <p:cNvCxnSpPr>
            <a:cxnSpLocks/>
            <a:stCxn id="122" idx="0"/>
            <a:endCxn id="135" idx="0"/>
          </p:cNvCxnSpPr>
          <p:nvPr/>
        </p:nvCxnSpPr>
        <p:spPr bwMode="auto">
          <a:xfrm flipV="1">
            <a:off x="5212047" y="3616782"/>
            <a:ext cx="1240630" cy="283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CED23129-7DEF-4AF0-9189-12917367C5A6}"/>
              </a:ext>
            </a:extLst>
          </p:cNvPr>
          <p:cNvCxnSpPr>
            <a:cxnSpLocks/>
            <a:stCxn id="135" idx="4"/>
            <a:endCxn id="122" idx="2"/>
          </p:cNvCxnSpPr>
          <p:nvPr/>
        </p:nvCxnSpPr>
        <p:spPr bwMode="auto">
          <a:xfrm flipH="1">
            <a:off x="5212047" y="4708023"/>
            <a:ext cx="1240630" cy="1611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箭头: 右弧形 69">
            <a:extLst>
              <a:ext uri="{FF2B5EF4-FFF2-40B4-BE49-F238E27FC236}">
                <a16:creationId xmlns:a16="http://schemas.microsoft.com/office/drawing/2014/main" id="{E9F3A30C-EECC-4076-9782-8C5398E37557}"/>
              </a:ext>
            </a:extLst>
          </p:cNvPr>
          <p:cNvSpPr/>
          <p:nvPr/>
        </p:nvSpPr>
        <p:spPr bwMode="auto">
          <a:xfrm flipV="1">
            <a:off x="8391639" y="1856657"/>
            <a:ext cx="545740" cy="1985839"/>
          </a:xfrm>
          <a:prstGeom prst="curvedLeftArrow">
            <a:avLst>
              <a:gd name="adj1" fmla="val 36137"/>
              <a:gd name="adj2" fmla="val 50000"/>
              <a:gd name="adj3" fmla="val 316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666CCD1E-66BD-4050-A2AA-BF0E807CB430}"/>
              </a:ext>
            </a:extLst>
          </p:cNvPr>
          <p:cNvSpPr txBox="1"/>
          <p:nvPr/>
        </p:nvSpPr>
        <p:spPr>
          <a:xfrm>
            <a:off x="600014" y="2600968"/>
            <a:ext cx="2693356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Integrated Circuit Design</a:t>
            </a:r>
          </a:p>
          <a:p>
            <a:pPr algn="ctr"/>
            <a:r>
              <a:rPr lang="en-US" altLang="zh-CN" sz="1600" b="1" dirty="0"/>
              <a:t> 100 Modules/ IC</a:t>
            </a:r>
          </a:p>
          <a:p>
            <a:pPr algn="ctr"/>
            <a:r>
              <a:rPr lang="en-US" altLang="zh-CN" sz="1600" dirty="0"/>
              <a:t>0.25M~20G Devices</a:t>
            </a:r>
          </a:p>
        </p:txBody>
      </p:sp>
      <p:pic>
        <p:nvPicPr>
          <p:cNvPr id="163" name="Picture 18" descr="âCPU  layoutâçå¾çæç´¢ç»æ">
            <a:extLst>
              <a:ext uri="{FF2B5EF4-FFF2-40B4-BE49-F238E27FC236}">
                <a16:creationId xmlns:a16="http://schemas.microsoft.com/office/drawing/2014/main" id="{4B1E35E8-8D16-4EB8-AEE2-EC73B96F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77" y="979243"/>
            <a:ext cx="2158806" cy="14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椭圆 170">
            <a:extLst>
              <a:ext uri="{FF2B5EF4-FFF2-40B4-BE49-F238E27FC236}">
                <a16:creationId xmlns:a16="http://schemas.microsoft.com/office/drawing/2014/main" id="{EBAD1721-1F6D-43E1-AFFA-B311BDA8D5D7}"/>
              </a:ext>
            </a:extLst>
          </p:cNvPr>
          <p:cNvSpPr/>
          <p:nvPr/>
        </p:nvSpPr>
        <p:spPr bwMode="auto">
          <a:xfrm flipH="1">
            <a:off x="4324887" y="1200426"/>
            <a:ext cx="424595" cy="2954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2" name="直接连接符 171">
            <a:extLst>
              <a:ext uri="{FF2B5EF4-FFF2-40B4-BE49-F238E27FC236}">
                <a16:creationId xmlns:a16="http://schemas.microsoft.com/office/drawing/2014/main" id="{EF3863BB-EB3E-4DA3-A5D1-1A6C54A597E2}"/>
              </a:ext>
            </a:extLst>
          </p:cNvPr>
          <p:cNvCxnSpPr>
            <a:cxnSpLocks/>
            <a:stCxn id="171" idx="0"/>
          </p:cNvCxnSpPr>
          <p:nvPr/>
        </p:nvCxnSpPr>
        <p:spPr bwMode="auto">
          <a:xfrm flipV="1">
            <a:off x="4537184" y="1108448"/>
            <a:ext cx="639512" cy="919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直接连接符 172">
            <a:extLst>
              <a:ext uri="{FF2B5EF4-FFF2-40B4-BE49-F238E27FC236}">
                <a16:creationId xmlns:a16="http://schemas.microsoft.com/office/drawing/2014/main" id="{AE6924CD-ACDA-4D64-98F9-B160722B6327}"/>
              </a:ext>
            </a:extLst>
          </p:cNvPr>
          <p:cNvCxnSpPr>
            <a:cxnSpLocks/>
            <a:stCxn id="171" idx="3"/>
          </p:cNvCxnSpPr>
          <p:nvPr/>
        </p:nvCxnSpPr>
        <p:spPr bwMode="auto">
          <a:xfrm>
            <a:off x="4687302" y="1452601"/>
            <a:ext cx="449241" cy="10202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椭圆 180">
            <a:extLst>
              <a:ext uri="{FF2B5EF4-FFF2-40B4-BE49-F238E27FC236}">
                <a16:creationId xmlns:a16="http://schemas.microsoft.com/office/drawing/2014/main" id="{B1EED4BB-9BA3-4597-9023-2B29C29F3336}"/>
              </a:ext>
            </a:extLst>
          </p:cNvPr>
          <p:cNvSpPr/>
          <p:nvPr/>
        </p:nvSpPr>
        <p:spPr bwMode="auto">
          <a:xfrm>
            <a:off x="2248747" y="1915194"/>
            <a:ext cx="307029" cy="4736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0F649C6A-4C13-4384-AAA5-71ACD003B8D2}"/>
              </a:ext>
            </a:extLst>
          </p:cNvPr>
          <p:cNvCxnSpPr>
            <a:cxnSpLocks/>
            <a:endCxn id="181" idx="0"/>
          </p:cNvCxnSpPr>
          <p:nvPr/>
        </p:nvCxnSpPr>
        <p:spPr bwMode="auto">
          <a:xfrm flipH="1">
            <a:off x="2402262" y="1056889"/>
            <a:ext cx="1687549" cy="85830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D333698A-C08F-4837-9DE8-64ACD515FA7E}"/>
              </a:ext>
            </a:extLst>
          </p:cNvPr>
          <p:cNvCxnSpPr>
            <a:cxnSpLocks/>
            <a:stCxn id="181" idx="4"/>
          </p:cNvCxnSpPr>
          <p:nvPr/>
        </p:nvCxnSpPr>
        <p:spPr bwMode="auto">
          <a:xfrm>
            <a:off x="2402262" y="2388794"/>
            <a:ext cx="1727306" cy="653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椭圆 204">
            <a:extLst>
              <a:ext uri="{FF2B5EF4-FFF2-40B4-BE49-F238E27FC236}">
                <a16:creationId xmlns:a16="http://schemas.microsoft.com/office/drawing/2014/main" id="{8F37CA5B-02EB-4D74-9A3B-098C427B0B32}"/>
              </a:ext>
            </a:extLst>
          </p:cNvPr>
          <p:cNvSpPr/>
          <p:nvPr/>
        </p:nvSpPr>
        <p:spPr bwMode="auto">
          <a:xfrm flipH="1">
            <a:off x="5714406" y="1102935"/>
            <a:ext cx="272116" cy="139543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6" name="直接连接符 205">
            <a:extLst>
              <a:ext uri="{FF2B5EF4-FFF2-40B4-BE49-F238E27FC236}">
                <a16:creationId xmlns:a16="http://schemas.microsoft.com/office/drawing/2014/main" id="{AF4D9AA6-08AA-475F-A8D8-8F1981F62253}"/>
              </a:ext>
            </a:extLst>
          </p:cNvPr>
          <p:cNvCxnSpPr>
            <a:cxnSpLocks/>
          </p:cNvCxnSpPr>
          <p:nvPr/>
        </p:nvCxnSpPr>
        <p:spPr bwMode="auto">
          <a:xfrm>
            <a:off x="5818954" y="1120083"/>
            <a:ext cx="417615" cy="70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直接连接符 206">
            <a:extLst>
              <a:ext uri="{FF2B5EF4-FFF2-40B4-BE49-F238E27FC236}">
                <a16:creationId xmlns:a16="http://schemas.microsoft.com/office/drawing/2014/main" id="{1CBA4459-27E0-49B1-BA9C-8F8CCAF1B5C9}"/>
              </a:ext>
            </a:extLst>
          </p:cNvPr>
          <p:cNvCxnSpPr>
            <a:cxnSpLocks/>
            <a:stCxn id="205" idx="4"/>
          </p:cNvCxnSpPr>
          <p:nvPr/>
        </p:nvCxnSpPr>
        <p:spPr bwMode="auto">
          <a:xfrm flipV="1">
            <a:off x="5850464" y="2474153"/>
            <a:ext cx="386105" cy="242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60484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(Register)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01216" y="187435"/>
            <a:ext cx="4863271" cy="569420"/>
            <a:chOff x="3706688" y="187435"/>
            <a:chExt cx="5257800" cy="569420"/>
          </a:xfrm>
        </p:grpSpPr>
        <p:sp>
          <p:nvSpPr>
            <p:cNvPr id="390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7" name="Text Box 10"/>
            <p:cNvSpPr txBox="1">
              <a:spLocks noChangeArrowheads="1"/>
            </p:cNvSpPr>
            <p:nvPr/>
          </p:nvSpPr>
          <p:spPr bwMode="auto">
            <a:xfrm>
              <a:off x="5681168" y="187435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28" name="Text Box 11"/>
            <p:cNvSpPr txBox="1">
              <a:spLocks noChangeArrowheads="1"/>
            </p:cNvSpPr>
            <p:nvPr/>
          </p:nvSpPr>
          <p:spPr bwMode="auto">
            <a:xfrm>
              <a:off x="65193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29" name="Text Box 12"/>
            <p:cNvSpPr txBox="1">
              <a:spLocks noChangeArrowheads="1"/>
            </p:cNvSpPr>
            <p:nvPr/>
          </p:nvSpPr>
          <p:spPr bwMode="auto">
            <a:xfrm>
              <a:off x="73575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30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4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5" name="Text Box 18"/>
            <p:cNvSpPr txBox="1">
              <a:spLocks noChangeArrowheads="1"/>
            </p:cNvSpPr>
            <p:nvPr/>
          </p:nvSpPr>
          <p:spPr bwMode="auto">
            <a:xfrm>
              <a:off x="81957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37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  <p:sp>
          <p:nvSpPr>
            <p:cNvPr id="438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122062" y="4190891"/>
            <a:ext cx="8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ADD/AND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830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A8222-020F-4230-ADAA-5A08CB55491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E0EDB-A1EF-4E3E-9F94-FDEEB523578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AND (Register): AND R3, R5, R1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24454" y="5775647"/>
            <a:ext cx="74251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AND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grpSp>
        <p:nvGrpSpPr>
          <p:cNvPr id="17450" name="组合 17449"/>
          <p:cNvGrpSpPr/>
          <p:nvPr/>
        </p:nvGrpSpPr>
        <p:grpSpPr>
          <a:xfrm>
            <a:off x="3781568" y="5663615"/>
            <a:ext cx="735012" cy="104775"/>
            <a:chOff x="3059113" y="5537200"/>
            <a:chExt cx="735012" cy="104775"/>
          </a:xfrm>
        </p:grpSpPr>
        <p:cxnSp>
          <p:nvCxnSpPr>
            <p:cNvPr id="3" name="直接箭头连接符 2"/>
            <p:cNvCxnSpPr/>
            <p:nvPr/>
          </p:nvCxnSpPr>
          <p:spPr bwMode="auto">
            <a:xfrm>
              <a:off x="3059113" y="5589588"/>
              <a:ext cx="720725" cy="0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等腰三角形 4"/>
            <p:cNvSpPr>
              <a:spLocks noChangeArrowheads="1"/>
            </p:cNvSpPr>
            <p:nvPr/>
          </p:nvSpPr>
          <p:spPr bwMode="auto">
            <a:xfrm rot="5400000" flipH="1">
              <a:off x="3692525" y="5540375"/>
              <a:ext cx="104775" cy="984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428" name="肘形连接符 17427"/>
          <p:cNvCxnSpPr>
            <a:stCxn id="8" idx="2"/>
          </p:cNvCxnSpPr>
          <p:nvPr/>
        </p:nvCxnSpPr>
        <p:spPr bwMode="auto">
          <a:xfrm rot="5400000" flipH="1" flipV="1">
            <a:off x="4274513" y="4108358"/>
            <a:ext cx="2829310" cy="885097"/>
          </a:xfrm>
          <a:prstGeom prst="bentConnector5">
            <a:avLst>
              <a:gd name="adj1" fmla="val -8080"/>
              <a:gd name="adj2" fmla="val 173346"/>
              <a:gd name="adj3" fmla="val 99708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45" name="肘形连接符 17444"/>
          <p:cNvCxnSpPr>
            <a:stCxn id="265" idx="3"/>
          </p:cNvCxnSpPr>
          <p:nvPr/>
        </p:nvCxnSpPr>
        <p:spPr bwMode="auto">
          <a:xfrm flipH="1">
            <a:off x="5758088" y="3594237"/>
            <a:ext cx="364744" cy="1876570"/>
          </a:xfrm>
          <a:prstGeom prst="bentConnector4">
            <a:avLst>
              <a:gd name="adj1" fmla="val -62674"/>
              <a:gd name="adj2" fmla="val 72773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452" name="组合 17451"/>
          <p:cNvGrpSpPr/>
          <p:nvPr/>
        </p:nvGrpSpPr>
        <p:grpSpPr>
          <a:xfrm>
            <a:off x="4360038" y="5412810"/>
            <a:ext cx="1773164" cy="552752"/>
            <a:chOff x="3551400" y="5066709"/>
            <a:chExt cx="1773164" cy="552752"/>
          </a:xfrm>
        </p:grpSpPr>
        <p:grpSp>
          <p:nvGrpSpPr>
            <p:cNvPr id="17416" name="组合 17415"/>
            <p:cNvGrpSpPr/>
            <p:nvPr/>
          </p:nvGrpSpPr>
          <p:grpSpPr>
            <a:xfrm>
              <a:off x="3551400" y="5125351"/>
              <a:ext cx="1773164" cy="494110"/>
              <a:chOff x="4671044" y="5013176"/>
              <a:chExt cx="1485948" cy="494110"/>
            </a:xfrm>
          </p:grpSpPr>
          <p:sp>
            <p:nvSpPr>
              <p:cNvPr id="8" name="流程图: 手动操作 7"/>
              <p:cNvSpPr/>
              <p:nvPr/>
            </p:nvSpPr>
            <p:spPr bwMode="auto">
              <a:xfrm>
                <a:off x="4671044" y="5013176"/>
                <a:ext cx="1485948" cy="494110"/>
              </a:xfrm>
              <a:prstGeom prst="flowChartManualOperatio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44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ALU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7408" name="组合 17407"/>
              <p:cNvGrpSpPr/>
              <p:nvPr/>
            </p:nvGrpSpPr>
            <p:grpSpPr>
              <a:xfrm>
                <a:off x="5252018" y="5013176"/>
                <a:ext cx="324000" cy="144000"/>
                <a:chOff x="6012160" y="4581128"/>
                <a:chExt cx="360040" cy="216024"/>
              </a:xfrm>
            </p:grpSpPr>
            <p:sp>
              <p:nvSpPr>
                <p:cNvPr id="9" name="流程图: 合并 8"/>
                <p:cNvSpPr/>
                <p:nvPr/>
              </p:nvSpPr>
              <p:spPr bwMode="auto">
                <a:xfrm>
                  <a:off x="6012160" y="4581128"/>
                  <a:ext cx="360040" cy="216024"/>
                </a:xfrm>
                <a:prstGeom prst="flowChartMerg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cxnSp>
              <p:nvCxnSpPr>
                <p:cNvPr id="374" name="直接连接符 373"/>
                <p:cNvCxnSpPr/>
                <p:nvPr/>
              </p:nvCxnSpPr>
              <p:spPr bwMode="auto">
                <a:xfrm>
                  <a:off x="601216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1" name="直接连接符 390"/>
                <p:cNvCxnSpPr/>
                <p:nvPr/>
              </p:nvCxnSpPr>
              <p:spPr bwMode="auto">
                <a:xfrm flipH="1">
                  <a:off x="619218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7451" name="文本框 17450"/>
            <p:cNvSpPr txBox="1"/>
            <p:nvPr/>
          </p:nvSpPr>
          <p:spPr>
            <a:xfrm>
              <a:off x="3708678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A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文本框 432"/>
            <p:cNvSpPr txBox="1"/>
            <p:nvPr/>
          </p:nvSpPr>
          <p:spPr>
            <a:xfrm>
              <a:off x="4860032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B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38" name="文本框 437"/>
          <p:cNvSpPr txBox="1"/>
          <p:nvPr/>
        </p:nvSpPr>
        <p:spPr>
          <a:xfrm>
            <a:off x="6001896" y="44225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" name="文本框 439"/>
          <p:cNvSpPr txBox="1"/>
          <p:nvPr/>
        </p:nvSpPr>
        <p:spPr>
          <a:xfrm>
            <a:off x="6748790" y="44225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②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034600" y="2334941"/>
            <a:ext cx="2097117" cy="1836000"/>
            <a:chOff x="3225962" y="1988840"/>
            <a:chExt cx="2097117" cy="1836000"/>
          </a:xfrm>
        </p:grpSpPr>
        <p:sp>
          <p:nvSpPr>
            <p:cNvPr id="17417" name="矩形 17416"/>
            <p:cNvSpPr/>
            <p:nvPr/>
          </p:nvSpPr>
          <p:spPr bwMode="auto">
            <a:xfrm>
              <a:off x="3541850" y="1988840"/>
              <a:ext cx="1781229" cy="1836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32" name="矩形 231"/>
            <p:cNvSpPr/>
            <p:nvPr/>
          </p:nvSpPr>
          <p:spPr bwMode="auto">
            <a:xfrm>
              <a:off x="3543335" y="1988840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9" name="矩形 248"/>
            <p:cNvSpPr/>
            <p:nvPr/>
          </p:nvSpPr>
          <p:spPr bwMode="auto">
            <a:xfrm>
              <a:off x="3543335" y="2446761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" name="矩形 255"/>
            <p:cNvSpPr/>
            <p:nvPr/>
          </p:nvSpPr>
          <p:spPr bwMode="auto">
            <a:xfrm>
              <a:off x="4207346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矩形 256"/>
            <p:cNvSpPr/>
            <p:nvPr/>
          </p:nvSpPr>
          <p:spPr bwMode="auto">
            <a:xfrm>
              <a:off x="431801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8" name="矩形 257"/>
            <p:cNvSpPr/>
            <p:nvPr/>
          </p:nvSpPr>
          <p:spPr bwMode="auto">
            <a:xfrm>
              <a:off x="4428684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9" name="矩形 258"/>
            <p:cNvSpPr/>
            <p:nvPr/>
          </p:nvSpPr>
          <p:spPr bwMode="auto">
            <a:xfrm>
              <a:off x="4539352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0" name="矩形 259"/>
            <p:cNvSpPr/>
            <p:nvPr/>
          </p:nvSpPr>
          <p:spPr bwMode="auto">
            <a:xfrm>
              <a:off x="465002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1" name="矩形 260"/>
            <p:cNvSpPr/>
            <p:nvPr/>
          </p:nvSpPr>
          <p:spPr bwMode="auto">
            <a:xfrm>
              <a:off x="4760689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2" name="矩形 261"/>
            <p:cNvSpPr/>
            <p:nvPr/>
          </p:nvSpPr>
          <p:spPr bwMode="auto">
            <a:xfrm>
              <a:off x="4871358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3" name="矩形 262"/>
            <p:cNvSpPr/>
            <p:nvPr/>
          </p:nvSpPr>
          <p:spPr bwMode="auto">
            <a:xfrm>
              <a:off x="4982026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4" name="矩形 263"/>
            <p:cNvSpPr/>
            <p:nvPr/>
          </p:nvSpPr>
          <p:spPr bwMode="auto">
            <a:xfrm>
              <a:off x="509269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5" name="矩形 264"/>
            <p:cNvSpPr/>
            <p:nvPr/>
          </p:nvSpPr>
          <p:spPr bwMode="auto">
            <a:xfrm>
              <a:off x="520336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" name="矩形 265"/>
            <p:cNvSpPr/>
            <p:nvPr/>
          </p:nvSpPr>
          <p:spPr bwMode="auto">
            <a:xfrm>
              <a:off x="354333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7" name="矩形 266"/>
            <p:cNvSpPr/>
            <p:nvPr/>
          </p:nvSpPr>
          <p:spPr bwMode="auto">
            <a:xfrm>
              <a:off x="3654004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8" name="矩形 267"/>
            <p:cNvSpPr/>
            <p:nvPr/>
          </p:nvSpPr>
          <p:spPr bwMode="auto">
            <a:xfrm>
              <a:off x="3764672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9" name="矩形 268"/>
            <p:cNvSpPr/>
            <p:nvPr/>
          </p:nvSpPr>
          <p:spPr bwMode="auto">
            <a:xfrm>
              <a:off x="387534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0" name="矩形 269"/>
            <p:cNvSpPr/>
            <p:nvPr/>
          </p:nvSpPr>
          <p:spPr bwMode="auto">
            <a:xfrm>
              <a:off x="3986009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1" name="矩形 270"/>
            <p:cNvSpPr/>
            <p:nvPr/>
          </p:nvSpPr>
          <p:spPr bwMode="auto">
            <a:xfrm>
              <a:off x="4096678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0" name="矩形 289"/>
            <p:cNvSpPr/>
            <p:nvPr/>
          </p:nvSpPr>
          <p:spPr bwMode="auto">
            <a:xfrm>
              <a:off x="4207346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1" name="矩形 290"/>
            <p:cNvSpPr/>
            <p:nvPr/>
          </p:nvSpPr>
          <p:spPr bwMode="auto">
            <a:xfrm>
              <a:off x="4318015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2" name="矩形 291"/>
            <p:cNvSpPr/>
            <p:nvPr/>
          </p:nvSpPr>
          <p:spPr bwMode="auto">
            <a:xfrm>
              <a:off x="4428684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3" name="矩形 292"/>
            <p:cNvSpPr/>
            <p:nvPr/>
          </p:nvSpPr>
          <p:spPr bwMode="auto">
            <a:xfrm>
              <a:off x="4539352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4" name="矩形 293"/>
            <p:cNvSpPr/>
            <p:nvPr/>
          </p:nvSpPr>
          <p:spPr bwMode="auto">
            <a:xfrm>
              <a:off x="4650021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5" name="矩形 294"/>
            <p:cNvSpPr/>
            <p:nvPr/>
          </p:nvSpPr>
          <p:spPr bwMode="auto">
            <a:xfrm>
              <a:off x="4760689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6" name="矩形 295"/>
            <p:cNvSpPr/>
            <p:nvPr/>
          </p:nvSpPr>
          <p:spPr bwMode="auto">
            <a:xfrm>
              <a:off x="4871358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" name="矩形 296"/>
            <p:cNvSpPr/>
            <p:nvPr/>
          </p:nvSpPr>
          <p:spPr bwMode="auto">
            <a:xfrm>
              <a:off x="4982026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8" name="矩形 297"/>
            <p:cNvSpPr/>
            <p:nvPr/>
          </p:nvSpPr>
          <p:spPr bwMode="auto">
            <a:xfrm>
              <a:off x="5092695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9" name="矩形 298"/>
            <p:cNvSpPr/>
            <p:nvPr/>
          </p:nvSpPr>
          <p:spPr bwMode="auto">
            <a:xfrm>
              <a:off x="5203361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0" name="矩形 299"/>
            <p:cNvSpPr/>
            <p:nvPr/>
          </p:nvSpPr>
          <p:spPr bwMode="auto">
            <a:xfrm>
              <a:off x="3543335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1" name="矩形 300"/>
            <p:cNvSpPr/>
            <p:nvPr/>
          </p:nvSpPr>
          <p:spPr bwMode="auto">
            <a:xfrm>
              <a:off x="3654004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2" name="矩形 301"/>
            <p:cNvSpPr/>
            <p:nvPr/>
          </p:nvSpPr>
          <p:spPr bwMode="auto">
            <a:xfrm>
              <a:off x="3764672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3" name="矩形 302"/>
            <p:cNvSpPr/>
            <p:nvPr/>
          </p:nvSpPr>
          <p:spPr bwMode="auto">
            <a:xfrm>
              <a:off x="3875341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4" name="矩形 303"/>
            <p:cNvSpPr/>
            <p:nvPr/>
          </p:nvSpPr>
          <p:spPr bwMode="auto">
            <a:xfrm>
              <a:off x="3986009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5" name="矩形 304"/>
            <p:cNvSpPr/>
            <p:nvPr/>
          </p:nvSpPr>
          <p:spPr bwMode="auto">
            <a:xfrm>
              <a:off x="4096678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" name="矩形 316"/>
            <p:cNvSpPr/>
            <p:nvPr/>
          </p:nvSpPr>
          <p:spPr bwMode="auto">
            <a:xfrm>
              <a:off x="3543335" y="2904682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4" name="矩形 333"/>
            <p:cNvSpPr/>
            <p:nvPr/>
          </p:nvSpPr>
          <p:spPr bwMode="auto">
            <a:xfrm>
              <a:off x="3543335" y="3362605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1" name="矩形 350"/>
            <p:cNvSpPr/>
            <p:nvPr/>
          </p:nvSpPr>
          <p:spPr bwMode="auto">
            <a:xfrm>
              <a:off x="3543335" y="3591565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5" name="矩形 374"/>
            <p:cNvSpPr/>
            <p:nvPr/>
          </p:nvSpPr>
          <p:spPr bwMode="auto">
            <a:xfrm>
              <a:off x="3225962" y="1988866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6" name="矩形 375"/>
            <p:cNvSpPr/>
            <p:nvPr/>
          </p:nvSpPr>
          <p:spPr bwMode="auto">
            <a:xfrm>
              <a:off x="3225962" y="244678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R2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7" name="矩形 376"/>
            <p:cNvSpPr/>
            <p:nvPr/>
          </p:nvSpPr>
          <p:spPr bwMode="auto">
            <a:xfrm>
              <a:off x="3225962" y="3133668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R5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" name="矩形 377"/>
            <p:cNvSpPr/>
            <p:nvPr/>
          </p:nvSpPr>
          <p:spPr bwMode="auto">
            <a:xfrm>
              <a:off x="3225962" y="221782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R1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79" name="矩形 378"/>
            <p:cNvSpPr/>
            <p:nvPr/>
          </p:nvSpPr>
          <p:spPr bwMode="auto">
            <a:xfrm>
              <a:off x="3225962" y="267574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R3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0" name="矩形 379"/>
            <p:cNvSpPr/>
            <p:nvPr/>
          </p:nvSpPr>
          <p:spPr bwMode="auto">
            <a:xfrm>
              <a:off x="3225962" y="2904708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R4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1" name="矩形 380"/>
            <p:cNvSpPr/>
            <p:nvPr/>
          </p:nvSpPr>
          <p:spPr bwMode="auto">
            <a:xfrm>
              <a:off x="3225962" y="3362629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R6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2" name="矩形 381"/>
            <p:cNvSpPr/>
            <p:nvPr/>
          </p:nvSpPr>
          <p:spPr bwMode="auto">
            <a:xfrm>
              <a:off x="3225962" y="3591589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R7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543335" y="2217827"/>
              <a:ext cx="1770859" cy="228935"/>
              <a:chOff x="3695735" y="2204864"/>
              <a:chExt cx="1770859" cy="228935"/>
            </a:xfrm>
          </p:grpSpPr>
          <p:sp>
            <p:nvSpPr>
              <p:cNvPr id="81" name="矩形 80"/>
              <p:cNvSpPr/>
              <p:nvPr/>
            </p:nvSpPr>
            <p:spPr bwMode="auto">
              <a:xfrm>
                <a:off x="4359746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>
                <a:off x="447041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4581084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>
                <a:off x="4691752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480242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4913089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5023758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 bwMode="auto">
              <a:xfrm>
                <a:off x="5134426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 bwMode="auto">
              <a:xfrm>
                <a:off x="524509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535576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369573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3806404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 bwMode="auto">
              <a:xfrm>
                <a:off x="3917072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402774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 bwMode="auto">
              <a:xfrm>
                <a:off x="4138409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 bwMode="auto">
              <a:xfrm>
                <a:off x="4249078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98" name="肘形连接符 97"/>
          <p:cNvCxnSpPr/>
          <p:nvPr/>
        </p:nvCxnSpPr>
        <p:spPr bwMode="auto">
          <a:xfrm rot="16200000" flipH="1">
            <a:off x="3148638" y="3136101"/>
            <a:ext cx="2232000" cy="1296000"/>
          </a:xfrm>
          <a:prstGeom prst="bentConnector3">
            <a:avLst>
              <a:gd name="adj1" fmla="val 81211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文本框 117"/>
          <p:cNvSpPr txBox="1"/>
          <p:nvPr/>
        </p:nvSpPr>
        <p:spPr>
          <a:xfrm>
            <a:off x="4533092" y="44806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9" name="Picture 4" descr="ch05-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9" b="-1704"/>
          <a:stretch/>
        </p:blipFill>
        <p:spPr bwMode="auto">
          <a:xfrm>
            <a:off x="692842" y="946795"/>
            <a:ext cx="7313613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4024318" y="4852436"/>
            <a:ext cx="1140296" cy="290817"/>
            <a:chOff x="2593030" y="4715586"/>
            <a:chExt cx="1140296" cy="290817"/>
          </a:xfrm>
        </p:grpSpPr>
        <p:sp>
          <p:nvSpPr>
            <p:cNvPr id="144" name="流程图: 手动操作 143"/>
            <p:cNvSpPr/>
            <p:nvPr/>
          </p:nvSpPr>
          <p:spPr bwMode="auto">
            <a:xfrm>
              <a:off x="2593030" y="4746439"/>
              <a:ext cx="1140296" cy="259964"/>
            </a:xfrm>
            <a:prstGeom prst="flowChartManualOperation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144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2694173" y="4715586"/>
              <a:ext cx="173393" cy="145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3434592" y="4715586"/>
              <a:ext cx="173393" cy="145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 bwMode="auto">
          <a:xfrm>
            <a:off x="3616526" y="2678393"/>
            <a:ext cx="75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接箭头连接符 54"/>
          <p:cNvCxnSpPr/>
          <p:nvPr/>
        </p:nvCxnSpPr>
        <p:spPr bwMode="auto">
          <a:xfrm>
            <a:off x="4660558" y="5150510"/>
            <a:ext cx="0" cy="358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3" name="组合 62"/>
          <p:cNvGrpSpPr/>
          <p:nvPr/>
        </p:nvGrpSpPr>
        <p:grpSpPr>
          <a:xfrm>
            <a:off x="1348190" y="2983013"/>
            <a:ext cx="2083497" cy="233511"/>
            <a:chOff x="539552" y="3127029"/>
            <a:chExt cx="2083497" cy="233511"/>
          </a:xfrm>
        </p:grpSpPr>
        <p:sp>
          <p:nvSpPr>
            <p:cNvPr id="182" name="矩形 181"/>
            <p:cNvSpPr/>
            <p:nvPr/>
          </p:nvSpPr>
          <p:spPr bwMode="auto">
            <a:xfrm>
              <a:off x="1516201" y="3127029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矩形 182"/>
            <p:cNvSpPr/>
            <p:nvPr/>
          </p:nvSpPr>
          <p:spPr bwMode="auto">
            <a:xfrm>
              <a:off x="1626870" y="3127029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矩形 183"/>
            <p:cNvSpPr/>
            <p:nvPr/>
          </p:nvSpPr>
          <p:spPr bwMode="auto">
            <a:xfrm>
              <a:off x="1737539" y="3127029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矩形 184"/>
            <p:cNvSpPr/>
            <p:nvPr/>
          </p:nvSpPr>
          <p:spPr bwMode="auto">
            <a:xfrm>
              <a:off x="1848207" y="3127029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矩形 185"/>
            <p:cNvSpPr/>
            <p:nvPr/>
          </p:nvSpPr>
          <p:spPr bwMode="auto">
            <a:xfrm>
              <a:off x="1958876" y="3127029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矩形 186"/>
            <p:cNvSpPr/>
            <p:nvPr/>
          </p:nvSpPr>
          <p:spPr bwMode="auto">
            <a:xfrm>
              <a:off x="2069544" y="3127029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2180213" y="3127029"/>
              <a:ext cx="442836" cy="228935"/>
              <a:chOff x="2180213" y="3127029"/>
              <a:chExt cx="442836" cy="228935"/>
            </a:xfrm>
          </p:grpSpPr>
          <p:sp>
            <p:nvSpPr>
              <p:cNvPr id="189" name="矩形 188"/>
              <p:cNvSpPr/>
              <p:nvPr/>
            </p:nvSpPr>
            <p:spPr bwMode="auto">
              <a:xfrm>
                <a:off x="2180213" y="3127029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2290881" y="3127029"/>
                <a:ext cx="110833" cy="22893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2401550" y="3127029"/>
                <a:ext cx="110833" cy="22893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2512216" y="3127029"/>
                <a:ext cx="110833" cy="22893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93" name="矩形 192"/>
            <p:cNvSpPr/>
            <p:nvPr/>
          </p:nvSpPr>
          <p:spPr bwMode="auto">
            <a:xfrm>
              <a:off x="852190" y="3127029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矩形 193"/>
            <p:cNvSpPr/>
            <p:nvPr/>
          </p:nvSpPr>
          <p:spPr bwMode="auto">
            <a:xfrm>
              <a:off x="962859" y="3127029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矩形 194"/>
            <p:cNvSpPr/>
            <p:nvPr/>
          </p:nvSpPr>
          <p:spPr bwMode="auto">
            <a:xfrm>
              <a:off x="1073527" y="3127029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矩形 195"/>
            <p:cNvSpPr/>
            <p:nvPr/>
          </p:nvSpPr>
          <p:spPr bwMode="auto">
            <a:xfrm>
              <a:off x="1184196" y="3127029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矩形 196"/>
            <p:cNvSpPr/>
            <p:nvPr/>
          </p:nvSpPr>
          <p:spPr bwMode="auto">
            <a:xfrm>
              <a:off x="1294864" y="3127029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矩形 197"/>
            <p:cNvSpPr/>
            <p:nvPr/>
          </p:nvSpPr>
          <p:spPr bwMode="auto">
            <a:xfrm>
              <a:off x="1405533" y="3127029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矩形 198"/>
            <p:cNvSpPr/>
            <p:nvPr/>
          </p:nvSpPr>
          <p:spPr bwMode="auto">
            <a:xfrm>
              <a:off x="539552" y="3131605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IR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0" name="矩形 199"/>
          <p:cNvSpPr/>
          <p:nvPr/>
        </p:nvSpPr>
        <p:spPr bwMode="auto">
          <a:xfrm>
            <a:off x="3032618" y="4964826"/>
            <a:ext cx="725463" cy="315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Bit[5]= 0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1" name="肘形连接符 200"/>
          <p:cNvCxnSpPr>
            <a:stCxn id="186" idx="2"/>
          </p:cNvCxnSpPr>
          <p:nvPr/>
        </p:nvCxnSpPr>
        <p:spPr bwMode="auto">
          <a:xfrm rot="16200000" flipH="1">
            <a:off x="2599932" y="3434947"/>
            <a:ext cx="1779568" cy="1333570"/>
          </a:xfrm>
          <a:prstGeom prst="bentConnector3">
            <a:avLst>
              <a:gd name="adj1" fmla="val 100313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矩形 204"/>
          <p:cNvSpPr/>
          <p:nvPr/>
        </p:nvSpPr>
        <p:spPr bwMode="auto">
          <a:xfrm>
            <a:off x="4519414" y="1882744"/>
            <a:ext cx="1310393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Register File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49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18A63D-A8C1-42FD-BFE6-10C929A8ACC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DE27F-3902-431E-BB8A-F45AACBE096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08" name="Picture 2" descr="ch05-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0150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ADD/AND (Immediate)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2835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Note: Immediate field is</a:t>
            </a:r>
            <a:b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sign-extended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pic>
        <p:nvPicPr>
          <p:cNvPr id="21511" name="Picture 5" descr="ch05-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3136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914900" y="533400"/>
            <a:ext cx="363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this one means “immediate mode”</a:t>
            </a:r>
          </a:p>
        </p:txBody>
      </p:sp>
      <p:sp>
        <p:nvSpPr>
          <p:cNvPr id="21513" name="Line 7"/>
          <p:cNvSpPr>
            <a:spLocks noChangeShapeType="1"/>
          </p:cNvSpPr>
          <p:nvPr/>
        </p:nvSpPr>
        <p:spPr bwMode="auto">
          <a:xfrm>
            <a:off x="5410200" y="8763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>
            <a:off x="4572000" y="5895975"/>
            <a:ext cx="720725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514725" y="5399088"/>
            <a:ext cx="1474788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ADD/AND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sp>
        <p:nvSpPr>
          <p:cNvPr id="21516" name="等腰三角形 11"/>
          <p:cNvSpPr>
            <a:spLocks noChangeArrowheads="1"/>
          </p:cNvSpPr>
          <p:nvPr/>
        </p:nvSpPr>
        <p:spPr bwMode="auto">
          <a:xfrm rot="5400000" flipH="1">
            <a:off x="5203826" y="5848350"/>
            <a:ext cx="106362" cy="968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(Immediate)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5466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(Immediate)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948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(Immediate)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175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7865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2786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63" name="直接连接符 262"/>
          <p:cNvCxnSpPr/>
          <p:nvPr/>
        </p:nvCxnSpPr>
        <p:spPr bwMode="auto">
          <a:xfrm rot="10800000">
            <a:off x="3366482" y="3988800"/>
            <a:ext cx="1726" cy="84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321927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(Immediate)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75" name="组合 374"/>
          <p:cNvGrpSpPr/>
          <p:nvPr/>
        </p:nvGrpSpPr>
        <p:grpSpPr>
          <a:xfrm>
            <a:off x="4101216" y="187435"/>
            <a:ext cx="4863271" cy="569420"/>
            <a:chOff x="3706688" y="187435"/>
            <a:chExt cx="5257800" cy="569420"/>
          </a:xfrm>
        </p:grpSpPr>
        <p:sp>
          <p:nvSpPr>
            <p:cNvPr id="380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6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Text Box 10"/>
            <p:cNvSpPr txBox="1">
              <a:spLocks noChangeArrowheads="1"/>
            </p:cNvSpPr>
            <p:nvPr/>
          </p:nvSpPr>
          <p:spPr bwMode="auto">
            <a:xfrm>
              <a:off x="5681168" y="187435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2" name="Text Box 11"/>
            <p:cNvSpPr txBox="1">
              <a:spLocks noChangeArrowheads="1"/>
            </p:cNvSpPr>
            <p:nvPr/>
          </p:nvSpPr>
          <p:spPr bwMode="auto">
            <a:xfrm>
              <a:off x="65193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3" name="Text Box 12"/>
            <p:cNvSpPr txBox="1">
              <a:spLocks noChangeArrowheads="1"/>
            </p:cNvSpPr>
            <p:nvPr/>
          </p:nvSpPr>
          <p:spPr bwMode="auto">
            <a:xfrm>
              <a:off x="73575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4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5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Text Box 18"/>
            <p:cNvSpPr txBox="1">
              <a:spLocks noChangeArrowheads="1"/>
            </p:cNvSpPr>
            <p:nvPr/>
          </p:nvSpPr>
          <p:spPr bwMode="auto">
            <a:xfrm>
              <a:off x="81957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0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  <p:sp>
          <p:nvSpPr>
            <p:cNvPr id="451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52" name="直接连接符 451"/>
          <p:cNvCxnSpPr/>
          <p:nvPr/>
        </p:nvCxnSpPr>
        <p:spPr bwMode="auto">
          <a:xfrm flipH="1">
            <a:off x="1221015" y="4514400"/>
            <a:ext cx="2297" cy="187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5" name="文本框 354"/>
          <p:cNvSpPr txBox="1"/>
          <p:nvPr/>
        </p:nvSpPr>
        <p:spPr>
          <a:xfrm>
            <a:off x="6122062" y="4190891"/>
            <a:ext cx="8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ADD/AND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054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 144"/>
          <p:cNvSpPr/>
          <p:nvPr/>
        </p:nvSpPr>
        <p:spPr bwMode="auto">
          <a:xfrm>
            <a:off x="2411760" y="3377782"/>
            <a:ext cx="1152128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IR[4:0]=11110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" name="矩形 142"/>
          <p:cNvSpPr/>
          <p:nvPr/>
        </p:nvSpPr>
        <p:spPr bwMode="auto">
          <a:xfrm>
            <a:off x="2715420" y="5124778"/>
            <a:ext cx="725463" cy="315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Bit[5]=1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4" name="矩形 143"/>
          <p:cNvSpPr/>
          <p:nvPr/>
        </p:nvSpPr>
        <p:spPr bwMode="auto">
          <a:xfrm>
            <a:off x="2411760" y="4262221"/>
            <a:ext cx="1378700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11111111111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11110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A8222-020F-4230-ADAA-5A08CB55491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E0EDB-A1EF-4E3E-9F94-FDEEB523578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ADD (Immediate)  ADD R1, R5, #-2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16542" y="5919663"/>
            <a:ext cx="74251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ADD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grpSp>
        <p:nvGrpSpPr>
          <p:cNvPr id="17450" name="组合 17449"/>
          <p:cNvGrpSpPr/>
          <p:nvPr/>
        </p:nvGrpSpPr>
        <p:grpSpPr>
          <a:xfrm>
            <a:off x="4573656" y="5807631"/>
            <a:ext cx="735012" cy="104775"/>
            <a:chOff x="3059113" y="5537200"/>
            <a:chExt cx="735012" cy="104775"/>
          </a:xfrm>
        </p:grpSpPr>
        <p:cxnSp>
          <p:nvCxnSpPr>
            <p:cNvPr id="3" name="直接箭头连接符 2"/>
            <p:cNvCxnSpPr/>
            <p:nvPr/>
          </p:nvCxnSpPr>
          <p:spPr bwMode="auto">
            <a:xfrm>
              <a:off x="3059113" y="5589588"/>
              <a:ext cx="720725" cy="0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等腰三角形 4"/>
            <p:cNvSpPr>
              <a:spLocks noChangeArrowheads="1"/>
            </p:cNvSpPr>
            <p:nvPr/>
          </p:nvSpPr>
          <p:spPr bwMode="auto">
            <a:xfrm rot="5400000" flipH="1">
              <a:off x="3692525" y="5540375"/>
              <a:ext cx="104775" cy="984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428" name="肘形连接符 17427"/>
          <p:cNvCxnSpPr>
            <a:stCxn id="8" idx="2"/>
          </p:cNvCxnSpPr>
          <p:nvPr/>
        </p:nvCxnSpPr>
        <p:spPr bwMode="auto">
          <a:xfrm rot="5400000" flipH="1" flipV="1">
            <a:off x="4720424" y="3906195"/>
            <a:ext cx="3521666" cy="885099"/>
          </a:xfrm>
          <a:prstGeom prst="bentConnector5">
            <a:avLst>
              <a:gd name="adj1" fmla="val -6491"/>
              <a:gd name="adj2" fmla="val 176188"/>
              <a:gd name="adj3" fmla="val 10007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45" name="肘形连接符 17444"/>
          <p:cNvCxnSpPr>
            <a:stCxn id="265" idx="3"/>
            <a:endCxn id="433" idx="0"/>
          </p:cNvCxnSpPr>
          <p:nvPr/>
        </p:nvCxnSpPr>
        <p:spPr bwMode="auto">
          <a:xfrm flipH="1">
            <a:off x="6604386" y="3503754"/>
            <a:ext cx="324000" cy="2124000"/>
          </a:xfrm>
          <a:prstGeom prst="bentConnector4">
            <a:avLst>
              <a:gd name="adj1" fmla="val -73615"/>
              <a:gd name="adj2" fmla="val 52788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452" name="组合 17451"/>
          <p:cNvGrpSpPr/>
          <p:nvPr/>
        </p:nvGrpSpPr>
        <p:grpSpPr>
          <a:xfrm>
            <a:off x="5152126" y="5556826"/>
            <a:ext cx="1773164" cy="552752"/>
            <a:chOff x="3551400" y="5066709"/>
            <a:chExt cx="1773164" cy="552752"/>
          </a:xfrm>
        </p:grpSpPr>
        <p:grpSp>
          <p:nvGrpSpPr>
            <p:cNvPr id="17416" name="组合 17415"/>
            <p:cNvGrpSpPr/>
            <p:nvPr/>
          </p:nvGrpSpPr>
          <p:grpSpPr>
            <a:xfrm>
              <a:off x="3551400" y="5125351"/>
              <a:ext cx="1773164" cy="494110"/>
              <a:chOff x="4671044" y="5013176"/>
              <a:chExt cx="1485948" cy="494110"/>
            </a:xfrm>
          </p:grpSpPr>
          <p:sp>
            <p:nvSpPr>
              <p:cNvPr id="8" name="流程图: 手动操作 7"/>
              <p:cNvSpPr/>
              <p:nvPr/>
            </p:nvSpPr>
            <p:spPr bwMode="auto">
              <a:xfrm>
                <a:off x="4671044" y="5013176"/>
                <a:ext cx="1485948" cy="494110"/>
              </a:xfrm>
              <a:prstGeom prst="flowChartManualOperatio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44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ALU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7408" name="组合 17407"/>
              <p:cNvGrpSpPr/>
              <p:nvPr/>
            </p:nvGrpSpPr>
            <p:grpSpPr>
              <a:xfrm>
                <a:off x="5252018" y="5013176"/>
                <a:ext cx="324000" cy="144000"/>
                <a:chOff x="6012160" y="4581128"/>
                <a:chExt cx="360040" cy="216024"/>
              </a:xfrm>
            </p:grpSpPr>
            <p:sp>
              <p:nvSpPr>
                <p:cNvPr id="9" name="流程图: 合并 8"/>
                <p:cNvSpPr/>
                <p:nvPr/>
              </p:nvSpPr>
              <p:spPr bwMode="auto">
                <a:xfrm>
                  <a:off x="6012160" y="4581128"/>
                  <a:ext cx="360040" cy="216024"/>
                </a:xfrm>
                <a:prstGeom prst="flowChartMerg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cxnSp>
              <p:nvCxnSpPr>
                <p:cNvPr id="374" name="直接连接符 373"/>
                <p:cNvCxnSpPr/>
                <p:nvPr/>
              </p:nvCxnSpPr>
              <p:spPr bwMode="auto">
                <a:xfrm>
                  <a:off x="601216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1" name="直接连接符 390"/>
                <p:cNvCxnSpPr/>
                <p:nvPr/>
              </p:nvCxnSpPr>
              <p:spPr bwMode="auto">
                <a:xfrm flipH="1">
                  <a:off x="619218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7451" name="文本框 17450"/>
            <p:cNvSpPr txBox="1"/>
            <p:nvPr/>
          </p:nvSpPr>
          <p:spPr>
            <a:xfrm>
              <a:off x="3708678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A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文本框 432"/>
            <p:cNvSpPr txBox="1"/>
            <p:nvPr/>
          </p:nvSpPr>
          <p:spPr>
            <a:xfrm>
              <a:off x="4860032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B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38" name="文本框 437"/>
          <p:cNvSpPr txBox="1"/>
          <p:nvPr/>
        </p:nvSpPr>
        <p:spPr>
          <a:xfrm>
            <a:off x="6672027" y="42903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" name="文本框 439"/>
          <p:cNvSpPr txBox="1"/>
          <p:nvPr/>
        </p:nvSpPr>
        <p:spPr>
          <a:xfrm>
            <a:off x="7540878" y="42903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②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8" name="肘形连接符 97"/>
          <p:cNvCxnSpPr>
            <a:stCxn id="120" idx="2"/>
            <a:endCxn id="123" idx="0"/>
          </p:cNvCxnSpPr>
          <p:nvPr/>
        </p:nvCxnSpPr>
        <p:spPr bwMode="auto">
          <a:xfrm rot="16200000" flipH="1">
            <a:off x="3338727" y="3259987"/>
            <a:ext cx="852467" cy="2565824"/>
          </a:xfrm>
          <a:prstGeom prst="bentConnector3">
            <a:avLst>
              <a:gd name="adj1" fmla="val 6162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文本框 117"/>
          <p:cNvSpPr txBox="1"/>
          <p:nvPr/>
        </p:nvSpPr>
        <p:spPr>
          <a:xfrm>
            <a:off x="4544761" y="42903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7" name="Picture 5" descr="ch05-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27"/>
          <a:stretch/>
        </p:blipFill>
        <p:spPr bwMode="auto">
          <a:xfrm>
            <a:off x="384618" y="1081045"/>
            <a:ext cx="7313613" cy="7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组合 48"/>
          <p:cNvGrpSpPr/>
          <p:nvPr/>
        </p:nvGrpSpPr>
        <p:grpSpPr>
          <a:xfrm>
            <a:off x="539552" y="2892530"/>
            <a:ext cx="2083497" cy="233511"/>
            <a:chOff x="539552" y="2892530"/>
            <a:chExt cx="2083497" cy="233511"/>
          </a:xfrm>
        </p:grpSpPr>
        <p:sp>
          <p:nvSpPr>
            <p:cNvPr id="101" name="矩形 100"/>
            <p:cNvSpPr/>
            <p:nvPr/>
          </p:nvSpPr>
          <p:spPr bwMode="auto">
            <a:xfrm>
              <a:off x="1516201" y="2892530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矩形 101"/>
            <p:cNvSpPr/>
            <p:nvPr/>
          </p:nvSpPr>
          <p:spPr bwMode="auto">
            <a:xfrm>
              <a:off x="1626870" y="2892530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1737539" y="2892530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1848207" y="2892530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矩形 104"/>
            <p:cNvSpPr/>
            <p:nvPr/>
          </p:nvSpPr>
          <p:spPr bwMode="auto">
            <a:xfrm>
              <a:off x="1958876" y="2892530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矩形 105"/>
            <p:cNvSpPr/>
            <p:nvPr/>
          </p:nvSpPr>
          <p:spPr bwMode="auto">
            <a:xfrm>
              <a:off x="2069544" y="2892530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180213" y="2892530"/>
              <a:ext cx="442836" cy="228935"/>
              <a:chOff x="1798909" y="5552081"/>
              <a:chExt cx="442836" cy="228935"/>
            </a:xfrm>
          </p:grpSpPr>
          <p:sp>
            <p:nvSpPr>
              <p:cNvPr id="107" name="矩形 106"/>
              <p:cNvSpPr/>
              <p:nvPr/>
            </p:nvSpPr>
            <p:spPr bwMode="auto">
              <a:xfrm>
                <a:off x="1798909" y="5552081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1909577" y="5552081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2020246" y="5552081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 bwMode="auto">
              <a:xfrm>
                <a:off x="2130912" y="5552081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1" name="矩形 110"/>
            <p:cNvSpPr/>
            <p:nvPr/>
          </p:nvSpPr>
          <p:spPr bwMode="auto">
            <a:xfrm>
              <a:off x="852190" y="2892530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矩形 111"/>
            <p:cNvSpPr/>
            <p:nvPr/>
          </p:nvSpPr>
          <p:spPr bwMode="auto">
            <a:xfrm>
              <a:off x="962859" y="2892530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矩形 112"/>
            <p:cNvSpPr/>
            <p:nvPr/>
          </p:nvSpPr>
          <p:spPr bwMode="auto">
            <a:xfrm>
              <a:off x="1073527" y="2892530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矩形 113"/>
            <p:cNvSpPr/>
            <p:nvPr/>
          </p:nvSpPr>
          <p:spPr bwMode="auto">
            <a:xfrm>
              <a:off x="1184196" y="2892530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矩形 114"/>
            <p:cNvSpPr/>
            <p:nvPr/>
          </p:nvSpPr>
          <p:spPr bwMode="auto">
            <a:xfrm>
              <a:off x="1294864" y="2892530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矩形 115"/>
            <p:cNvSpPr/>
            <p:nvPr/>
          </p:nvSpPr>
          <p:spPr bwMode="auto">
            <a:xfrm>
              <a:off x="1405533" y="2892530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矩形 116"/>
            <p:cNvSpPr/>
            <p:nvPr/>
          </p:nvSpPr>
          <p:spPr bwMode="auto">
            <a:xfrm>
              <a:off x="539552" y="2897106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IR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0" name="矩形 119"/>
          <p:cNvSpPr/>
          <p:nvPr/>
        </p:nvSpPr>
        <p:spPr bwMode="auto">
          <a:xfrm>
            <a:off x="2192296" y="3845729"/>
            <a:ext cx="579504" cy="2709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5" name="流程图: 手动操作 124"/>
          <p:cNvSpPr/>
          <p:nvPr/>
        </p:nvSpPr>
        <p:spPr bwMode="auto">
          <a:xfrm>
            <a:off x="4860032" y="4999986"/>
            <a:ext cx="1140296" cy="259964"/>
          </a:xfrm>
          <a:prstGeom prst="flowChartManualOperation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4961175" y="4969133"/>
            <a:ext cx="173393" cy="145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5701594" y="4969133"/>
            <a:ext cx="173393" cy="145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肘形连接符 130"/>
          <p:cNvCxnSpPr>
            <a:stCxn id="105" idx="2"/>
            <a:endCxn id="125" idx="1"/>
          </p:cNvCxnSpPr>
          <p:nvPr/>
        </p:nvCxnSpPr>
        <p:spPr bwMode="auto">
          <a:xfrm rot="16200000" flipH="1">
            <a:off x="2489926" y="2645831"/>
            <a:ext cx="2008503" cy="2959769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箭头连接符 22"/>
          <p:cNvCxnSpPr>
            <a:stCxn id="125" idx="2"/>
            <a:endCxn id="17451" idx="0"/>
          </p:cNvCxnSpPr>
          <p:nvPr/>
        </p:nvCxnSpPr>
        <p:spPr bwMode="auto">
          <a:xfrm>
            <a:off x="5430180" y="5259950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接箭头连接符 38"/>
          <p:cNvCxnSpPr/>
          <p:nvPr/>
        </p:nvCxnSpPr>
        <p:spPr bwMode="auto">
          <a:xfrm flipH="1">
            <a:off x="2482048" y="3134817"/>
            <a:ext cx="1" cy="72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" name="组合 47"/>
          <p:cNvGrpSpPr/>
          <p:nvPr/>
        </p:nvGrpSpPr>
        <p:grpSpPr>
          <a:xfrm>
            <a:off x="4826688" y="2244458"/>
            <a:ext cx="2097117" cy="1836000"/>
            <a:chOff x="4826688" y="1988840"/>
            <a:chExt cx="2097117" cy="1836000"/>
          </a:xfrm>
        </p:grpSpPr>
        <p:sp>
          <p:nvSpPr>
            <p:cNvPr id="17417" name="矩形 17416"/>
            <p:cNvSpPr/>
            <p:nvPr/>
          </p:nvSpPr>
          <p:spPr bwMode="auto">
            <a:xfrm>
              <a:off x="5142576" y="1988840"/>
              <a:ext cx="1781229" cy="1836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32" name="矩形 231"/>
            <p:cNvSpPr/>
            <p:nvPr/>
          </p:nvSpPr>
          <p:spPr bwMode="auto">
            <a:xfrm>
              <a:off x="5144061" y="1988840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9" name="矩形 248"/>
            <p:cNvSpPr/>
            <p:nvPr/>
          </p:nvSpPr>
          <p:spPr bwMode="auto">
            <a:xfrm>
              <a:off x="5144061" y="2446761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" name="矩形 255"/>
            <p:cNvSpPr/>
            <p:nvPr/>
          </p:nvSpPr>
          <p:spPr bwMode="auto">
            <a:xfrm>
              <a:off x="5808072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矩形 256"/>
            <p:cNvSpPr/>
            <p:nvPr/>
          </p:nvSpPr>
          <p:spPr bwMode="auto">
            <a:xfrm>
              <a:off x="591874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8" name="矩形 257"/>
            <p:cNvSpPr/>
            <p:nvPr/>
          </p:nvSpPr>
          <p:spPr bwMode="auto">
            <a:xfrm>
              <a:off x="6029410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9" name="矩形 258"/>
            <p:cNvSpPr/>
            <p:nvPr/>
          </p:nvSpPr>
          <p:spPr bwMode="auto">
            <a:xfrm>
              <a:off x="6140078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0" name="矩形 259"/>
            <p:cNvSpPr/>
            <p:nvPr/>
          </p:nvSpPr>
          <p:spPr bwMode="auto">
            <a:xfrm>
              <a:off x="6250747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1" name="矩形 260"/>
            <p:cNvSpPr/>
            <p:nvPr/>
          </p:nvSpPr>
          <p:spPr bwMode="auto">
            <a:xfrm>
              <a:off x="636141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2" name="矩形 261"/>
            <p:cNvSpPr/>
            <p:nvPr/>
          </p:nvSpPr>
          <p:spPr bwMode="auto">
            <a:xfrm>
              <a:off x="6472084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3" name="矩形 262"/>
            <p:cNvSpPr/>
            <p:nvPr/>
          </p:nvSpPr>
          <p:spPr bwMode="auto">
            <a:xfrm>
              <a:off x="6582752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4" name="矩形 263"/>
            <p:cNvSpPr/>
            <p:nvPr/>
          </p:nvSpPr>
          <p:spPr bwMode="auto">
            <a:xfrm>
              <a:off x="669342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5" name="矩形 264"/>
            <p:cNvSpPr/>
            <p:nvPr/>
          </p:nvSpPr>
          <p:spPr bwMode="auto">
            <a:xfrm>
              <a:off x="6804087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" name="矩形 265"/>
            <p:cNvSpPr/>
            <p:nvPr/>
          </p:nvSpPr>
          <p:spPr bwMode="auto">
            <a:xfrm>
              <a:off x="514406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7" name="矩形 266"/>
            <p:cNvSpPr/>
            <p:nvPr/>
          </p:nvSpPr>
          <p:spPr bwMode="auto">
            <a:xfrm>
              <a:off x="5254730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8" name="矩形 267"/>
            <p:cNvSpPr/>
            <p:nvPr/>
          </p:nvSpPr>
          <p:spPr bwMode="auto">
            <a:xfrm>
              <a:off x="5365398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9" name="矩形 268"/>
            <p:cNvSpPr/>
            <p:nvPr/>
          </p:nvSpPr>
          <p:spPr bwMode="auto">
            <a:xfrm>
              <a:off x="5476067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0" name="矩形 269"/>
            <p:cNvSpPr/>
            <p:nvPr/>
          </p:nvSpPr>
          <p:spPr bwMode="auto">
            <a:xfrm>
              <a:off x="558673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1" name="矩形 270"/>
            <p:cNvSpPr/>
            <p:nvPr/>
          </p:nvSpPr>
          <p:spPr bwMode="auto">
            <a:xfrm>
              <a:off x="5697404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" name="矩形 316"/>
            <p:cNvSpPr/>
            <p:nvPr/>
          </p:nvSpPr>
          <p:spPr bwMode="auto">
            <a:xfrm>
              <a:off x="5144061" y="2904682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4" name="矩形 333"/>
            <p:cNvSpPr/>
            <p:nvPr/>
          </p:nvSpPr>
          <p:spPr bwMode="auto">
            <a:xfrm>
              <a:off x="5144061" y="3362605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1" name="矩形 350"/>
            <p:cNvSpPr/>
            <p:nvPr/>
          </p:nvSpPr>
          <p:spPr bwMode="auto">
            <a:xfrm>
              <a:off x="5144061" y="3591565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5" name="矩形 374"/>
            <p:cNvSpPr/>
            <p:nvPr/>
          </p:nvSpPr>
          <p:spPr bwMode="auto">
            <a:xfrm>
              <a:off x="4826688" y="1988866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6" name="矩形 375"/>
            <p:cNvSpPr/>
            <p:nvPr/>
          </p:nvSpPr>
          <p:spPr bwMode="auto">
            <a:xfrm>
              <a:off x="4826688" y="244678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R2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7" name="矩形 376"/>
            <p:cNvSpPr/>
            <p:nvPr/>
          </p:nvSpPr>
          <p:spPr bwMode="auto">
            <a:xfrm>
              <a:off x="4826688" y="3133668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R5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" name="矩形 377"/>
            <p:cNvSpPr/>
            <p:nvPr/>
          </p:nvSpPr>
          <p:spPr bwMode="auto">
            <a:xfrm>
              <a:off x="4826688" y="221782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R1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79" name="矩形 378"/>
            <p:cNvSpPr/>
            <p:nvPr/>
          </p:nvSpPr>
          <p:spPr bwMode="auto">
            <a:xfrm>
              <a:off x="4826688" y="267574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R3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0" name="矩形 379"/>
            <p:cNvSpPr/>
            <p:nvPr/>
          </p:nvSpPr>
          <p:spPr bwMode="auto">
            <a:xfrm>
              <a:off x="4826688" y="2904708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R4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1" name="矩形 380"/>
            <p:cNvSpPr/>
            <p:nvPr/>
          </p:nvSpPr>
          <p:spPr bwMode="auto">
            <a:xfrm>
              <a:off x="4826688" y="3362629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R6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2" name="矩形 381"/>
            <p:cNvSpPr/>
            <p:nvPr/>
          </p:nvSpPr>
          <p:spPr bwMode="auto">
            <a:xfrm>
              <a:off x="4826688" y="3591589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R7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144061" y="2217827"/>
              <a:ext cx="1770859" cy="228935"/>
              <a:chOff x="3695735" y="2204864"/>
              <a:chExt cx="1770859" cy="228935"/>
            </a:xfrm>
          </p:grpSpPr>
          <p:sp>
            <p:nvSpPr>
              <p:cNvPr id="81" name="矩形 80"/>
              <p:cNvSpPr/>
              <p:nvPr/>
            </p:nvSpPr>
            <p:spPr bwMode="auto">
              <a:xfrm>
                <a:off x="4359746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>
                <a:off x="447041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4581084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>
                <a:off x="4691752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480242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4913089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5023758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 bwMode="auto">
              <a:xfrm>
                <a:off x="5134426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 bwMode="auto">
              <a:xfrm>
                <a:off x="524509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535576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369573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3806404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 bwMode="auto">
              <a:xfrm>
                <a:off x="3917072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402774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 bwMode="auto">
              <a:xfrm>
                <a:off x="4138409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 bwMode="auto">
              <a:xfrm>
                <a:off x="4249078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00" name="矩形 299"/>
            <p:cNvSpPr/>
            <p:nvPr/>
          </p:nvSpPr>
          <p:spPr bwMode="auto">
            <a:xfrm>
              <a:off x="5144061" y="2679240"/>
              <a:ext cx="1764000" cy="2254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5" name="矩形 164"/>
          <p:cNvSpPr/>
          <p:nvPr/>
        </p:nvSpPr>
        <p:spPr bwMode="auto">
          <a:xfrm>
            <a:off x="1067492" y="5627754"/>
            <a:ext cx="1124804" cy="6491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IR[4:0] = # -2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R5 = #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R1 = # 4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7" name="矩形 166"/>
          <p:cNvSpPr/>
          <p:nvPr/>
        </p:nvSpPr>
        <p:spPr bwMode="auto">
          <a:xfrm>
            <a:off x="5349839" y="1882744"/>
            <a:ext cx="1310393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Register File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422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2B0CE8-EEDD-4196-A15B-7768DBF67B7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2898B7-5870-44BA-92C4-ED248E28DED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Using Operate Instructions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dirty="0">
                <a:ea typeface="宋体" panose="02010600030101010101" pitchFamily="2" charset="-122"/>
              </a:rPr>
              <a:t>With only ADD, AND, NOT…</a:t>
            </a:r>
          </a:p>
          <a:p>
            <a:pPr marL="576263" lvl="1" indent="-234950">
              <a:spcBef>
                <a:spcPct val="50000"/>
              </a:spcBef>
              <a:defRPr/>
            </a:pPr>
            <a:r>
              <a:rPr lang="en-US" altLang="zh-CN" dirty="0"/>
              <a:t>How do we subtract?</a:t>
            </a:r>
          </a:p>
          <a:p>
            <a:pPr marL="341313" lvl="1" indent="0">
              <a:buFont typeface="Wingdings" panose="05000000000000000000" pitchFamily="2" charset="2"/>
              <a:buNone/>
              <a:defRPr/>
            </a:pPr>
            <a:endParaRPr lang="en-US" altLang="zh-CN" dirty="0"/>
          </a:p>
          <a:p>
            <a:pPr marL="341313" lvl="1" indent="0">
              <a:buFont typeface="Wingdings" panose="05000000000000000000" pitchFamily="2" charset="2"/>
              <a:buNone/>
              <a:defRPr/>
            </a:pPr>
            <a:endParaRPr lang="en-US" altLang="zh-CN" dirty="0"/>
          </a:p>
          <a:p>
            <a:pPr marL="576263" lvl="1" indent="-234950">
              <a:defRPr/>
            </a:pPr>
            <a:r>
              <a:rPr lang="en-US" altLang="zh-CN" dirty="0"/>
              <a:t>How do we OR?</a:t>
            </a:r>
          </a:p>
          <a:p>
            <a:pPr marL="576263" lvl="1" indent="-234950">
              <a:defRPr/>
            </a:pPr>
            <a:endParaRPr lang="en-US" altLang="zh-CN" dirty="0"/>
          </a:p>
          <a:p>
            <a:pPr marL="576263" lvl="1" indent="-234950">
              <a:defRPr/>
            </a:pPr>
            <a:endParaRPr lang="en-US" altLang="zh-CN" dirty="0"/>
          </a:p>
          <a:p>
            <a:pPr marL="576263" lvl="1" indent="-234950">
              <a:defRPr/>
            </a:pPr>
            <a:r>
              <a:rPr lang="en-US" altLang="zh-CN" dirty="0"/>
              <a:t>How do we copy from one register to another?</a:t>
            </a:r>
          </a:p>
          <a:p>
            <a:pPr marL="576263" lvl="1" indent="-234950">
              <a:defRPr/>
            </a:pPr>
            <a:endParaRPr lang="en-US" altLang="zh-CN" dirty="0"/>
          </a:p>
          <a:p>
            <a:pPr marL="576263" lvl="1" indent="-234950">
              <a:defRPr/>
            </a:pPr>
            <a:endParaRPr lang="en-US" altLang="zh-CN" dirty="0"/>
          </a:p>
          <a:p>
            <a:pPr marL="576263" lvl="1" indent="-234950">
              <a:defRPr/>
            </a:pPr>
            <a:r>
              <a:rPr lang="en-US" altLang="zh-CN" dirty="0"/>
              <a:t>How do we initialize a register to zero?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Operate Instructions and Data Path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ISA 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8756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E0AE0-6E15-4512-8F3E-F8BF2832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Approach: Bottom Up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BF6F2-CAF4-4101-9F03-A0E4074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36BFC-1E3D-4EEA-9BB0-DB44D187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2390" y="6537325"/>
            <a:ext cx="2826810" cy="244475"/>
          </a:xfrm>
        </p:spPr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9703F17-392F-4700-8F23-693ECE51FD39}"/>
              </a:ext>
            </a:extLst>
          </p:cNvPr>
          <p:cNvSpPr txBox="1"/>
          <p:nvPr/>
        </p:nvSpPr>
        <p:spPr>
          <a:xfrm>
            <a:off x="432144" y="6231623"/>
            <a:ext cx="5436000" cy="2937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Electronic System Level (ESL)Design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pic>
        <p:nvPicPr>
          <p:cNvPr id="31746" name="Picture 2" descr="ç¸å³å¾ç">
            <a:extLst>
              <a:ext uri="{FF2B5EF4-FFF2-40B4-BE49-F238E27FC236}">
                <a16:creationId xmlns:a16="http://schemas.microsoft.com/office/drawing/2014/main" id="{A5B0773A-E519-4AA1-84C8-A413B5E7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57" y="1730453"/>
            <a:ext cx="2771999" cy="20265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504B158D-79F9-40A4-98FD-237DA3CFFF75}"/>
              </a:ext>
            </a:extLst>
          </p:cNvPr>
          <p:cNvSpPr txBox="1"/>
          <p:nvPr/>
        </p:nvSpPr>
        <p:spPr>
          <a:xfrm>
            <a:off x="3072957" y="980728"/>
            <a:ext cx="2771999" cy="6630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/>
              <a:t>Motherboard Circuit Design</a:t>
            </a:r>
          </a:p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10 ICs/ PCB</a:t>
            </a:r>
          </a:p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1~50G Devices</a:t>
            </a:r>
          </a:p>
        </p:txBody>
      </p:sp>
      <p:pic>
        <p:nvPicPr>
          <p:cNvPr id="31749" name="Picture 5" descr="ç¸å³å¾ç">
            <a:extLst>
              <a:ext uri="{FF2B5EF4-FFF2-40B4-BE49-F238E27FC236}">
                <a16:creationId xmlns:a16="http://schemas.microsoft.com/office/drawing/2014/main" id="{F1C20230-EA75-4586-93B8-2FD1EEE6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4" y="1787933"/>
            <a:ext cx="2276715" cy="19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D323E924-4586-41B6-80C6-232485A5AAA1}"/>
              </a:ext>
            </a:extLst>
          </p:cNvPr>
          <p:cNvSpPr txBox="1"/>
          <p:nvPr/>
        </p:nvSpPr>
        <p:spPr>
          <a:xfrm>
            <a:off x="348792" y="980728"/>
            <a:ext cx="2285999" cy="6630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/>
              <a:t>Personal Computer:</a:t>
            </a:r>
          </a:p>
          <a:p>
            <a:pPr algn="ctr"/>
            <a:r>
              <a:rPr lang="en-US" altLang="zh-CN" b="1" dirty="0"/>
              <a:t>Hardware &amp; Software Design</a:t>
            </a:r>
          </a:p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1~10PCBs/System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95F04CB-3246-4CFC-B972-5F92A0116A5F}"/>
              </a:ext>
            </a:extLst>
          </p:cNvPr>
          <p:cNvSpPr txBox="1"/>
          <p:nvPr/>
        </p:nvSpPr>
        <p:spPr>
          <a:xfrm>
            <a:off x="6086784" y="980728"/>
            <a:ext cx="2693356" cy="6630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/>
              <a:t>Integrated Circuit Design</a:t>
            </a:r>
          </a:p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 100 Modules/ IC</a:t>
            </a:r>
          </a:p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0.25M~20G Devices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BC043AB-A0FD-4962-BB6E-C60FCE043BBC}"/>
              </a:ext>
            </a:extLst>
          </p:cNvPr>
          <p:cNvCxnSpPr>
            <a:cxnSpLocks/>
            <a:stCxn id="30" idx="0"/>
          </p:cNvCxnSpPr>
          <p:nvPr/>
        </p:nvCxnSpPr>
        <p:spPr bwMode="auto">
          <a:xfrm flipV="1">
            <a:off x="2063958" y="1730453"/>
            <a:ext cx="1008999" cy="1369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B99ED149-B1AF-4EF4-A74A-100E15AC788C}"/>
              </a:ext>
            </a:extLst>
          </p:cNvPr>
          <p:cNvSpPr/>
          <p:nvPr/>
        </p:nvSpPr>
        <p:spPr bwMode="auto">
          <a:xfrm>
            <a:off x="1704038" y="1867440"/>
            <a:ext cx="719840" cy="1296143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842971C6-11E2-470E-8BB3-17D088CFD82F}"/>
              </a:ext>
            </a:extLst>
          </p:cNvPr>
          <p:cNvCxnSpPr>
            <a:cxnSpLocks/>
            <a:stCxn id="30" idx="4"/>
          </p:cNvCxnSpPr>
          <p:nvPr/>
        </p:nvCxnSpPr>
        <p:spPr bwMode="auto">
          <a:xfrm>
            <a:off x="2063958" y="3163583"/>
            <a:ext cx="1008999" cy="5918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椭圆 65">
            <a:extLst>
              <a:ext uri="{FF2B5EF4-FFF2-40B4-BE49-F238E27FC236}">
                <a16:creationId xmlns:a16="http://schemas.microsoft.com/office/drawing/2014/main" id="{A67197AF-2990-418C-B5A2-0E3CD01C5414}"/>
              </a:ext>
            </a:extLst>
          </p:cNvPr>
          <p:cNvSpPr/>
          <p:nvPr/>
        </p:nvSpPr>
        <p:spPr bwMode="auto">
          <a:xfrm>
            <a:off x="4803272" y="2733639"/>
            <a:ext cx="376315" cy="424118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54FA0212-4CF4-4FA7-B568-C97A17C80C90}"/>
              </a:ext>
            </a:extLst>
          </p:cNvPr>
          <p:cNvCxnSpPr>
            <a:cxnSpLocks/>
            <a:stCxn id="66" idx="0"/>
          </p:cNvCxnSpPr>
          <p:nvPr/>
        </p:nvCxnSpPr>
        <p:spPr bwMode="auto">
          <a:xfrm flipV="1">
            <a:off x="4991430" y="1787935"/>
            <a:ext cx="1095354" cy="9457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3D3E5CCA-FDE0-4D22-B696-F3EC37B16456}"/>
              </a:ext>
            </a:extLst>
          </p:cNvPr>
          <p:cNvCxnSpPr>
            <a:cxnSpLocks/>
            <a:endCxn id="66" idx="4"/>
          </p:cNvCxnSpPr>
          <p:nvPr/>
        </p:nvCxnSpPr>
        <p:spPr bwMode="auto">
          <a:xfrm flipH="1" flipV="1">
            <a:off x="4991430" y="3157757"/>
            <a:ext cx="1095354" cy="4335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762" name="Picture 18" descr="âCPU  layoutâçå¾çæç´¢ç»æ">
            <a:extLst>
              <a:ext uri="{FF2B5EF4-FFF2-40B4-BE49-F238E27FC236}">
                <a16:creationId xmlns:a16="http://schemas.microsoft.com/office/drawing/2014/main" id="{EB743C63-A601-4B80-A668-B28866F5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84" y="1783044"/>
            <a:ext cx="2718633" cy="186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ç¸å³å¾ç">
            <a:extLst>
              <a:ext uri="{FF2B5EF4-FFF2-40B4-BE49-F238E27FC236}">
                <a16:creationId xmlns:a16="http://schemas.microsoft.com/office/drawing/2014/main" id="{86D1F589-B943-4089-9421-6144B09F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4" y="3928212"/>
            <a:ext cx="2309339" cy="22370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4" descr="ç¸å³å¾ç">
            <a:extLst>
              <a:ext uri="{FF2B5EF4-FFF2-40B4-BE49-F238E27FC236}">
                <a16:creationId xmlns:a16="http://schemas.microsoft.com/office/drawing/2014/main" id="{9854511C-E750-4BB9-9EA2-84FF674F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40" y="4149080"/>
            <a:ext cx="3156784" cy="175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44" name="组合 30743">
            <a:extLst>
              <a:ext uri="{FF2B5EF4-FFF2-40B4-BE49-F238E27FC236}">
                <a16:creationId xmlns:a16="http://schemas.microsoft.com/office/drawing/2014/main" id="{33301809-752C-43F6-B392-24A512C69945}"/>
              </a:ext>
            </a:extLst>
          </p:cNvPr>
          <p:cNvGrpSpPr/>
          <p:nvPr/>
        </p:nvGrpSpPr>
        <p:grpSpPr>
          <a:xfrm>
            <a:off x="6012390" y="3912665"/>
            <a:ext cx="2880090" cy="2108623"/>
            <a:chOff x="6012390" y="3874096"/>
            <a:chExt cx="2880090" cy="2108623"/>
          </a:xfrm>
        </p:grpSpPr>
        <p:sp>
          <p:nvSpPr>
            <p:cNvPr id="30742" name="矩形 30741">
              <a:extLst>
                <a:ext uri="{FF2B5EF4-FFF2-40B4-BE49-F238E27FC236}">
                  <a16:creationId xmlns:a16="http://schemas.microsoft.com/office/drawing/2014/main" id="{25347D21-BD2F-47B4-8456-2DE58AA004F1}"/>
                </a:ext>
              </a:extLst>
            </p:cNvPr>
            <p:cNvSpPr/>
            <p:nvPr/>
          </p:nvSpPr>
          <p:spPr bwMode="auto">
            <a:xfrm>
              <a:off x="6012390" y="3874096"/>
              <a:ext cx="2880090" cy="210862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aphicFrame>
          <p:nvGraphicFramePr>
            <p:cNvPr id="147" name="Object 14">
              <a:extLst>
                <a:ext uri="{FF2B5EF4-FFF2-40B4-BE49-F238E27FC236}">
                  <a16:creationId xmlns:a16="http://schemas.microsoft.com/office/drawing/2014/main" id="{526BD65F-2391-41DE-8E91-EF011EA7E3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23724" y="3951155"/>
            <a:ext cx="2644752" cy="1926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9" name="CorelDRAW" r:id="rId9" imgW="5743575" imgH="4029075" progId="CorelDRAW.Graphic.9">
                    <p:embed/>
                  </p:oleObj>
                </mc:Choice>
                <mc:Fallback>
                  <p:oleObj name="CorelDRAW" r:id="rId9" imgW="5743575" imgH="4029075" progId="CorelDRAW.Graphic.9">
                    <p:embed/>
                    <p:pic>
                      <p:nvPicPr>
                        <p:cNvPr id="147" name="Object 14">
                          <a:extLst>
                            <a:ext uri="{FF2B5EF4-FFF2-40B4-BE49-F238E27FC236}">
                              <a16:creationId xmlns:a16="http://schemas.microsoft.com/office/drawing/2014/main" id="{526BD65F-2391-41DE-8E91-EF011EA7E3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3724" y="3951155"/>
                          <a:ext cx="2644752" cy="19261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" name="AutoShape 5">
            <a:extLst>
              <a:ext uri="{FF2B5EF4-FFF2-40B4-BE49-F238E27FC236}">
                <a16:creationId xmlns:a16="http://schemas.microsoft.com/office/drawing/2014/main" id="{8A0C7E97-0F57-492E-88C2-5AE5B8BB7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501" y="236586"/>
            <a:ext cx="2160588" cy="360363"/>
          </a:xfrm>
          <a:prstGeom prst="wedgeRoundRectCallout">
            <a:avLst>
              <a:gd name="adj1" fmla="val -10060"/>
              <a:gd name="adj2" fmla="val 1900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Now, You are Here.</a:t>
            </a:r>
          </a:p>
        </p:txBody>
      </p:sp>
    </p:spTree>
    <p:extLst>
      <p:ext uri="{BB962C8B-B14F-4D97-AF65-F5344CB8AC3E}">
        <p14:creationId xmlns:p14="http://schemas.microsoft.com/office/powerpoint/2010/main" val="3238196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CB8AD-C23A-46FE-B0CF-2BF2C78F7E8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30EB-B1D3-4076-8834-C8D3167131C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48" name="Picture 18" descr="ch01-transf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19188"/>
            <a:ext cx="27209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r>
              <a:rPr lang="en-US" altLang="zh-CN" sz="2400" dirty="0"/>
              <a:t>Great Idea #4: Software and Hardware Co-design</a:t>
            </a:r>
            <a:endParaRPr lang="en-US" altLang="zh-CN" sz="2400" dirty="0">
              <a:latin typeface="黑体" panose="02010609060101010101" pitchFamily="49" charset="-122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01638" y="3124200"/>
            <a:ext cx="81534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98450" y="2667000"/>
            <a:ext cx="10743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</a:rPr>
              <a:t>Software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293688" y="3124200"/>
            <a:ext cx="1143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</a:rPr>
              <a:t>Hardware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4811713" y="1016000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Application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4902200" y="2268538"/>
            <a:ext cx="138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Language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2287588" y="2852936"/>
            <a:ext cx="6781536" cy="5862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tIns="180000" bIns="10800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指令集体系结构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(Machine Architecture, ISA) 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4622800" y="3687763"/>
            <a:ext cx="2334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Microarchitecture</a:t>
            </a: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4741863" y="4403725"/>
            <a:ext cx="170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Logic and IC</a:t>
            </a:r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5094288" y="5119688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Device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3937000" y="1700213"/>
            <a:ext cx="345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Algorithm &amp; Data Structure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60" name="Text Box 14"/>
          <p:cNvSpPr txBox="1">
            <a:spLocks noChangeArrowheads="1"/>
          </p:cNvSpPr>
          <p:nvPr/>
        </p:nvSpPr>
        <p:spPr bwMode="auto">
          <a:xfrm>
            <a:off x="2102330" y="5882928"/>
            <a:ext cx="6708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US" altLang="zh-CN" baseline="0" dirty="0">
                <a:solidFill>
                  <a:schemeClr val="accent1"/>
                </a:solidFill>
              </a:rPr>
              <a:t>How do we get the electrons to do the work?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6161" name="AutoShape 15"/>
          <p:cNvSpPr>
            <a:spLocks noChangeArrowheads="1"/>
          </p:cNvSpPr>
          <p:nvPr/>
        </p:nvSpPr>
        <p:spPr bwMode="auto">
          <a:xfrm>
            <a:off x="7596188" y="4076700"/>
            <a:ext cx="1439862" cy="649288"/>
          </a:xfrm>
          <a:prstGeom prst="wedgeRoundRectCallout">
            <a:avLst>
              <a:gd name="adj1" fmla="val -92856"/>
              <a:gd name="adj2" fmla="val -15982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Now, You are Here.</a:t>
            </a:r>
          </a:p>
        </p:txBody>
      </p:sp>
    </p:spTree>
    <p:extLst>
      <p:ext uri="{BB962C8B-B14F-4D97-AF65-F5344CB8AC3E}">
        <p14:creationId xmlns:p14="http://schemas.microsoft.com/office/powerpoint/2010/main" val="4082673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4F107A-6B75-4722-863E-7B418A3AA694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2023/10/19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ea typeface="宋体" panose="02010600030101010101" pitchFamily="2" charset="-122"/>
              </a:rPr>
              <a:t>Lecture 1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1BEAFA-2DD6-499B-A37B-2192D32467C4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978025"/>
            <a:ext cx="4133850" cy="874713"/>
          </a:xfrm>
        </p:spPr>
        <p:txBody>
          <a:bodyPr>
            <a:noAutofit/>
          </a:bodyPr>
          <a:lstStyle/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$t0, 0($2)</a:t>
            </a:r>
          </a:p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$t1, 4($2)</a:t>
            </a:r>
          </a:p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$t1, 0($2)</a:t>
            </a: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$t0, 4($2)</a:t>
            </a:r>
          </a:p>
        </p:txBody>
      </p:sp>
      <p:graphicFrame>
        <p:nvGraphicFramePr>
          <p:cNvPr id="6150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87888" y="5516563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615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5516563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028700" y="1084263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1000"/>
              </a:spcBef>
              <a:buFontTx/>
              <a:buNone/>
            </a:pPr>
            <a:r>
              <a:rPr lang="en-US" altLang="zh-CN" sz="1800" baseline="0">
                <a:latin typeface="Calibri" panose="020F0502020204030204" pitchFamily="34" charset="0"/>
                <a:ea typeface="宋体" panose="02010600030101010101" pitchFamily="2" charset="-122"/>
              </a:rPr>
              <a:t>High Level Language</a:t>
            </a:r>
            <a:br>
              <a:rPr lang="en-US" altLang="zh-CN" sz="1800" baseline="0"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800" baseline="0">
                <a:latin typeface="Calibri" panose="020F0502020204030204" pitchFamily="34" charset="0"/>
                <a:ea typeface="宋体" panose="02010600030101010101" pitchFamily="2" charset="-122"/>
              </a:rPr>
              <a:t>Program (e.g., C)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028700" y="2165350"/>
            <a:ext cx="2592388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1000"/>
              </a:spcBef>
              <a:buFontTx/>
              <a:buNone/>
            </a:pPr>
            <a:r>
              <a:rPr lang="en-US" altLang="zh-CN" sz="1800" baseline="0">
                <a:solidFill>
                  <a:srgbClr val="003399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Assembly  Language Program (e.g., MIPS)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028700" y="3100388"/>
            <a:ext cx="2590800" cy="522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1000"/>
              </a:spcBef>
              <a:buFontTx/>
              <a:buNone/>
            </a:pPr>
            <a:r>
              <a:rPr lang="en-US" altLang="zh-CN" sz="1800" baseline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Machine  Language Program (MIPS)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4800" y="446405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8000"/>
              </a:lnSpc>
              <a:spcBef>
                <a:spcPct val="43000"/>
              </a:spcBef>
              <a:buFontTx/>
              <a:buNone/>
            </a:pPr>
            <a:r>
              <a:rPr lang="en-US" altLang="zh-CN" sz="180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Hardware Architecture Description</a:t>
            </a:r>
            <a:br>
              <a:rPr lang="en-US" altLang="zh-CN" sz="180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80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(e.g., block diagrams)</a:t>
            </a:r>
            <a:r>
              <a:rPr lang="en-US" altLang="zh-CN" sz="1800" b="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574675" y="1773238"/>
            <a:ext cx="13081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Compiler</a:t>
            </a:r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574675" y="2787650"/>
            <a:ext cx="1435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Assembler</a:t>
            </a:r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611188" y="3860800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Machine Interpretation</a:t>
            </a:r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4654550" y="981075"/>
            <a:ext cx="3086100" cy="7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8000"/>
              </a:lnSpc>
              <a:spcBef>
                <a:spcPct val="0"/>
              </a:spcBef>
              <a:buFontTx/>
              <a:buNone/>
            </a:pPr>
            <a:r>
              <a:rPr lang="en-US" altLang="zh-CN" sz="1800" baseline="0" dirty="0">
                <a:latin typeface="等线" panose="02010600030101010101" pitchFamily="2" charset="-122"/>
                <a:ea typeface="等线" panose="02010600030101010101" pitchFamily="2" charset="-122"/>
              </a:rPr>
              <a:t>temp = v[k];</a:t>
            </a:r>
          </a:p>
          <a:p>
            <a:pPr eaLnBrk="1" hangingPunct="1">
              <a:lnSpc>
                <a:spcPct val="78000"/>
              </a:lnSpc>
              <a:spcBef>
                <a:spcPct val="0"/>
              </a:spcBef>
              <a:buFontTx/>
              <a:buNone/>
            </a:pPr>
            <a:r>
              <a:rPr lang="en-US" altLang="zh-CN" sz="1800" baseline="0" dirty="0">
                <a:latin typeface="等线" panose="02010600030101010101" pitchFamily="2" charset="-122"/>
                <a:ea typeface="等线" panose="02010600030101010101" pitchFamily="2" charset="-122"/>
              </a:rPr>
              <a:t>v[k] = v[k+1];</a:t>
            </a:r>
          </a:p>
          <a:p>
            <a:pPr eaLnBrk="1" hangingPunct="1">
              <a:lnSpc>
                <a:spcPct val="78000"/>
              </a:lnSpc>
              <a:spcBef>
                <a:spcPct val="0"/>
              </a:spcBef>
              <a:buFontTx/>
              <a:buNone/>
            </a:pPr>
            <a:r>
              <a:rPr lang="en-US" altLang="zh-CN" sz="1800" baseline="0" dirty="0">
                <a:latin typeface="等线" panose="02010600030101010101" pitchFamily="2" charset="-122"/>
                <a:ea typeface="等线" panose="02010600030101010101" pitchFamily="2" charset="-122"/>
              </a:rPr>
              <a:t>v[k+1] = temp;</a:t>
            </a:r>
            <a:endParaRPr lang="en-US" altLang="zh-CN" sz="1200" baseline="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4624388" y="4298950"/>
            <a:ext cx="2984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b="0" baseline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0" name="Rectangle 20"/>
          <p:cNvSpPr>
            <a:spLocks noChangeArrowheads="1"/>
          </p:cNvSpPr>
          <p:nvPr/>
        </p:nvSpPr>
        <p:spPr bwMode="auto">
          <a:xfrm>
            <a:off x="4624388" y="2989263"/>
            <a:ext cx="3828104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0000 1001 1100 0110 1010 1111 0101 1000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1010 1111 0101 1000 0000 1001 1100 0110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1100 0110 1010 1111 0101 1000 0000 1001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0101 1000 0000 1001 1100 0110 1010 1111</a:t>
            </a:r>
            <a:r>
              <a:rPr lang="en-US" altLang="zh-CN" sz="1400" b="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</a:p>
        </p:txBody>
      </p:sp>
      <p:sp>
        <p:nvSpPr>
          <p:cNvPr id="6161" name="Rectangle 22"/>
          <p:cNvSpPr>
            <a:spLocks noChangeArrowheads="1"/>
          </p:cNvSpPr>
          <p:nvPr/>
        </p:nvSpPr>
        <p:spPr bwMode="auto">
          <a:xfrm>
            <a:off x="958850" y="3644900"/>
            <a:ext cx="2730500" cy="1397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b="0" baseline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2" name="Rectangle 24"/>
          <p:cNvSpPr>
            <a:spLocks noChangeArrowheads="1"/>
          </p:cNvSpPr>
          <p:nvPr/>
        </p:nvSpPr>
        <p:spPr bwMode="auto">
          <a:xfrm>
            <a:off x="469900" y="586740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8000"/>
              </a:lnSpc>
              <a:spcBef>
                <a:spcPct val="43000"/>
              </a:spcBef>
              <a:buFontTx/>
              <a:buNone/>
            </a:pPr>
            <a:r>
              <a:rPr lang="en-US" altLang="zh-CN" sz="1800" baseline="0">
                <a:solidFill>
                  <a:srgbClr val="0054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Logic Circuit Description</a:t>
            </a:r>
            <a:br>
              <a:rPr lang="en-US" altLang="zh-CN" sz="1800" baseline="0">
                <a:solidFill>
                  <a:srgbClr val="0054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800" baseline="0">
                <a:solidFill>
                  <a:srgbClr val="0054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(Circuit Schematic Diagrams)</a:t>
            </a:r>
          </a:p>
        </p:txBody>
      </p:sp>
      <p:sp>
        <p:nvSpPr>
          <p:cNvPr id="6163" name="Rectangle 27"/>
          <p:cNvSpPr>
            <a:spLocks noChangeArrowheads="1"/>
          </p:cNvSpPr>
          <p:nvPr/>
        </p:nvSpPr>
        <p:spPr bwMode="auto">
          <a:xfrm>
            <a:off x="574675" y="5165725"/>
            <a:ext cx="1981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Architecture Implementation</a:t>
            </a:r>
          </a:p>
        </p:txBody>
      </p:sp>
      <p:pic>
        <p:nvPicPr>
          <p:cNvPr id="6164" name="Picture 35" descr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2036"/>
            <a:ext cx="1638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Rectangle 36"/>
          <p:cNvSpPr>
            <a:spLocks noChangeArrowheads="1"/>
          </p:cNvSpPr>
          <p:nvPr/>
        </p:nvSpPr>
        <p:spPr bwMode="auto">
          <a:xfrm>
            <a:off x="6008688" y="5156200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b="0" baseline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6" name="TextBox 24"/>
          <p:cNvSpPr txBox="1">
            <a:spLocks noChangeArrowheads="1"/>
          </p:cNvSpPr>
          <p:nvPr/>
        </p:nvSpPr>
        <p:spPr bwMode="auto">
          <a:xfrm>
            <a:off x="6367463" y="2049463"/>
            <a:ext cx="2582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Anything can be represented</a:t>
            </a:r>
            <a:b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as a </a:t>
            </a:r>
            <a:r>
              <a:rPr lang="en-US" altLang="zh-CN" sz="1600" b="0" i="1" baseline="0">
                <a:latin typeface="Calibri" panose="020F0502020204030204" pitchFamily="34" charset="0"/>
                <a:ea typeface="宋体" panose="02010600030101010101" pitchFamily="2" charset="-122"/>
              </a:rPr>
              <a:t>number</a:t>
            </a: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, </a:t>
            </a:r>
            <a:b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i.e., data or instructions</a:t>
            </a:r>
          </a:p>
        </p:txBody>
      </p:sp>
      <p:sp>
        <p:nvSpPr>
          <p:cNvPr id="6167" name="Rectangle 24"/>
          <p:cNvSpPr>
            <a:spLocks noChangeArrowheads="1"/>
          </p:cNvSpPr>
          <p:nvPr/>
        </p:nvSpPr>
        <p:spPr bwMode="auto">
          <a:xfrm>
            <a:off x="250825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solidFill>
                  <a:schemeClr val="accent2"/>
                </a:solidFill>
              </a:rPr>
              <a:t>How do we get the electrons to do the work?</a:t>
            </a:r>
            <a:endParaRPr lang="zh-CN" altLang="en-US" sz="2800" baseline="0">
              <a:solidFill>
                <a:schemeClr val="accent2"/>
              </a:solidFill>
            </a:endParaRPr>
          </a:p>
        </p:txBody>
      </p:sp>
      <p:cxnSp>
        <p:nvCxnSpPr>
          <p:cNvPr id="6168" name="AutoShape 25"/>
          <p:cNvCxnSpPr>
            <a:cxnSpLocks noChangeShapeType="1"/>
            <a:stCxn id="6151" idx="2"/>
            <a:endCxn id="6152" idx="0"/>
          </p:cNvCxnSpPr>
          <p:nvPr/>
        </p:nvCxnSpPr>
        <p:spPr bwMode="auto">
          <a:xfrm>
            <a:off x="2324100" y="1644650"/>
            <a:ext cx="1588" cy="506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9" name="AutoShape 27"/>
          <p:cNvCxnSpPr>
            <a:cxnSpLocks noChangeShapeType="1"/>
            <a:stCxn id="6152" idx="2"/>
            <a:endCxn id="6153" idx="0"/>
          </p:cNvCxnSpPr>
          <p:nvPr/>
        </p:nvCxnSpPr>
        <p:spPr bwMode="auto">
          <a:xfrm flipH="1">
            <a:off x="2324100" y="2711450"/>
            <a:ext cx="1588" cy="388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0" name="AutoShape 28"/>
          <p:cNvCxnSpPr>
            <a:cxnSpLocks noChangeShapeType="1"/>
            <a:stCxn id="6161" idx="2"/>
            <a:endCxn id="6154" idx="0"/>
          </p:cNvCxnSpPr>
          <p:nvPr/>
        </p:nvCxnSpPr>
        <p:spPr bwMode="auto">
          <a:xfrm>
            <a:off x="2324100" y="3784600"/>
            <a:ext cx="0" cy="6651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1" name="AutoShape 29"/>
          <p:cNvCxnSpPr>
            <a:cxnSpLocks noChangeShapeType="1"/>
            <a:stCxn id="6154" idx="2"/>
            <a:endCxn id="6162" idx="0"/>
          </p:cNvCxnSpPr>
          <p:nvPr/>
        </p:nvCxnSpPr>
        <p:spPr bwMode="auto">
          <a:xfrm>
            <a:off x="2324100" y="5040313"/>
            <a:ext cx="0" cy="812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72" name="AutoShape 15"/>
          <p:cNvSpPr>
            <a:spLocks noChangeArrowheads="1"/>
          </p:cNvSpPr>
          <p:nvPr/>
        </p:nvSpPr>
        <p:spPr bwMode="auto">
          <a:xfrm>
            <a:off x="7164388" y="1052513"/>
            <a:ext cx="1439862" cy="649287"/>
          </a:xfrm>
          <a:prstGeom prst="wedgeRoundRectCallout">
            <a:avLst>
              <a:gd name="adj1" fmla="val -303771"/>
              <a:gd name="adj2" fmla="val 31128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rgbClr val="FF3300"/>
                </a:solidFill>
                <a:ea typeface="宋体" panose="02010600030101010101" pitchFamily="2" charset="-122"/>
              </a:rPr>
              <a:t>Now, You are Here.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72335C8C-3AAA-4667-975B-65D6B1C69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4" y="5191507"/>
            <a:ext cx="328295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0066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ALUOP[0:3] &lt;= </a:t>
            </a:r>
            <a:r>
              <a:rPr lang="en-US" altLang="zh-CN" sz="1400" baseline="0" dirty="0" err="1">
                <a:solidFill>
                  <a:srgbClr val="0066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InstReg</a:t>
            </a:r>
            <a:r>
              <a:rPr lang="en-US" altLang="zh-CN" sz="1400" baseline="0" dirty="0">
                <a:solidFill>
                  <a:srgbClr val="0066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[9:11] &amp; MASK</a:t>
            </a:r>
          </a:p>
        </p:txBody>
      </p:sp>
    </p:spTree>
    <p:extLst>
      <p:ext uri="{BB962C8B-B14F-4D97-AF65-F5344CB8AC3E}">
        <p14:creationId xmlns:p14="http://schemas.microsoft.com/office/powerpoint/2010/main" val="150616760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Operate Instructions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179388" y="1256779"/>
            <a:ext cx="8839200" cy="4692501"/>
            <a:chOff x="179388" y="1844823"/>
            <a:chExt cx="8839200" cy="4692501"/>
          </a:xfrm>
        </p:grpSpPr>
        <p:sp>
          <p:nvSpPr>
            <p:cNvPr id="7" name="矩形 6"/>
            <p:cNvSpPr/>
            <p:nvPr/>
          </p:nvSpPr>
          <p:spPr bwMode="auto">
            <a:xfrm>
              <a:off x="179388" y="1844823"/>
              <a:ext cx="8839200" cy="469250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70441" y="1966920"/>
              <a:ext cx="8156567" cy="4417463"/>
              <a:chOff x="827584" y="1628800"/>
              <a:chExt cx="3534039" cy="20798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497144" y="1628800"/>
                <a:ext cx="2861657" cy="504024"/>
                <a:chOff x="345016" y="2996952"/>
                <a:chExt cx="2861657" cy="504024"/>
              </a:xfrm>
            </p:grpSpPr>
            <p:grpSp>
              <p:nvGrpSpPr>
                <p:cNvPr id="75" name="组合 74"/>
                <p:cNvGrpSpPr/>
                <p:nvPr/>
              </p:nvGrpSpPr>
              <p:grpSpPr>
                <a:xfrm>
                  <a:off x="345016" y="3212976"/>
                  <a:ext cx="2861657" cy="288000"/>
                  <a:chOff x="381000" y="3212976"/>
                  <a:chExt cx="2861657" cy="288000"/>
                </a:xfrm>
              </p:grpSpPr>
              <p:sp>
                <p:nvSpPr>
                  <p:cNvPr id="93" name="矩形 92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94" name="矩形 93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95" name="矩形 94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96" name="矩形 95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7" name="矩形 96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 bwMode="auto">
                  <a:xfrm>
                    <a:off x="1631123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9" name="矩形 98"/>
                  <p:cNvSpPr/>
                  <p:nvPr/>
                </p:nvSpPr>
                <p:spPr bwMode="auto">
                  <a:xfrm>
                    <a:off x="216689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 bwMode="auto">
                  <a:xfrm>
                    <a:off x="2345479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 bwMode="auto">
                  <a:xfrm>
                    <a:off x="2524068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2" name="矩形 101"/>
                  <p:cNvSpPr/>
                  <p:nvPr/>
                </p:nvSpPr>
                <p:spPr bwMode="auto">
                  <a:xfrm>
                    <a:off x="2702657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76" name="组合 75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77" name="矩形 76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8" name="矩形 77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0" name="矩形 79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3" name="矩形 82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5" name="矩形 84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6" name="矩形 85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7" name="矩形 86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8" name="矩形 87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9" name="矩形 88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0" name="矩形 89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2" name="矩形 91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497144" y="2159989"/>
                <a:ext cx="2864479" cy="288000"/>
                <a:chOff x="381000" y="3212976"/>
                <a:chExt cx="2864479" cy="288000"/>
              </a:xfrm>
            </p:grpSpPr>
            <p:sp>
              <p:nvSpPr>
                <p:cNvPr id="67" name="矩形 6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9" name="矩形 6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4" name="矩形 73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Imm5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497144" y="2475154"/>
                <a:ext cx="2861657" cy="288000"/>
                <a:chOff x="381000" y="3212976"/>
                <a:chExt cx="2861657" cy="288000"/>
              </a:xfrm>
            </p:grpSpPr>
            <p:sp>
              <p:nvSpPr>
                <p:cNvPr id="57" name="矩形 5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2" name="矩形 6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5" name="矩形 64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 bwMode="auto">
                <a:xfrm>
                  <a:off x="2702657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SR2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497144" y="2790319"/>
                <a:ext cx="2864479" cy="288000"/>
                <a:chOff x="381000" y="3212976"/>
                <a:chExt cx="2864479" cy="288000"/>
              </a:xfrm>
            </p:grpSpPr>
            <p:sp>
              <p:nvSpPr>
                <p:cNvPr id="49" name="矩形 48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Imm5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497144" y="3105484"/>
                <a:ext cx="2858832" cy="288000"/>
                <a:chOff x="381000" y="3212976"/>
                <a:chExt cx="2858832" cy="288000"/>
              </a:xfrm>
            </p:grpSpPr>
            <p:sp>
              <p:nvSpPr>
                <p:cNvPr id="37" name="矩形 3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497144" y="3420648"/>
                <a:ext cx="2858832" cy="288000"/>
                <a:chOff x="381000" y="3212976"/>
                <a:chExt cx="2858832" cy="288000"/>
              </a:xfrm>
            </p:grpSpPr>
            <p:sp>
              <p:nvSpPr>
                <p:cNvPr id="21" name="矩形 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 bwMode="auto">
              <a:xfrm>
                <a:off x="827584" y="18420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827584" y="247350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827584" y="278921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827584" y="310493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NOT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827584" y="3420648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Reserved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827584" y="21624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50449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lvl="0">
              <a:defRPr/>
            </a:pPr>
            <a:r>
              <a:rPr lang="en-US" altLang="zh-CN" kern="0" baseline="0" dirty="0">
                <a:solidFill>
                  <a:srgbClr val="333399"/>
                </a:solidFill>
              </a:rPr>
              <a:t>LC-3</a:t>
            </a:r>
            <a:r>
              <a:rPr lang="zh-CN" altLang="en-US" kern="0" baseline="0" dirty="0">
                <a:solidFill>
                  <a:srgbClr val="333399"/>
                </a:solidFill>
              </a:rPr>
              <a:t> </a:t>
            </a:r>
            <a:r>
              <a:rPr lang="en-US" altLang="zh-CN" kern="0" baseline="0" dirty="0">
                <a:solidFill>
                  <a:srgbClr val="333399"/>
                </a:solidFill>
              </a:rPr>
              <a:t>Data Path</a:t>
            </a:r>
            <a:endParaRPr lang="zh-CN" altLang="en-US" kern="0" baseline="0" dirty="0">
              <a:solidFill>
                <a:srgbClr val="333399"/>
              </a:solidFill>
            </a:endParaRPr>
          </a:p>
        </p:txBody>
      </p:sp>
      <p:grpSp>
        <p:nvGrpSpPr>
          <p:cNvPr id="436" name="组合 435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7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8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3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4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5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1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2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0" name="矩形 379">
            <a:extLst>
              <a:ext uri="{FF2B5EF4-FFF2-40B4-BE49-F238E27FC236}">
                <a16:creationId xmlns:a16="http://schemas.microsoft.com/office/drawing/2014/main" id="{9292ED2F-8F42-4E6E-BD08-7F45AE5BDCA6}"/>
              </a:ext>
            </a:extLst>
          </p:cNvPr>
          <p:cNvSpPr/>
          <p:nvPr/>
        </p:nvSpPr>
        <p:spPr bwMode="auto">
          <a:xfrm>
            <a:off x="169279" y="952606"/>
            <a:ext cx="8896178" cy="5867721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89" name="直接连接符 388">
            <a:extLst>
              <a:ext uri="{FF2B5EF4-FFF2-40B4-BE49-F238E27FC236}">
                <a16:creationId xmlns:a16="http://schemas.microsoft.com/office/drawing/2014/main" id="{50A19190-04B7-4AE9-9118-99B1DDE1C79B}"/>
              </a:ext>
            </a:extLst>
          </p:cNvPr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" name="直接连接符 389">
            <a:extLst>
              <a:ext uri="{FF2B5EF4-FFF2-40B4-BE49-F238E27FC236}">
                <a16:creationId xmlns:a16="http://schemas.microsoft.com/office/drawing/2014/main" id="{B47E350D-5F20-46A5-8B5C-7215D276FC93}"/>
              </a:ext>
            </a:extLst>
          </p:cNvPr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1" name="直接连接符 390">
            <a:extLst>
              <a:ext uri="{FF2B5EF4-FFF2-40B4-BE49-F238E27FC236}">
                <a16:creationId xmlns:a16="http://schemas.microsoft.com/office/drawing/2014/main" id="{9AAABD41-47DB-4F29-83C6-A0894FBD4755}"/>
              </a:ext>
            </a:extLst>
          </p:cNvPr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7" name="组合 396">
            <a:extLst>
              <a:ext uri="{FF2B5EF4-FFF2-40B4-BE49-F238E27FC236}">
                <a16:creationId xmlns:a16="http://schemas.microsoft.com/office/drawing/2014/main" id="{43317E25-F9A7-4B63-8480-720D32002114}"/>
              </a:ext>
            </a:extLst>
          </p:cNvPr>
          <p:cNvGrpSpPr/>
          <p:nvPr/>
        </p:nvGrpSpPr>
        <p:grpSpPr>
          <a:xfrm>
            <a:off x="130105" y="1097936"/>
            <a:ext cx="5889529" cy="4131264"/>
            <a:chOff x="130105" y="1097936"/>
            <a:chExt cx="5889529" cy="4131264"/>
          </a:xfrm>
        </p:grpSpPr>
        <p:sp>
          <p:nvSpPr>
            <p:cNvPr id="398" name="矩形 397">
              <a:extLst>
                <a:ext uri="{FF2B5EF4-FFF2-40B4-BE49-F238E27FC236}">
                  <a16:creationId xmlns:a16="http://schemas.microsoft.com/office/drawing/2014/main" id="{34B5FF54-6AA7-4492-BA58-6158A2D22A57}"/>
                </a:ext>
              </a:extLst>
            </p:cNvPr>
            <p:cNvSpPr/>
            <p:nvPr/>
          </p:nvSpPr>
          <p:spPr bwMode="auto">
            <a:xfrm>
              <a:off x="130105" y="1097936"/>
              <a:ext cx="5889529" cy="4131264"/>
            </a:xfrm>
            <a:prstGeom prst="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9" name="矩形 398">
              <a:extLst>
                <a:ext uri="{FF2B5EF4-FFF2-40B4-BE49-F238E27FC236}">
                  <a16:creationId xmlns:a16="http://schemas.microsoft.com/office/drawing/2014/main" id="{1D345A41-3F9C-4A8F-80BE-3ED5DD0A6E25}"/>
                </a:ext>
              </a:extLst>
            </p:cNvPr>
            <p:cNvSpPr/>
            <p:nvPr/>
          </p:nvSpPr>
          <p:spPr bwMode="auto">
            <a:xfrm>
              <a:off x="1430292" y="2314348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Control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8" name="组合 407">
            <a:extLst>
              <a:ext uri="{FF2B5EF4-FFF2-40B4-BE49-F238E27FC236}">
                <a16:creationId xmlns:a16="http://schemas.microsoft.com/office/drawing/2014/main" id="{67074403-8241-43D2-BFA1-05D6D89789E0}"/>
              </a:ext>
            </a:extLst>
          </p:cNvPr>
          <p:cNvGrpSpPr/>
          <p:nvPr/>
        </p:nvGrpSpPr>
        <p:grpSpPr>
          <a:xfrm>
            <a:off x="6094401" y="1111864"/>
            <a:ext cx="2872192" cy="4131264"/>
            <a:chOff x="6094401" y="1111864"/>
            <a:chExt cx="2872192" cy="4131264"/>
          </a:xfrm>
        </p:grpSpPr>
        <p:sp>
          <p:nvSpPr>
            <p:cNvPr id="427" name="矩形 426">
              <a:extLst>
                <a:ext uri="{FF2B5EF4-FFF2-40B4-BE49-F238E27FC236}">
                  <a16:creationId xmlns:a16="http://schemas.microsoft.com/office/drawing/2014/main" id="{762199EB-2910-4181-96DC-886FDD9F7C02}"/>
                </a:ext>
              </a:extLst>
            </p:cNvPr>
            <p:cNvSpPr/>
            <p:nvPr/>
          </p:nvSpPr>
          <p:spPr bwMode="auto">
            <a:xfrm>
              <a:off x="6094401" y="1111864"/>
              <a:ext cx="2872192" cy="4131264"/>
            </a:xfrm>
            <a:prstGeom prst="rect">
              <a:avLst/>
            </a:prstGeom>
            <a:noFill/>
            <a:ln w="635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28" name="矩形 427">
              <a:extLst>
                <a:ext uri="{FF2B5EF4-FFF2-40B4-BE49-F238E27FC236}">
                  <a16:creationId xmlns:a16="http://schemas.microsoft.com/office/drawing/2014/main" id="{06EFA058-C49E-4E83-825D-37C9B70B95C9}"/>
                </a:ext>
              </a:extLst>
            </p:cNvPr>
            <p:cNvSpPr/>
            <p:nvPr/>
          </p:nvSpPr>
          <p:spPr bwMode="auto">
            <a:xfrm>
              <a:off x="6146232" y="2420306"/>
              <a:ext cx="2736977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Processing Unit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29" name="组合 428">
            <a:extLst>
              <a:ext uri="{FF2B5EF4-FFF2-40B4-BE49-F238E27FC236}">
                <a16:creationId xmlns:a16="http://schemas.microsoft.com/office/drawing/2014/main" id="{1B60E3BE-3AFE-48C2-8294-06C42CDBAA7C}"/>
              </a:ext>
            </a:extLst>
          </p:cNvPr>
          <p:cNvGrpSpPr/>
          <p:nvPr/>
        </p:nvGrpSpPr>
        <p:grpSpPr>
          <a:xfrm>
            <a:off x="138307" y="5302983"/>
            <a:ext cx="6290524" cy="1497514"/>
            <a:chOff x="138307" y="5302983"/>
            <a:chExt cx="6290524" cy="1497514"/>
          </a:xfrm>
        </p:grpSpPr>
        <p:sp>
          <p:nvSpPr>
            <p:cNvPr id="430" name="矩形 429">
              <a:extLst>
                <a:ext uri="{FF2B5EF4-FFF2-40B4-BE49-F238E27FC236}">
                  <a16:creationId xmlns:a16="http://schemas.microsoft.com/office/drawing/2014/main" id="{625F5381-D90E-462D-8780-2E47210B5BE0}"/>
                </a:ext>
              </a:extLst>
            </p:cNvPr>
            <p:cNvSpPr/>
            <p:nvPr/>
          </p:nvSpPr>
          <p:spPr bwMode="auto">
            <a:xfrm>
              <a:off x="138307" y="5302983"/>
              <a:ext cx="6290524" cy="1497514"/>
            </a:xfrm>
            <a:prstGeom prst="rect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1" name="矩形 430">
              <a:extLst>
                <a:ext uri="{FF2B5EF4-FFF2-40B4-BE49-F238E27FC236}">
                  <a16:creationId xmlns:a16="http://schemas.microsoft.com/office/drawing/2014/main" id="{07CA4140-FDA0-4188-8B30-18BA54902C70}"/>
                </a:ext>
              </a:extLst>
            </p:cNvPr>
            <p:cNvSpPr/>
            <p:nvPr/>
          </p:nvSpPr>
          <p:spPr bwMode="auto">
            <a:xfrm>
              <a:off x="1571013" y="5444804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Memory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5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" name="矩形 388">
            <a:extLst>
              <a:ext uri="{FF2B5EF4-FFF2-40B4-BE49-F238E27FC236}">
                <a16:creationId xmlns:a16="http://schemas.microsoft.com/office/drawing/2014/main" id="{D9853F59-A185-4466-AB33-FFBFDE46518B}"/>
              </a:ext>
            </a:extLst>
          </p:cNvPr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0" name="标题 1"/>
          <p:cNvSpPr txBox="1">
            <a:spLocks/>
          </p:cNvSpPr>
          <p:nvPr/>
        </p:nvSpPr>
        <p:spPr>
          <a:xfrm>
            <a:off x="179388" y="71438"/>
            <a:ext cx="8839200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LC-3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Data Path After </a:t>
            </a:r>
            <a:r>
              <a:rPr lang="en-US" altLang="zh-CN" kern="0" baseline="0" dirty="0">
                <a:solidFill>
                  <a:srgbClr val="333399"/>
                </a:solidFill>
                <a:latin typeface="Arial"/>
                <a:ea typeface="黑体"/>
              </a:rPr>
              <a:t>O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perate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Instruction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黑体"/>
              <a:cs typeface="+mj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" name="直接连接符 389">
            <a:extLst>
              <a:ext uri="{FF2B5EF4-FFF2-40B4-BE49-F238E27FC236}">
                <a16:creationId xmlns:a16="http://schemas.microsoft.com/office/drawing/2014/main" id="{4906ED09-C9B5-4E99-B912-0A57E47DF2FE}"/>
              </a:ext>
            </a:extLst>
          </p:cNvPr>
          <p:cNvCxnSpPr/>
          <p:nvPr/>
        </p:nvCxnSpPr>
        <p:spPr bwMode="auto">
          <a:xfrm flipH="1">
            <a:off x="1221015" y="4514400"/>
            <a:ext cx="2297" cy="187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15090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 Lecture: Data Movement</a:t>
            </a:r>
            <a:r>
              <a:rPr lang="zh-CN" altLang="en-US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Instructions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5410" y="980728"/>
            <a:ext cx="8813178" cy="5556597"/>
            <a:chOff x="3635896" y="1484784"/>
            <a:chExt cx="5019154" cy="4363111"/>
          </a:xfrm>
        </p:grpSpPr>
        <p:sp>
          <p:nvSpPr>
            <p:cNvPr id="104" name="矩形 103"/>
            <p:cNvSpPr/>
            <p:nvPr/>
          </p:nvSpPr>
          <p:spPr bwMode="auto">
            <a:xfrm>
              <a:off x="3635896" y="1484784"/>
              <a:ext cx="5019154" cy="436311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002878" y="2019651"/>
              <a:ext cx="4510297" cy="1632989"/>
              <a:chOff x="833366" y="4427663"/>
              <a:chExt cx="3539683" cy="1449519"/>
            </a:xfrm>
          </p:grpSpPr>
          <p:grpSp>
            <p:nvGrpSpPr>
              <p:cNvPr id="152" name="组合 151"/>
              <p:cNvGrpSpPr/>
              <p:nvPr/>
            </p:nvGrpSpPr>
            <p:grpSpPr>
              <a:xfrm>
                <a:off x="1502926" y="4427663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179" name="组合 178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197" name="矩形 196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98" name="矩形 197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99" name="矩形 198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0" name="矩形 199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1" name="矩形 200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2" name="矩形 201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PCoffset9</a:t>
                    </a:r>
                    <a:r>
                      <a:rPr kumimoji="0" lang="zh-CN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 </a:t>
                    </a:r>
                  </a:p>
                </p:txBody>
              </p:sp>
            </p:grpSp>
            <p:grpSp>
              <p:nvGrpSpPr>
                <p:cNvPr id="180" name="组合 179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81" name="矩形 180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2" name="矩形 181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3" name="矩形 182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4" name="矩形 183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5" name="矩形 184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6" name="矩形 185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7" name="矩形 186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8" name="矩形 187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9" name="矩形 188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0" name="矩形 189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1" name="矩形 190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2" name="矩形 191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3" name="矩形 192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4" name="矩形 193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5" name="矩形 194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6" name="矩形 195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53" name="组合 152"/>
              <p:cNvGrpSpPr/>
              <p:nvPr/>
            </p:nvGrpSpPr>
            <p:grpSpPr>
              <a:xfrm>
                <a:off x="1502926" y="4958852"/>
                <a:ext cx="2865890" cy="288000"/>
                <a:chOff x="381000" y="3212976"/>
                <a:chExt cx="2865890" cy="288000"/>
              </a:xfrm>
            </p:grpSpPr>
            <p:sp>
              <p:nvSpPr>
                <p:cNvPr id="172" name="矩形 171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PCoffset6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54" name="组合 153"/>
              <p:cNvGrpSpPr/>
              <p:nvPr/>
            </p:nvGrpSpPr>
            <p:grpSpPr>
              <a:xfrm>
                <a:off x="1502926" y="5274017"/>
                <a:ext cx="2870123" cy="288000"/>
                <a:chOff x="381000" y="3212976"/>
                <a:chExt cx="2870123" cy="288000"/>
              </a:xfrm>
            </p:grpSpPr>
            <p:sp>
              <p:nvSpPr>
                <p:cNvPr id="166" name="矩形 165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r>
                    <a: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502926" y="5589182"/>
                <a:ext cx="2870123" cy="288000"/>
                <a:chOff x="381000" y="3212976"/>
                <a:chExt cx="2870123" cy="288000"/>
              </a:xfrm>
            </p:grpSpPr>
            <p:sp>
              <p:nvSpPr>
                <p:cNvPr id="160" name="矩形 15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r>
                    <a: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 </a:t>
                  </a:r>
                </a:p>
              </p:txBody>
            </p:sp>
          </p:grpSp>
          <p:sp>
            <p:nvSpPr>
              <p:cNvPr id="156" name="矩形 155"/>
              <p:cNvSpPr/>
              <p:nvPr/>
            </p:nvSpPr>
            <p:spPr bwMode="auto">
              <a:xfrm>
                <a:off x="833366" y="46409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 bwMode="auto">
              <a:xfrm>
                <a:off x="833366" y="527236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LDI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>
                <a:off x="833366" y="5588080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LEA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833366" y="49613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LDR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3927565" y="4402763"/>
              <a:ext cx="4602050" cy="1277932"/>
              <a:chOff x="5326485" y="4443852"/>
              <a:chExt cx="3611691" cy="1134354"/>
            </a:xfrm>
          </p:grpSpPr>
          <p:grpSp>
            <p:nvGrpSpPr>
              <p:cNvPr id="109" name="组合 108"/>
              <p:cNvGrpSpPr/>
              <p:nvPr/>
            </p:nvGrpSpPr>
            <p:grpSpPr>
              <a:xfrm>
                <a:off x="6068053" y="4443852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128" name="组合 127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146" name="矩形 145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47" name="矩形 146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48" name="矩形 147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9" name="矩形 148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50" name="矩形 149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51" name="矩形 150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PCoffset9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29" name="组合 128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30" name="矩形 129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3" name="矩形 132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4" name="矩形 133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5" name="矩形 134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6" name="矩形 135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7" name="矩形 136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8" name="矩形 137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9" name="矩形 138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0" name="矩形 139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1" name="矩形 140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2" name="矩形 141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3" name="矩形 142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4" name="矩形 143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5" name="矩形 144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0" name="组合 109"/>
              <p:cNvGrpSpPr/>
              <p:nvPr/>
            </p:nvGrpSpPr>
            <p:grpSpPr>
              <a:xfrm>
                <a:off x="6068053" y="4975041"/>
                <a:ext cx="2865890" cy="288000"/>
                <a:chOff x="381000" y="3212976"/>
                <a:chExt cx="2865890" cy="288000"/>
              </a:xfrm>
            </p:grpSpPr>
            <p:sp>
              <p:nvSpPr>
                <p:cNvPr id="121" name="矩形 1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22" name="矩形 1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3" name="矩形 1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4" name="矩形 1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5" name="矩形 124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6" name="矩形 125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27" name="矩形 126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PCoffset6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1" name="组合 110"/>
              <p:cNvGrpSpPr/>
              <p:nvPr/>
            </p:nvGrpSpPr>
            <p:grpSpPr>
              <a:xfrm>
                <a:off x="6068053" y="5290206"/>
                <a:ext cx="2870123" cy="288000"/>
                <a:chOff x="381000" y="3212976"/>
                <a:chExt cx="2870123" cy="288000"/>
              </a:xfrm>
            </p:grpSpPr>
            <p:sp>
              <p:nvSpPr>
                <p:cNvPr id="115" name="矩形 114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6" name="矩形 115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17" name="矩形 116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8" name="矩形 117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9" name="矩形 118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0" name="矩形 119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12" name="矩形 111"/>
              <p:cNvSpPr/>
              <p:nvPr/>
            </p:nvSpPr>
            <p:spPr bwMode="auto">
              <a:xfrm>
                <a:off x="5326485" y="46571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>
                <a:off x="5326485" y="528855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STI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>
                <a:off x="5326485" y="49775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STR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7" name="文本框 106"/>
            <p:cNvSpPr txBox="1"/>
            <p:nvPr/>
          </p:nvSpPr>
          <p:spPr>
            <a:xfrm>
              <a:off x="5793993" y="1589599"/>
              <a:ext cx="689437" cy="31417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取数指令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5795640" y="3946299"/>
              <a:ext cx="689437" cy="31417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存数指令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1824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BC40EB-48AF-4E51-9C3E-E596E980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BB2842-17EC-4B3B-A4FC-E60B7F462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5.3 Data Movement Instructions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359AE0-B9F3-46C2-9FB1-975D2E7F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2023/10/19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301402-821B-40C0-A1E1-A17743E1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847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4EF60-1B3C-4756-ADAC-AC2EDAD6562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F408B-58E8-4F79-B5B5-343485345E5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71537"/>
            <a:ext cx="8839200" cy="765175"/>
          </a:xfrm>
        </p:spPr>
        <p:txBody>
          <a:bodyPr/>
          <a:lstStyle/>
          <a:p>
            <a:r>
              <a:rPr lang="en-US" altLang="zh-CN" dirty="0"/>
              <a:t>Great Idea #2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3399"/>
                </a:solidFill>
                <a:ea typeface="宋体" panose="02010600030101010101" pitchFamily="2" charset="-122"/>
              </a:rPr>
              <a:t>Von Neumann Structure </a:t>
            </a:r>
            <a:br>
              <a:rPr lang="en-US" altLang="zh-CN" dirty="0">
                <a:solidFill>
                  <a:srgbClr val="003399"/>
                </a:solidFill>
                <a:ea typeface="宋体" panose="02010600030101010101" pitchFamily="2" charset="-122"/>
              </a:rPr>
            </a:br>
            <a:r>
              <a:rPr lang="zh-CN" altLang="en-US" dirty="0">
                <a:solidFill>
                  <a:srgbClr val="003399"/>
                </a:solidFill>
                <a:ea typeface="宋体" panose="02010600030101010101" pitchFamily="2" charset="-122"/>
              </a:rPr>
              <a:t>（</a:t>
            </a:r>
            <a:r>
              <a:rPr lang="en-US" altLang="zh-CN" dirty="0"/>
              <a:t>Architecture </a:t>
            </a:r>
            <a:r>
              <a:rPr lang="en-US" altLang="zh-CN" dirty="0">
                <a:solidFill>
                  <a:srgbClr val="003399"/>
                </a:solidFill>
                <a:ea typeface="宋体" panose="02010600030101010101" pitchFamily="2" charset="-122"/>
              </a:rPr>
              <a:t>Model</a:t>
            </a:r>
            <a:r>
              <a:rPr lang="zh-CN" altLang="en-US" dirty="0">
                <a:solidFill>
                  <a:srgbClr val="003399"/>
                </a:solidFill>
                <a:ea typeface="宋体" panose="02010600030101010101" pitchFamily="2" charset="-122"/>
              </a:rPr>
              <a:t>）</a:t>
            </a:r>
            <a:endParaRPr lang="en-US" altLang="zh-CN" sz="1800" dirty="0">
              <a:solidFill>
                <a:srgbClr val="003399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560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047079"/>
              </p:ext>
            </p:extLst>
          </p:nvPr>
        </p:nvGraphicFramePr>
        <p:xfrm>
          <a:off x="1192213" y="1219200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CorelDRAW" r:id="rId3" imgW="5743575" imgH="4029075" progId="CorelDRAW.Graphic.9">
                  <p:embed/>
                </p:oleObj>
              </mc:Choice>
              <mc:Fallback>
                <p:oleObj name="CorelDRAW" r:id="rId3" imgW="5743575" imgH="4029075" progId="CorelDRAW.Graphic.9">
                  <p:embed/>
                  <p:pic>
                    <p:nvPicPr>
                      <p:cNvPr id="256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1219200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437691D6-653E-4F8F-94AD-E402F4F3F68C}"/>
              </a:ext>
            </a:extLst>
          </p:cNvPr>
          <p:cNvSpPr/>
          <p:nvPr/>
        </p:nvSpPr>
        <p:spPr bwMode="auto">
          <a:xfrm>
            <a:off x="3275856" y="1219200"/>
            <a:ext cx="2664296" cy="105767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25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4EF60-1B3C-4756-ADAC-AC2EDAD6562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F408B-58E8-4F79-B5B5-343485345E5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Great Idea #1</a:t>
            </a:r>
            <a:r>
              <a:rPr lang="zh-CN" altLang="en-US" dirty="0"/>
              <a:t> </a:t>
            </a:r>
            <a:r>
              <a:rPr lang="en-US" altLang="zh-CN" dirty="0"/>
              <a:t>Turing Machine</a:t>
            </a:r>
            <a:br>
              <a:rPr lang="en-US" altLang="zh-CN" dirty="0"/>
            </a:br>
            <a:r>
              <a:rPr lang="zh-CN" altLang="en-US" dirty="0"/>
              <a:t>（</a:t>
            </a:r>
            <a:r>
              <a:rPr lang="en-US" altLang="zh-CN" dirty="0"/>
              <a:t>Computational Model)</a:t>
            </a:r>
            <a:endParaRPr lang="en-US" altLang="zh-CN" sz="1800" dirty="0">
              <a:solidFill>
                <a:srgbClr val="003399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560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167123"/>
              </p:ext>
            </p:extLst>
          </p:nvPr>
        </p:nvGraphicFramePr>
        <p:xfrm>
          <a:off x="1192212" y="1219199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CorelDRAW" r:id="rId3" imgW="5743575" imgH="4029075" progId="CorelDRAW.Graphic.9">
                  <p:embed/>
                </p:oleObj>
              </mc:Choice>
              <mc:Fallback>
                <p:oleObj name="CorelDRAW" r:id="rId3" imgW="5743575" imgH="4029075" progId="CorelDRAW.Graphic.9">
                  <p:embed/>
                  <p:pic>
                    <p:nvPicPr>
                      <p:cNvPr id="256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2" y="1219199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437691D6-653E-4F8F-94AD-E402F4F3F68C}"/>
              </a:ext>
            </a:extLst>
          </p:cNvPr>
          <p:cNvSpPr/>
          <p:nvPr/>
        </p:nvSpPr>
        <p:spPr bwMode="auto">
          <a:xfrm>
            <a:off x="2267744" y="4725143"/>
            <a:ext cx="4608512" cy="1235919"/>
          </a:xfrm>
          <a:prstGeom prst="rect">
            <a:avLst/>
          </a:prstGeom>
          <a:noFill/>
          <a:ln w="762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2BA1E922-324A-4BDF-A8D5-C2E696F2DA77}"/>
              </a:ext>
            </a:extLst>
          </p:cNvPr>
          <p:cNvSpPr/>
          <p:nvPr/>
        </p:nvSpPr>
        <p:spPr bwMode="auto">
          <a:xfrm>
            <a:off x="3347864" y="5229200"/>
            <a:ext cx="1008112" cy="648072"/>
          </a:xfrm>
          <a:prstGeom prst="rightArrow">
            <a:avLst>
              <a:gd name="adj1" fmla="val 50000"/>
              <a:gd name="adj2" fmla="val 63803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18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PC</a:t>
            </a:r>
            <a:endParaRPr kumimoji="0" lang="zh-CN" altLang="en-US" sz="28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761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Great Idea #1</a:t>
            </a:r>
            <a:r>
              <a:rPr lang="zh-CN" altLang="en-US" dirty="0"/>
              <a:t> </a:t>
            </a:r>
            <a:r>
              <a:rPr lang="en-US" altLang="zh-CN" dirty="0"/>
              <a:t>Turing Machine</a:t>
            </a:r>
            <a:br>
              <a:rPr lang="en-US" altLang="zh-CN" dirty="0"/>
            </a:br>
            <a:r>
              <a:rPr lang="zh-CN" altLang="en-US" dirty="0"/>
              <a:t>（</a:t>
            </a:r>
            <a:r>
              <a:rPr lang="en-US" altLang="zh-CN" dirty="0" err="1"/>
              <a:t>Computataional</a:t>
            </a:r>
            <a:r>
              <a:rPr lang="en-US" altLang="zh-CN" dirty="0"/>
              <a:t> Model)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2023/10/19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5B44C12-5FAD-426F-A9F7-D69C82F0F166}"/>
              </a:ext>
            </a:extLst>
          </p:cNvPr>
          <p:cNvGrpSpPr/>
          <p:nvPr/>
        </p:nvGrpSpPr>
        <p:grpSpPr>
          <a:xfrm>
            <a:off x="199017" y="2987452"/>
            <a:ext cx="3995936" cy="1692276"/>
            <a:chOff x="432049" y="2897943"/>
            <a:chExt cx="3995936" cy="1692276"/>
          </a:xfrm>
        </p:grpSpPr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432049" y="2934035"/>
              <a:ext cx="3995936" cy="1656184"/>
              <a:chOff x="1075" y="1680"/>
              <a:chExt cx="3039" cy="1018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2181" y="1680"/>
                <a:ext cx="1008" cy="6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3200" baseline="0" dirty="0">
                    <a:ea typeface="宋体" panose="02010600030101010101" pitchFamily="2" charset="-122"/>
                  </a:rPr>
                  <a:t>U</a:t>
                </a:r>
                <a:endParaRPr lang="en-US" altLang="zh-CN" sz="32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1845" y="2239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3189" y="2239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1421" y="2102"/>
                <a:ext cx="4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2000" b="0" baseline="0" dirty="0" err="1">
                    <a:ea typeface="宋体" panose="02010600030101010101" pitchFamily="2" charset="-122"/>
                  </a:rPr>
                  <a:t>a,b,c</a:t>
                </a:r>
                <a:endParaRPr lang="en-US" altLang="zh-CN" sz="2000" b="0" baseline="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3541" y="2112"/>
                <a:ext cx="57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2000" b="0" baseline="0">
                    <a:latin typeface="Franklin Gothic Book" pitchFamily="34" charset="0"/>
                    <a:ea typeface="宋体" panose="02010600030101010101" pitchFamily="2" charset="-122"/>
                  </a:rPr>
                  <a:t>c(a+b)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763" y="2448"/>
                <a:ext cx="193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2000" b="0" i="1" baseline="0">
                    <a:ea typeface="宋体" panose="02010600030101010101" pitchFamily="2" charset="-122"/>
                  </a:rPr>
                  <a:t>Universal Turing Machine</a:t>
                </a:r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1845" y="1865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1075" y="1728"/>
                <a:ext cx="74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2000" b="0" baseline="0">
                    <a:ea typeface="宋体" panose="02010600030101010101" pitchFamily="2" charset="-122"/>
                  </a:rPr>
                  <a:t>T</a:t>
                </a:r>
                <a:r>
                  <a:rPr lang="en-US" altLang="zh-CN" sz="2000" b="0">
                    <a:ea typeface="宋体" panose="02010600030101010101" pitchFamily="2" charset="-122"/>
                  </a:rPr>
                  <a:t>add</a:t>
                </a:r>
                <a:r>
                  <a:rPr lang="en-US" altLang="zh-CN" sz="2000" b="0" baseline="0">
                    <a:ea typeface="宋体" panose="02010600030101010101" pitchFamily="2" charset="-122"/>
                  </a:rPr>
                  <a:t>, T</a:t>
                </a:r>
                <a:r>
                  <a:rPr lang="en-US" altLang="zh-CN" sz="2000" b="0">
                    <a:ea typeface="宋体" panose="02010600030101010101" pitchFamily="2" charset="-122"/>
                  </a:rPr>
                  <a:t>mul</a:t>
                </a: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DB831FF-BD85-46C7-AB7A-21071CE91B64}"/>
                </a:ext>
              </a:extLst>
            </p:cNvPr>
            <p:cNvSpPr/>
            <p:nvPr/>
          </p:nvSpPr>
          <p:spPr bwMode="auto">
            <a:xfrm>
              <a:off x="1912844" y="2897943"/>
              <a:ext cx="1319911" cy="1145619"/>
            </a:xfrm>
            <a:prstGeom prst="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1D102F0-1FEE-4658-A041-6E109A9EDA31}"/>
              </a:ext>
            </a:extLst>
          </p:cNvPr>
          <p:cNvGrpSpPr/>
          <p:nvPr/>
        </p:nvGrpSpPr>
        <p:grpSpPr>
          <a:xfrm>
            <a:off x="4332188" y="1088598"/>
            <a:ext cx="4572000" cy="5257800"/>
            <a:chOff x="1485900" y="1295400"/>
            <a:chExt cx="4572000" cy="5257800"/>
          </a:xfrm>
        </p:grpSpPr>
        <p:sp>
          <p:nvSpPr>
            <p:cNvPr id="40" name="Text Box 5">
              <a:extLst>
                <a:ext uri="{FF2B5EF4-FFF2-40B4-BE49-F238E27FC236}">
                  <a16:creationId xmlns:a16="http://schemas.microsoft.com/office/drawing/2014/main" id="{2CF4BA3D-D678-422C-BFA1-6BBA54E56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24384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Decode instruction</a:t>
              </a:r>
            </a:p>
          </p:txBody>
        </p:sp>
        <p:sp>
          <p:nvSpPr>
            <p:cNvPr id="41" name="Line 18">
              <a:extLst>
                <a:ext uri="{FF2B5EF4-FFF2-40B4-BE49-F238E27FC236}">
                  <a16:creationId xmlns:a16="http://schemas.microsoft.com/office/drawing/2014/main" id="{CF24E4B5-8C85-4FC0-936B-1BBE24E27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2057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Line 19">
              <a:extLst>
                <a:ext uri="{FF2B5EF4-FFF2-40B4-BE49-F238E27FC236}">
                  <a16:creationId xmlns:a16="http://schemas.microsoft.com/office/drawing/2014/main" id="{B38DAE50-353E-4D4B-A01D-B3584CBB2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2895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Line 20">
              <a:extLst>
                <a:ext uri="{FF2B5EF4-FFF2-40B4-BE49-F238E27FC236}">
                  <a16:creationId xmlns:a16="http://schemas.microsoft.com/office/drawing/2014/main" id="{231CF7F6-A652-4DBE-AA6A-A165752F2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3733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Line 21">
              <a:extLst>
                <a:ext uri="{FF2B5EF4-FFF2-40B4-BE49-F238E27FC236}">
                  <a16:creationId xmlns:a16="http://schemas.microsoft.com/office/drawing/2014/main" id="{69AF0145-0C9F-4648-9025-6DA3CA24D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4572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Line 22">
              <a:extLst>
                <a:ext uri="{FF2B5EF4-FFF2-40B4-BE49-F238E27FC236}">
                  <a16:creationId xmlns:a16="http://schemas.microsoft.com/office/drawing/2014/main" id="{492BEF83-8474-4D08-BF19-785BF52E0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5410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Text Box 6">
              <a:extLst>
                <a:ext uri="{FF2B5EF4-FFF2-40B4-BE49-F238E27FC236}">
                  <a16:creationId xmlns:a16="http://schemas.microsoft.com/office/drawing/2014/main" id="{15393DE2-42F9-4A05-ADA2-6CD4D56BD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32766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Evaluate address</a:t>
              </a:r>
            </a:p>
          </p:txBody>
        </p:sp>
        <p:sp>
          <p:nvSpPr>
            <p:cNvPr id="47" name="Text Box 7">
              <a:extLst>
                <a:ext uri="{FF2B5EF4-FFF2-40B4-BE49-F238E27FC236}">
                  <a16:creationId xmlns:a16="http://schemas.microsoft.com/office/drawing/2014/main" id="{1540F1B1-6B38-494B-B516-772CCBF83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41148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Fetch operands from memory</a:t>
              </a:r>
            </a:p>
          </p:txBody>
        </p:sp>
        <p:sp>
          <p:nvSpPr>
            <p:cNvPr id="48" name="Text Box 8">
              <a:extLst>
                <a:ext uri="{FF2B5EF4-FFF2-40B4-BE49-F238E27FC236}">
                  <a16:creationId xmlns:a16="http://schemas.microsoft.com/office/drawing/2014/main" id="{9DC49568-813F-4F34-A2C1-EE94C8C81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49530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Execute operation</a:t>
              </a:r>
            </a:p>
          </p:txBody>
        </p:sp>
        <p:sp>
          <p:nvSpPr>
            <p:cNvPr id="49" name="Line 25">
              <a:extLst>
                <a:ext uri="{FF2B5EF4-FFF2-40B4-BE49-F238E27FC236}">
                  <a16:creationId xmlns:a16="http://schemas.microsoft.com/office/drawing/2014/main" id="{3647A214-A65D-4611-B21C-F9B7CAE0D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62484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6DDD62DC-BE07-4476-A561-EDC0DFA4D0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5900" y="6553200"/>
              <a:ext cx="838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0DA2FAA3-33EE-476C-824B-04C66086D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5900" y="12954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Line 28">
              <a:extLst>
                <a:ext uri="{FF2B5EF4-FFF2-40B4-BE49-F238E27FC236}">
                  <a16:creationId xmlns:a16="http://schemas.microsoft.com/office/drawing/2014/main" id="{E8122A34-E6FF-470D-BB19-E1C29FDD3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900" y="1295400"/>
              <a:ext cx="838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2FC2F6DD-B4C5-4D6E-A3B2-EC2E599E4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12954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Text Box 9">
              <a:extLst>
                <a:ext uri="{FF2B5EF4-FFF2-40B4-BE49-F238E27FC236}">
                  <a16:creationId xmlns:a16="http://schemas.microsoft.com/office/drawing/2014/main" id="{E6AA4F84-CFD5-4FC9-94E9-4349138C5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57912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Store result</a:t>
              </a:r>
            </a:p>
          </p:txBody>
        </p:sp>
        <p:sp>
          <p:nvSpPr>
            <p:cNvPr id="55" name="Text Box 4">
              <a:extLst>
                <a:ext uri="{FF2B5EF4-FFF2-40B4-BE49-F238E27FC236}">
                  <a16:creationId xmlns:a16="http://schemas.microsoft.com/office/drawing/2014/main" id="{80829D7C-4C5B-46B3-B135-05D8E4A95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16002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Fetch instruction from memory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10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6EA52-8FC1-47BF-A46D-CA8873A3D0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C4822-C864-48FC-A21D-B38AD80DED1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Instruction Processing: State Transition</a:t>
            </a:r>
          </a:p>
        </p:txBody>
      </p: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1467AF1F-B3F8-4F68-826D-55E76037A4A4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144" name="Line 5">
              <a:extLst>
                <a:ext uri="{FF2B5EF4-FFF2-40B4-BE49-F238E27FC236}">
                  <a16:creationId xmlns:a16="http://schemas.microsoft.com/office/drawing/2014/main" id="{2A0BC2EC-057D-4ECD-BD8A-59ABE084F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Line 6">
              <a:extLst>
                <a:ext uri="{FF2B5EF4-FFF2-40B4-BE49-F238E27FC236}">
                  <a16:creationId xmlns:a16="http://schemas.microsoft.com/office/drawing/2014/main" id="{08282747-D27A-4A23-A1D2-626A05658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Line 7">
              <a:extLst>
                <a:ext uri="{FF2B5EF4-FFF2-40B4-BE49-F238E27FC236}">
                  <a16:creationId xmlns:a16="http://schemas.microsoft.com/office/drawing/2014/main" id="{00BC60BD-80E0-4A66-A208-64F09C5D9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Line 8">
              <a:extLst>
                <a:ext uri="{FF2B5EF4-FFF2-40B4-BE49-F238E27FC236}">
                  <a16:creationId xmlns:a16="http://schemas.microsoft.com/office/drawing/2014/main" id="{30DB7845-2B97-4C48-AAEF-3C25124BD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Line 9">
              <a:extLst>
                <a:ext uri="{FF2B5EF4-FFF2-40B4-BE49-F238E27FC236}">
                  <a16:creationId xmlns:a16="http://schemas.microsoft.com/office/drawing/2014/main" id="{2F871D71-FD7F-47D6-9675-C18C7C87D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Text Box 10">
              <a:extLst>
                <a:ext uri="{FF2B5EF4-FFF2-40B4-BE49-F238E27FC236}">
                  <a16:creationId xmlns:a16="http://schemas.microsoft.com/office/drawing/2014/main" id="{2ED9586D-C3CE-4868-9980-453A7F01D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150" name="Text Box 11">
              <a:extLst>
                <a:ext uri="{FF2B5EF4-FFF2-40B4-BE49-F238E27FC236}">
                  <a16:creationId xmlns:a16="http://schemas.microsoft.com/office/drawing/2014/main" id="{77A22877-C2D1-4C8D-AC96-38964ABDC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151" name="Text Box 12">
              <a:extLst>
                <a:ext uri="{FF2B5EF4-FFF2-40B4-BE49-F238E27FC236}">
                  <a16:creationId xmlns:a16="http://schemas.microsoft.com/office/drawing/2014/main" id="{ECF4CD98-40CD-4ADD-A47B-1AC080992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152" name="Line 13">
              <a:extLst>
                <a:ext uri="{FF2B5EF4-FFF2-40B4-BE49-F238E27FC236}">
                  <a16:creationId xmlns:a16="http://schemas.microsoft.com/office/drawing/2014/main" id="{2516B82E-0616-49EF-9048-0F801F83B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Line 14">
              <a:extLst>
                <a:ext uri="{FF2B5EF4-FFF2-40B4-BE49-F238E27FC236}">
                  <a16:creationId xmlns:a16="http://schemas.microsoft.com/office/drawing/2014/main" id="{135DAC97-8538-4A08-BEFA-A8EB8557B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Line 15">
              <a:extLst>
                <a:ext uri="{FF2B5EF4-FFF2-40B4-BE49-F238E27FC236}">
                  <a16:creationId xmlns:a16="http://schemas.microsoft.com/office/drawing/2014/main" id="{F8D5C0F1-B409-4236-AB47-33CD02CBB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Line 16">
              <a:extLst>
                <a:ext uri="{FF2B5EF4-FFF2-40B4-BE49-F238E27FC236}">
                  <a16:creationId xmlns:a16="http://schemas.microsoft.com/office/drawing/2014/main" id="{99C5A327-E3D0-4EC2-8753-CDE009A71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Line 17">
              <a:extLst>
                <a:ext uri="{FF2B5EF4-FFF2-40B4-BE49-F238E27FC236}">
                  <a16:creationId xmlns:a16="http://schemas.microsoft.com/office/drawing/2014/main" id="{90F952F8-5D4E-4403-93B6-880530011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Text Box 18">
              <a:extLst>
                <a:ext uri="{FF2B5EF4-FFF2-40B4-BE49-F238E27FC236}">
                  <a16:creationId xmlns:a16="http://schemas.microsoft.com/office/drawing/2014/main" id="{8B70829E-A583-440C-9789-781B649BB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158" name="Text Box 19">
              <a:extLst>
                <a:ext uri="{FF2B5EF4-FFF2-40B4-BE49-F238E27FC236}">
                  <a16:creationId xmlns:a16="http://schemas.microsoft.com/office/drawing/2014/main" id="{437FDC6F-AAED-4994-A95B-78FFE02B2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159" name="Text Box 4">
              <a:extLst>
                <a:ext uri="{FF2B5EF4-FFF2-40B4-BE49-F238E27FC236}">
                  <a16:creationId xmlns:a16="http://schemas.microsoft.com/office/drawing/2014/main" id="{1AD8E1F5-5396-44BB-BC84-F00979A03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462842B4-8DC1-426D-91BD-F4D50870B6A6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162" name="Line 5">
              <a:extLst>
                <a:ext uri="{FF2B5EF4-FFF2-40B4-BE49-F238E27FC236}">
                  <a16:creationId xmlns:a16="http://schemas.microsoft.com/office/drawing/2014/main" id="{62D22FDA-B4D7-4BD8-BC94-CEED7681D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Line 6">
              <a:extLst>
                <a:ext uri="{FF2B5EF4-FFF2-40B4-BE49-F238E27FC236}">
                  <a16:creationId xmlns:a16="http://schemas.microsoft.com/office/drawing/2014/main" id="{AB2842E5-A254-44D7-ABD1-ED23F3097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Line 7">
              <a:extLst>
                <a:ext uri="{FF2B5EF4-FFF2-40B4-BE49-F238E27FC236}">
                  <a16:creationId xmlns:a16="http://schemas.microsoft.com/office/drawing/2014/main" id="{9CB5771E-0385-4F76-A5AE-DCD88AFE3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Line 8">
              <a:extLst>
                <a:ext uri="{FF2B5EF4-FFF2-40B4-BE49-F238E27FC236}">
                  <a16:creationId xmlns:a16="http://schemas.microsoft.com/office/drawing/2014/main" id="{8855D3E7-7688-4BC8-A21D-46FCEC15D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Line 9">
              <a:extLst>
                <a:ext uri="{FF2B5EF4-FFF2-40B4-BE49-F238E27FC236}">
                  <a16:creationId xmlns:a16="http://schemas.microsoft.com/office/drawing/2014/main" id="{65723DAD-C456-4F20-B817-D4ABD1EBC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Text Box 10">
              <a:extLst>
                <a:ext uri="{FF2B5EF4-FFF2-40B4-BE49-F238E27FC236}">
                  <a16:creationId xmlns:a16="http://schemas.microsoft.com/office/drawing/2014/main" id="{0655ECFC-80CD-4E0A-93D2-60601DDD2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168" name="Text Box 11">
              <a:extLst>
                <a:ext uri="{FF2B5EF4-FFF2-40B4-BE49-F238E27FC236}">
                  <a16:creationId xmlns:a16="http://schemas.microsoft.com/office/drawing/2014/main" id="{109049C3-EEF1-46FF-94D4-9602AA09E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169" name="Text Box 12">
              <a:extLst>
                <a:ext uri="{FF2B5EF4-FFF2-40B4-BE49-F238E27FC236}">
                  <a16:creationId xmlns:a16="http://schemas.microsoft.com/office/drawing/2014/main" id="{CA97A23D-BEFA-443C-9AAF-BEEB111F6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170" name="Line 13">
              <a:extLst>
                <a:ext uri="{FF2B5EF4-FFF2-40B4-BE49-F238E27FC236}">
                  <a16:creationId xmlns:a16="http://schemas.microsoft.com/office/drawing/2014/main" id="{3440B0EA-2239-49AE-84E7-07029A7EB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Line 14">
              <a:extLst>
                <a:ext uri="{FF2B5EF4-FFF2-40B4-BE49-F238E27FC236}">
                  <a16:creationId xmlns:a16="http://schemas.microsoft.com/office/drawing/2014/main" id="{DC349068-469E-461A-B0F2-7191D6A5D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Line 15">
              <a:extLst>
                <a:ext uri="{FF2B5EF4-FFF2-40B4-BE49-F238E27FC236}">
                  <a16:creationId xmlns:a16="http://schemas.microsoft.com/office/drawing/2014/main" id="{BDF0F497-5AB4-4802-9440-8F777E165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879F690C-CC4D-44E2-828F-3FDD835D8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Line 17">
              <a:extLst>
                <a:ext uri="{FF2B5EF4-FFF2-40B4-BE49-F238E27FC236}">
                  <a16:creationId xmlns:a16="http://schemas.microsoft.com/office/drawing/2014/main" id="{B11024E8-8115-4A6F-AEAF-8BACBD802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Text Box 18">
              <a:extLst>
                <a:ext uri="{FF2B5EF4-FFF2-40B4-BE49-F238E27FC236}">
                  <a16:creationId xmlns:a16="http://schemas.microsoft.com/office/drawing/2014/main" id="{7CDF7104-7A8B-428B-8403-6DC0BAC83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176" name="Text Box 19">
              <a:extLst>
                <a:ext uri="{FF2B5EF4-FFF2-40B4-BE49-F238E27FC236}">
                  <a16:creationId xmlns:a16="http://schemas.microsoft.com/office/drawing/2014/main" id="{E494540D-5364-4ADD-A534-AC62C909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177" name="Text Box 20">
              <a:extLst>
                <a:ext uri="{FF2B5EF4-FFF2-40B4-BE49-F238E27FC236}">
                  <a16:creationId xmlns:a16="http://schemas.microsoft.com/office/drawing/2014/main" id="{55B5582A-2512-465C-9285-ADF267806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grpSp>
        <p:nvGrpSpPr>
          <p:cNvPr id="178" name="组合 177">
            <a:extLst>
              <a:ext uri="{FF2B5EF4-FFF2-40B4-BE49-F238E27FC236}">
                <a16:creationId xmlns:a16="http://schemas.microsoft.com/office/drawing/2014/main" id="{C39A1420-3D32-435F-8954-ABECACE231AF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179" name="Line 5">
              <a:extLst>
                <a:ext uri="{FF2B5EF4-FFF2-40B4-BE49-F238E27FC236}">
                  <a16:creationId xmlns:a16="http://schemas.microsoft.com/office/drawing/2014/main" id="{A68FB405-F565-4835-9EEC-531B2125A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Line 6">
              <a:extLst>
                <a:ext uri="{FF2B5EF4-FFF2-40B4-BE49-F238E27FC236}">
                  <a16:creationId xmlns:a16="http://schemas.microsoft.com/office/drawing/2014/main" id="{7AEFE23C-D321-477C-A6F1-454261402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Line 7">
              <a:extLst>
                <a:ext uri="{FF2B5EF4-FFF2-40B4-BE49-F238E27FC236}">
                  <a16:creationId xmlns:a16="http://schemas.microsoft.com/office/drawing/2014/main" id="{E2C2BF7A-13B6-4487-86AD-FDD046850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Line 8">
              <a:extLst>
                <a:ext uri="{FF2B5EF4-FFF2-40B4-BE49-F238E27FC236}">
                  <a16:creationId xmlns:a16="http://schemas.microsoft.com/office/drawing/2014/main" id="{CACA9993-A504-4F3C-B5BA-652C9B440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Line 9">
              <a:extLst>
                <a:ext uri="{FF2B5EF4-FFF2-40B4-BE49-F238E27FC236}">
                  <a16:creationId xmlns:a16="http://schemas.microsoft.com/office/drawing/2014/main" id="{5C4D3D99-06DA-4BD8-958F-96CBC6E9F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Text Box 10">
              <a:extLst>
                <a:ext uri="{FF2B5EF4-FFF2-40B4-BE49-F238E27FC236}">
                  <a16:creationId xmlns:a16="http://schemas.microsoft.com/office/drawing/2014/main" id="{48FFDABC-28BE-41AD-AAD5-AE733EABE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185" name="Text Box 11">
              <a:extLst>
                <a:ext uri="{FF2B5EF4-FFF2-40B4-BE49-F238E27FC236}">
                  <a16:creationId xmlns:a16="http://schemas.microsoft.com/office/drawing/2014/main" id="{6F3B6BA6-2566-46AE-A575-841DBB6FE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186" name="Text Box 12">
              <a:extLst>
                <a:ext uri="{FF2B5EF4-FFF2-40B4-BE49-F238E27FC236}">
                  <a16:creationId xmlns:a16="http://schemas.microsoft.com/office/drawing/2014/main" id="{4C7B7337-FB34-4CDA-9410-029A29788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187" name="Line 13">
              <a:extLst>
                <a:ext uri="{FF2B5EF4-FFF2-40B4-BE49-F238E27FC236}">
                  <a16:creationId xmlns:a16="http://schemas.microsoft.com/office/drawing/2014/main" id="{ABD13E7D-F544-473A-848F-F1D4A6E22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Line 14">
              <a:extLst>
                <a:ext uri="{FF2B5EF4-FFF2-40B4-BE49-F238E27FC236}">
                  <a16:creationId xmlns:a16="http://schemas.microsoft.com/office/drawing/2014/main" id="{748DB269-7330-493D-985A-D1B7B64B3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" name="Line 15">
              <a:extLst>
                <a:ext uri="{FF2B5EF4-FFF2-40B4-BE49-F238E27FC236}">
                  <a16:creationId xmlns:a16="http://schemas.microsoft.com/office/drawing/2014/main" id="{A6BD2BAD-0FD4-497D-9181-CEC8FB436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" name="Line 16">
              <a:extLst>
                <a:ext uri="{FF2B5EF4-FFF2-40B4-BE49-F238E27FC236}">
                  <a16:creationId xmlns:a16="http://schemas.microsoft.com/office/drawing/2014/main" id="{4E94A695-49F2-418E-8CC7-2AB897CFD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" name="Line 17">
              <a:extLst>
                <a:ext uri="{FF2B5EF4-FFF2-40B4-BE49-F238E27FC236}">
                  <a16:creationId xmlns:a16="http://schemas.microsoft.com/office/drawing/2014/main" id="{87E68FE9-9A8B-48CC-96C5-B8D114F39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" name="Text Box 18">
              <a:extLst>
                <a:ext uri="{FF2B5EF4-FFF2-40B4-BE49-F238E27FC236}">
                  <a16:creationId xmlns:a16="http://schemas.microsoft.com/office/drawing/2014/main" id="{609A7FA2-FDA5-464E-869C-2B5A03A61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193" name="Text Box 19">
              <a:extLst>
                <a:ext uri="{FF2B5EF4-FFF2-40B4-BE49-F238E27FC236}">
                  <a16:creationId xmlns:a16="http://schemas.microsoft.com/office/drawing/2014/main" id="{F4BDBE95-C298-4388-904B-29C465FC4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194" name="Text Box 20">
              <a:extLst>
                <a:ext uri="{FF2B5EF4-FFF2-40B4-BE49-F238E27FC236}">
                  <a16:creationId xmlns:a16="http://schemas.microsoft.com/office/drawing/2014/main" id="{CE29BC23-9FDC-49AF-9845-1B10C475F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CEBF1EEC-5B27-4C9D-97E8-E5765818576C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196" name="Line 5">
              <a:extLst>
                <a:ext uri="{FF2B5EF4-FFF2-40B4-BE49-F238E27FC236}">
                  <a16:creationId xmlns:a16="http://schemas.microsoft.com/office/drawing/2014/main" id="{C08A105F-0FBB-45DA-8E71-398471A6D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Line 6">
              <a:extLst>
                <a:ext uri="{FF2B5EF4-FFF2-40B4-BE49-F238E27FC236}">
                  <a16:creationId xmlns:a16="http://schemas.microsoft.com/office/drawing/2014/main" id="{935AC663-DF1B-4DD1-A3A1-5452D7909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Line 7">
              <a:extLst>
                <a:ext uri="{FF2B5EF4-FFF2-40B4-BE49-F238E27FC236}">
                  <a16:creationId xmlns:a16="http://schemas.microsoft.com/office/drawing/2014/main" id="{72AB2BA9-12C8-4E36-B61C-9776FC27A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" name="Line 8">
              <a:extLst>
                <a:ext uri="{FF2B5EF4-FFF2-40B4-BE49-F238E27FC236}">
                  <a16:creationId xmlns:a16="http://schemas.microsoft.com/office/drawing/2014/main" id="{6F65BC64-2C41-485B-A59D-12CE776CF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" name="Line 9">
              <a:extLst>
                <a:ext uri="{FF2B5EF4-FFF2-40B4-BE49-F238E27FC236}">
                  <a16:creationId xmlns:a16="http://schemas.microsoft.com/office/drawing/2014/main" id="{B2D9F368-2AAE-44A0-B2B8-6DA713F7D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" name="Text Box 10">
              <a:extLst>
                <a:ext uri="{FF2B5EF4-FFF2-40B4-BE49-F238E27FC236}">
                  <a16:creationId xmlns:a16="http://schemas.microsoft.com/office/drawing/2014/main" id="{6FF716F1-9F28-440C-BC83-1200FAD2F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202" name="Text Box 11">
              <a:extLst>
                <a:ext uri="{FF2B5EF4-FFF2-40B4-BE49-F238E27FC236}">
                  <a16:creationId xmlns:a16="http://schemas.microsoft.com/office/drawing/2014/main" id="{A5CD3CF3-1086-4081-A9BE-E76C2C4BA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203" name="Text Box 12">
              <a:extLst>
                <a:ext uri="{FF2B5EF4-FFF2-40B4-BE49-F238E27FC236}">
                  <a16:creationId xmlns:a16="http://schemas.microsoft.com/office/drawing/2014/main" id="{57356F89-BB14-4750-80A3-FB8048C4E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204" name="Line 13">
              <a:extLst>
                <a:ext uri="{FF2B5EF4-FFF2-40B4-BE49-F238E27FC236}">
                  <a16:creationId xmlns:a16="http://schemas.microsoft.com/office/drawing/2014/main" id="{AF8F847D-1F7F-406E-8E20-EBFD1D337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Line 14">
              <a:extLst>
                <a:ext uri="{FF2B5EF4-FFF2-40B4-BE49-F238E27FC236}">
                  <a16:creationId xmlns:a16="http://schemas.microsoft.com/office/drawing/2014/main" id="{7E3055DE-2D4A-4A6F-B5D2-6F3556319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" name="Line 15">
              <a:extLst>
                <a:ext uri="{FF2B5EF4-FFF2-40B4-BE49-F238E27FC236}">
                  <a16:creationId xmlns:a16="http://schemas.microsoft.com/office/drawing/2014/main" id="{F08EF3DD-677A-480F-B18B-9B3A32EC1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Line 16">
              <a:extLst>
                <a:ext uri="{FF2B5EF4-FFF2-40B4-BE49-F238E27FC236}">
                  <a16:creationId xmlns:a16="http://schemas.microsoft.com/office/drawing/2014/main" id="{8C5B1329-D850-4B5D-82AD-E1D3A8EBC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" name="Line 17">
              <a:extLst>
                <a:ext uri="{FF2B5EF4-FFF2-40B4-BE49-F238E27FC236}">
                  <a16:creationId xmlns:a16="http://schemas.microsoft.com/office/drawing/2014/main" id="{BA323AD7-9A47-4FA2-A9E1-15754FBF6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" name="Text Box 18">
              <a:extLst>
                <a:ext uri="{FF2B5EF4-FFF2-40B4-BE49-F238E27FC236}">
                  <a16:creationId xmlns:a16="http://schemas.microsoft.com/office/drawing/2014/main" id="{8E6519DA-48B3-4BAF-A921-8FE63BEFB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210" name="Text Box 19">
              <a:extLst>
                <a:ext uri="{FF2B5EF4-FFF2-40B4-BE49-F238E27FC236}">
                  <a16:creationId xmlns:a16="http://schemas.microsoft.com/office/drawing/2014/main" id="{D82F1D54-5506-4B87-8DCB-057B5FAEE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211" name="Text Box 20">
              <a:extLst>
                <a:ext uri="{FF2B5EF4-FFF2-40B4-BE49-F238E27FC236}">
                  <a16:creationId xmlns:a16="http://schemas.microsoft.com/office/drawing/2014/main" id="{8E278E0F-24CA-4C89-83A2-2CBBBBF61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grpSp>
        <p:nvGrpSpPr>
          <p:cNvPr id="212" name="组合 211">
            <a:extLst>
              <a:ext uri="{FF2B5EF4-FFF2-40B4-BE49-F238E27FC236}">
                <a16:creationId xmlns:a16="http://schemas.microsoft.com/office/drawing/2014/main" id="{566D715D-51E7-4C61-9201-A4D39A72790A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213" name="Line 5">
              <a:extLst>
                <a:ext uri="{FF2B5EF4-FFF2-40B4-BE49-F238E27FC236}">
                  <a16:creationId xmlns:a16="http://schemas.microsoft.com/office/drawing/2014/main" id="{B7D6E86F-9737-416E-AD72-918B6B620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" name="Line 6">
              <a:extLst>
                <a:ext uri="{FF2B5EF4-FFF2-40B4-BE49-F238E27FC236}">
                  <a16:creationId xmlns:a16="http://schemas.microsoft.com/office/drawing/2014/main" id="{1E106AF7-A709-47B2-91E7-27371C9C5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" name="Line 7">
              <a:extLst>
                <a:ext uri="{FF2B5EF4-FFF2-40B4-BE49-F238E27FC236}">
                  <a16:creationId xmlns:a16="http://schemas.microsoft.com/office/drawing/2014/main" id="{16656687-E70E-4024-A3CC-94769634E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" name="Line 8">
              <a:extLst>
                <a:ext uri="{FF2B5EF4-FFF2-40B4-BE49-F238E27FC236}">
                  <a16:creationId xmlns:a16="http://schemas.microsoft.com/office/drawing/2014/main" id="{4839E0F2-F302-4505-B140-A2F398F7B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" name="Line 9">
              <a:extLst>
                <a:ext uri="{FF2B5EF4-FFF2-40B4-BE49-F238E27FC236}">
                  <a16:creationId xmlns:a16="http://schemas.microsoft.com/office/drawing/2014/main" id="{5332BDF6-A1A2-4BB8-80BF-ED2F5F02D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" name="Text Box 10">
              <a:extLst>
                <a:ext uri="{FF2B5EF4-FFF2-40B4-BE49-F238E27FC236}">
                  <a16:creationId xmlns:a16="http://schemas.microsoft.com/office/drawing/2014/main" id="{C4B5769A-F786-4AF9-9375-60278A84D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219" name="Text Box 11">
              <a:extLst>
                <a:ext uri="{FF2B5EF4-FFF2-40B4-BE49-F238E27FC236}">
                  <a16:creationId xmlns:a16="http://schemas.microsoft.com/office/drawing/2014/main" id="{386E1DA3-B5EC-43B8-ABDC-78D0BCCE2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220" name="Text Box 12">
              <a:extLst>
                <a:ext uri="{FF2B5EF4-FFF2-40B4-BE49-F238E27FC236}">
                  <a16:creationId xmlns:a16="http://schemas.microsoft.com/office/drawing/2014/main" id="{EC2FDD09-4097-4129-A6F8-79E003F59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221" name="Line 13">
              <a:extLst>
                <a:ext uri="{FF2B5EF4-FFF2-40B4-BE49-F238E27FC236}">
                  <a16:creationId xmlns:a16="http://schemas.microsoft.com/office/drawing/2014/main" id="{36C90450-7682-49E3-83E3-492F03022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" name="Line 14">
              <a:extLst>
                <a:ext uri="{FF2B5EF4-FFF2-40B4-BE49-F238E27FC236}">
                  <a16:creationId xmlns:a16="http://schemas.microsoft.com/office/drawing/2014/main" id="{3747B8E2-2D06-464C-A7A3-0492F1F2C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" name="Line 15">
              <a:extLst>
                <a:ext uri="{FF2B5EF4-FFF2-40B4-BE49-F238E27FC236}">
                  <a16:creationId xmlns:a16="http://schemas.microsoft.com/office/drawing/2014/main" id="{880A2277-B91E-413A-9295-FD662786AB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" name="Line 16">
              <a:extLst>
                <a:ext uri="{FF2B5EF4-FFF2-40B4-BE49-F238E27FC236}">
                  <a16:creationId xmlns:a16="http://schemas.microsoft.com/office/drawing/2014/main" id="{8E5EAAAD-DBA0-4AA6-8722-50CEE791D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" name="Line 17">
              <a:extLst>
                <a:ext uri="{FF2B5EF4-FFF2-40B4-BE49-F238E27FC236}">
                  <a16:creationId xmlns:a16="http://schemas.microsoft.com/office/drawing/2014/main" id="{337BC703-559F-42CE-A2E9-C66E3361A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" name="Text Box 18">
              <a:extLst>
                <a:ext uri="{FF2B5EF4-FFF2-40B4-BE49-F238E27FC236}">
                  <a16:creationId xmlns:a16="http://schemas.microsoft.com/office/drawing/2014/main" id="{8DB5E17D-DE6D-4B27-9CE9-D89276FFD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227" name="Text Box 19">
              <a:extLst>
                <a:ext uri="{FF2B5EF4-FFF2-40B4-BE49-F238E27FC236}">
                  <a16:creationId xmlns:a16="http://schemas.microsoft.com/office/drawing/2014/main" id="{99BA766A-F6C2-4289-A4C7-BC0CD6299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228" name="Text Box 20">
              <a:extLst>
                <a:ext uri="{FF2B5EF4-FFF2-40B4-BE49-F238E27FC236}">
                  <a16:creationId xmlns:a16="http://schemas.microsoft.com/office/drawing/2014/main" id="{8B465E14-C526-4F4D-958F-3DE216C7B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grpSp>
        <p:nvGrpSpPr>
          <p:cNvPr id="229" name="组合 228">
            <a:extLst>
              <a:ext uri="{FF2B5EF4-FFF2-40B4-BE49-F238E27FC236}">
                <a16:creationId xmlns:a16="http://schemas.microsoft.com/office/drawing/2014/main" id="{ED274838-EA35-4311-A18F-671DAF9DE6C9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230" name="Line 5">
              <a:extLst>
                <a:ext uri="{FF2B5EF4-FFF2-40B4-BE49-F238E27FC236}">
                  <a16:creationId xmlns:a16="http://schemas.microsoft.com/office/drawing/2014/main" id="{B8BD635A-5784-4C07-972E-98199E820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" name="Line 6">
              <a:extLst>
                <a:ext uri="{FF2B5EF4-FFF2-40B4-BE49-F238E27FC236}">
                  <a16:creationId xmlns:a16="http://schemas.microsoft.com/office/drawing/2014/main" id="{C5CD667E-6207-4264-A8B2-E72204E88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" name="Line 7">
              <a:extLst>
                <a:ext uri="{FF2B5EF4-FFF2-40B4-BE49-F238E27FC236}">
                  <a16:creationId xmlns:a16="http://schemas.microsoft.com/office/drawing/2014/main" id="{4AC7A0BB-D637-4864-B034-5D79D1838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" name="Line 8">
              <a:extLst>
                <a:ext uri="{FF2B5EF4-FFF2-40B4-BE49-F238E27FC236}">
                  <a16:creationId xmlns:a16="http://schemas.microsoft.com/office/drawing/2014/main" id="{DC7EDC1E-B96B-44EB-88E8-0F823811A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" name="Line 9">
              <a:extLst>
                <a:ext uri="{FF2B5EF4-FFF2-40B4-BE49-F238E27FC236}">
                  <a16:creationId xmlns:a16="http://schemas.microsoft.com/office/drawing/2014/main" id="{94E0515A-6015-4DA5-B316-120F70CA5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" name="Text Box 10">
              <a:extLst>
                <a:ext uri="{FF2B5EF4-FFF2-40B4-BE49-F238E27FC236}">
                  <a16:creationId xmlns:a16="http://schemas.microsoft.com/office/drawing/2014/main" id="{A97346DD-EA09-4913-95CE-308D28B4E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236" name="Text Box 11">
              <a:extLst>
                <a:ext uri="{FF2B5EF4-FFF2-40B4-BE49-F238E27FC236}">
                  <a16:creationId xmlns:a16="http://schemas.microsoft.com/office/drawing/2014/main" id="{01405F51-7312-46AB-AE51-2A1ED6B7A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237" name="Text Box 12">
              <a:extLst>
                <a:ext uri="{FF2B5EF4-FFF2-40B4-BE49-F238E27FC236}">
                  <a16:creationId xmlns:a16="http://schemas.microsoft.com/office/drawing/2014/main" id="{3E9B8456-5E61-4AD7-BF6A-977B21653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238" name="Line 13">
              <a:extLst>
                <a:ext uri="{FF2B5EF4-FFF2-40B4-BE49-F238E27FC236}">
                  <a16:creationId xmlns:a16="http://schemas.microsoft.com/office/drawing/2014/main" id="{A5433CFD-5308-490E-8F63-F7F80EB59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Line 14">
              <a:extLst>
                <a:ext uri="{FF2B5EF4-FFF2-40B4-BE49-F238E27FC236}">
                  <a16:creationId xmlns:a16="http://schemas.microsoft.com/office/drawing/2014/main" id="{648EC899-9376-4AE4-AF11-1C54C1B9F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Line 15">
              <a:extLst>
                <a:ext uri="{FF2B5EF4-FFF2-40B4-BE49-F238E27FC236}">
                  <a16:creationId xmlns:a16="http://schemas.microsoft.com/office/drawing/2014/main" id="{3213CFF8-1EEF-4B29-A2F6-51E8CFF07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Line 16">
              <a:extLst>
                <a:ext uri="{FF2B5EF4-FFF2-40B4-BE49-F238E27FC236}">
                  <a16:creationId xmlns:a16="http://schemas.microsoft.com/office/drawing/2014/main" id="{43F6D444-2468-4CEB-9EEE-EB7A32D24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Line 17">
              <a:extLst>
                <a:ext uri="{FF2B5EF4-FFF2-40B4-BE49-F238E27FC236}">
                  <a16:creationId xmlns:a16="http://schemas.microsoft.com/office/drawing/2014/main" id="{5339A273-AE52-442D-B248-8DBDCF0E9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Text Box 18">
              <a:extLst>
                <a:ext uri="{FF2B5EF4-FFF2-40B4-BE49-F238E27FC236}">
                  <a16:creationId xmlns:a16="http://schemas.microsoft.com/office/drawing/2014/main" id="{1E247BFB-4E58-4966-9D58-772E14807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244" name="Text Box 19">
              <a:extLst>
                <a:ext uri="{FF2B5EF4-FFF2-40B4-BE49-F238E27FC236}">
                  <a16:creationId xmlns:a16="http://schemas.microsoft.com/office/drawing/2014/main" id="{A99A40BB-E02E-474E-B7FB-B27FDCD38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245" name="Text Box 20">
              <a:extLst>
                <a:ext uri="{FF2B5EF4-FFF2-40B4-BE49-F238E27FC236}">
                  <a16:creationId xmlns:a16="http://schemas.microsoft.com/office/drawing/2014/main" id="{66E09BFD-48E5-4908-8295-DCE01EA5F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grpSp>
        <p:nvGrpSpPr>
          <p:cNvPr id="365" name="组合 364">
            <a:extLst>
              <a:ext uri="{FF2B5EF4-FFF2-40B4-BE49-F238E27FC236}">
                <a16:creationId xmlns:a16="http://schemas.microsoft.com/office/drawing/2014/main" id="{FC00DA61-FA6C-47B9-A6B6-AAE0CD8BE599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366" name="Line 5">
              <a:extLst>
                <a:ext uri="{FF2B5EF4-FFF2-40B4-BE49-F238E27FC236}">
                  <a16:creationId xmlns:a16="http://schemas.microsoft.com/office/drawing/2014/main" id="{9C67B7CB-9125-4A27-BDA6-211455D30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" name="Line 6">
              <a:extLst>
                <a:ext uri="{FF2B5EF4-FFF2-40B4-BE49-F238E27FC236}">
                  <a16:creationId xmlns:a16="http://schemas.microsoft.com/office/drawing/2014/main" id="{5377EF67-7C31-4907-B0A6-DE39C182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" name="Line 7">
              <a:extLst>
                <a:ext uri="{FF2B5EF4-FFF2-40B4-BE49-F238E27FC236}">
                  <a16:creationId xmlns:a16="http://schemas.microsoft.com/office/drawing/2014/main" id="{24CA46BA-21D0-466D-B1DA-E111D14E2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" name="Line 8">
              <a:extLst>
                <a:ext uri="{FF2B5EF4-FFF2-40B4-BE49-F238E27FC236}">
                  <a16:creationId xmlns:a16="http://schemas.microsoft.com/office/drawing/2014/main" id="{5C309DE5-3C9F-4936-B7C6-1822D5BB5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" name="Line 9">
              <a:extLst>
                <a:ext uri="{FF2B5EF4-FFF2-40B4-BE49-F238E27FC236}">
                  <a16:creationId xmlns:a16="http://schemas.microsoft.com/office/drawing/2014/main" id="{3EF902FE-6232-4A02-90B1-D0A34FF95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1" name="Text Box 10">
              <a:extLst>
                <a:ext uri="{FF2B5EF4-FFF2-40B4-BE49-F238E27FC236}">
                  <a16:creationId xmlns:a16="http://schemas.microsoft.com/office/drawing/2014/main" id="{E0B3B209-BCBE-40F0-819A-3FF734EE1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372" name="Text Box 11">
              <a:extLst>
                <a:ext uri="{FF2B5EF4-FFF2-40B4-BE49-F238E27FC236}">
                  <a16:creationId xmlns:a16="http://schemas.microsoft.com/office/drawing/2014/main" id="{3993850D-BC63-4945-BB14-4F48A5C38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373" name="Text Box 12">
              <a:extLst>
                <a:ext uri="{FF2B5EF4-FFF2-40B4-BE49-F238E27FC236}">
                  <a16:creationId xmlns:a16="http://schemas.microsoft.com/office/drawing/2014/main" id="{45EDFE7F-9F51-4A69-B617-B95FD085B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374" name="Line 13">
              <a:extLst>
                <a:ext uri="{FF2B5EF4-FFF2-40B4-BE49-F238E27FC236}">
                  <a16:creationId xmlns:a16="http://schemas.microsoft.com/office/drawing/2014/main" id="{E342BFE7-4BB4-4A0A-A941-B9FBE0D36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5" name="Line 14">
              <a:extLst>
                <a:ext uri="{FF2B5EF4-FFF2-40B4-BE49-F238E27FC236}">
                  <a16:creationId xmlns:a16="http://schemas.microsoft.com/office/drawing/2014/main" id="{073A291E-5D00-4AF9-B694-89764601FE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6" name="Line 15">
              <a:extLst>
                <a:ext uri="{FF2B5EF4-FFF2-40B4-BE49-F238E27FC236}">
                  <a16:creationId xmlns:a16="http://schemas.microsoft.com/office/drawing/2014/main" id="{8D476D52-F244-4A13-B8B9-07F86ACE8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7" name="Line 16">
              <a:extLst>
                <a:ext uri="{FF2B5EF4-FFF2-40B4-BE49-F238E27FC236}">
                  <a16:creationId xmlns:a16="http://schemas.microsoft.com/office/drawing/2014/main" id="{1E2121FA-79BA-4BC5-8C2D-A7B9808DB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" name="Line 17">
              <a:extLst>
                <a:ext uri="{FF2B5EF4-FFF2-40B4-BE49-F238E27FC236}">
                  <a16:creationId xmlns:a16="http://schemas.microsoft.com/office/drawing/2014/main" id="{00B7AE8B-D2D4-40D5-A3EA-419E2E4B2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" name="Text Box 18">
              <a:extLst>
                <a:ext uri="{FF2B5EF4-FFF2-40B4-BE49-F238E27FC236}">
                  <a16:creationId xmlns:a16="http://schemas.microsoft.com/office/drawing/2014/main" id="{61824ED1-9A1F-47BA-8257-0ED5C0346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380" name="Text Box 19">
              <a:extLst>
                <a:ext uri="{FF2B5EF4-FFF2-40B4-BE49-F238E27FC236}">
                  <a16:creationId xmlns:a16="http://schemas.microsoft.com/office/drawing/2014/main" id="{E560FAA3-EE00-4A98-B722-CD3C34CBB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381" name="Text Box 4">
              <a:extLst>
                <a:ext uri="{FF2B5EF4-FFF2-40B4-BE49-F238E27FC236}">
                  <a16:creationId xmlns:a16="http://schemas.microsoft.com/office/drawing/2014/main" id="{66FE747F-3D9F-4269-8CED-A6B2B9B38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grpSp>
        <p:nvGrpSpPr>
          <p:cNvPr id="410" name="组合 409">
            <a:extLst>
              <a:ext uri="{FF2B5EF4-FFF2-40B4-BE49-F238E27FC236}">
                <a16:creationId xmlns:a16="http://schemas.microsoft.com/office/drawing/2014/main" id="{2EFEF67B-009F-4186-939A-AAB9AA47C47A}"/>
              </a:ext>
            </a:extLst>
          </p:cNvPr>
          <p:cNvGrpSpPr/>
          <p:nvPr/>
        </p:nvGrpSpPr>
        <p:grpSpPr>
          <a:xfrm>
            <a:off x="4332188" y="1088598"/>
            <a:ext cx="4572000" cy="5257800"/>
            <a:chOff x="1485900" y="1295400"/>
            <a:chExt cx="4572000" cy="5257800"/>
          </a:xfrm>
        </p:grpSpPr>
        <p:sp>
          <p:nvSpPr>
            <p:cNvPr id="411" name="Text Box 5">
              <a:extLst>
                <a:ext uri="{FF2B5EF4-FFF2-40B4-BE49-F238E27FC236}">
                  <a16:creationId xmlns:a16="http://schemas.microsoft.com/office/drawing/2014/main" id="{499659E8-6E71-4586-AB1B-E5A550C78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24384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Decode instruction</a:t>
              </a:r>
            </a:p>
          </p:txBody>
        </p:sp>
        <p:sp>
          <p:nvSpPr>
            <p:cNvPr id="412" name="Line 18">
              <a:extLst>
                <a:ext uri="{FF2B5EF4-FFF2-40B4-BE49-F238E27FC236}">
                  <a16:creationId xmlns:a16="http://schemas.microsoft.com/office/drawing/2014/main" id="{E1FE6765-6C03-4747-B80A-4BFFAA0BC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2057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3" name="Line 19">
              <a:extLst>
                <a:ext uri="{FF2B5EF4-FFF2-40B4-BE49-F238E27FC236}">
                  <a16:creationId xmlns:a16="http://schemas.microsoft.com/office/drawing/2014/main" id="{E068C8B8-A38F-440B-865C-B335D38F25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2895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4" name="Line 20">
              <a:extLst>
                <a:ext uri="{FF2B5EF4-FFF2-40B4-BE49-F238E27FC236}">
                  <a16:creationId xmlns:a16="http://schemas.microsoft.com/office/drawing/2014/main" id="{A624E242-6797-41C5-AE4C-59942618E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3733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5" name="Line 21">
              <a:extLst>
                <a:ext uri="{FF2B5EF4-FFF2-40B4-BE49-F238E27FC236}">
                  <a16:creationId xmlns:a16="http://schemas.microsoft.com/office/drawing/2014/main" id="{A72B1B14-29E1-4ECC-8FC7-95FAAEEF5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4572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6" name="Line 22">
              <a:extLst>
                <a:ext uri="{FF2B5EF4-FFF2-40B4-BE49-F238E27FC236}">
                  <a16:creationId xmlns:a16="http://schemas.microsoft.com/office/drawing/2014/main" id="{F27CD61D-81B1-4063-B31B-3B4DDEC1C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5410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7" name="Text Box 6">
              <a:extLst>
                <a:ext uri="{FF2B5EF4-FFF2-40B4-BE49-F238E27FC236}">
                  <a16:creationId xmlns:a16="http://schemas.microsoft.com/office/drawing/2014/main" id="{11AEBB06-2D28-4941-941E-B84008659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32766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Evaluate address</a:t>
              </a:r>
            </a:p>
          </p:txBody>
        </p:sp>
        <p:sp>
          <p:nvSpPr>
            <p:cNvPr id="418" name="Text Box 7">
              <a:extLst>
                <a:ext uri="{FF2B5EF4-FFF2-40B4-BE49-F238E27FC236}">
                  <a16:creationId xmlns:a16="http://schemas.microsoft.com/office/drawing/2014/main" id="{4599A864-B9F7-41A5-9B30-4281AD87C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41148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Fetch operands from memory</a:t>
              </a:r>
            </a:p>
          </p:txBody>
        </p:sp>
        <p:sp>
          <p:nvSpPr>
            <p:cNvPr id="419" name="Text Box 8">
              <a:extLst>
                <a:ext uri="{FF2B5EF4-FFF2-40B4-BE49-F238E27FC236}">
                  <a16:creationId xmlns:a16="http://schemas.microsoft.com/office/drawing/2014/main" id="{915CB8EB-08B6-435D-AB2E-D52262516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49530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Execute operation</a:t>
              </a:r>
            </a:p>
          </p:txBody>
        </p:sp>
        <p:sp>
          <p:nvSpPr>
            <p:cNvPr id="420" name="Line 25">
              <a:extLst>
                <a:ext uri="{FF2B5EF4-FFF2-40B4-BE49-F238E27FC236}">
                  <a16:creationId xmlns:a16="http://schemas.microsoft.com/office/drawing/2014/main" id="{8ED6954C-4B37-49FE-B865-81EE0FC38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62484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1" name="Line 26">
              <a:extLst>
                <a:ext uri="{FF2B5EF4-FFF2-40B4-BE49-F238E27FC236}">
                  <a16:creationId xmlns:a16="http://schemas.microsoft.com/office/drawing/2014/main" id="{571A197E-6C12-4596-825A-FCD9C7D445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5900" y="6553200"/>
              <a:ext cx="838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2" name="Line 27">
              <a:extLst>
                <a:ext uri="{FF2B5EF4-FFF2-40B4-BE49-F238E27FC236}">
                  <a16:creationId xmlns:a16="http://schemas.microsoft.com/office/drawing/2014/main" id="{977D1710-19A5-4451-B333-FBCD4B8DB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5900" y="12954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3" name="Line 28">
              <a:extLst>
                <a:ext uri="{FF2B5EF4-FFF2-40B4-BE49-F238E27FC236}">
                  <a16:creationId xmlns:a16="http://schemas.microsoft.com/office/drawing/2014/main" id="{4917E206-E161-4217-AD67-670742F1A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900" y="1295400"/>
              <a:ext cx="838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4" name="Line 29">
              <a:extLst>
                <a:ext uri="{FF2B5EF4-FFF2-40B4-BE49-F238E27FC236}">
                  <a16:creationId xmlns:a16="http://schemas.microsoft.com/office/drawing/2014/main" id="{C4FC8033-3E10-44A6-B874-6A7C753CB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12954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5" name="Text Box 9">
              <a:extLst>
                <a:ext uri="{FF2B5EF4-FFF2-40B4-BE49-F238E27FC236}">
                  <a16:creationId xmlns:a16="http://schemas.microsoft.com/office/drawing/2014/main" id="{36ED69CF-14C4-4CEE-B3C4-91BE25467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57912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Store result</a:t>
              </a:r>
            </a:p>
          </p:txBody>
        </p:sp>
        <p:sp>
          <p:nvSpPr>
            <p:cNvPr id="426" name="Text Box 4">
              <a:extLst>
                <a:ext uri="{FF2B5EF4-FFF2-40B4-BE49-F238E27FC236}">
                  <a16:creationId xmlns:a16="http://schemas.microsoft.com/office/drawing/2014/main" id="{D4228915-5687-48B9-A358-2EF3B98DD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16002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Fetch instruction from memory</a:t>
              </a:r>
            </a:p>
          </p:txBody>
        </p:sp>
      </p:grpSp>
      <p:sp>
        <p:nvSpPr>
          <p:cNvPr id="141" name="箭头: 右 140">
            <a:extLst>
              <a:ext uri="{FF2B5EF4-FFF2-40B4-BE49-F238E27FC236}">
                <a16:creationId xmlns:a16="http://schemas.microsoft.com/office/drawing/2014/main" id="{15E63F76-FE48-45C7-B5CE-67D9F11A7303}"/>
              </a:ext>
            </a:extLst>
          </p:cNvPr>
          <p:cNvSpPr/>
          <p:nvPr/>
        </p:nvSpPr>
        <p:spPr bwMode="auto">
          <a:xfrm>
            <a:off x="452064" y="1299255"/>
            <a:ext cx="1008112" cy="648072"/>
          </a:xfrm>
          <a:prstGeom prst="rightArrow">
            <a:avLst>
              <a:gd name="adj1" fmla="val 50000"/>
              <a:gd name="adj2" fmla="val 63803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18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PC</a:t>
            </a:r>
            <a:endParaRPr kumimoji="0" lang="zh-CN" altLang="en-US" sz="28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81E8573-46D3-491C-B754-6331B58F52FD}"/>
              </a:ext>
            </a:extLst>
          </p:cNvPr>
          <p:cNvGrpSpPr/>
          <p:nvPr/>
        </p:nvGrpSpPr>
        <p:grpSpPr>
          <a:xfrm>
            <a:off x="2915816" y="1393398"/>
            <a:ext cx="1187770" cy="466725"/>
            <a:chOff x="2915816" y="1393398"/>
            <a:chExt cx="1187770" cy="466725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B899506D-FD81-44CC-8030-E3C8646C998F}"/>
                </a:ext>
              </a:extLst>
            </p:cNvPr>
            <p:cNvSpPr txBox="1"/>
            <p:nvPr/>
          </p:nvSpPr>
          <p:spPr>
            <a:xfrm>
              <a:off x="3289128" y="142670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baseline="0" dirty="0"/>
                <a:t>IR</a:t>
              </a:r>
              <a:endParaRPr lang="zh-CN" altLang="en-US" sz="2000" b="1" baseline="0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C296E71-4D43-4C5B-9E3D-749011B73913}"/>
                </a:ext>
              </a:extLst>
            </p:cNvPr>
            <p:cNvSpPr/>
            <p:nvPr/>
          </p:nvSpPr>
          <p:spPr bwMode="auto">
            <a:xfrm>
              <a:off x="2915816" y="1393398"/>
              <a:ext cx="1187770" cy="46672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5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2-中文">
  <a:themeElements>
    <a:clrScheme name="学术交流模板2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2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学术交流模板2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4395</TotalTime>
  <Pages>0</Pages>
  <Words>5283</Words>
  <Characters>0</Characters>
  <Application>Microsoft Office PowerPoint</Application>
  <DocSecurity>0</DocSecurity>
  <PresentationFormat>全屏显示(4:3)</PresentationFormat>
  <Lines>0</Lines>
  <Paragraphs>3250</Paragraphs>
  <Slides>56</Slides>
  <Notes>46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56</vt:i4>
      </vt:variant>
    </vt:vector>
  </HeadingPairs>
  <TitlesOfParts>
    <vt:vector size="83" baseType="lpstr">
      <vt:lpstr>CourierPS</vt:lpstr>
      <vt:lpstr>Gungsuh</vt:lpstr>
      <vt:lpstr>等线</vt:lpstr>
      <vt:lpstr>仿宋</vt:lpstr>
      <vt:lpstr>黑体</vt:lpstr>
      <vt:lpstr>华文新魏</vt:lpstr>
      <vt:lpstr>楷体</vt:lpstr>
      <vt:lpstr>宋体</vt:lpstr>
      <vt:lpstr>微软雅黑</vt:lpstr>
      <vt:lpstr>Arial</vt:lpstr>
      <vt:lpstr>Arial Narrow</vt:lpstr>
      <vt:lpstr>Calibri</vt:lpstr>
      <vt:lpstr>Franklin Gothic Book</vt:lpstr>
      <vt:lpstr>Franklin Gothic Demi</vt:lpstr>
      <vt:lpstr>Garamond</vt:lpstr>
      <vt:lpstr>Miriam Fixed</vt:lpstr>
      <vt:lpstr>Tahoma</vt:lpstr>
      <vt:lpstr>Times</vt:lpstr>
      <vt:lpstr>Times New Roman</vt:lpstr>
      <vt:lpstr>Wingdings</vt:lpstr>
      <vt:lpstr>Wingdings 3</vt:lpstr>
      <vt:lpstr>1_Office 主题​​</vt:lpstr>
      <vt:lpstr>学术交流模板2-中文</vt:lpstr>
      <vt:lpstr>学术交流模板3-中文</vt:lpstr>
      <vt:lpstr>2_Office 主题​​</vt:lpstr>
      <vt:lpstr>CorelDRAW</vt:lpstr>
      <vt:lpstr>Image</vt:lpstr>
      <vt:lpstr>Chapter 5-1   The LC-3 Operate Instructions</vt:lpstr>
      <vt:lpstr>PowerPoint 演示文稿</vt:lpstr>
      <vt:lpstr>PowerPoint 演示文稿</vt:lpstr>
      <vt:lpstr>Approach: Bottom Up </vt:lpstr>
      <vt:lpstr>Approach: Bottom Up </vt:lpstr>
      <vt:lpstr>Great Idea #2 Von Neumann Structure  （Architecture Model）</vt:lpstr>
      <vt:lpstr>Great Idea #1 Turing Machine （Computational Model)</vt:lpstr>
      <vt:lpstr>Great Idea #1 Turing Machine （Computataional Model)</vt:lpstr>
      <vt:lpstr>Instruction Processing: State Transition</vt:lpstr>
      <vt:lpstr>Instruction Processing: Finite State Automata</vt:lpstr>
      <vt:lpstr>Today</vt:lpstr>
      <vt:lpstr>PowerPoint 演示文稿</vt:lpstr>
      <vt:lpstr>Great Idea #4: Software and Hardware Co-design </vt:lpstr>
      <vt:lpstr>Great Idea #3: Abstraction Helps Us Manage Complexity</vt:lpstr>
      <vt:lpstr>PowerPoint 演示文稿</vt:lpstr>
      <vt:lpstr>Instruction Set Architecture</vt:lpstr>
      <vt:lpstr>LC-3 Overview: Memory and Registers</vt:lpstr>
      <vt:lpstr>LC-3 Overview: Memory Map</vt:lpstr>
      <vt:lpstr>LC-3 Overview: Instruction Set</vt:lpstr>
      <vt:lpstr>LC-3 ISA Overview </vt:lpstr>
      <vt:lpstr>PowerPoint 演示文稿</vt:lpstr>
      <vt:lpstr>Operate Instructions</vt:lpstr>
      <vt:lpstr>LC-3 ISA Operate Instructions</vt:lpstr>
      <vt:lpstr>Operate Instructions Overview</vt:lpstr>
      <vt:lpstr>PowerPoint 演示文稿</vt:lpstr>
      <vt:lpstr>NOT (Register)</vt:lpstr>
      <vt:lpstr>Signals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NOT (Register): NOT  R3, R5</vt:lpstr>
      <vt:lpstr>ADD/AND (Register)</vt:lpstr>
      <vt:lpstr>PowerPoint 演示文稿</vt:lpstr>
      <vt:lpstr>PowerPoint 演示文稿</vt:lpstr>
      <vt:lpstr>PowerPoint 演示文稿</vt:lpstr>
      <vt:lpstr>PowerPoint 演示文稿</vt:lpstr>
      <vt:lpstr>AND (Register): AND R3, R5, R1 </vt:lpstr>
      <vt:lpstr>ADD/AND (Immediate)</vt:lpstr>
      <vt:lpstr>PowerPoint 演示文稿</vt:lpstr>
      <vt:lpstr>PowerPoint 演示文稿</vt:lpstr>
      <vt:lpstr>PowerPoint 演示文稿</vt:lpstr>
      <vt:lpstr>PowerPoint 演示文稿</vt:lpstr>
      <vt:lpstr>ADD (Immediate)  ADD R1, R5, #-2  </vt:lpstr>
      <vt:lpstr>Using Operate Instructions</vt:lpstr>
      <vt:lpstr>PowerPoint 演示文稿</vt:lpstr>
      <vt:lpstr>Great Idea #4: Software and Hardware Co-design</vt:lpstr>
      <vt:lpstr>PowerPoint 演示文稿</vt:lpstr>
      <vt:lpstr>Operate Instructions</vt:lpstr>
      <vt:lpstr>PowerPoint 演示文稿</vt:lpstr>
      <vt:lpstr>PowerPoint 演示文稿</vt:lpstr>
      <vt:lpstr>Next Lecture: Data Movement  Instructions</vt:lpstr>
      <vt:lpstr>Reading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zhang hui</cp:lastModifiedBy>
  <cp:revision>622</cp:revision>
  <cp:lastPrinted>1601-01-01T00:00:00Z</cp:lastPrinted>
  <dcterms:created xsi:type="dcterms:W3CDTF">2012-09-03T16:09:03Z</dcterms:created>
  <dcterms:modified xsi:type="dcterms:W3CDTF">2023-10-19T12:21:33Z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