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54" r:id="rId2"/>
    <p:sldMasterId id="2147483869" r:id="rId3"/>
  </p:sldMasterIdLst>
  <p:notesMasterIdLst>
    <p:notesMasterId r:id="rId82"/>
  </p:notesMasterIdLst>
  <p:sldIdLst>
    <p:sldId id="1541" r:id="rId4"/>
    <p:sldId id="1561" r:id="rId5"/>
    <p:sldId id="1699" r:id="rId6"/>
    <p:sldId id="692" r:id="rId7"/>
    <p:sldId id="493" r:id="rId8"/>
    <p:sldId id="424" r:id="rId9"/>
    <p:sldId id="1702" r:id="rId10"/>
    <p:sldId id="1695" r:id="rId11"/>
    <p:sldId id="559" r:id="rId12"/>
    <p:sldId id="570" r:id="rId13"/>
    <p:sldId id="1690" r:id="rId14"/>
    <p:sldId id="342" r:id="rId15"/>
    <p:sldId id="343" r:id="rId16"/>
    <p:sldId id="344" r:id="rId17"/>
    <p:sldId id="505" r:id="rId18"/>
    <p:sldId id="425" r:id="rId19"/>
    <p:sldId id="426" r:id="rId20"/>
    <p:sldId id="427" r:id="rId21"/>
    <p:sldId id="428" r:id="rId22"/>
    <p:sldId id="429" r:id="rId23"/>
    <p:sldId id="430" r:id="rId24"/>
    <p:sldId id="345" r:id="rId25"/>
    <p:sldId id="431" r:id="rId26"/>
    <p:sldId id="432" r:id="rId27"/>
    <p:sldId id="433" r:id="rId28"/>
    <p:sldId id="434" r:id="rId29"/>
    <p:sldId id="436" r:id="rId30"/>
    <p:sldId id="435" r:id="rId31"/>
    <p:sldId id="1700" r:id="rId32"/>
    <p:sldId id="346" r:id="rId33"/>
    <p:sldId id="347" r:id="rId34"/>
    <p:sldId id="506" r:id="rId35"/>
    <p:sldId id="437" r:id="rId36"/>
    <p:sldId id="438" r:id="rId37"/>
    <p:sldId id="439" r:id="rId38"/>
    <p:sldId id="440" r:id="rId39"/>
    <p:sldId id="441" r:id="rId40"/>
    <p:sldId id="443" r:id="rId41"/>
    <p:sldId id="444" r:id="rId42"/>
    <p:sldId id="442" r:id="rId43"/>
    <p:sldId id="348" r:id="rId44"/>
    <p:sldId id="445" r:id="rId45"/>
    <p:sldId id="446" r:id="rId46"/>
    <p:sldId id="447" r:id="rId47"/>
    <p:sldId id="448" r:id="rId48"/>
    <p:sldId id="451" r:id="rId49"/>
    <p:sldId id="452" r:id="rId50"/>
    <p:sldId id="449" r:id="rId51"/>
    <p:sldId id="450" r:id="rId52"/>
    <p:sldId id="349" r:id="rId53"/>
    <p:sldId id="350" r:id="rId54"/>
    <p:sldId id="508" r:id="rId55"/>
    <p:sldId id="453" r:id="rId56"/>
    <p:sldId id="454" r:id="rId57"/>
    <p:sldId id="455" r:id="rId58"/>
    <p:sldId id="456" r:id="rId59"/>
    <p:sldId id="457" r:id="rId60"/>
    <p:sldId id="458" r:id="rId61"/>
    <p:sldId id="351" r:id="rId62"/>
    <p:sldId id="459" r:id="rId63"/>
    <p:sldId id="460" r:id="rId64"/>
    <p:sldId id="461" r:id="rId65"/>
    <p:sldId id="462" r:id="rId66"/>
    <p:sldId id="465" r:id="rId67"/>
    <p:sldId id="466" r:id="rId68"/>
    <p:sldId id="352" r:id="rId69"/>
    <p:sldId id="353" r:id="rId70"/>
    <p:sldId id="509" r:id="rId71"/>
    <p:sldId id="467" r:id="rId72"/>
    <p:sldId id="468" r:id="rId73"/>
    <p:sldId id="469" r:id="rId74"/>
    <p:sldId id="470" r:id="rId75"/>
    <p:sldId id="354" r:id="rId76"/>
    <p:sldId id="1701" r:id="rId77"/>
    <p:sldId id="496" r:id="rId78"/>
    <p:sldId id="414" r:id="rId79"/>
    <p:sldId id="1703" r:id="rId80"/>
    <p:sldId id="498" r:id="rId81"/>
  </p:sldIdLst>
  <p:sldSz cx="9144000" cy="6858000" type="screen4x3"/>
  <p:notesSz cx="7102475" cy="102330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E60A5"/>
    <a:srgbClr val="333399"/>
    <a:srgbClr val="003399"/>
    <a:srgbClr val="0000FF"/>
    <a:srgbClr val="CCFFFF"/>
    <a:srgbClr val="FFCCFF"/>
    <a:srgbClr val="0074BF"/>
    <a:srgbClr val="A6E0E0"/>
    <a:srgbClr val="CC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8" autoAdjust="0"/>
    <p:restoredTop sz="86390" autoAdjust="0"/>
  </p:normalViewPr>
  <p:slideViewPr>
    <p:cSldViewPr>
      <p:cViewPr varScale="1">
        <p:scale>
          <a:sx n="103" d="100"/>
          <a:sy n="103" d="100"/>
        </p:scale>
        <p:origin x="2026" y="8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5552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448" y="0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2023/11/2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448" y="9719598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31B920D1-8660-49EC-A01C-14FD68A65A8E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74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95E72EBF-3B93-4643-ADD2-0ECAB28B78CF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14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185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55327C34-C641-4100-93D8-0F91E49AC283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15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949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8301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5541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3074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2585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911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4110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46EB0357-5E2A-4B60-9178-7C8669010743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22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94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4334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8784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3499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6236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7483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7257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29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25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B061C07F-D012-4924-94FE-9AD89112316F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31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333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55327C34-C641-4100-93D8-0F91E49AC283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32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5125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206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52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8807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36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700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895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32795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605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3457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7A8A8894-8C84-4771-927A-142086E639E0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41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791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2967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799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570">
              <a:defRPr/>
            </a:pPr>
            <a:fld id="{36616E1B-D57C-4DD9-8C78-E9F14A888E6F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593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8545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12478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15801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0059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40372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7936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091D9F9-E7FA-45FC-924C-FB3561F0623D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51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0602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55327C34-C641-4100-93D8-0F91E49AC283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52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5844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32257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54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73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8023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85072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13471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57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2888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16605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297496F7-A7DE-4899-B1A9-13E4065EF16F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59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8087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3521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61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75554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62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40962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63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52374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64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507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1487" cy="4165600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777" y="5278181"/>
            <a:ext cx="5162447" cy="4999259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46197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65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82950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7CECE05-36B8-414C-8543-D70EF99187E7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67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57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55327C34-C641-4100-93D8-0F91E49AC283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68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444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69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9238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70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5133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71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93165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72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81976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B43B1DD3-55B4-411B-ADC1-867427A8EF49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73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426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74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490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2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450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77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911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1487" cy="4165600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777" y="5278181"/>
            <a:ext cx="5162447" cy="4999259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0113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656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618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6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585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9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6967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34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992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4345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096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1004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6903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13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2023/11/2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32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90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96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47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0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6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48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73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35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57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27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2471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2023/11/2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2023/11/2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59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8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2023/11/2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56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5-2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LC-3 Data Movement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Instructions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/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</a:t>
            </a:r>
            <a:r>
              <a:rPr lang="en-US" altLang="zh-CN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.01</a:t>
            </a:r>
            <a:r>
              <a: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BDE2E4-2FD9-4C99-AFC9-4A5A074C9E70}"/>
              </a:ext>
            </a:extLst>
          </p:cNvPr>
          <p:cNvSpPr txBox="1"/>
          <p:nvPr/>
        </p:nvSpPr>
        <p:spPr>
          <a:xfrm>
            <a:off x="2406644" y="5019680"/>
            <a:ext cx="4326248" cy="90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Overview: </a:t>
            </a:r>
            <a:r>
              <a:rPr lang="en-US" altLang="zh-CN" dirty="0"/>
              <a:t>Memory Map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6AFFD-C3BD-4EE6-B713-ECC62B3C1FDF}" type="datetime1">
              <a:rPr lang="zh-CN" altLang="en-US" smtClean="0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56176" y="6564119"/>
            <a:ext cx="2743200" cy="244475"/>
          </a:xfrm>
        </p:spPr>
        <p:txBody>
          <a:bodyPr/>
          <a:lstStyle/>
          <a:p>
            <a:pPr>
              <a:defRPr/>
            </a:pPr>
            <a:fld id="{9D51C7DF-C7BE-4EB5-A329-87F30D195B6D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23928" y="2977207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PC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923928" y="3573016"/>
            <a:ext cx="15697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R4(Global pointer)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968068" y="5569495"/>
            <a:ext cx="15377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R6 (stack pointer)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419872" y="3717032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419872" y="3114284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419872" y="5733256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971600" y="4598733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zh-CN" sz="1200" b="1" baseline="0" dirty="0"/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971600" y="6124115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rgbClr val="FFFF00"/>
                </a:solidFill>
              </a:rPr>
              <a:t>Device Register </a:t>
            </a:r>
          </a:p>
          <a:p>
            <a:pPr algn="ctr"/>
            <a:r>
              <a:rPr lang="en-US" altLang="zh-CN" sz="1200" b="1" baseline="0" dirty="0">
                <a:solidFill>
                  <a:srgbClr val="FFFF00"/>
                </a:solidFill>
              </a:rPr>
              <a:t>Addresses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215608" y="9651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0x0000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15608" y="63540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0xFFFF</a:t>
            </a: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971600" y="1011555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rgbClr val="FFFF00"/>
                </a:solidFill>
                <a:ea typeface="宋体" panose="02010600030101010101" pitchFamily="2" charset="-122"/>
              </a:rPr>
              <a:t>Trap Vector Table</a:t>
            </a:r>
            <a:r>
              <a:rPr lang="zh-CN" altLang="en-US" sz="1200" b="1" baseline="0" dirty="0">
                <a:solidFill>
                  <a:srgbClr val="FFFF00"/>
                </a:solidFill>
                <a:ea typeface="宋体" panose="02010600030101010101" pitchFamily="2" charset="-122"/>
              </a:rPr>
              <a:t> </a:t>
            </a:r>
            <a:endParaRPr lang="en-US" altLang="zh-CN" sz="1200" b="1" baseline="0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971600" y="1550678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rgbClr val="FFFF00"/>
                </a:solidFill>
                <a:ea typeface="宋体" panose="02010600030101010101" pitchFamily="2" charset="-122"/>
              </a:rPr>
              <a:t>Interrupt Vector Table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971600" y="2080438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</a:rPr>
              <a:t>Operating System </a:t>
            </a:r>
          </a:p>
          <a:p>
            <a:pPr algn="ctr"/>
            <a:r>
              <a:rPr lang="en-US" altLang="zh-CN" sz="1200" b="1" baseline="0" dirty="0">
                <a:solidFill>
                  <a:schemeClr val="bg1"/>
                </a:solidFill>
              </a:rPr>
              <a:t>and Supervisor Stack</a:t>
            </a: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215608" y="131054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0x00FF</a:t>
            </a:r>
            <a:r>
              <a:rPr lang="zh-CN" altLang="en-US" sz="1200" b="1" baseline="0" dirty="0">
                <a:latin typeface="CourierPS" pitchFamily="49" charset="0"/>
                <a:ea typeface="宋体" panose="02010600030101010101" pitchFamily="2" charset="-122"/>
              </a:rPr>
              <a:t> </a:t>
            </a:r>
            <a:endParaRPr lang="en-US" altLang="zh-CN" sz="1200" b="1" baseline="0" dirty="0">
              <a:latin typeface="CourierPS" pitchFamily="49" charset="0"/>
              <a:ea typeface="宋体" panose="02010600030101010101" pitchFamily="2" charset="-122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215608" y="152657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0x0100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15608" y="1834350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0x01FF</a:t>
            </a:r>
            <a:r>
              <a:rPr lang="zh-CN" altLang="en-US" sz="1200" b="1" baseline="0" dirty="0">
                <a:latin typeface="CourierPS" pitchFamily="49" charset="0"/>
                <a:ea typeface="宋体" panose="02010600030101010101" pitchFamily="2" charset="-122"/>
              </a:rPr>
              <a:t> </a:t>
            </a:r>
            <a:endParaRPr lang="en-US" altLang="zh-CN" sz="1200" b="1" baseline="0" dirty="0">
              <a:latin typeface="CourierPS" pitchFamily="49" charset="0"/>
              <a:ea typeface="宋体" panose="02010600030101010101" pitchFamily="2" charset="-122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15608" y="2050374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0x0200</a:t>
            </a: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209964" y="278092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0x2FFF</a:t>
            </a: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09964" y="299695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0x3000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215608" y="588674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0xFDFF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215608" y="6104329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0xFE00</a:t>
            </a: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971600" y="5661248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Run-time stack</a:t>
            </a:r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971600" y="2996952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Program Text</a:t>
            </a: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971600" y="3658337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Global data section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971600" y="4149080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Heap (for dynamically </a:t>
            </a:r>
          </a:p>
          <a:p>
            <a:pPr algn="ctr"/>
            <a:r>
              <a:rPr lang="en-US" altLang="zh-CN" sz="1200" b="1" baseline="0" dirty="0"/>
              <a:t>allocated memory)</a:t>
            </a:r>
          </a:p>
        </p:txBody>
      </p:sp>
      <p:cxnSp>
        <p:nvCxnSpPr>
          <p:cNvPr id="89" name="直接箭头连接符 88"/>
          <p:cNvCxnSpPr/>
          <p:nvPr/>
        </p:nvCxnSpPr>
        <p:spPr bwMode="auto">
          <a:xfrm>
            <a:off x="2196939" y="4653136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直接箭头连接符 90"/>
          <p:cNvCxnSpPr/>
          <p:nvPr/>
        </p:nvCxnSpPr>
        <p:spPr bwMode="auto">
          <a:xfrm flipV="1">
            <a:off x="2195736" y="524680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Line 15"/>
          <p:cNvSpPr>
            <a:spLocks noChangeShapeType="1"/>
          </p:cNvSpPr>
          <p:nvPr/>
        </p:nvSpPr>
        <p:spPr bwMode="auto">
          <a:xfrm>
            <a:off x="3419872" y="594928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3968068" y="5805264"/>
            <a:ext cx="15778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R5 (frame pointer)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5796136" y="3749550"/>
            <a:ext cx="2592288" cy="2847802"/>
            <a:chOff x="5508104" y="3140968"/>
            <a:chExt cx="2592288" cy="2847802"/>
          </a:xfrm>
        </p:grpSpPr>
        <p:sp>
          <p:nvSpPr>
            <p:cNvPr id="99" name="Line 15"/>
            <p:cNvSpPr>
              <a:spLocks noChangeShapeType="1"/>
            </p:cNvSpPr>
            <p:nvPr/>
          </p:nvSpPr>
          <p:spPr bwMode="auto">
            <a:xfrm>
              <a:off x="7092280" y="458112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0" name="Text Box 14"/>
            <p:cNvSpPr txBox="1">
              <a:spLocks noChangeArrowheads="1"/>
            </p:cNvSpPr>
            <p:nvPr/>
          </p:nvSpPr>
          <p:spPr bwMode="auto">
            <a:xfrm>
              <a:off x="7640476" y="443711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R5 </a:t>
              </a:r>
            </a:p>
          </p:txBody>
        </p:sp>
        <p:sp>
          <p:nvSpPr>
            <p:cNvPr id="101" name="文本框 37"/>
            <p:cNvSpPr txBox="1">
              <a:spLocks noChangeArrowheads="1"/>
            </p:cNvSpPr>
            <p:nvPr/>
          </p:nvSpPr>
          <p:spPr bwMode="auto">
            <a:xfrm>
              <a:off x="5652120" y="3933056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ea typeface="宋体" panose="02010600030101010101" pitchFamily="2" charset="-122"/>
                </a:rPr>
                <a:t>Function2</a:t>
              </a: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>
              <a:off x="7092280" y="4077072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3" name="Text Box 14"/>
            <p:cNvSpPr txBox="1">
              <a:spLocks noChangeArrowheads="1"/>
            </p:cNvSpPr>
            <p:nvPr/>
          </p:nvSpPr>
          <p:spPr bwMode="auto">
            <a:xfrm>
              <a:off x="7654436" y="3913311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R6 </a:t>
              </a:r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7092280" y="386104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5" name="Text Box 14"/>
            <p:cNvSpPr txBox="1">
              <a:spLocks noChangeArrowheads="1"/>
            </p:cNvSpPr>
            <p:nvPr/>
          </p:nvSpPr>
          <p:spPr bwMode="auto">
            <a:xfrm>
              <a:off x="7640476" y="3645024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R5 </a:t>
              </a:r>
            </a:p>
          </p:txBody>
        </p:sp>
        <p:sp>
          <p:nvSpPr>
            <p:cNvPr id="106" name="Line 17"/>
            <p:cNvSpPr>
              <a:spLocks noChangeShapeType="1"/>
            </p:cNvSpPr>
            <p:nvPr/>
          </p:nvSpPr>
          <p:spPr bwMode="auto">
            <a:xfrm>
              <a:off x="7092280" y="3284984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7" name="Text Box 14"/>
            <p:cNvSpPr txBox="1">
              <a:spLocks noChangeArrowheads="1"/>
            </p:cNvSpPr>
            <p:nvPr/>
          </p:nvSpPr>
          <p:spPr bwMode="auto">
            <a:xfrm>
              <a:off x="7654436" y="3140968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R6 </a:t>
              </a:r>
            </a:p>
          </p:txBody>
        </p:sp>
        <p:sp>
          <p:nvSpPr>
            <p:cNvPr id="109" name="任意多边形 41"/>
            <p:cNvSpPr>
              <a:spLocks/>
            </p:cNvSpPr>
            <p:nvPr/>
          </p:nvSpPr>
          <p:spPr bwMode="auto">
            <a:xfrm>
              <a:off x="5508104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任意多边形 41"/>
            <p:cNvSpPr>
              <a:spLocks/>
            </p:cNvSpPr>
            <p:nvPr/>
          </p:nvSpPr>
          <p:spPr bwMode="auto">
            <a:xfrm>
              <a:off x="6903367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文本框 37"/>
            <p:cNvSpPr txBox="1">
              <a:spLocks noChangeArrowheads="1"/>
            </p:cNvSpPr>
            <p:nvPr/>
          </p:nvSpPr>
          <p:spPr bwMode="auto">
            <a:xfrm>
              <a:off x="5652120" y="5231175"/>
              <a:ext cx="1414462" cy="646097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ea typeface="宋体" panose="02010600030101010101" pitchFamily="2" charset="-122"/>
                </a:rPr>
                <a:t>Function3</a:t>
              </a:r>
            </a:p>
          </p:txBody>
        </p:sp>
        <p:sp>
          <p:nvSpPr>
            <p:cNvPr id="112" name="文本框 37"/>
            <p:cNvSpPr txBox="1">
              <a:spLocks noChangeArrowheads="1"/>
            </p:cNvSpPr>
            <p:nvPr/>
          </p:nvSpPr>
          <p:spPr bwMode="auto">
            <a:xfrm>
              <a:off x="5652120" y="3224855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ea typeface="宋体" panose="02010600030101010101" pitchFamily="2" charset="-122"/>
                </a:rPr>
                <a:t>Function1</a:t>
              </a:r>
            </a:p>
          </p:txBody>
        </p:sp>
        <p:sp>
          <p:nvSpPr>
            <p:cNvPr id="113" name="Line 15"/>
            <p:cNvSpPr>
              <a:spLocks noChangeShapeType="1"/>
            </p:cNvSpPr>
            <p:nvPr/>
          </p:nvSpPr>
          <p:spPr bwMode="auto">
            <a:xfrm>
              <a:off x="7092280" y="5825009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14" name="Text Box 14"/>
            <p:cNvSpPr txBox="1">
              <a:spLocks noChangeArrowheads="1"/>
            </p:cNvSpPr>
            <p:nvPr/>
          </p:nvSpPr>
          <p:spPr bwMode="auto">
            <a:xfrm>
              <a:off x="7640476" y="5680993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R5 </a:t>
              </a:r>
            </a:p>
          </p:txBody>
        </p:sp>
        <p:sp>
          <p:nvSpPr>
            <p:cNvPr id="115" name="Line 17"/>
            <p:cNvSpPr>
              <a:spLocks noChangeShapeType="1"/>
            </p:cNvSpPr>
            <p:nvPr/>
          </p:nvSpPr>
          <p:spPr bwMode="auto">
            <a:xfrm>
              <a:off x="7092280" y="5320953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16" name="Text Box 14"/>
            <p:cNvSpPr txBox="1">
              <a:spLocks noChangeArrowheads="1"/>
            </p:cNvSpPr>
            <p:nvPr/>
          </p:nvSpPr>
          <p:spPr bwMode="auto">
            <a:xfrm>
              <a:off x="7654436" y="515719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R6 </a:t>
              </a:r>
            </a:p>
          </p:txBody>
        </p:sp>
      </p:grpSp>
      <p:cxnSp>
        <p:nvCxnSpPr>
          <p:cNvPr id="119" name="直接连接符 118"/>
          <p:cNvCxnSpPr/>
          <p:nvPr/>
        </p:nvCxnSpPr>
        <p:spPr bwMode="auto">
          <a:xfrm flipV="1">
            <a:off x="3419872" y="3850635"/>
            <a:ext cx="2505484" cy="1810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直接连接符 119"/>
          <p:cNvCxnSpPr/>
          <p:nvPr/>
        </p:nvCxnSpPr>
        <p:spPr bwMode="auto">
          <a:xfrm>
            <a:off x="3430674" y="6131330"/>
            <a:ext cx="2480017" cy="361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268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Movement</a:t>
            </a:r>
            <a:r>
              <a:rPr lang="zh-CN" altLang="en-US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Instructions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CBB7B-8F77-4532-AF3B-692F6833BD27}" type="datetime1">
              <a:rPr lang="zh-CN" altLang="en-US" smtClean="0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41A33-B750-4E2E-A7AE-D936BE1FEF48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205410" y="980728"/>
            <a:ext cx="8813178" cy="5556597"/>
            <a:chOff x="3635896" y="1484784"/>
            <a:chExt cx="5019154" cy="4363111"/>
          </a:xfrm>
        </p:grpSpPr>
        <p:sp>
          <p:nvSpPr>
            <p:cNvPr id="104" name="矩形 103"/>
            <p:cNvSpPr/>
            <p:nvPr/>
          </p:nvSpPr>
          <p:spPr bwMode="auto">
            <a:xfrm>
              <a:off x="3635896" y="1484784"/>
              <a:ext cx="5019154" cy="436311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002878" y="2019651"/>
              <a:ext cx="4510297" cy="1632989"/>
              <a:chOff x="833366" y="4427663"/>
              <a:chExt cx="3539683" cy="1449519"/>
            </a:xfrm>
          </p:grpSpPr>
          <p:grpSp>
            <p:nvGrpSpPr>
              <p:cNvPr id="152" name="组合 151"/>
              <p:cNvGrpSpPr/>
              <p:nvPr/>
            </p:nvGrpSpPr>
            <p:grpSpPr>
              <a:xfrm>
                <a:off x="1502926" y="4427663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179" name="组合 178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197" name="矩形 196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200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200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98" name="矩形 197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200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200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99" name="矩形 198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="1" baseline="0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矩形 199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="1" baseline="0" dirty="0">
                        <a:solidFill>
                          <a:schemeClr val="bg1"/>
                        </a:solidFill>
                        <a:latin typeface="Arial" charset="0"/>
                      </a:rPr>
                      <a:t>0</a:t>
                    </a:r>
                    <a:endParaRPr kumimoji="0" lang="zh-CN" alt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矩形 200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DR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矩形 201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PCoffset9</a:t>
                    </a:r>
                    <a:r>
                      <a: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 </a:t>
                    </a:r>
                  </a:p>
                </p:txBody>
              </p:sp>
            </p:grpSp>
            <p:grpSp>
              <p:nvGrpSpPr>
                <p:cNvPr id="180" name="组合 179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81" name="矩形 180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15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2" name="矩形 181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14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3" name="矩形 182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13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矩形 183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12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5" name="矩形 184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11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6" name="矩形 185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10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7" name="矩形 186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9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8" name="矩形 187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8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9" name="矩形 188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7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0" name="矩形 189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6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1" name="矩形 190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5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矩形 191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4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矩形 192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3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矩形 193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2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矩形 194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矩形 195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153" name="组合 152"/>
              <p:cNvGrpSpPr/>
              <p:nvPr/>
            </p:nvGrpSpPr>
            <p:grpSpPr>
              <a:xfrm>
                <a:off x="1502926" y="4958852"/>
                <a:ext cx="2865890" cy="288000"/>
                <a:chOff x="381000" y="3212976"/>
                <a:chExt cx="2865890" cy="288000"/>
              </a:xfrm>
            </p:grpSpPr>
            <p:sp>
              <p:nvSpPr>
                <p:cNvPr id="172" name="矩形 17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="1" baseline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="1" baseline="0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aseline="0" dirty="0">
                      <a:latin typeface="Arial" charset="0"/>
                    </a:rPr>
                    <a:t>DR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aseline="0" dirty="0" err="1">
                      <a:latin typeface="Arial" charset="0"/>
                    </a:rPr>
                    <a:t>BaseR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sz="2000" baseline="0" dirty="0">
                      <a:latin typeface="Arial" charset="0"/>
                    </a:rPr>
                    <a:t>PCoffset6</a:t>
                  </a:r>
                  <a:endParaRPr lang="zh-CN" altLang="en-US" sz="2000" baseline="0" dirty="0">
                    <a:latin typeface="Arial" charset="0"/>
                  </a:endParaRPr>
                </a:p>
              </p:txBody>
            </p:sp>
          </p:grpSp>
          <p:grpSp>
            <p:nvGrpSpPr>
              <p:cNvPr id="154" name="组合 153"/>
              <p:cNvGrpSpPr/>
              <p:nvPr/>
            </p:nvGrpSpPr>
            <p:grpSpPr>
              <a:xfrm>
                <a:off x="1502926" y="5274017"/>
                <a:ext cx="2870123" cy="288000"/>
                <a:chOff x="381000" y="3212976"/>
                <a:chExt cx="2870123" cy="288000"/>
              </a:xfrm>
            </p:grpSpPr>
            <p:sp>
              <p:nvSpPr>
                <p:cNvPr id="166" name="矩形 16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="1" baseline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="1" baseline="0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aseline="0" dirty="0">
                      <a:latin typeface="Arial" charset="0"/>
                    </a:rPr>
                    <a:t>DR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sz="2000" baseline="0" dirty="0">
                      <a:latin typeface="Arial" charset="0"/>
                    </a:rPr>
                    <a:t>PCoffset9</a:t>
                  </a:r>
                  <a:r>
                    <a:rPr lang="zh-CN" altLang="en-US" sz="2000" baseline="0" dirty="0">
                      <a:latin typeface="Arial" charset="0"/>
                    </a:rPr>
                    <a:t> </a:t>
                  </a: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502926" y="5589182"/>
                <a:ext cx="2870123" cy="288000"/>
                <a:chOff x="381000" y="3212976"/>
                <a:chExt cx="2870123" cy="288000"/>
              </a:xfrm>
            </p:grpSpPr>
            <p:sp>
              <p:nvSpPr>
                <p:cNvPr id="160" name="矩形 15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="1" baseline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="1" baseline="0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aseline="0" dirty="0">
                      <a:latin typeface="Arial" charset="0"/>
                    </a:rPr>
                    <a:t>DR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sz="2000" baseline="0" dirty="0">
                      <a:latin typeface="Arial" charset="0"/>
                    </a:rPr>
                    <a:t>PCoffset9</a:t>
                  </a:r>
                  <a:r>
                    <a:rPr lang="zh-CN" altLang="en-US" sz="2000" baseline="0" dirty="0">
                      <a:latin typeface="Arial" charset="0"/>
                    </a:rPr>
                    <a:t> </a:t>
                  </a:r>
                </a:p>
              </p:txBody>
            </p:sp>
          </p:grpSp>
          <p:sp>
            <p:nvSpPr>
              <p:cNvPr id="156" name="矩形 155"/>
              <p:cNvSpPr/>
              <p:nvPr/>
            </p:nvSpPr>
            <p:spPr bwMode="auto">
              <a:xfrm>
                <a:off x="833366" y="46409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LD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833366" y="527236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LDI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833366" y="5588080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LEA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833366" y="49613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LDR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3927565" y="4402763"/>
              <a:ext cx="4602050" cy="1277932"/>
              <a:chOff x="5326485" y="4443852"/>
              <a:chExt cx="3611691" cy="1134354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6068053" y="4443852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128" name="组合 127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146" name="矩形 145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200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200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47" name="矩形 146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200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200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48" name="矩形 147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="1" baseline="0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="1" baseline="0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矩形 149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SR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矩形 15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PCoffset9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15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14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13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3" name="矩形 132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12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11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矩形 134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10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6" name="矩形 135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9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8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矩形 137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7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矩形 138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6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5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矩形 140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4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矩形 141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3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矩形 142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2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4" name="矩形 143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2000" baseline="0" dirty="0">
                        <a:latin typeface="Arial" charset="0"/>
                      </a:rPr>
                      <a:t>1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5" name="矩形 144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110" name="组合 109"/>
              <p:cNvGrpSpPr/>
              <p:nvPr/>
            </p:nvGrpSpPr>
            <p:grpSpPr>
              <a:xfrm>
                <a:off x="6068053" y="4975041"/>
                <a:ext cx="2865890" cy="288000"/>
                <a:chOff x="381000" y="3212976"/>
                <a:chExt cx="2865890" cy="288000"/>
              </a:xfrm>
            </p:grpSpPr>
            <p:sp>
              <p:nvSpPr>
                <p:cNvPr id="121" name="矩形 1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aseline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="1" baseline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="1" baseline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aseline="0" dirty="0">
                      <a:latin typeface="Arial" charset="0"/>
                    </a:rPr>
                    <a:t>SR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aseline="0" dirty="0" err="1">
                      <a:latin typeface="Arial" charset="0"/>
                    </a:rPr>
                    <a:t>BaseR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sz="2000" baseline="0" dirty="0">
                      <a:latin typeface="Arial" charset="0"/>
                    </a:rPr>
                    <a:t>PCoffset6</a:t>
                  </a:r>
                  <a:endParaRPr lang="zh-CN" altLang="en-US" sz="2000" baseline="0" dirty="0">
                    <a:latin typeface="Arial" charset="0"/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6068053" y="5290206"/>
                <a:ext cx="2870123" cy="288000"/>
                <a:chOff x="381000" y="3212976"/>
                <a:chExt cx="2870123" cy="288000"/>
              </a:xfrm>
            </p:grpSpPr>
            <p:sp>
              <p:nvSpPr>
                <p:cNvPr id="115" name="矩形 11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aseline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="1" baseline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="1" baseline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矩形 11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2000" baseline="0" dirty="0">
                      <a:latin typeface="Arial" charset="0"/>
                    </a:rPr>
                    <a:t>SR</a:t>
                  </a:r>
                  <a:endParaRPr kumimoji="0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sz="2000" baseline="0" dirty="0">
                      <a:latin typeface="Arial" charset="0"/>
                    </a:rPr>
                    <a:t>PCoffset9</a:t>
                  </a:r>
                  <a:endParaRPr lang="zh-CN" altLang="en-US" sz="2000" baseline="0" dirty="0">
                    <a:latin typeface="Arial" charset="0"/>
                  </a:endParaRPr>
                </a:p>
              </p:txBody>
            </p:sp>
          </p:grpSp>
          <p:sp>
            <p:nvSpPr>
              <p:cNvPr id="112" name="矩形 111"/>
              <p:cNvSpPr/>
              <p:nvPr/>
            </p:nvSpPr>
            <p:spPr bwMode="auto">
              <a:xfrm>
                <a:off x="5326485" y="46571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ST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5326485" y="528855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STI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5326485" y="49775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STR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5793993" y="1589599"/>
              <a:ext cx="689437" cy="3141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b="1" baseline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取数指令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5795640" y="3946299"/>
              <a:ext cx="689437" cy="3141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b="1" baseline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存数指令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53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966428-474C-4AD4-A877-FD8BB3DD2D15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59D2C2-4DC8-4E1E-8AC9-64A3D9BAE83E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Data Movement Instructions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80728"/>
            <a:ext cx="8763000" cy="5334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Load -- read data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from memory to register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</a:rPr>
              <a:t>LD:</a:t>
            </a:r>
            <a:r>
              <a:rPr lang="en-US" altLang="zh-CN" dirty="0"/>
              <a:t> PC-relative mode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</a:rPr>
              <a:t>LDR:</a:t>
            </a:r>
            <a:r>
              <a:rPr lang="en-US" altLang="zh-CN" dirty="0"/>
              <a:t> </a:t>
            </a:r>
            <a:r>
              <a:rPr lang="en-US" altLang="zh-CN" dirty="0" err="1"/>
              <a:t>base+offset</a:t>
            </a:r>
            <a:r>
              <a:rPr lang="en-US" altLang="zh-CN" dirty="0"/>
              <a:t> mode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</a:rPr>
              <a:t>LDI:</a:t>
            </a:r>
            <a:r>
              <a:rPr lang="en-US" altLang="zh-CN" dirty="0"/>
              <a:t> indirect mode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Store -- write data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from register to memory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</a:rPr>
              <a:t>ST:</a:t>
            </a:r>
            <a:r>
              <a:rPr lang="en-US" altLang="zh-CN" dirty="0"/>
              <a:t> PC-relative mode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</a:rPr>
              <a:t>STR:</a:t>
            </a:r>
            <a:r>
              <a:rPr lang="en-US" altLang="zh-CN" dirty="0"/>
              <a:t> </a:t>
            </a:r>
            <a:r>
              <a:rPr lang="en-US" altLang="zh-CN" dirty="0" err="1"/>
              <a:t>base+offset</a:t>
            </a:r>
            <a:r>
              <a:rPr lang="en-US" altLang="zh-CN" dirty="0"/>
              <a:t> mode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</a:rPr>
              <a:t>STI:</a:t>
            </a:r>
            <a:r>
              <a:rPr lang="en-US" altLang="zh-CN" dirty="0"/>
              <a:t> indirect mode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Load effective address -- compute address,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save in register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</a:rPr>
              <a:t>LEA:</a:t>
            </a:r>
            <a:r>
              <a:rPr lang="en-US" altLang="zh-CN" dirty="0"/>
              <a:t> immediate mode</a:t>
            </a:r>
          </a:p>
          <a:p>
            <a:pPr marL="576263" lvl="1" indent="-234950"/>
            <a:r>
              <a:rPr lang="en-US" altLang="zh-CN" i="1" dirty="0">
                <a:solidFill>
                  <a:srgbClr val="FF0000"/>
                </a:solidFill>
              </a:rPr>
              <a:t>does not access memory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6CE41B-66BD-44AF-888E-64BA767B5EE5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5701F6-2C51-4A55-8FCB-84DE3FC8F9DA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PC-Relative Addressing Mode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08050"/>
            <a:ext cx="8686800" cy="5486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Want to specify address directly in the instruction</a:t>
            </a:r>
          </a:p>
          <a:p>
            <a:pPr marL="576263" lvl="1" indent="-234950"/>
            <a:r>
              <a:rPr lang="en-US" altLang="zh-CN" dirty="0"/>
              <a:t>But an address is 16 bits, and so is an instruction!</a:t>
            </a:r>
          </a:p>
          <a:p>
            <a:pPr marL="576263" lvl="1" indent="-234950"/>
            <a:r>
              <a:rPr lang="en-US" altLang="zh-CN" dirty="0"/>
              <a:t>After subtracting 4 bits for opcode and 3 bits for register, we have </a:t>
            </a:r>
            <a:r>
              <a:rPr lang="en-US" altLang="zh-CN" u="sng" dirty="0"/>
              <a:t>9 bits</a:t>
            </a:r>
            <a:r>
              <a:rPr lang="en-US" altLang="zh-CN" dirty="0"/>
              <a:t> available for address.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Solution:</a:t>
            </a:r>
          </a:p>
          <a:p>
            <a:pPr marL="576263" lvl="1" indent="-234950"/>
            <a:r>
              <a:rPr lang="en-US" altLang="zh-CN" dirty="0">
                <a:solidFill>
                  <a:srgbClr val="009900"/>
                </a:solidFill>
              </a:rPr>
              <a:t>Use the 9 bits as a </a:t>
            </a:r>
            <a:r>
              <a:rPr lang="en-US" altLang="zh-CN" i="1" u="sng" dirty="0">
                <a:solidFill>
                  <a:srgbClr val="009900"/>
                </a:solidFill>
              </a:rPr>
              <a:t>signed offset</a:t>
            </a:r>
            <a:r>
              <a:rPr lang="en-US" altLang="zh-CN" dirty="0">
                <a:solidFill>
                  <a:srgbClr val="009900"/>
                </a:solidFill>
              </a:rPr>
              <a:t> from the current PC.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9 bits: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Can form any address X, such that: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Remember that PC is incremented as part of the FETCH phase;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This is done </a:t>
            </a:r>
            <a:r>
              <a:rPr lang="en-US" altLang="zh-CN" sz="2000" u="sng" dirty="0">
                <a:ea typeface="宋体" panose="02010600030101010101" pitchFamily="2" charset="-122"/>
              </a:rPr>
              <a:t>before</a:t>
            </a:r>
            <a:r>
              <a:rPr lang="en-US" altLang="zh-CN" sz="2000" dirty="0">
                <a:ea typeface="宋体" panose="02010600030101010101" pitchFamily="2" charset="-122"/>
              </a:rPr>
              <a:t> the EVALUATE ADDRESS stage.</a:t>
            </a:r>
          </a:p>
        </p:txBody>
      </p:sp>
      <p:graphicFrame>
        <p:nvGraphicFramePr>
          <p:cNvPr id="27654" name="Object 4"/>
          <p:cNvGraphicFramePr>
            <a:graphicFrameLocks noChangeAspect="1"/>
          </p:cNvGraphicFramePr>
          <p:nvPr/>
        </p:nvGraphicFramePr>
        <p:xfrm>
          <a:off x="1452563" y="4152900"/>
          <a:ext cx="283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Equation" r:id="rId3" imgW="2832100" imgH="355600" progId="Equation.3">
                  <p:embed/>
                </p:oleObj>
              </mc:Choice>
              <mc:Fallback>
                <p:oleObj name="Equation" r:id="rId3" imgW="2832100" imgH="355600" progId="Equation.3">
                  <p:embed/>
                  <p:pic>
                    <p:nvPicPr>
                      <p:cNvPr id="276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4152900"/>
                        <a:ext cx="283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5"/>
          <p:cNvGraphicFramePr>
            <a:graphicFrameLocks noChangeAspect="1"/>
          </p:cNvGraphicFramePr>
          <p:nvPr/>
        </p:nvGraphicFramePr>
        <p:xfrm>
          <a:off x="5626100" y="4581525"/>
          <a:ext cx="3213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5" name="公式" r:id="rId5" imgW="3213100" imgH="355600" progId="Equation.3">
                  <p:embed/>
                </p:oleObj>
              </mc:Choice>
              <mc:Fallback>
                <p:oleObj name="公式" r:id="rId5" imgW="3213100" imgH="355600" progId="Equation.3">
                  <p:embed/>
                  <p:pic>
                    <p:nvPicPr>
                      <p:cNvPr id="276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4581525"/>
                        <a:ext cx="3213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E78A4B-DA4C-4EBE-ACA3-083620340CA7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4D1E73-FC21-47FC-9662-8C5624187C94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LD (PC-Relative)    LD DR, PCoffset9</a:t>
            </a:r>
          </a:p>
        </p:txBody>
      </p:sp>
      <p:pic>
        <p:nvPicPr>
          <p:cNvPr id="28677" name="Picture 3" descr="ch05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2120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ch05-1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38350"/>
            <a:ext cx="7431088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3491952" y="4806950"/>
            <a:ext cx="6480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36951" y="4847431"/>
            <a:ext cx="554037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LD</a:t>
            </a:r>
            <a:endParaRPr lang="zh-CN" altLang="en-US" sz="24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28681" name="等腰三角形 8"/>
          <p:cNvSpPr>
            <a:spLocks noChangeArrowheads="1"/>
          </p:cNvSpPr>
          <p:nvPr/>
        </p:nvSpPr>
        <p:spPr bwMode="auto">
          <a:xfrm rot="5400000" flipH="1">
            <a:off x="4037807" y="4758531"/>
            <a:ext cx="106362" cy="984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矩形 236"/>
          <p:cNvSpPr/>
          <p:nvPr/>
        </p:nvSpPr>
        <p:spPr bwMode="auto">
          <a:xfrm>
            <a:off x="3214118" y="3933056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x4019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矩形 238"/>
          <p:cNvSpPr/>
          <p:nvPr/>
        </p:nvSpPr>
        <p:spPr bwMode="auto">
          <a:xfrm>
            <a:off x="6541053" y="3641392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x3FC8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矩形 125"/>
          <p:cNvSpPr/>
          <p:nvPr/>
        </p:nvSpPr>
        <p:spPr bwMode="auto">
          <a:xfrm>
            <a:off x="7183259" y="2215151"/>
            <a:ext cx="1781229" cy="328135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5" name="矩形 144"/>
          <p:cNvSpPr/>
          <p:nvPr/>
        </p:nvSpPr>
        <p:spPr bwMode="auto">
          <a:xfrm>
            <a:off x="687716" y="3247570"/>
            <a:ext cx="149450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IR[8:0]=110101111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矩形 143"/>
          <p:cNvSpPr/>
          <p:nvPr/>
        </p:nvSpPr>
        <p:spPr bwMode="auto">
          <a:xfrm>
            <a:off x="187227" y="3838629"/>
            <a:ext cx="2008509" cy="4544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200" b="1" baseline="0" dirty="0">
                <a:solidFill>
                  <a:srgbClr val="FF0000"/>
                </a:solidFill>
                <a:latin typeface="Arial" charset="0"/>
              </a:rPr>
              <a:t>1111111</a:t>
            </a:r>
            <a:r>
              <a:rPr lang="en-US" altLang="zh-CN" sz="1200" baseline="0" dirty="0">
                <a:latin typeface="Arial" charset="0"/>
              </a:rPr>
              <a:t>110101111 = </a:t>
            </a:r>
            <a:r>
              <a:rPr lang="en-US" altLang="zh-CN" sz="1200" baseline="0" dirty="0" err="1">
                <a:latin typeface="Arial" charset="0"/>
              </a:rPr>
              <a:t>xFFAF</a:t>
            </a:r>
            <a:endParaRPr lang="zh-CN" altLang="en-US" sz="1200" baseline="0" dirty="0">
              <a:latin typeface="Arial" charset="0"/>
            </a:endParaRPr>
          </a:p>
        </p:txBody>
      </p:sp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9A8222-020F-4230-ADAA-5A08CB554917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7E0EDB-A1EF-4E3E-9F94-FDEEB5235787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400" b="0" dirty="0">
              <a:ea typeface="宋体" panose="02010600030101010101" pitchFamily="2" charset="-122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LD (PC-Relative) : LD R1, x1AF</a:t>
            </a:r>
          </a:p>
        </p:txBody>
      </p:sp>
      <p:grpSp>
        <p:nvGrpSpPr>
          <p:cNvPr id="17452" name="组合 17451"/>
          <p:cNvGrpSpPr/>
          <p:nvPr/>
        </p:nvGrpSpPr>
        <p:grpSpPr>
          <a:xfrm>
            <a:off x="1763688" y="4200361"/>
            <a:ext cx="1773164" cy="552752"/>
            <a:chOff x="3551400" y="5066709"/>
            <a:chExt cx="1773164" cy="552752"/>
          </a:xfrm>
        </p:grpSpPr>
        <p:grpSp>
          <p:nvGrpSpPr>
            <p:cNvPr id="17416" name="组合 17415"/>
            <p:cNvGrpSpPr/>
            <p:nvPr/>
          </p:nvGrpSpPr>
          <p:grpSpPr>
            <a:xfrm>
              <a:off x="3551400" y="5125351"/>
              <a:ext cx="1773164" cy="494110"/>
              <a:chOff x="4671044" y="5013176"/>
              <a:chExt cx="1485948" cy="494110"/>
            </a:xfrm>
          </p:grpSpPr>
          <p:sp>
            <p:nvSpPr>
              <p:cNvPr id="8" name="流程图: 手动操作 7"/>
              <p:cNvSpPr/>
              <p:nvPr/>
            </p:nvSpPr>
            <p:spPr bwMode="auto">
              <a:xfrm>
                <a:off x="4671044" y="5013176"/>
                <a:ext cx="1485948" cy="494110"/>
              </a:xfrm>
              <a:prstGeom prst="flowChartManualOperat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+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7408" name="组合 17407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9" name="流程图: 合并 8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374" name="直接连接符 373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接连接符 390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451" name="文本框 17450"/>
            <p:cNvSpPr txBox="1"/>
            <p:nvPr/>
          </p:nvSpPr>
          <p:spPr>
            <a:xfrm>
              <a:off x="3708678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aseline="0" dirty="0"/>
                <a:t>A</a:t>
              </a:r>
              <a:endParaRPr lang="zh-CN" altLang="en-US" sz="1200" baseline="0" dirty="0"/>
            </a:p>
          </p:txBody>
        </p:sp>
        <p:sp>
          <p:nvSpPr>
            <p:cNvPr id="433" name="文本框 432"/>
            <p:cNvSpPr txBox="1"/>
            <p:nvPr/>
          </p:nvSpPr>
          <p:spPr>
            <a:xfrm>
              <a:off x="4860032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aseline="0" dirty="0"/>
                <a:t>B</a:t>
              </a:r>
              <a:endParaRPr lang="zh-CN" altLang="en-US" sz="1200" baseline="0" dirty="0"/>
            </a:p>
          </p:txBody>
        </p:sp>
      </p:grpSp>
      <p:sp>
        <p:nvSpPr>
          <p:cNvPr id="440" name="文本框 439"/>
          <p:cNvSpPr txBox="1"/>
          <p:nvPr/>
        </p:nvSpPr>
        <p:spPr>
          <a:xfrm>
            <a:off x="2616689" y="4859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②</a:t>
            </a:r>
            <a:endParaRPr lang="zh-CN" altLang="en-US" baseline="0" dirty="0"/>
          </a:p>
        </p:txBody>
      </p:sp>
      <p:sp>
        <p:nvSpPr>
          <p:cNvPr id="118" name="文本框 117"/>
          <p:cNvSpPr txBox="1"/>
          <p:nvPr/>
        </p:nvSpPr>
        <p:spPr>
          <a:xfrm>
            <a:off x="3193583" y="31850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①</a:t>
            </a:r>
            <a:endParaRPr lang="zh-CN" altLang="en-US" baseline="0" dirty="0"/>
          </a:p>
        </p:txBody>
      </p:sp>
      <p:sp>
        <p:nvSpPr>
          <p:cNvPr id="101" name="矩形 100"/>
          <p:cNvSpPr/>
          <p:nvPr/>
        </p:nvSpPr>
        <p:spPr bwMode="auto">
          <a:xfrm>
            <a:off x="1516201" y="2904217"/>
            <a:ext cx="110833" cy="228935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26870" y="2904217"/>
            <a:ext cx="996179" cy="228935"/>
            <a:chOff x="1626870" y="2636912"/>
            <a:chExt cx="996179" cy="228935"/>
          </a:xfrm>
        </p:grpSpPr>
        <p:sp>
          <p:nvSpPr>
            <p:cNvPr id="102" name="矩形 101"/>
            <p:cNvSpPr/>
            <p:nvPr/>
          </p:nvSpPr>
          <p:spPr bwMode="auto">
            <a:xfrm>
              <a:off x="1626870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1737539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1848207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1958876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2069544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2180213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2290881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401550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512216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1" name="矩形 110"/>
          <p:cNvSpPr/>
          <p:nvPr/>
        </p:nvSpPr>
        <p:spPr bwMode="auto">
          <a:xfrm>
            <a:off x="852190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" name="矩形 111"/>
          <p:cNvSpPr/>
          <p:nvPr/>
        </p:nvSpPr>
        <p:spPr bwMode="auto">
          <a:xfrm>
            <a:off x="962859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solidFill>
                  <a:schemeClr val="bg1"/>
                </a:solidFill>
                <a:latin typeface="Arial" charset="0"/>
              </a:rPr>
              <a:t>0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1073527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solidFill>
                  <a:schemeClr val="bg1"/>
                </a:solidFill>
                <a:latin typeface="Arial" charset="0"/>
              </a:rPr>
              <a:t>1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1184196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solidFill>
                  <a:schemeClr val="bg1"/>
                </a:solidFill>
                <a:latin typeface="Arial" charset="0"/>
              </a:rPr>
              <a:t>0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1294864" y="2904217"/>
            <a:ext cx="110833" cy="228935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矩形 115"/>
          <p:cNvSpPr/>
          <p:nvPr/>
        </p:nvSpPr>
        <p:spPr bwMode="auto">
          <a:xfrm>
            <a:off x="1405533" y="2904217"/>
            <a:ext cx="110833" cy="228935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矩形 116"/>
          <p:cNvSpPr/>
          <p:nvPr/>
        </p:nvSpPr>
        <p:spPr bwMode="auto">
          <a:xfrm>
            <a:off x="539552" y="2908793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IR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矩形 119"/>
          <p:cNvSpPr/>
          <p:nvPr/>
        </p:nvSpPr>
        <p:spPr bwMode="auto">
          <a:xfrm>
            <a:off x="1832256" y="3641392"/>
            <a:ext cx="579504" cy="270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SEXT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直接箭头连接符 38"/>
          <p:cNvCxnSpPr/>
          <p:nvPr/>
        </p:nvCxnSpPr>
        <p:spPr bwMode="auto">
          <a:xfrm flipH="1">
            <a:off x="2123728" y="3146504"/>
            <a:ext cx="1" cy="504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7" name="矩形 17416"/>
          <p:cNvSpPr/>
          <p:nvPr/>
        </p:nvSpPr>
        <p:spPr bwMode="auto">
          <a:xfrm>
            <a:off x="4455840" y="2184137"/>
            <a:ext cx="1781229" cy="1836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2" name="矩形 231"/>
          <p:cNvSpPr/>
          <p:nvPr/>
        </p:nvSpPr>
        <p:spPr bwMode="auto">
          <a:xfrm>
            <a:off x="4457325" y="2184137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矩形 248"/>
          <p:cNvSpPr/>
          <p:nvPr/>
        </p:nvSpPr>
        <p:spPr bwMode="auto">
          <a:xfrm>
            <a:off x="4457325" y="2642058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" name="矩形 316"/>
          <p:cNvSpPr/>
          <p:nvPr/>
        </p:nvSpPr>
        <p:spPr bwMode="auto">
          <a:xfrm>
            <a:off x="4457325" y="3099979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矩形 333"/>
          <p:cNvSpPr/>
          <p:nvPr/>
        </p:nvSpPr>
        <p:spPr bwMode="auto">
          <a:xfrm>
            <a:off x="4457325" y="3557902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1" name="矩形 350"/>
          <p:cNvSpPr/>
          <p:nvPr/>
        </p:nvSpPr>
        <p:spPr bwMode="auto">
          <a:xfrm>
            <a:off x="4457325" y="3786862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4139952" y="2184163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6" name="矩形 375"/>
          <p:cNvSpPr/>
          <p:nvPr/>
        </p:nvSpPr>
        <p:spPr bwMode="auto">
          <a:xfrm>
            <a:off x="4139952" y="264208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R2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7" name="矩形 376"/>
          <p:cNvSpPr/>
          <p:nvPr/>
        </p:nvSpPr>
        <p:spPr bwMode="auto">
          <a:xfrm>
            <a:off x="4139952" y="3328965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R5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" name="矩形 377"/>
          <p:cNvSpPr/>
          <p:nvPr/>
        </p:nvSpPr>
        <p:spPr bwMode="auto">
          <a:xfrm>
            <a:off x="4139952" y="241312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R1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79" name="矩形 378"/>
          <p:cNvSpPr/>
          <p:nvPr/>
        </p:nvSpPr>
        <p:spPr bwMode="auto">
          <a:xfrm>
            <a:off x="4139952" y="287104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R3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矩形 379"/>
          <p:cNvSpPr/>
          <p:nvPr/>
        </p:nvSpPr>
        <p:spPr bwMode="auto">
          <a:xfrm>
            <a:off x="4139952" y="3100005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R4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" name="矩形 380"/>
          <p:cNvSpPr/>
          <p:nvPr/>
        </p:nvSpPr>
        <p:spPr bwMode="auto">
          <a:xfrm>
            <a:off x="4139952" y="3557926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R6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2" name="矩形 381"/>
          <p:cNvSpPr/>
          <p:nvPr/>
        </p:nvSpPr>
        <p:spPr bwMode="auto">
          <a:xfrm>
            <a:off x="4139952" y="3786886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R7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57325" y="2413124"/>
            <a:ext cx="1770859" cy="228935"/>
            <a:chOff x="3695735" y="2204864"/>
            <a:chExt cx="1770859" cy="228935"/>
          </a:xfrm>
        </p:grpSpPr>
        <p:sp>
          <p:nvSpPr>
            <p:cNvPr id="81" name="矩形 80"/>
            <p:cNvSpPr/>
            <p:nvPr/>
          </p:nvSpPr>
          <p:spPr bwMode="auto">
            <a:xfrm>
              <a:off x="435974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447041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458108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矩形 83"/>
            <p:cNvSpPr/>
            <p:nvPr/>
          </p:nvSpPr>
          <p:spPr bwMode="auto">
            <a:xfrm>
              <a:off x="469175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矩形 84"/>
            <p:cNvSpPr/>
            <p:nvPr/>
          </p:nvSpPr>
          <p:spPr bwMode="auto">
            <a:xfrm>
              <a:off x="480242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491308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502375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513442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524509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535576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矩形 90"/>
            <p:cNvSpPr/>
            <p:nvPr/>
          </p:nvSpPr>
          <p:spPr bwMode="auto">
            <a:xfrm>
              <a:off x="369573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380640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391707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402774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矩形 94"/>
            <p:cNvSpPr/>
            <p:nvPr/>
          </p:nvSpPr>
          <p:spPr bwMode="auto">
            <a:xfrm>
              <a:off x="413840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矩形 95"/>
            <p:cNvSpPr/>
            <p:nvPr/>
          </p:nvSpPr>
          <p:spPr bwMode="auto">
            <a:xfrm>
              <a:off x="424907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0" name="矩形 299"/>
          <p:cNvSpPr/>
          <p:nvPr/>
        </p:nvSpPr>
        <p:spPr bwMode="auto">
          <a:xfrm>
            <a:off x="4457325" y="2874537"/>
            <a:ext cx="1771200" cy="225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9" name="Picture 3" descr="ch05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1" y="980728"/>
            <a:ext cx="72120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529868" y="2289613"/>
            <a:ext cx="2083497" cy="233511"/>
            <a:chOff x="428719" y="4926337"/>
            <a:chExt cx="2083497" cy="233511"/>
          </a:xfrm>
        </p:grpSpPr>
        <p:sp>
          <p:nvSpPr>
            <p:cNvPr id="181" name="矩形 180"/>
            <p:cNvSpPr/>
            <p:nvPr/>
          </p:nvSpPr>
          <p:spPr bwMode="auto">
            <a:xfrm>
              <a:off x="1405368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1516037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1626706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737374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848043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6" name="矩形 185"/>
            <p:cNvSpPr/>
            <p:nvPr/>
          </p:nvSpPr>
          <p:spPr bwMode="auto">
            <a:xfrm>
              <a:off x="1958711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8" name="矩形 187"/>
            <p:cNvSpPr/>
            <p:nvPr/>
          </p:nvSpPr>
          <p:spPr bwMode="auto">
            <a:xfrm>
              <a:off x="2069380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9" name="矩形 188"/>
            <p:cNvSpPr/>
            <p:nvPr/>
          </p:nvSpPr>
          <p:spPr bwMode="auto">
            <a:xfrm>
              <a:off x="2180048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0" name="矩形 189"/>
            <p:cNvSpPr/>
            <p:nvPr/>
          </p:nvSpPr>
          <p:spPr bwMode="auto">
            <a:xfrm>
              <a:off x="2290717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1" name="矩形 190"/>
            <p:cNvSpPr/>
            <p:nvPr/>
          </p:nvSpPr>
          <p:spPr bwMode="auto">
            <a:xfrm>
              <a:off x="2401383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2" name="矩形 191"/>
            <p:cNvSpPr/>
            <p:nvPr/>
          </p:nvSpPr>
          <p:spPr bwMode="auto">
            <a:xfrm>
              <a:off x="741357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3" name="矩形 192"/>
            <p:cNvSpPr/>
            <p:nvPr/>
          </p:nvSpPr>
          <p:spPr bwMode="auto">
            <a:xfrm>
              <a:off x="852026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4" name="矩形 193"/>
            <p:cNvSpPr/>
            <p:nvPr/>
          </p:nvSpPr>
          <p:spPr bwMode="auto">
            <a:xfrm>
              <a:off x="962694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5" name="矩形 194"/>
            <p:cNvSpPr/>
            <p:nvPr/>
          </p:nvSpPr>
          <p:spPr bwMode="auto">
            <a:xfrm>
              <a:off x="1073363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6" name="矩形 195"/>
            <p:cNvSpPr/>
            <p:nvPr/>
          </p:nvSpPr>
          <p:spPr bwMode="auto">
            <a:xfrm>
              <a:off x="1184031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7" name="矩形 196"/>
            <p:cNvSpPr/>
            <p:nvPr/>
          </p:nvSpPr>
          <p:spPr bwMode="auto">
            <a:xfrm>
              <a:off x="1294700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8" name="矩形 197"/>
            <p:cNvSpPr/>
            <p:nvPr/>
          </p:nvSpPr>
          <p:spPr bwMode="auto">
            <a:xfrm>
              <a:off x="428719" y="4930913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PC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9" name="肘形连接符 198"/>
          <p:cNvCxnSpPr>
            <a:stCxn id="191" idx="3"/>
            <a:endCxn id="433" idx="0"/>
          </p:cNvCxnSpPr>
          <p:nvPr/>
        </p:nvCxnSpPr>
        <p:spPr bwMode="auto">
          <a:xfrm>
            <a:off x="2613365" y="2404081"/>
            <a:ext cx="602584" cy="179628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直接箭头连接符 201"/>
          <p:cNvCxnSpPr/>
          <p:nvPr/>
        </p:nvCxnSpPr>
        <p:spPr bwMode="auto">
          <a:xfrm flipH="1">
            <a:off x="2123728" y="3912409"/>
            <a:ext cx="1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肘形连接符 202"/>
          <p:cNvCxnSpPr>
            <a:stCxn id="200" idx="3"/>
            <a:endCxn id="126" idx="1"/>
          </p:cNvCxnSpPr>
          <p:nvPr/>
        </p:nvCxnSpPr>
        <p:spPr bwMode="auto">
          <a:xfrm flipV="1">
            <a:off x="6198397" y="3855828"/>
            <a:ext cx="984862" cy="17124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" name="矩形 203"/>
          <p:cNvSpPr/>
          <p:nvPr/>
        </p:nvSpPr>
        <p:spPr bwMode="auto">
          <a:xfrm>
            <a:off x="7183259" y="3699261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428" name="肘形连接符 17427"/>
          <p:cNvCxnSpPr/>
          <p:nvPr/>
        </p:nvCxnSpPr>
        <p:spPr bwMode="auto">
          <a:xfrm rot="5400000" flipH="1" flipV="1">
            <a:off x="5939961" y="4102829"/>
            <a:ext cx="2336708" cy="2031418"/>
          </a:xfrm>
          <a:prstGeom prst="bentConnector3">
            <a:avLst>
              <a:gd name="adj1" fmla="val -138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矩形 204"/>
          <p:cNvSpPr/>
          <p:nvPr/>
        </p:nvSpPr>
        <p:spPr bwMode="auto">
          <a:xfrm>
            <a:off x="4756207" y="5695159"/>
            <a:ext cx="115212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MAR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矩形 205"/>
          <p:cNvSpPr/>
          <p:nvPr/>
        </p:nvSpPr>
        <p:spPr bwMode="auto">
          <a:xfrm>
            <a:off x="4749458" y="6422144"/>
            <a:ext cx="115212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MDR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1" name="肘形连接符 130"/>
          <p:cNvCxnSpPr>
            <a:stCxn id="201" idx="1"/>
            <a:endCxn id="378" idx="3"/>
          </p:cNvCxnSpPr>
          <p:nvPr/>
        </p:nvCxnSpPr>
        <p:spPr bwMode="auto">
          <a:xfrm rot="10800000">
            <a:off x="4407094" y="2527592"/>
            <a:ext cx="53930" cy="3759298"/>
          </a:xfrm>
          <a:prstGeom prst="bentConnector3">
            <a:avLst>
              <a:gd name="adj1" fmla="val 84478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肘形连接符 206"/>
          <p:cNvCxnSpPr>
            <a:stCxn id="8" idx="2"/>
          </p:cNvCxnSpPr>
          <p:nvPr/>
        </p:nvCxnSpPr>
        <p:spPr bwMode="auto">
          <a:xfrm rot="16200000" flipH="1">
            <a:off x="3190270" y="4200247"/>
            <a:ext cx="828000" cy="190800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4" name="组合 213"/>
          <p:cNvGrpSpPr/>
          <p:nvPr/>
        </p:nvGrpSpPr>
        <p:grpSpPr>
          <a:xfrm>
            <a:off x="7183259" y="3699125"/>
            <a:ext cx="1770859" cy="228935"/>
            <a:chOff x="3695735" y="2204864"/>
            <a:chExt cx="1770859" cy="228935"/>
          </a:xfrm>
        </p:grpSpPr>
        <p:sp>
          <p:nvSpPr>
            <p:cNvPr id="215" name="矩形 214"/>
            <p:cNvSpPr/>
            <p:nvPr/>
          </p:nvSpPr>
          <p:spPr bwMode="auto">
            <a:xfrm>
              <a:off x="435974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447041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矩形 216"/>
            <p:cNvSpPr/>
            <p:nvPr/>
          </p:nvSpPr>
          <p:spPr bwMode="auto">
            <a:xfrm>
              <a:off x="458108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矩形 217"/>
            <p:cNvSpPr/>
            <p:nvPr/>
          </p:nvSpPr>
          <p:spPr bwMode="auto">
            <a:xfrm>
              <a:off x="469175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480242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491308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矩形 220"/>
            <p:cNvSpPr/>
            <p:nvPr/>
          </p:nvSpPr>
          <p:spPr bwMode="auto">
            <a:xfrm>
              <a:off x="502375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矩形 221"/>
            <p:cNvSpPr/>
            <p:nvPr/>
          </p:nvSpPr>
          <p:spPr bwMode="auto">
            <a:xfrm>
              <a:off x="513442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矩形 222"/>
            <p:cNvSpPr/>
            <p:nvPr/>
          </p:nvSpPr>
          <p:spPr bwMode="auto">
            <a:xfrm>
              <a:off x="524509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矩形 223"/>
            <p:cNvSpPr/>
            <p:nvPr/>
          </p:nvSpPr>
          <p:spPr bwMode="auto">
            <a:xfrm>
              <a:off x="535576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矩形 224"/>
            <p:cNvSpPr/>
            <p:nvPr/>
          </p:nvSpPr>
          <p:spPr bwMode="auto">
            <a:xfrm>
              <a:off x="369573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矩形 225"/>
            <p:cNvSpPr/>
            <p:nvPr/>
          </p:nvSpPr>
          <p:spPr bwMode="auto">
            <a:xfrm>
              <a:off x="380640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矩形 226"/>
            <p:cNvSpPr/>
            <p:nvPr/>
          </p:nvSpPr>
          <p:spPr bwMode="auto">
            <a:xfrm>
              <a:off x="391707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矩形 227"/>
            <p:cNvSpPr/>
            <p:nvPr/>
          </p:nvSpPr>
          <p:spPr bwMode="auto">
            <a:xfrm>
              <a:off x="402774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矩形 228"/>
            <p:cNvSpPr/>
            <p:nvPr/>
          </p:nvSpPr>
          <p:spPr bwMode="auto">
            <a:xfrm>
              <a:off x="413840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矩形 229"/>
            <p:cNvSpPr/>
            <p:nvPr/>
          </p:nvSpPr>
          <p:spPr bwMode="auto">
            <a:xfrm>
              <a:off x="424907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1" name="矩形 230"/>
          <p:cNvSpPr/>
          <p:nvPr/>
        </p:nvSpPr>
        <p:spPr bwMode="auto">
          <a:xfrm>
            <a:off x="420570" y="4811754"/>
            <a:ext cx="2081961" cy="13606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PC     = x4018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PC+1 = x4019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X4019 + </a:t>
            </a:r>
            <a:r>
              <a:rPr lang="en-US" altLang="zh-CN" sz="1200" baseline="0" dirty="0" err="1">
                <a:latin typeface="Arial" charset="0"/>
              </a:rPr>
              <a:t>xFFAF</a:t>
            </a:r>
            <a:r>
              <a:rPr lang="en-US" altLang="zh-CN" sz="1200" baseline="0" dirty="0">
                <a:latin typeface="Arial" charset="0"/>
              </a:rPr>
              <a:t> = x3FC8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3978964" y="4859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④</a:t>
            </a:r>
            <a:endParaRPr lang="zh-CN" altLang="en-US" baseline="0" dirty="0"/>
          </a:p>
        </p:txBody>
      </p:sp>
      <p:sp>
        <p:nvSpPr>
          <p:cNvPr id="234" name="文本框 233"/>
          <p:cNvSpPr txBox="1"/>
          <p:nvPr/>
        </p:nvSpPr>
        <p:spPr>
          <a:xfrm>
            <a:off x="6235405" y="4859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③</a:t>
            </a:r>
            <a:endParaRPr lang="zh-CN" altLang="en-US" baseline="0" dirty="0"/>
          </a:p>
        </p:txBody>
      </p:sp>
      <p:sp>
        <p:nvSpPr>
          <p:cNvPr id="235" name="文本框 234"/>
          <p:cNvSpPr txBox="1"/>
          <p:nvPr/>
        </p:nvSpPr>
        <p:spPr>
          <a:xfrm>
            <a:off x="6948264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③</a:t>
            </a:r>
            <a:endParaRPr lang="zh-CN" altLang="en-US" baseline="0" dirty="0"/>
          </a:p>
        </p:txBody>
      </p:sp>
      <p:sp>
        <p:nvSpPr>
          <p:cNvPr id="236" name="文本框 235"/>
          <p:cNvSpPr txBox="1"/>
          <p:nvPr/>
        </p:nvSpPr>
        <p:spPr>
          <a:xfrm>
            <a:off x="2069544" y="31850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①</a:t>
            </a:r>
            <a:endParaRPr lang="zh-CN" altLang="en-US" baseline="0" dirty="0"/>
          </a:p>
        </p:txBody>
      </p:sp>
      <p:grpSp>
        <p:nvGrpSpPr>
          <p:cNvPr id="42" name="组合 41"/>
          <p:cNvGrpSpPr/>
          <p:nvPr/>
        </p:nvGrpSpPr>
        <p:grpSpPr>
          <a:xfrm>
            <a:off x="4427538" y="5414829"/>
            <a:ext cx="1770859" cy="306836"/>
            <a:chOff x="4427538" y="5414829"/>
            <a:chExt cx="1770859" cy="306836"/>
          </a:xfrm>
        </p:grpSpPr>
        <p:sp>
          <p:nvSpPr>
            <p:cNvPr id="238" name="矩形 237"/>
            <p:cNvSpPr/>
            <p:nvPr/>
          </p:nvSpPr>
          <p:spPr bwMode="auto">
            <a:xfrm>
              <a:off x="4994066" y="5414829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x3FC8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矩形 199"/>
            <p:cNvSpPr/>
            <p:nvPr/>
          </p:nvSpPr>
          <p:spPr bwMode="auto">
            <a:xfrm>
              <a:off x="4427538" y="5453767"/>
              <a:ext cx="1770859" cy="22896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0" name="矩形 239"/>
          <p:cNvSpPr/>
          <p:nvPr/>
        </p:nvSpPr>
        <p:spPr bwMode="auto">
          <a:xfrm>
            <a:off x="5027552" y="6133472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# 5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矩形 200"/>
          <p:cNvSpPr/>
          <p:nvPr/>
        </p:nvSpPr>
        <p:spPr bwMode="auto">
          <a:xfrm>
            <a:off x="4461024" y="6172410"/>
            <a:ext cx="1770859" cy="2289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矩形 250"/>
          <p:cNvSpPr/>
          <p:nvPr/>
        </p:nvSpPr>
        <p:spPr bwMode="auto">
          <a:xfrm>
            <a:off x="2662605" y="5165233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x3FC8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矩形 251"/>
          <p:cNvSpPr/>
          <p:nvPr/>
        </p:nvSpPr>
        <p:spPr bwMode="auto">
          <a:xfrm>
            <a:off x="4701767" y="184482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baseline="0" dirty="0">
                <a:latin typeface="Arial" charset="0"/>
              </a:rPr>
              <a:t>Register File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矩形 252"/>
          <p:cNvSpPr/>
          <p:nvPr/>
        </p:nvSpPr>
        <p:spPr bwMode="auto">
          <a:xfrm>
            <a:off x="7413411" y="184482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baseline="0" dirty="0">
                <a:latin typeface="Arial" charset="0"/>
              </a:rPr>
              <a:t>Memory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6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772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718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34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D</a:t>
              </a: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</p:grpSp>
      <p:sp>
        <p:nvSpPr>
          <p:cNvPr id="355" name="Text Box 10"/>
          <p:cNvSpPr txBox="1">
            <a:spLocks noChangeArrowheads="1"/>
          </p:cNvSpPr>
          <p:nvPr/>
        </p:nvSpPr>
        <p:spPr bwMode="auto">
          <a:xfrm>
            <a:off x="671701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74709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S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" name="直接连接符 396"/>
          <p:cNvCxnSpPr/>
          <p:nvPr/>
        </p:nvCxnSpPr>
        <p:spPr bwMode="auto">
          <a:xfrm>
            <a:off x="1218173" y="3933056"/>
            <a:ext cx="0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178546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6A42D7D9-17EA-462F-B953-5CE22981C4C2}"/>
              </a:ext>
            </a:extLst>
          </p:cNvPr>
          <p:cNvGrpSpPr/>
          <p:nvPr/>
        </p:nvGrpSpPr>
        <p:grpSpPr>
          <a:xfrm>
            <a:off x="474181" y="1724523"/>
            <a:ext cx="8160714" cy="691174"/>
            <a:chOff x="509104" y="1724523"/>
            <a:chExt cx="8160714" cy="691174"/>
          </a:xfrm>
        </p:grpSpPr>
        <p:sp>
          <p:nvSpPr>
            <p:cNvPr id="63" name="TextBox 7">
              <a:extLst>
                <a:ext uri="{FF2B5EF4-FFF2-40B4-BE49-F238E27FC236}">
                  <a16:creationId xmlns:a16="http://schemas.microsoft.com/office/drawing/2014/main" id="{8FF97695-E40D-4A06-9022-A4F2FA482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835" y="1861642"/>
              <a:ext cx="7418983" cy="438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SzPct val="76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Review</a:t>
              </a:r>
            </a:p>
          </p:txBody>
        </p:sp>
        <p:sp>
          <p:nvSpPr>
            <p:cNvPr id="64" name="Text Box 17">
              <a:extLst>
                <a:ext uri="{FF2B5EF4-FFF2-40B4-BE49-F238E27FC236}">
                  <a16:creationId xmlns:a16="http://schemas.microsoft.com/office/drawing/2014/main" id="{B2651B73-185C-4A5E-94AD-B248780CE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775" y="1724523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6A64685A-F0CB-4EBF-A966-37511DE73D75}"/>
                </a:ext>
              </a:extLst>
            </p:cNvPr>
            <p:cNvCxnSpPr/>
            <p:nvPr/>
          </p:nvCxnSpPr>
          <p:spPr>
            <a:xfrm>
              <a:off x="509104" y="2415697"/>
              <a:ext cx="8130267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A68FFD1-3578-4F0B-BD17-51E49310EE34}"/>
              </a:ext>
            </a:extLst>
          </p:cNvPr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D023DCD8-AB65-42FC-8E4C-6446EB1F1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68" name="矩形 17">
              <a:extLst>
                <a:ext uri="{FF2B5EF4-FFF2-40B4-BE49-F238E27FC236}">
                  <a16:creationId xmlns:a16="http://schemas.microsoft.com/office/drawing/2014/main" id="{8257235F-71C6-4E17-ABC4-2882ADBA0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444422"/>
              <a:ext cx="7344816" cy="438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6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LC-3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Indirect, </a:t>
              </a: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Base+offset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Load/Store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F54C81C4-12C1-4EFD-A446-C472AFF408E3}"/>
                </a:ext>
              </a:extLst>
            </p:cNvPr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905622D-A5B0-4424-AA09-9A31E3D549C7}"/>
              </a:ext>
            </a:extLst>
          </p:cNvPr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71" name="Text Box 17">
              <a:extLst>
                <a:ext uri="{FF2B5EF4-FFF2-40B4-BE49-F238E27FC236}">
                  <a16:creationId xmlns:a16="http://schemas.microsoft.com/office/drawing/2014/main" id="{04C7B0B7-6014-4157-8040-28C515BEA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72" name="矩形 17">
              <a:extLst>
                <a:ext uri="{FF2B5EF4-FFF2-40B4-BE49-F238E27FC236}">
                  <a16:creationId xmlns:a16="http://schemas.microsoft.com/office/drawing/2014/main" id="{B2A7C8BA-EF15-4335-85D4-A5C19BF2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647143"/>
              <a:ext cx="7344816" cy="438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6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LC-3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PC-Relative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Load/Store</a:t>
              </a:r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9C015303-FD7B-41DC-915D-FBFDCBBC7EFF}"/>
                </a:ext>
              </a:extLst>
            </p:cNvPr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A7C9C73-4E22-4510-B545-CA8ADF590D98}"/>
                </a:ext>
              </a:extLst>
            </p:cNvPr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E9EEAD7-B02D-4668-B061-025F6B40D989}"/>
              </a:ext>
            </a:extLst>
          </p:cNvPr>
          <p:cNvGrpSpPr/>
          <p:nvPr/>
        </p:nvGrpSpPr>
        <p:grpSpPr>
          <a:xfrm>
            <a:off x="438669" y="4143544"/>
            <a:ext cx="8165779" cy="653608"/>
            <a:chOff x="438669" y="3351456"/>
            <a:chExt cx="8165779" cy="653608"/>
          </a:xfrm>
        </p:grpSpPr>
        <p:sp>
          <p:nvSpPr>
            <p:cNvPr id="76" name="Text Box 17">
              <a:extLst>
                <a:ext uri="{FF2B5EF4-FFF2-40B4-BE49-F238E27FC236}">
                  <a16:creationId xmlns:a16="http://schemas.microsoft.com/office/drawing/2014/main" id="{630BB9E9-A71E-4AC4-A1FC-62A3F3FA5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4</a:t>
              </a:r>
            </a:p>
          </p:txBody>
        </p:sp>
        <p:sp>
          <p:nvSpPr>
            <p:cNvPr id="77" name="矩形 17">
              <a:extLst>
                <a:ext uri="{FF2B5EF4-FFF2-40B4-BE49-F238E27FC236}">
                  <a16:creationId xmlns:a16="http://schemas.microsoft.com/office/drawing/2014/main" id="{C5BCB2B5-4742-4C20-A157-D15D9DC54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444422"/>
              <a:ext cx="7344816" cy="438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SzPct val="76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Summary</a:t>
              </a:r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3CAD0D13-0B2F-48EA-9466-8DEA02B69E29}"/>
                </a:ext>
              </a:extLst>
            </p:cNvPr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  <a:endParaRPr lang="en-US" sz="1400" baseline="0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0969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693498" y="5378888"/>
            <a:ext cx="448053" cy="243552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09058" y="4994483"/>
            <a:ext cx="134717" cy="1505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 flipH="1">
            <a:off x="7533473" y="5144344"/>
            <a:ext cx="225" cy="1627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20469" y="5000295"/>
            <a:ext cx="204578" cy="168051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586947" y="4951513"/>
            <a:ext cx="93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flipH="1">
            <a:off x="5754997" y="5069233"/>
            <a:ext cx="156354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3977270" y="4941168"/>
            <a:ext cx="785704" cy="359746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761765" y="5000876"/>
            <a:ext cx="448053" cy="243552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55" name="等腰三角形 54"/>
          <p:cNvSpPr/>
          <p:nvPr/>
        </p:nvSpPr>
        <p:spPr bwMode="auto">
          <a:xfrm>
            <a:off x="2784736" y="53604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875220" y="5508000"/>
            <a:ext cx="0" cy="19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379486" y="5380464"/>
            <a:ext cx="407011" cy="134715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519972" y="5333967"/>
            <a:ext cx="95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436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</a:p>
        </p:txBody>
      </p:sp>
      <p:sp>
        <p:nvSpPr>
          <p:cNvPr id="434" name="Text Box 11"/>
          <p:cNvSpPr txBox="1">
            <a:spLocks noChangeArrowheads="1"/>
          </p:cNvSpPr>
          <p:nvPr/>
        </p:nvSpPr>
        <p:spPr bwMode="auto">
          <a:xfrm>
            <a:off x="7505035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cxnSp>
        <p:nvCxnSpPr>
          <p:cNvPr id="437" name="直接连接符 436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3" name="直接连接符 262"/>
          <p:cNvCxnSpPr/>
          <p:nvPr/>
        </p:nvCxnSpPr>
        <p:spPr bwMode="auto">
          <a:xfrm rot="10800000">
            <a:off x="3366482" y="3960000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286351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4552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2BEC61-222C-4A4B-9CC1-FE93C8963C55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D4B494-026B-4A7A-A383-E0477BDC3177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ST (PC-Relative)    ST SR, PCoffset9</a:t>
            </a:r>
          </a:p>
        </p:txBody>
      </p:sp>
      <p:pic>
        <p:nvPicPr>
          <p:cNvPr id="30725" name="Picture 3" descr="ch05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2120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ch05-1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38350"/>
            <a:ext cx="7431088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图: 联系 1"/>
          <p:cNvSpPr/>
          <p:nvPr/>
        </p:nvSpPr>
        <p:spPr bwMode="auto">
          <a:xfrm>
            <a:off x="3492500" y="3141663"/>
            <a:ext cx="215900" cy="215900"/>
          </a:xfrm>
          <a:prstGeom prst="flowChartConnector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anchor="ctr"/>
          <a:lstStyle/>
          <a:p>
            <a:pPr eaLnBrk="1" hangingPunct="1">
              <a:defRPr/>
            </a:pPr>
            <a:r>
              <a:rPr lang="en-US" altLang="zh-CN" sz="1000" kern="0" baseline="0" dirty="0">
                <a:solidFill>
                  <a:schemeClr val="tx1"/>
                </a:solidFill>
                <a:ea typeface="宋体" pitchFamily="2" charset="-122"/>
              </a:rPr>
              <a:t>4</a:t>
            </a:r>
            <a:endParaRPr lang="zh-CN" altLang="en-US" sz="1000" kern="0" baseline="0" dirty="0">
              <a:solidFill>
                <a:schemeClr val="tx1"/>
              </a:solidFill>
              <a:ea typeface="宋体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>
            <a:off x="3263900" y="4806950"/>
            <a:ext cx="862013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709863" y="4576763"/>
            <a:ext cx="554037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ST</a:t>
            </a:r>
            <a:endParaRPr lang="zh-CN" altLang="en-US" sz="24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30730" name="等腰三角形 10"/>
          <p:cNvSpPr>
            <a:spLocks noChangeArrowheads="1"/>
          </p:cNvSpPr>
          <p:nvPr/>
        </p:nvSpPr>
        <p:spPr bwMode="auto">
          <a:xfrm rot="5400000" flipH="1">
            <a:off x="4037807" y="4758531"/>
            <a:ext cx="106362" cy="984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62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167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896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D</a:t>
              </a: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</p:grpSp>
      <p:sp>
        <p:nvSpPr>
          <p:cNvPr id="355" name="Text Box 10"/>
          <p:cNvSpPr txBox="1">
            <a:spLocks noChangeArrowheads="1"/>
          </p:cNvSpPr>
          <p:nvPr/>
        </p:nvSpPr>
        <p:spPr bwMode="auto">
          <a:xfrm>
            <a:off x="671701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74709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S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" name="直接连接符 396"/>
          <p:cNvCxnSpPr/>
          <p:nvPr/>
        </p:nvCxnSpPr>
        <p:spPr bwMode="auto">
          <a:xfrm>
            <a:off x="1218173" y="3933056"/>
            <a:ext cx="0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1111269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sp>
        <p:nvSpPr>
          <p:cNvPr id="55" name="等腰三角形 54"/>
          <p:cNvSpPr/>
          <p:nvPr/>
        </p:nvSpPr>
        <p:spPr bwMode="auto">
          <a:xfrm>
            <a:off x="2784736" y="53604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875220" y="5508000"/>
            <a:ext cx="0" cy="19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4" name="组合 403"/>
          <p:cNvGrpSpPr/>
          <p:nvPr/>
        </p:nvGrpSpPr>
        <p:grpSpPr>
          <a:xfrm>
            <a:off x="2379486" y="5380464"/>
            <a:ext cx="407011" cy="134715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519972" y="5333967"/>
            <a:ext cx="95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761765" y="5000876"/>
            <a:ext cx="448053" cy="243552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6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</a:p>
        </p:txBody>
      </p: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693498" y="5378888"/>
            <a:ext cx="448053" cy="243552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09058" y="4994483"/>
            <a:ext cx="134717" cy="1505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 flipH="1">
            <a:off x="7533473" y="5144344"/>
            <a:ext cx="225" cy="1627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20469" y="5000295"/>
            <a:ext cx="204578" cy="168051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586947" y="4951513"/>
            <a:ext cx="93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flipH="1">
            <a:off x="5754997" y="5069233"/>
            <a:ext cx="156354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flipV="1">
            <a:off x="729578" y="5288328"/>
            <a:ext cx="8237015" cy="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3" name="直接连接符 262"/>
          <p:cNvCxnSpPr/>
          <p:nvPr/>
        </p:nvCxnSpPr>
        <p:spPr bwMode="auto">
          <a:xfrm rot="10800000">
            <a:off x="3366482" y="3960000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286351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3977270" y="4941168"/>
            <a:ext cx="785704" cy="359746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308703" y="-1988326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34" name="Text Box 11"/>
          <p:cNvSpPr txBox="1">
            <a:spLocks noChangeArrowheads="1"/>
          </p:cNvSpPr>
          <p:nvPr/>
        </p:nvSpPr>
        <p:spPr bwMode="auto">
          <a:xfrm>
            <a:off x="7505035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sp>
        <p:nvSpPr>
          <p:cNvPr id="437" name="Text Box 11"/>
          <p:cNvSpPr txBox="1">
            <a:spLocks noChangeArrowheads="1"/>
          </p:cNvSpPr>
          <p:nvPr/>
        </p:nvSpPr>
        <p:spPr bwMode="auto">
          <a:xfrm>
            <a:off x="8297123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aseline="0">
                <a:solidFill>
                  <a:schemeClr val="accent2"/>
                </a:solidFill>
                <a:latin typeface="Arial" charset="0"/>
                <a:ea typeface="+mn-ea"/>
              </a:rPr>
              <a:t>S</a:t>
            </a:r>
            <a:r>
              <a:rPr lang="zh-CN" altLang="en-US" sz="1400" baseline="0">
                <a:solidFill>
                  <a:schemeClr val="accent2"/>
                </a:solidFill>
                <a:latin typeface="Arial" charset="0"/>
                <a:ea typeface="+mn-ea"/>
              </a:rPr>
              <a:t> </a:t>
            </a:r>
            <a:endParaRPr lang="en-US" sz="1400" baseline="0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511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1" name="Text Box 11"/>
          <p:cNvSpPr txBox="1">
            <a:spLocks noChangeArrowheads="1"/>
          </p:cNvSpPr>
          <p:nvPr/>
        </p:nvSpPr>
        <p:spPr bwMode="auto">
          <a:xfrm>
            <a:off x="7505035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</p:spTree>
    <p:extLst>
      <p:ext uri="{BB962C8B-B14F-4D97-AF65-F5344CB8AC3E}">
        <p14:creationId xmlns:p14="http://schemas.microsoft.com/office/powerpoint/2010/main" val="3260652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3" name="TextBox 7">
            <a:extLst>
              <a:ext uri="{FF2B5EF4-FFF2-40B4-BE49-F238E27FC236}">
                <a16:creationId xmlns:a16="http://schemas.microsoft.com/office/drawing/2014/main" id="{8FF97695-E40D-4A06-9022-A4F2FA482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64" name="Text Box 17">
            <a:extLst>
              <a:ext uri="{FF2B5EF4-FFF2-40B4-BE49-F238E27FC236}">
                <a16:creationId xmlns:a16="http://schemas.microsoft.com/office/drawing/2014/main" id="{B2651B73-185C-4A5E-94AD-B248780C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24523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6A64685A-F0CB-4EBF-A966-37511DE73D75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67" name="Text Box 17">
            <a:extLst>
              <a:ext uri="{FF2B5EF4-FFF2-40B4-BE49-F238E27FC236}">
                <a16:creationId xmlns:a16="http://schemas.microsoft.com/office/drawing/2014/main" id="{D023DCD8-AB65-42FC-8E4C-6446EB1F1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3E60A5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68" name="矩形 17">
            <a:extLst>
              <a:ext uri="{FF2B5EF4-FFF2-40B4-BE49-F238E27FC236}">
                <a16:creationId xmlns:a16="http://schemas.microsoft.com/office/drawing/2014/main" id="{8257235F-71C6-4E17-ABC4-2882ADBA0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E60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Indirect,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E60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Base+offset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E60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Load/Store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F54C81C4-12C1-4EFD-A446-C472AFF408E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71" name="Text Box 17">
            <a:extLst>
              <a:ext uri="{FF2B5EF4-FFF2-40B4-BE49-F238E27FC236}">
                <a16:creationId xmlns:a16="http://schemas.microsoft.com/office/drawing/2014/main" id="{04C7B0B7-6014-4157-8040-28C515BE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72" name="矩形 17">
            <a:extLst>
              <a:ext uri="{FF2B5EF4-FFF2-40B4-BE49-F238E27FC236}">
                <a16:creationId xmlns:a16="http://schemas.microsoft.com/office/drawing/2014/main" id="{B2A7C8BA-EF15-4335-85D4-A5C19BF2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PC-Relative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Load/Store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9C015303-FD7B-41DC-915D-FBFDCBBC7EFF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CA7C9C73-4E22-4510-B545-CA8ADF590D98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76" name="Text Box 17">
            <a:extLst>
              <a:ext uri="{FF2B5EF4-FFF2-40B4-BE49-F238E27FC236}">
                <a16:creationId xmlns:a16="http://schemas.microsoft.com/office/drawing/2014/main" id="{630BB9E9-A71E-4AC4-A1FC-62A3F3FA5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77" name="矩形 17">
            <a:extLst>
              <a:ext uri="{FF2B5EF4-FFF2-40B4-BE49-F238E27FC236}">
                <a16:creationId xmlns:a16="http://schemas.microsoft.com/office/drawing/2014/main" id="{C5BCB2B5-4742-4C20-A157-D15D9DC54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3CAD0D13-0B2F-48EA-9466-8DEA02B69E29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5952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3" name="TextBox 7">
            <a:extLst>
              <a:ext uri="{FF2B5EF4-FFF2-40B4-BE49-F238E27FC236}">
                <a16:creationId xmlns:a16="http://schemas.microsoft.com/office/drawing/2014/main" id="{8FF97695-E40D-4A06-9022-A4F2FA482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64" name="Text Box 17">
            <a:extLst>
              <a:ext uri="{FF2B5EF4-FFF2-40B4-BE49-F238E27FC236}">
                <a16:creationId xmlns:a16="http://schemas.microsoft.com/office/drawing/2014/main" id="{B2651B73-185C-4A5E-94AD-B248780C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2452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6A64685A-F0CB-4EBF-A966-37511DE73D75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67" name="Text Box 17">
            <a:extLst>
              <a:ext uri="{FF2B5EF4-FFF2-40B4-BE49-F238E27FC236}">
                <a16:creationId xmlns:a16="http://schemas.microsoft.com/office/drawing/2014/main" id="{D023DCD8-AB65-42FC-8E4C-6446EB1F1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68" name="矩形 17">
            <a:extLst>
              <a:ext uri="{FF2B5EF4-FFF2-40B4-BE49-F238E27FC236}">
                <a16:creationId xmlns:a16="http://schemas.microsoft.com/office/drawing/2014/main" id="{8257235F-71C6-4E17-ABC4-2882ADBA0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LC-3 Indirect,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Base+offset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Load/Store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F54C81C4-12C1-4EFD-A446-C472AFF408E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71" name="Text Box 17">
            <a:extLst>
              <a:ext uri="{FF2B5EF4-FFF2-40B4-BE49-F238E27FC236}">
                <a16:creationId xmlns:a16="http://schemas.microsoft.com/office/drawing/2014/main" id="{04C7B0B7-6014-4157-8040-28C515BE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72" name="矩形 17">
            <a:extLst>
              <a:ext uri="{FF2B5EF4-FFF2-40B4-BE49-F238E27FC236}">
                <a16:creationId xmlns:a16="http://schemas.microsoft.com/office/drawing/2014/main" id="{B2A7C8BA-EF15-4335-85D4-A5C19BF2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LC-3 PC-Relative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Load/Store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9C015303-FD7B-41DC-915D-FBFDCBBC7EFF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CA7C9C73-4E22-4510-B545-CA8ADF590D98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76" name="Text Box 17">
            <a:extLst>
              <a:ext uri="{FF2B5EF4-FFF2-40B4-BE49-F238E27FC236}">
                <a16:creationId xmlns:a16="http://schemas.microsoft.com/office/drawing/2014/main" id="{630BB9E9-A71E-4AC4-A1FC-62A3F3FA5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  <p:sp>
        <p:nvSpPr>
          <p:cNvPr id="77" name="矩形 17">
            <a:extLst>
              <a:ext uri="{FF2B5EF4-FFF2-40B4-BE49-F238E27FC236}">
                <a16:creationId xmlns:a16="http://schemas.microsoft.com/office/drawing/2014/main" id="{C5BCB2B5-4742-4C20-A157-D15D9DC54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3CAD0D13-0B2F-48EA-9466-8DEA02B69E29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0067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1B5E00-30AB-4C13-9ADE-21BCFE659179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497BB4-0A2D-413B-9DAC-CD7DE6BAF5EA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Indirect Addressing Mode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With PC-relative mode, can only address data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within 256 words of the instruction.</a:t>
            </a:r>
          </a:p>
          <a:p>
            <a:pPr marL="576263" lvl="1" indent="-234950"/>
            <a:r>
              <a:rPr lang="en-US" altLang="zh-CN" dirty="0"/>
              <a:t>What about the rest of memory?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009900"/>
              </a:solidFill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Solution #1: </a:t>
            </a:r>
          </a:p>
          <a:p>
            <a:pPr marL="576263" lvl="1" indent="-234950"/>
            <a:r>
              <a:rPr lang="en-US" altLang="zh-CN" dirty="0">
                <a:solidFill>
                  <a:srgbClr val="009900"/>
                </a:solidFill>
              </a:rPr>
              <a:t>Read address from memory location,</a:t>
            </a:r>
            <a:br>
              <a:rPr lang="en-US" altLang="zh-CN" dirty="0">
                <a:solidFill>
                  <a:srgbClr val="009900"/>
                </a:solidFill>
              </a:rPr>
            </a:br>
            <a:r>
              <a:rPr lang="en-US" altLang="zh-CN" dirty="0">
                <a:solidFill>
                  <a:srgbClr val="009900"/>
                </a:solidFill>
              </a:rPr>
              <a:t>then load/store to that address.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009900"/>
              </a:solidFill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First address is generated from PC and IR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(just like PC-relative addressing), then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content of that address is used as target for load/store.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9F8D6-6DCC-4D79-8B6C-C4D6426A6308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9754B7-F808-4FE0-97DB-9822FE319D7B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LDI (Indirect)     LDI  DR, PCoffset9</a:t>
            </a:r>
          </a:p>
        </p:txBody>
      </p:sp>
      <p:pic>
        <p:nvPicPr>
          <p:cNvPr id="33797" name="Picture 3" descr="ch05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459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ch05-1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431088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3478213" y="4806950"/>
            <a:ext cx="7207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689225" y="4524375"/>
            <a:ext cx="738188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LDI</a:t>
            </a:r>
            <a:endParaRPr lang="zh-CN" altLang="en-US" sz="24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33801" name="等腰三角形 8"/>
          <p:cNvSpPr>
            <a:spLocks noChangeArrowheads="1"/>
          </p:cNvSpPr>
          <p:nvPr/>
        </p:nvSpPr>
        <p:spPr bwMode="auto">
          <a:xfrm rot="5400000" flipH="1">
            <a:off x="4110038" y="4759325"/>
            <a:ext cx="106362" cy="968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矩形 153"/>
          <p:cNvSpPr/>
          <p:nvPr/>
        </p:nvSpPr>
        <p:spPr bwMode="auto">
          <a:xfrm>
            <a:off x="6598494" y="2978148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x2100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7" name="矩形 236"/>
          <p:cNvSpPr/>
          <p:nvPr/>
        </p:nvSpPr>
        <p:spPr bwMode="auto">
          <a:xfrm>
            <a:off x="3214118" y="3933056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x4019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矩形 238"/>
          <p:cNvSpPr/>
          <p:nvPr/>
        </p:nvSpPr>
        <p:spPr bwMode="auto">
          <a:xfrm>
            <a:off x="6541053" y="3641392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x3FC8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矩形 125"/>
          <p:cNvSpPr/>
          <p:nvPr/>
        </p:nvSpPr>
        <p:spPr bwMode="auto">
          <a:xfrm>
            <a:off x="7183259" y="2215151"/>
            <a:ext cx="1781229" cy="328135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5" name="矩形 144"/>
          <p:cNvSpPr/>
          <p:nvPr/>
        </p:nvSpPr>
        <p:spPr bwMode="auto">
          <a:xfrm>
            <a:off x="687716" y="3247570"/>
            <a:ext cx="149450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IR[8:0]=110101111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矩形 143"/>
          <p:cNvSpPr/>
          <p:nvPr/>
        </p:nvSpPr>
        <p:spPr bwMode="auto">
          <a:xfrm>
            <a:off x="187227" y="3838629"/>
            <a:ext cx="2008509" cy="4544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200" b="1" baseline="0" dirty="0">
                <a:solidFill>
                  <a:srgbClr val="FF0000"/>
                </a:solidFill>
                <a:latin typeface="Arial" charset="0"/>
              </a:rPr>
              <a:t>1111111</a:t>
            </a:r>
            <a:r>
              <a:rPr lang="en-US" altLang="zh-CN" sz="1200" baseline="0" dirty="0">
                <a:latin typeface="Arial" charset="0"/>
              </a:rPr>
              <a:t>110101111 = </a:t>
            </a:r>
            <a:r>
              <a:rPr lang="en-US" altLang="zh-CN" sz="1200" baseline="0" dirty="0" err="1">
                <a:latin typeface="Arial" charset="0"/>
              </a:rPr>
              <a:t>xFFAF</a:t>
            </a:r>
            <a:endParaRPr lang="zh-CN" altLang="en-US" sz="1200" baseline="0" dirty="0">
              <a:latin typeface="Arial" charset="0"/>
            </a:endParaRPr>
          </a:p>
        </p:txBody>
      </p:sp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9A8222-020F-4230-ADAA-5A08CB554917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7E0EDB-A1EF-4E3E-9F94-FDEEB5235787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CN" sz="1400" b="0" dirty="0">
              <a:ea typeface="宋体" panose="02010600030101010101" pitchFamily="2" charset="-122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LDI (Indirect) : LDI R1, x1AF</a:t>
            </a:r>
          </a:p>
        </p:txBody>
      </p:sp>
      <p:grpSp>
        <p:nvGrpSpPr>
          <p:cNvPr id="17452" name="组合 17451"/>
          <p:cNvGrpSpPr/>
          <p:nvPr/>
        </p:nvGrpSpPr>
        <p:grpSpPr>
          <a:xfrm>
            <a:off x="1763688" y="4200361"/>
            <a:ext cx="1773164" cy="552752"/>
            <a:chOff x="3551400" y="5066709"/>
            <a:chExt cx="1773164" cy="552752"/>
          </a:xfrm>
        </p:grpSpPr>
        <p:grpSp>
          <p:nvGrpSpPr>
            <p:cNvPr id="17416" name="组合 17415"/>
            <p:cNvGrpSpPr/>
            <p:nvPr/>
          </p:nvGrpSpPr>
          <p:grpSpPr>
            <a:xfrm>
              <a:off x="3551400" y="5125351"/>
              <a:ext cx="1773164" cy="494110"/>
              <a:chOff x="4671044" y="5013176"/>
              <a:chExt cx="1485948" cy="494110"/>
            </a:xfrm>
          </p:grpSpPr>
          <p:sp>
            <p:nvSpPr>
              <p:cNvPr id="8" name="流程图: 手动操作 7"/>
              <p:cNvSpPr/>
              <p:nvPr/>
            </p:nvSpPr>
            <p:spPr bwMode="auto">
              <a:xfrm>
                <a:off x="4671044" y="5013176"/>
                <a:ext cx="1485948" cy="494110"/>
              </a:xfrm>
              <a:prstGeom prst="flowChartManualOperat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+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7408" name="组合 17407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9" name="流程图: 合并 8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374" name="直接连接符 373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接连接符 390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451" name="文本框 17450"/>
            <p:cNvSpPr txBox="1"/>
            <p:nvPr/>
          </p:nvSpPr>
          <p:spPr>
            <a:xfrm>
              <a:off x="3708678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aseline="0" dirty="0"/>
                <a:t>A</a:t>
              </a:r>
              <a:endParaRPr lang="zh-CN" altLang="en-US" sz="1200" baseline="0" dirty="0"/>
            </a:p>
          </p:txBody>
        </p:sp>
        <p:sp>
          <p:nvSpPr>
            <p:cNvPr id="433" name="文本框 432"/>
            <p:cNvSpPr txBox="1"/>
            <p:nvPr/>
          </p:nvSpPr>
          <p:spPr>
            <a:xfrm>
              <a:off x="4860032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aseline="0" dirty="0"/>
                <a:t>B</a:t>
              </a:r>
              <a:endParaRPr lang="zh-CN" altLang="en-US" sz="1200" baseline="0" dirty="0"/>
            </a:p>
          </p:txBody>
        </p:sp>
      </p:grpSp>
      <p:sp>
        <p:nvSpPr>
          <p:cNvPr id="440" name="文本框 439"/>
          <p:cNvSpPr txBox="1"/>
          <p:nvPr/>
        </p:nvSpPr>
        <p:spPr>
          <a:xfrm>
            <a:off x="2616689" y="4859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②</a:t>
            </a:r>
            <a:endParaRPr lang="zh-CN" altLang="en-US" baseline="0" dirty="0"/>
          </a:p>
        </p:txBody>
      </p:sp>
      <p:sp>
        <p:nvSpPr>
          <p:cNvPr id="118" name="文本框 117"/>
          <p:cNvSpPr txBox="1"/>
          <p:nvPr/>
        </p:nvSpPr>
        <p:spPr>
          <a:xfrm>
            <a:off x="3193583" y="31850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①</a:t>
            </a:r>
            <a:endParaRPr lang="zh-CN" altLang="en-US" baseline="0" dirty="0"/>
          </a:p>
        </p:txBody>
      </p:sp>
      <p:sp>
        <p:nvSpPr>
          <p:cNvPr id="101" name="矩形 100"/>
          <p:cNvSpPr/>
          <p:nvPr/>
        </p:nvSpPr>
        <p:spPr bwMode="auto">
          <a:xfrm>
            <a:off x="1516201" y="2904217"/>
            <a:ext cx="110833" cy="228935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26870" y="2904217"/>
            <a:ext cx="996179" cy="228935"/>
            <a:chOff x="1626870" y="2636912"/>
            <a:chExt cx="996179" cy="228935"/>
          </a:xfrm>
        </p:grpSpPr>
        <p:sp>
          <p:nvSpPr>
            <p:cNvPr id="102" name="矩形 101"/>
            <p:cNvSpPr/>
            <p:nvPr/>
          </p:nvSpPr>
          <p:spPr bwMode="auto">
            <a:xfrm>
              <a:off x="1626870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1737539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1848207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1958876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2069544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2180213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2290881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401550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512216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1" name="矩形 110"/>
          <p:cNvSpPr/>
          <p:nvPr/>
        </p:nvSpPr>
        <p:spPr bwMode="auto">
          <a:xfrm>
            <a:off x="852190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solidFill>
                  <a:schemeClr val="bg1"/>
                </a:solidFill>
                <a:latin typeface="Arial" charset="0"/>
              </a:rPr>
              <a:t>1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" name="矩形 111"/>
          <p:cNvSpPr/>
          <p:nvPr/>
        </p:nvSpPr>
        <p:spPr bwMode="auto">
          <a:xfrm>
            <a:off x="962859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solidFill>
                  <a:schemeClr val="bg1"/>
                </a:solidFill>
                <a:latin typeface="Arial" charset="0"/>
              </a:rPr>
              <a:t>0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1073527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solidFill>
                  <a:schemeClr val="bg1"/>
                </a:solidFill>
                <a:latin typeface="Arial" charset="0"/>
              </a:rPr>
              <a:t>1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1184196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solidFill>
                  <a:schemeClr val="bg1"/>
                </a:solidFill>
                <a:latin typeface="Arial" charset="0"/>
              </a:rPr>
              <a:t>0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1294864" y="2904217"/>
            <a:ext cx="110833" cy="228935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矩形 115"/>
          <p:cNvSpPr/>
          <p:nvPr/>
        </p:nvSpPr>
        <p:spPr bwMode="auto">
          <a:xfrm>
            <a:off x="1405533" y="2904217"/>
            <a:ext cx="110833" cy="228935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矩形 116"/>
          <p:cNvSpPr/>
          <p:nvPr/>
        </p:nvSpPr>
        <p:spPr bwMode="auto">
          <a:xfrm>
            <a:off x="539552" y="2908793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IR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矩形 119"/>
          <p:cNvSpPr/>
          <p:nvPr/>
        </p:nvSpPr>
        <p:spPr bwMode="auto">
          <a:xfrm>
            <a:off x="1832256" y="3641392"/>
            <a:ext cx="579504" cy="270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SEXT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直接箭头连接符 38"/>
          <p:cNvCxnSpPr/>
          <p:nvPr/>
        </p:nvCxnSpPr>
        <p:spPr bwMode="auto">
          <a:xfrm flipH="1">
            <a:off x="2123728" y="3146504"/>
            <a:ext cx="1" cy="504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7" name="矩形 17416"/>
          <p:cNvSpPr/>
          <p:nvPr/>
        </p:nvSpPr>
        <p:spPr bwMode="auto">
          <a:xfrm>
            <a:off x="4455840" y="2184137"/>
            <a:ext cx="1781229" cy="1836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2" name="矩形 231"/>
          <p:cNvSpPr/>
          <p:nvPr/>
        </p:nvSpPr>
        <p:spPr bwMode="auto">
          <a:xfrm>
            <a:off x="4457325" y="2184137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矩形 248"/>
          <p:cNvSpPr/>
          <p:nvPr/>
        </p:nvSpPr>
        <p:spPr bwMode="auto">
          <a:xfrm>
            <a:off x="4457325" y="2642058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" name="矩形 316"/>
          <p:cNvSpPr/>
          <p:nvPr/>
        </p:nvSpPr>
        <p:spPr bwMode="auto">
          <a:xfrm>
            <a:off x="4457325" y="3099979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矩形 333"/>
          <p:cNvSpPr/>
          <p:nvPr/>
        </p:nvSpPr>
        <p:spPr bwMode="auto">
          <a:xfrm>
            <a:off x="4457325" y="3557902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1" name="矩形 350"/>
          <p:cNvSpPr/>
          <p:nvPr/>
        </p:nvSpPr>
        <p:spPr bwMode="auto">
          <a:xfrm>
            <a:off x="4457325" y="3786862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4139952" y="2184163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6" name="矩形 375"/>
          <p:cNvSpPr/>
          <p:nvPr/>
        </p:nvSpPr>
        <p:spPr bwMode="auto">
          <a:xfrm>
            <a:off x="4139952" y="264208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R2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7" name="矩形 376"/>
          <p:cNvSpPr/>
          <p:nvPr/>
        </p:nvSpPr>
        <p:spPr bwMode="auto">
          <a:xfrm>
            <a:off x="4139952" y="3328965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R5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" name="矩形 377"/>
          <p:cNvSpPr/>
          <p:nvPr/>
        </p:nvSpPr>
        <p:spPr bwMode="auto">
          <a:xfrm>
            <a:off x="4139952" y="241312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R1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79" name="矩形 378"/>
          <p:cNvSpPr/>
          <p:nvPr/>
        </p:nvSpPr>
        <p:spPr bwMode="auto">
          <a:xfrm>
            <a:off x="4139952" y="287104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R3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矩形 379"/>
          <p:cNvSpPr/>
          <p:nvPr/>
        </p:nvSpPr>
        <p:spPr bwMode="auto">
          <a:xfrm>
            <a:off x="4139952" y="3100005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R4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" name="矩形 380"/>
          <p:cNvSpPr/>
          <p:nvPr/>
        </p:nvSpPr>
        <p:spPr bwMode="auto">
          <a:xfrm>
            <a:off x="4139952" y="3557926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R6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2" name="矩形 381"/>
          <p:cNvSpPr/>
          <p:nvPr/>
        </p:nvSpPr>
        <p:spPr bwMode="auto">
          <a:xfrm>
            <a:off x="4139952" y="3786886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R7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0" name="矩形 299"/>
          <p:cNvSpPr/>
          <p:nvPr/>
        </p:nvSpPr>
        <p:spPr bwMode="auto">
          <a:xfrm>
            <a:off x="4457325" y="2874537"/>
            <a:ext cx="1771200" cy="225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9868" y="2289613"/>
            <a:ext cx="2083497" cy="233511"/>
            <a:chOff x="428719" y="4926337"/>
            <a:chExt cx="2083497" cy="233511"/>
          </a:xfrm>
        </p:grpSpPr>
        <p:sp>
          <p:nvSpPr>
            <p:cNvPr id="181" name="矩形 180"/>
            <p:cNvSpPr/>
            <p:nvPr/>
          </p:nvSpPr>
          <p:spPr bwMode="auto">
            <a:xfrm>
              <a:off x="1405368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1516037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1626706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737374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848043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6" name="矩形 185"/>
            <p:cNvSpPr/>
            <p:nvPr/>
          </p:nvSpPr>
          <p:spPr bwMode="auto">
            <a:xfrm>
              <a:off x="1958711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8" name="矩形 187"/>
            <p:cNvSpPr/>
            <p:nvPr/>
          </p:nvSpPr>
          <p:spPr bwMode="auto">
            <a:xfrm>
              <a:off x="2069380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9" name="矩形 188"/>
            <p:cNvSpPr/>
            <p:nvPr/>
          </p:nvSpPr>
          <p:spPr bwMode="auto">
            <a:xfrm>
              <a:off x="2180048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0" name="矩形 189"/>
            <p:cNvSpPr/>
            <p:nvPr/>
          </p:nvSpPr>
          <p:spPr bwMode="auto">
            <a:xfrm>
              <a:off x="2290717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1" name="矩形 190"/>
            <p:cNvSpPr/>
            <p:nvPr/>
          </p:nvSpPr>
          <p:spPr bwMode="auto">
            <a:xfrm>
              <a:off x="2401383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2" name="矩形 191"/>
            <p:cNvSpPr/>
            <p:nvPr/>
          </p:nvSpPr>
          <p:spPr bwMode="auto">
            <a:xfrm>
              <a:off x="741357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3" name="矩形 192"/>
            <p:cNvSpPr/>
            <p:nvPr/>
          </p:nvSpPr>
          <p:spPr bwMode="auto">
            <a:xfrm>
              <a:off x="852026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4" name="矩形 193"/>
            <p:cNvSpPr/>
            <p:nvPr/>
          </p:nvSpPr>
          <p:spPr bwMode="auto">
            <a:xfrm>
              <a:off x="962694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5" name="矩形 194"/>
            <p:cNvSpPr/>
            <p:nvPr/>
          </p:nvSpPr>
          <p:spPr bwMode="auto">
            <a:xfrm>
              <a:off x="1073363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6" name="矩形 195"/>
            <p:cNvSpPr/>
            <p:nvPr/>
          </p:nvSpPr>
          <p:spPr bwMode="auto">
            <a:xfrm>
              <a:off x="1184031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7" name="矩形 196"/>
            <p:cNvSpPr/>
            <p:nvPr/>
          </p:nvSpPr>
          <p:spPr bwMode="auto">
            <a:xfrm>
              <a:off x="1294700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8" name="矩形 197"/>
            <p:cNvSpPr/>
            <p:nvPr/>
          </p:nvSpPr>
          <p:spPr bwMode="auto">
            <a:xfrm>
              <a:off x="428719" y="4930913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PC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9" name="肘形连接符 198"/>
          <p:cNvCxnSpPr>
            <a:stCxn id="191" idx="3"/>
            <a:endCxn id="433" idx="0"/>
          </p:cNvCxnSpPr>
          <p:nvPr/>
        </p:nvCxnSpPr>
        <p:spPr bwMode="auto">
          <a:xfrm>
            <a:off x="2613365" y="2404081"/>
            <a:ext cx="602584" cy="179628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直接箭头连接符 201"/>
          <p:cNvCxnSpPr/>
          <p:nvPr/>
        </p:nvCxnSpPr>
        <p:spPr bwMode="auto">
          <a:xfrm flipH="1">
            <a:off x="2123728" y="3912409"/>
            <a:ext cx="1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肘形连接符 202"/>
          <p:cNvCxnSpPr/>
          <p:nvPr/>
        </p:nvCxnSpPr>
        <p:spPr bwMode="auto">
          <a:xfrm flipV="1">
            <a:off x="6084168" y="3855827"/>
            <a:ext cx="1116000" cy="1692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" name="矩形 203"/>
          <p:cNvSpPr/>
          <p:nvPr/>
        </p:nvSpPr>
        <p:spPr bwMode="auto">
          <a:xfrm>
            <a:off x="7183259" y="3699261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428" name="肘形连接符 17427"/>
          <p:cNvCxnSpPr/>
          <p:nvPr/>
        </p:nvCxnSpPr>
        <p:spPr bwMode="auto">
          <a:xfrm rot="5400000" flipH="1" flipV="1">
            <a:off x="5939961" y="4102829"/>
            <a:ext cx="2336708" cy="2031418"/>
          </a:xfrm>
          <a:prstGeom prst="bentConnector3">
            <a:avLst>
              <a:gd name="adj1" fmla="val -138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矩形 204"/>
          <p:cNvSpPr/>
          <p:nvPr/>
        </p:nvSpPr>
        <p:spPr bwMode="auto">
          <a:xfrm>
            <a:off x="4756207" y="5695159"/>
            <a:ext cx="115212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MAR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矩形 205"/>
          <p:cNvSpPr/>
          <p:nvPr/>
        </p:nvSpPr>
        <p:spPr bwMode="auto">
          <a:xfrm>
            <a:off x="4749458" y="6422144"/>
            <a:ext cx="115212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MDR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1" name="肘形连接符 130"/>
          <p:cNvCxnSpPr>
            <a:stCxn id="201" idx="1"/>
            <a:endCxn id="378" idx="3"/>
          </p:cNvCxnSpPr>
          <p:nvPr/>
        </p:nvCxnSpPr>
        <p:spPr bwMode="auto">
          <a:xfrm rot="10800000">
            <a:off x="4407094" y="2527592"/>
            <a:ext cx="53930" cy="3759298"/>
          </a:xfrm>
          <a:prstGeom prst="bentConnector3">
            <a:avLst>
              <a:gd name="adj1" fmla="val 84478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肘形连接符 206"/>
          <p:cNvCxnSpPr>
            <a:stCxn id="8" idx="2"/>
          </p:cNvCxnSpPr>
          <p:nvPr/>
        </p:nvCxnSpPr>
        <p:spPr bwMode="auto">
          <a:xfrm rot="16200000" flipH="1">
            <a:off x="3190270" y="4200247"/>
            <a:ext cx="828000" cy="190800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4" name="组合 213"/>
          <p:cNvGrpSpPr/>
          <p:nvPr/>
        </p:nvGrpSpPr>
        <p:grpSpPr>
          <a:xfrm>
            <a:off x="7183259" y="3699125"/>
            <a:ext cx="1770859" cy="228935"/>
            <a:chOff x="3695735" y="2204864"/>
            <a:chExt cx="1770859" cy="228935"/>
          </a:xfrm>
        </p:grpSpPr>
        <p:sp>
          <p:nvSpPr>
            <p:cNvPr id="215" name="矩形 214"/>
            <p:cNvSpPr/>
            <p:nvPr/>
          </p:nvSpPr>
          <p:spPr bwMode="auto">
            <a:xfrm>
              <a:off x="435974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447041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矩形 216"/>
            <p:cNvSpPr/>
            <p:nvPr/>
          </p:nvSpPr>
          <p:spPr bwMode="auto">
            <a:xfrm>
              <a:off x="458108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矩形 217"/>
            <p:cNvSpPr/>
            <p:nvPr/>
          </p:nvSpPr>
          <p:spPr bwMode="auto">
            <a:xfrm>
              <a:off x="469175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480242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491308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矩形 220"/>
            <p:cNvSpPr/>
            <p:nvPr/>
          </p:nvSpPr>
          <p:spPr bwMode="auto">
            <a:xfrm>
              <a:off x="502375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矩形 221"/>
            <p:cNvSpPr/>
            <p:nvPr/>
          </p:nvSpPr>
          <p:spPr bwMode="auto">
            <a:xfrm>
              <a:off x="513442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矩形 222"/>
            <p:cNvSpPr/>
            <p:nvPr/>
          </p:nvSpPr>
          <p:spPr bwMode="auto">
            <a:xfrm>
              <a:off x="524509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矩形 223"/>
            <p:cNvSpPr/>
            <p:nvPr/>
          </p:nvSpPr>
          <p:spPr bwMode="auto">
            <a:xfrm>
              <a:off x="535576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矩形 224"/>
            <p:cNvSpPr/>
            <p:nvPr/>
          </p:nvSpPr>
          <p:spPr bwMode="auto">
            <a:xfrm>
              <a:off x="369573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矩形 225"/>
            <p:cNvSpPr/>
            <p:nvPr/>
          </p:nvSpPr>
          <p:spPr bwMode="auto">
            <a:xfrm>
              <a:off x="380640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矩形 226"/>
            <p:cNvSpPr/>
            <p:nvPr/>
          </p:nvSpPr>
          <p:spPr bwMode="auto">
            <a:xfrm>
              <a:off x="391707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矩形 227"/>
            <p:cNvSpPr/>
            <p:nvPr/>
          </p:nvSpPr>
          <p:spPr bwMode="auto">
            <a:xfrm>
              <a:off x="402774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矩形 228"/>
            <p:cNvSpPr/>
            <p:nvPr/>
          </p:nvSpPr>
          <p:spPr bwMode="auto">
            <a:xfrm>
              <a:off x="413840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矩形 229"/>
            <p:cNvSpPr/>
            <p:nvPr/>
          </p:nvSpPr>
          <p:spPr bwMode="auto">
            <a:xfrm>
              <a:off x="424907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1" name="矩形 230"/>
          <p:cNvSpPr/>
          <p:nvPr/>
        </p:nvSpPr>
        <p:spPr bwMode="auto">
          <a:xfrm>
            <a:off x="420570" y="4811754"/>
            <a:ext cx="2081961" cy="13606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PC     = x4018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PC+1 = x4019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X4019 + </a:t>
            </a:r>
            <a:r>
              <a:rPr lang="en-US" altLang="zh-CN" sz="1200" baseline="0" dirty="0" err="1">
                <a:latin typeface="Arial" charset="0"/>
              </a:rPr>
              <a:t>xFFAF</a:t>
            </a:r>
            <a:r>
              <a:rPr lang="en-US" altLang="zh-CN" sz="1200" baseline="0" dirty="0">
                <a:latin typeface="Arial" charset="0"/>
              </a:rPr>
              <a:t> = x3FC8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3978964" y="4859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④</a:t>
            </a:r>
            <a:endParaRPr lang="zh-CN" altLang="en-US" baseline="0" dirty="0"/>
          </a:p>
        </p:txBody>
      </p:sp>
      <p:sp>
        <p:nvSpPr>
          <p:cNvPr id="234" name="文本框 233"/>
          <p:cNvSpPr txBox="1"/>
          <p:nvPr/>
        </p:nvSpPr>
        <p:spPr>
          <a:xfrm>
            <a:off x="6676782" y="4859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③</a:t>
            </a:r>
            <a:endParaRPr lang="zh-CN" altLang="en-US" baseline="0" dirty="0"/>
          </a:p>
        </p:txBody>
      </p:sp>
      <p:sp>
        <p:nvSpPr>
          <p:cNvPr id="235" name="文本框 234"/>
          <p:cNvSpPr txBox="1"/>
          <p:nvPr/>
        </p:nvSpPr>
        <p:spPr>
          <a:xfrm>
            <a:off x="6948264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③</a:t>
            </a:r>
            <a:endParaRPr lang="zh-CN" altLang="en-US" baseline="0" dirty="0"/>
          </a:p>
        </p:txBody>
      </p:sp>
      <p:sp>
        <p:nvSpPr>
          <p:cNvPr id="236" name="文本框 235"/>
          <p:cNvSpPr txBox="1"/>
          <p:nvPr/>
        </p:nvSpPr>
        <p:spPr>
          <a:xfrm>
            <a:off x="2069544" y="31850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①</a:t>
            </a:r>
            <a:endParaRPr lang="zh-CN" altLang="en-US" baseline="0" dirty="0"/>
          </a:p>
        </p:txBody>
      </p:sp>
      <p:grpSp>
        <p:nvGrpSpPr>
          <p:cNvPr id="42" name="组合 41"/>
          <p:cNvGrpSpPr/>
          <p:nvPr/>
        </p:nvGrpSpPr>
        <p:grpSpPr>
          <a:xfrm>
            <a:off x="4427538" y="5414829"/>
            <a:ext cx="1770859" cy="306836"/>
            <a:chOff x="4427538" y="5414829"/>
            <a:chExt cx="1770859" cy="306836"/>
          </a:xfrm>
        </p:grpSpPr>
        <p:sp>
          <p:nvSpPr>
            <p:cNvPr id="238" name="矩形 237"/>
            <p:cNvSpPr/>
            <p:nvPr/>
          </p:nvSpPr>
          <p:spPr bwMode="auto">
            <a:xfrm>
              <a:off x="4716016" y="5414829"/>
              <a:ext cx="1094367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x3FC8/ x2100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矩形 199"/>
            <p:cNvSpPr/>
            <p:nvPr/>
          </p:nvSpPr>
          <p:spPr bwMode="auto">
            <a:xfrm>
              <a:off x="4427538" y="5453767"/>
              <a:ext cx="1770859" cy="22896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0" name="矩形 239"/>
          <p:cNvSpPr/>
          <p:nvPr/>
        </p:nvSpPr>
        <p:spPr bwMode="auto">
          <a:xfrm>
            <a:off x="4789331" y="6133472"/>
            <a:ext cx="1106685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x2100/ # -1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矩形 200"/>
          <p:cNvSpPr/>
          <p:nvPr/>
        </p:nvSpPr>
        <p:spPr bwMode="auto">
          <a:xfrm>
            <a:off x="4461024" y="6172410"/>
            <a:ext cx="1770859" cy="2289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矩形 250"/>
          <p:cNvSpPr/>
          <p:nvPr/>
        </p:nvSpPr>
        <p:spPr bwMode="auto">
          <a:xfrm>
            <a:off x="2662605" y="5165233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x3FC8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矩形 251"/>
          <p:cNvSpPr/>
          <p:nvPr/>
        </p:nvSpPr>
        <p:spPr bwMode="auto">
          <a:xfrm>
            <a:off x="4701767" y="184482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baseline="0" dirty="0">
                <a:latin typeface="Arial" charset="0"/>
              </a:rPr>
              <a:t>Register File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矩形 252"/>
          <p:cNvSpPr/>
          <p:nvPr/>
        </p:nvSpPr>
        <p:spPr bwMode="auto">
          <a:xfrm>
            <a:off x="7413411" y="184482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baseline="0" dirty="0">
                <a:latin typeface="Arial" charset="0"/>
              </a:rPr>
              <a:t>Memory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" name="Picture 3" descr="ch05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3" y="980728"/>
            <a:ext cx="7459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7183259" y="2996952"/>
            <a:ext cx="1770859" cy="229096"/>
            <a:chOff x="7164288" y="2996952"/>
            <a:chExt cx="1770859" cy="229096"/>
          </a:xfrm>
        </p:grpSpPr>
        <p:sp>
          <p:nvSpPr>
            <p:cNvPr id="133" name="矩形 132"/>
            <p:cNvSpPr/>
            <p:nvPr/>
          </p:nvSpPr>
          <p:spPr bwMode="auto">
            <a:xfrm>
              <a:off x="7164288" y="2997088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7164288" y="2996952"/>
              <a:ext cx="1770859" cy="228935"/>
              <a:chOff x="3695735" y="2204864"/>
              <a:chExt cx="1770859" cy="228935"/>
            </a:xfrm>
          </p:grpSpPr>
          <p:sp>
            <p:nvSpPr>
              <p:cNvPr id="135" name="矩形 134"/>
              <p:cNvSpPr/>
              <p:nvPr/>
            </p:nvSpPr>
            <p:spPr bwMode="auto">
              <a:xfrm>
                <a:off x="435974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 bwMode="auto">
              <a:xfrm>
                <a:off x="447041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 bwMode="auto">
              <a:xfrm>
                <a:off x="458108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 bwMode="auto">
              <a:xfrm>
                <a:off x="469175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 bwMode="auto">
              <a:xfrm>
                <a:off x="480242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 bwMode="auto">
              <a:xfrm>
                <a:off x="491308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 bwMode="auto">
              <a:xfrm>
                <a:off x="502375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 bwMode="auto">
              <a:xfrm>
                <a:off x="513442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 bwMode="auto">
              <a:xfrm>
                <a:off x="524509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535576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369573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 bwMode="auto">
              <a:xfrm>
                <a:off x="380640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 bwMode="auto">
              <a:xfrm>
                <a:off x="391707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402774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 bwMode="auto">
              <a:xfrm>
                <a:off x="413840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 bwMode="auto">
              <a:xfrm>
                <a:off x="424907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7" name="直接箭头连接符 6"/>
          <p:cNvCxnSpPr/>
          <p:nvPr/>
        </p:nvCxnSpPr>
        <p:spPr bwMode="auto">
          <a:xfrm flipV="1">
            <a:off x="5908335" y="5568247"/>
            <a:ext cx="0" cy="7186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肘形连接符 154"/>
          <p:cNvCxnSpPr/>
          <p:nvPr/>
        </p:nvCxnSpPr>
        <p:spPr bwMode="auto">
          <a:xfrm rot="5400000" flipH="1" flipV="1">
            <a:off x="5528078" y="3438941"/>
            <a:ext cx="3129804" cy="2836603"/>
          </a:xfrm>
          <a:prstGeom prst="bentConnector3">
            <a:avLst>
              <a:gd name="adj1" fmla="val -782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4462509" y="2415936"/>
            <a:ext cx="1770859" cy="229096"/>
            <a:chOff x="7164288" y="2996952"/>
            <a:chExt cx="1770859" cy="229096"/>
          </a:xfrm>
        </p:grpSpPr>
        <p:sp>
          <p:nvSpPr>
            <p:cNvPr id="163" name="矩形 162"/>
            <p:cNvSpPr/>
            <p:nvPr/>
          </p:nvSpPr>
          <p:spPr bwMode="auto">
            <a:xfrm>
              <a:off x="7164288" y="2997088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7164288" y="2996952"/>
              <a:ext cx="1770859" cy="228935"/>
              <a:chOff x="3695735" y="2204864"/>
              <a:chExt cx="1770859" cy="228935"/>
            </a:xfrm>
          </p:grpSpPr>
          <p:sp>
            <p:nvSpPr>
              <p:cNvPr id="165" name="矩形 164"/>
              <p:cNvSpPr/>
              <p:nvPr/>
            </p:nvSpPr>
            <p:spPr bwMode="auto">
              <a:xfrm>
                <a:off x="435974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>
                <a:off x="447041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>
                <a:off x="458108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>
                <a:off x="469175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>
                <a:off x="480242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491308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502375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 bwMode="auto">
              <a:xfrm>
                <a:off x="513442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 bwMode="auto">
              <a:xfrm>
                <a:off x="524509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 bwMode="auto">
              <a:xfrm>
                <a:off x="535576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矩形 174"/>
              <p:cNvSpPr/>
              <p:nvPr/>
            </p:nvSpPr>
            <p:spPr bwMode="auto">
              <a:xfrm>
                <a:off x="369573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 bwMode="auto">
              <a:xfrm>
                <a:off x="380640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 bwMode="auto">
              <a:xfrm>
                <a:off x="391707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>
                <a:off x="402774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>
                <a:off x="413840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>
                <a:off x="424907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908889" y="3140968"/>
            <a:ext cx="804083" cy="2376264"/>
            <a:chOff x="5908889" y="3140968"/>
            <a:chExt cx="804083" cy="2376264"/>
          </a:xfrm>
        </p:grpSpPr>
        <p:cxnSp>
          <p:nvCxnSpPr>
            <p:cNvPr id="187" name="肘形连接符 186"/>
            <p:cNvCxnSpPr/>
            <p:nvPr/>
          </p:nvCxnSpPr>
          <p:spPr bwMode="auto">
            <a:xfrm rot="5400000">
              <a:off x="5026889" y="4023232"/>
              <a:ext cx="2376000" cy="6120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接箭头连接符 30"/>
            <p:cNvCxnSpPr/>
            <p:nvPr/>
          </p:nvCxnSpPr>
          <p:spPr bwMode="auto">
            <a:xfrm>
              <a:off x="6519248" y="3140968"/>
              <a:ext cx="19372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72831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047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4581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992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D</a:t>
              </a: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</p:grpSp>
      <p:sp>
        <p:nvSpPr>
          <p:cNvPr id="355" name="Text Box 10"/>
          <p:cNvSpPr txBox="1">
            <a:spLocks noChangeArrowheads="1"/>
          </p:cNvSpPr>
          <p:nvPr/>
        </p:nvSpPr>
        <p:spPr bwMode="auto">
          <a:xfrm>
            <a:off x="671701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74709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S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" name="直接连接符 396"/>
          <p:cNvCxnSpPr/>
          <p:nvPr/>
        </p:nvCxnSpPr>
        <p:spPr bwMode="auto">
          <a:xfrm>
            <a:off x="1218173" y="3933056"/>
            <a:ext cx="0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2771614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3" y="-1998925"/>
            <a:ext cx="569418" cy="4942139"/>
            <a:chOff x="7543800" y="1143000"/>
            <a:chExt cx="813269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</a:p>
        </p:txBody>
      </p:sp>
      <p:sp>
        <p:nvSpPr>
          <p:cNvPr id="391" name="Text Box 4"/>
          <p:cNvSpPr txBox="1">
            <a:spLocks noChangeArrowheads="1"/>
          </p:cNvSpPr>
          <p:nvPr/>
        </p:nvSpPr>
        <p:spPr bwMode="auto">
          <a:xfrm>
            <a:off x="5920859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EA</a:t>
            </a:r>
          </a:p>
        </p:txBody>
      </p:sp>
    </p:spTree>
    <p:extLst>
      <p:ext uri="{BB962C8B-B14F-4D97-AF65-F5344CB8AC3E}">
        <p14:creationId xmlns:p14="http://schemas.microsoft.com/office/powerpoint/2010/main" val="3199972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</a:p>
        </p:txBody>
      </p:sp>
      <p:sp>
        <p:nvSpPr>
          <p:cNvPr id="391" name="Text Box 12"/>
          <p:cNvSpPr txBox="1">
            <a:spLocks noChangeArrowheads="1"/>
          </p:cNvSpPr>
          <p:nvPr/>
        </p:nvSpPr>
        <p:spPr bwMode="auto">
          <a:xfrm>
            <a:off x="6712947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3428589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3" y="-1998925"/>
            <a:ext cx="569418" cy="4942139"/>
            <a:chOff x="7543800" y="1143000"/>
            <a:chExt cx="813269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</a:p>
        </p:txBody>
      </p:sp>
      <p:sp>
        <p:nvSpPr>
          <p:cNvPr id="391" name="Text Box 4"/>
          <p:cNvSpPr txBox="1">
            <a:spLocks noChangeArrowheads="1"/>
          </p:cNvSpPr>
          <p:nvPr/>
        </p:nvSpPr>
        <p:spPr bwMode="auto">
          <a:xfrm>
            <a:off x="5920859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EA</a:t>
            </a:r>
          </a:p>
        </p:txBody>
      </p:sp>
    </p:spTree>
    <p:extLst>
      <p:ext uri="{BB962C8B-B14F-4D97-AF65-F5344CB8AC3E}">
        <p14:creationId xmlns:p14="http://schemas.microsoft.com/office/powerpoint/2010/main" val="126116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#3 </a:t>
            </a:r>
            <a:r>
              <a:rPr lang="zh-CN" altLang="en-US" dirty="0"/>
              <a:t>：</a:t>
            </a:r>
            <a:r>
              <a:rPr lang="en-US" altLang="zh-CN" dirty="0"/>
              <a:t>Abstraction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4139952" y="1212310"/>
            <a:ext cx="4878636" cy="5240338"/>
            <a:chOff x="709" y="624"/>
            <a:chExt cx="4537" cy="330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642" y="624"/>
              <a:ext cx="24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Solve a system of equations</a:t>
              </a: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709" y="1150"/>
              <a:ext cx="4537" cy="292"/>
              <a:chOff x="709" y="1115"/>
              <a:chExt cx="4537" cy="292"/>
            </a:xfrm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2150" y="1116"/>
                <a:ext cx="10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Gaussian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elimination</a:t>
                </a:r>
              </a:p>
            </p:txBody>
          </p:sp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3345" y="1115"/>
                <a:ext cx="8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Jacobi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iteration</a:t>
                </a: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09" y="1202"/>
                <a:ext cx="14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Red-black SOR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332" y="1202"/>
                <a:ext cx="9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Multigrid</a:t>
                </a: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77" y="1794"/>
              <a:ext cx="2948" cy="174"/>
              <a:chOff x="1133" y="1848"/>
              <a:chExt cx="2948" cy="174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133" y="1848"/>
                <a:ext cx="10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FORTRAN</a:t>
                </a:r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2279" y="1848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</a:t>
                </a:r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811" y="1848"/>
                <a:ext cx="51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C++</a:t>
                </a: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508" y="1848"/>
                <a:ext cx="5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Java</a:t>
                </a:r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982" y="2263"/>
              <a:ext cx="3647" cy="174"/>
              <a:chOff x="694" y="2472"/>
              <a:chExt cx="3647" cy="174"/>
            </a:xfrm>
          </p:grpSpPr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2004" y="2472"/>
                <a:ext cx="8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Intel x86</a:t>
                </a: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694" y="2472"/>
                <a:ext cx="1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Sun SPARC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3047" y="2472"/>
                <a:ext cx="12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IBM PowerPC</a:t>
                </a:r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1362" y="2733"/>
              <a:ext cx="3161" cy="232"/>
              <a:chOff x="1074" y="2928"/>
              <a:chExt cx="3161" cy="232"/>
            </a:xfrm>
          </p:grpSpPr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1074" y="2986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Pentium 4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92" y="2928"/>
                <a:ext cx="109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Core 2 Duo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2824" y="2986"/>
                <a:ext cx="1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AMD Athlon X2</a:t>
                </a:r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1257" y="3202"/>
              <a:ext cx="3482" cy="174"/>
              <a:chOff x="1017" y="3288"/>
              <a:chExt cx="3482" cy="174"/>
            </a:xfrm>
          </p:grpSpPr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017" y="3288"/>
                <a:ext cx="16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Ripple-carry adder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2469" y="3288"/>
                <a:ext cx="20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Carry-lookahead adder</a:t>
                </a:r>
              </a:p>
            </p:txBody>
          </p:sp>
        </p:grpSp>
        <p:grpSp>
          <p:nvGrpSpPr>
            <p:cNvPr id="39" name="Group 27"/>
            <p:cNvGrpSpPr>
              <a:grpSpLocks/>
            </p:cNvGrpSpPr>
            <p:nvPr/>
          </p:nvGrpSpPr>
          <p:grpSpPr bwMode="auto">
            <a:xfrm>
              <a:off x="1259" y="3696"/>
              <a:ext cx="3608" cy="229"/>
              <a:chOff x="1259" y="3696"/>
              <a:chExt cx="3608" cy="229"/>
            </a:xfrm>
          </p:grpSpPr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59" y="3751"/>
                <a:ext cx="12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Static CMOS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751"/>
                <a:ext cx="14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Dynamic CMOS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3331" y="3696"/>
                <a:ext cx="15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Nanomechanical</a:t>
                </a:r>
              </a:p>
            </p:txBody>
          </p:sp>
        </p:grp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1728" y="91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6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88" y="9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688" y="912"/>
              <a:ext cx="18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2112" y="15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2592" y="15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688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688" y="1536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H="1">
              <a:off x="1920" y="2016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2544" y="201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112" y="244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2688" y="24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48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736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 flipH="1">
              <a:off x="1920" y="3408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880" y="340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08" y="3408"/>
              <a:ext cx="37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0" name="矩形 89">
            <a:extLst>
              <a:ext uri="{FF2B5EF4-FFF2-40B4-BE49-F238E27FC236}">
                <a16:creationId xmlns:a16="http://schemas.microsoft.com/office/drawing/2014/main" id="{C560C8C4-5EEE-41C4-AC70-48165D0473EA}"/>
              </a:ext>
            </a:extLst>
          </p:cNvPr>
          <p:cNvSpPr/>
          <p:nvPr/>
        </p:nvSpPr>
        <p:spPr bwMode="auto">
          <a:xfrm>
            <a:off x="4265966" y="11303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08D5C12-FE93-4CC4-8771-EFE38D3D5B5D}"/>
              </a:ext>
            </a:extLst>
          </p:cNvPr>
          <p:cNvGrpSpPr/>
          <p:nvPr/>
        </p:nvGrpSpPr>
        <p:grpSpPr>
          <a:xfrm>
            <a:off x="245196" y="1210268"/>
            <a:ext cx="3663217" cy="5115084"/>
            <a:chOff x="468313" y="1446213"/>
            <a:chExt cx="4225925" cy="4192587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2C10F0D1-C173-44D5-B515-5860AEC4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849438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Algorithm and Data Structure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AutoShape 4">
              <a:extLst>
                <a:ext uri="{FF2B5EF4-FFF2-40B4-BE49-F238E27FC236}">
                  <a16:creationId xmlns:a16="http://schemas.microsoft.com/office/drawing/2014/main" id="{357ABF6D-49A8-46FE-B227-5FA30743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933825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Gates/Register-Transfer Level (RTL)</a:t>
              </a:r>
            </a:p>
          </p:txBody>
        </p:sp>
        <p:sp>
          <p:nvSpPr>
            <p:cNvPr id="94" name="AutoShape 5">
              <a:extLst>
                <a:ext uri="{FF2B5EF4-FFF2-40B4-BE49-F238E27FC236}">
                  <a16:creationId xmlns:a16="http://schemas.microsoft.com/office/drawing/2014/main" id="{E1C94568-5CA8-45C1-B629-827DDE2D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46213"/>
              <a:ext cx="4217987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Application</a:t>
              </a:r>
            </a:p>
          </p:txBody>
        </p:sp>
        <p:sp>
          <p:nvSpPr>
            <p:cNvPr id="95" name="AutoShape 6">
              <a:extLst>
                <a:ext uri="{FF2B5EF4-FFF2-40B4-BE49-F238E27FC236}">
                  <a16:creationId xmlns:a16="http://schemas.microsoft.com/office/drawing/2014/main" id="{078434B0-DF55-43D2-97AB-067635DC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059113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Instruction Set Architecture (ISA)</a:t>
              </a:r>
            </a:p>
          </p:txBody>
        </p:sp>
        <p:sp>
          <p:nvSpPr>
            <p:cNvPr id="96" name="AutoShape 7">
              <a:extLst>
                <a:ext uri="{FF2B5EF4-FFF2-40B4-BE49-F238E27FC236}">
                  <a16:creationId xmlns:a16="http://schemas.microsoft.com/office/drawing/2014/main" id="{04E43027-11E9-4BBA-8113-FD288165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655888"/>
              <a:ext cx="4214812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Operating System/Virtual Machines</a:t>
              </a:r>
            </a:p>
          </p:txBody>
        </p:sp>
        <p:sp>
          <p:nvSpPr>
            <p:cNvPr id="97" name="AutoShape 8">
              <a:extLst>
                <a:ext uri="{FF2B5EF4-FFF2-40B4-BE49-F238E27FC236}">
                  <a16:creationId xmlns:a16="http://schemas.microsoft.com/office/drawing/2014/main" id="{42130CB5-CC4E-4B36-8F60-19F83864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530600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Microarchitecture</a:t>
              </a:r>
            </a:p>
          </p:txBody>
        </p: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id="{6E0F1BA5-89D3-4437-8856-FFB566E2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Electronic Devices</a:t>
              </a:r>
            </a:p>
          </p:txBody>
        </p:sp>
        <p:sp>
          <p:nvSpPr>
            <p:cNvPr id="99" name="AutoShape 10">
              <a:extLst>
                <a:ext uri="{FF2B5EF4-FFF2-40B4-BE49-F238E27FC236}">
                  <a16:creationId xmlns:a16="http://schemas.microsoft.com/office/drawing/2014/main" id="{B6FFA4A0-4F30-490C-8A53-39941D9A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252663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Programming Language/Compiler</a:t>
              </a:r>
            </a:p>
          </p:txBody>
        </p:sp>
        <p:sp>
          <p:nvSpPr>
            <p:cNvPr id="100" name="AutoShape 11">
              <a:extLst>
                <a:ext uri="{FF2B5EF4-FFF2-40B4-BE49-F238E27FC236}">
                  <a16:creationId xmlns:a16="http://schemas.microsoft.com/office/drawing/2014/main" id="{CD3CC031-1514-4719-B4DD-1F200F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337050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Analog/Digital Circuits</a:t>
              </a:r>
            </a:p>
          </p:txBody>
        </p:sp>
        <p:sp>
          <p:nvSpPr>
            <p:cNvPr id="101" name="AutoShape 12">
              <a:extLst>
                <a:ext uri="{FF2B5EF4-FFF2-40B4-BE49-F238E27FC236}">
                  <a16:creationId xmlns:a16="http://schemas.microsoft.com/office/drawing/2014/main" id="{148CCF79-0C97-491C-8247-1A032683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180013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Physics</a:t>
              </a:r>
            </a:p>
          </p:txBody>
        </p:sp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2957E336-7614-43E1-A24C-6C1A453F3684}"/>
              </a:ext>
            </a:extLst>
          </p:cNvPr>
          <p:cNvCxnSpPr>
            <a:cxnSpLocks/>
            <a:stCxn id="78" idx="1"/>
            <a:endCxn id="8" idx="1"/>
          </p:cNvCxnSpPr>
          <p:nvPr/>
        </p:nvCxnSpPr>
        <p:spPr bwMode="auto">
          <a:xfrm flipH="1" flipV="1">
            <a:off x="4151706" y="3681548"/>
            <a:ext cx="132262" cy="104928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5C80D713-1397-43BF-A430-C9B60EBCF6FC}"/>
              </a:ext>
            </a:extLst>
          </p:cNvPr>
          <p:cNvSpPr/>
          <p:nvPr/>
        </p:nvSpPr>
        <p:spPr bwMode="auto">
          <a:xfrm>
            <a:off x="4283968" y="450912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6692F43F-8414-49CD-93C0-36333FEC4028}"/>
              </a:ext>
            </a:extLst>
          </p:cNvPr>
          <p:cNvSpPr/>
          <p:nvPr/>
        </p:nvSpPr>
        <p:spPr bwMode="auto">
          <a:xfrm>
            <a:off x="3850697" y="3178055"/>
            <a:ext cx="301009" cy="1053619"/>
          </a:xfrm>
          <a:prstGeom prst="rightBrace">
            <a:avLst>
              <a:gd name="adj1" fmla="val 8333"/>
              <a:gd name="adj2" fmla="val 4778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7587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693498" y="5378888"/>
            <a:ext cx="448053" cy="243552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09058" y="4994483"/>
            <a:ext cx="134717" cy="1505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 flipH="1">
            <a:off x="7533473" y="5144344"/>
            <a:ext cx="225" cy="1627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20469" y="5000295"/>
            <a:ext cx="204578" cy="168051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586947" y="4951513"/>
            <a:ext cx="93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flipH="1">
            <a:off x="5754997" y="5069233"/>
            <a:ext cx="156354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flipV="1">
            <a:off x="729578" y="5288328"/>
            <a:ext cx="8237015" cy="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3" name="直接连接符 262"/>
          <p:cNvCxnSpPr/>
          <p:nvPr/>
        </p:nvCxnSpPr>
        <p:spPr bwMode="auto">
          <a:xfrm rot="10800000">
            <a:off x="3366482" y="3960000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286351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3977270" y="4941168"/>
            <a:ext cx="785704" cy="359746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761765" y="5000876"/>
            <a:ext cx="448053" cy="243552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等腰三角形 54"/>
          <p:cNvSpPr/>
          <p:nvPr/>
        </p:nvSpPr>
        <p:spPr bwMode="auto">
          <a:xfrm>
            <a:off x="2784736" y="53604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875220" y="5508000"/>
            <a:ext cx="0" cy="19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379486" y="5380464"/>
            <a:ext cx="407011" cy="134715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519972" y="5333967"/>
            <a:ext cx="95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436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</a:p>
        </p:txBody>
      </p:sp>
      <p:sp>
        <p:nvSpPr>
          <p:cNvPr id="434" name="Text Box 11"/>
          <p:cNvSpPr txBox="1">
            <a:spLocks noChangeArrowheads="1"/>
          </p:cNvSpPr>
          <p:nvPr/>
        </p:nvSpPr>
        <p:spPr bwMode="auto">
          <a:xfrm>
            <a:off x="7505035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</p:spTree>
    <p:extLst>
      <p:ext uri="{BB962C8B-B14F-4D97-AF65-F5344CB8AC3E}">
        <p14:creationId xmlns:p14="http://schemas.microsoft.com/office/powerpoint/2010/main" val="3254921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13475-79BA-453D-9021-E9801D47E5FA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A18E9B-5B1D-4C80-8C0B-2E38F79F7B96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STI (Indirect)     STI  SR, PCoffset9</a:t>
            </a:r>
          </a:p>
        </p:txBody>
      </p:sp>
      <p:pic>
        <p:nvPicPr>
          <p:cNvPr id="35845" name="Picture 3" descr="ch05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459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ch05-1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431088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箭头连接符 7"/>
          <p:cNvCxnSpPr/>
          <p:nvPr/>
        </p:nvCxnSpPr>
        <p:spPr bwMode="auto">
          <a:xfrm>
            <a:off x="3478213" y="4806950"/>
            <a:ext cx="7207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689225" y="4524375"/>
            <a:ext cx="738188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STI</a:t>
            </a:r>
            <a:endParaRPr lang="zh-CN" altLang="en-US" sz="24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35849" name="等腰三角形 9"/>
          <p:cNvSpPr>
            <a:spLocks noChangeArrowheads="1"/>
          </p:cNvSpPr>
          <p:nvPr/>
        </p:nvSpPr>
        <p:spPr bwMode="auto">
          <a:xfrm rot="5400000" flipH="1">
            <a:off x="4110038" y="4759325"/>
            <a:ext cx="106362" cy="968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942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43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8557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160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45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D</a:t>
              </a: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</p:grpSp>
      <p:sp>
        <p:nvSpPr>
          <p:cNvPr id="355" name="Text Box 10"/>
          <p:cNvSpPr txBox="1">
            <a:spLocks noChangeArrowheads="1"/>
          </p:cNvSpPr>
          <p:nvPr/>
        </p:nvSpPr>
        <p:spPr bwMode="auto">
          <a:xfrm>
            <a:off x="671701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74709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S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" name="直接连接符 396"/>
          <p:cNvCxnSpPr/>
          <p:nvPr/>
        </p:nvCxnSpPr>
        <p:spPr bwMode="auto">
          <a:xfrm>
            <a:off x="1218173" y="3933056"/>
            <a:ext cx="0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1826706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1" name="Text Box 11"/>
          <p:cNvSpPr txBox="1">
            <a:spLocks noChangeArrowheads="1"/>
          </p:cNvSpPr>
          <p:nvPr/>
        </p:nvSpPr>
        <p:spPr bwMode="auto">
          <a:xfrm>
            <a:off x="4340264" y="206134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81874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</a:p>
        </p:txBody>
      </p:sp>
      <p:sp>
        <p:nvSpPr>
          <p:cNvPr id="391" name="Text Box 12"/>
          <p:cNvSpPr txBox="1">
            <a:spLocks noChangeArrowheads="1"/>
          </p:cNvSpPr>
          <p:nvPr/>
        </p:nvSpPr>
        <p:spPr bwMode="auto">
          <a:xfrm>
            <a:off x="6712947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3608092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sp>
        <p:nvSpPr>
          <p:cNvPr id="55" name="等腰三角形 54"/>
          <p:cNvSpPr/>
          <p:nvPr/>
        </p:nvSpPr>
        <p:spPr bwMode="auto">
          <a:xfrm>
            <a:off x="2784736" y="53604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875220" y="5508000"/>
            <a:ext cx="0" cy="19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4" name="组合 403"/>
          <p:cNvGrpSpPr/>
          <p:nvPr/>
        </p:nvGrpSpPr>
        <p:grpSpPr>
          <a:xfrm>
            <a:off x="2379486" y="5380464"/>
            <a:ext cx="407011" cy="134715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519972" y="5333967"/>
            <a:ext cx="95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761765" y="5000876"/>
            <a:ext cx="448053" cy="243552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693498" y="5378888"/>
            <a:ext cx="448053" cy="243552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09058" y="4994483"/>
            <a:ext cx="134717" cy="1505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 flipH="1">
            <a:off x="7533473" y="5144344"/>
            <a:ext cx="225" cy="1627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20469" y="5000295"/>
            <a:ext cx="204578" cy="168051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586947" y="4951513"/>
            <a:ext cx="93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flipH="1">
            <a:off x="5754997" y="5069233"/>
            <a:ext cx="156354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flipV="1">
            <a:off x="729578" y="5288328"/>
            <a:ext cx="8237015" cy="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3" name="直接连接符 262"/>
          <p:cNvCxnSpPr/>
          <p:nvPr/>
        </p:nvCxnSpPr>
        <p:spPr bwMode="auto">
          <a:xfrm rot="10800000">
            <a:off x="3366482" y="3960000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286351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3977270" y="4941168"/>
            <a:ext cx="785704" cy="359746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22344" y="188640"/>
            <a:ext cx="4942139" cy="578814"/>
            <a:chOff x="4122344" y="188640"/>
            <a:chExt cx="4942139" cy="578814"/>
          </a:xfrm>
        </p:grpSpPr>
        <p:sp>
          <p:nvSpPr>
            <p:cNvPr id="436" name="Text Box 4"/>
            <p:cNvSpPr txBox="1">
              <a:spLocks noChangeArrowheads="1"/>
            </p:cNvSpPr>
            <p:nvPr/>
          </p:nvSpPr>
          <p:spPr bwMode="auto">
            <a:xfrm>
              <a:off x="4355976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grpSp>
          <p:nvGrpSpPr>
            <p:cNvPr id="380" name="组合 379"/>
            <p:cNvGrpSpPr/>
            <p:nvPr/>
          </p:nvGrpSpPr>
          <p:grpSpPr>
            <a:xfrm rot="16200000">
              <a:off x="6308703" y="-1988326"/>
              <a:ext cx="569421" cy="4942139"/>
              <a:chOff x="7543800" y="1143000"/>
              <a:chExt cx="813273" cy="5257800"/>
            </a:xfrm>
          </p:grpSpPr>
          <p:sp>
            <p:nvSpPr>
              <p:cNvPr id="389" name="Line 5"/>
              <p:cNvSpPr>
                <a:spLocks noChangeShapeType="1"/>
              </p:cNvSpPr>
              <p:nvPr/>
            </p:nvSpPr>
            <p:spPr bwMode="auto">
              <a:xfrm>
                <a:off x="8077200" y="19050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90" name="Line 6"/>
              <p:cNvSpPr>
                <a:spLocks noChangeShapeType="1"/>
              </p:cNvSpPr>
              <p:nvPr/>
            </p:nvSpPr>
            <p:spPr bwMode="auto">
              <a:xfrm>
                <a:off x="8101013" y="27432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91" name="Line 7"/>
              <p:cNvSpPr>
                <a:spLocks noChangeShapeType="1"/>
              </p:cNvSpPr>
              <p:nvPr/>
            </p:nvSpPr>
            <p:spPr bwMode="auto">
              <a:xfrm>
                <a:off x="8077200" y="3581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97" name="Line 8"/>
              <p:cNvSpPr>
                <a:spLocks noChangeShapeType="1"/>
              </p:cNvSpPr>
              <p:nvPr/>
            </p:nvSpPr>
            <p:spPr bwMode="auto">
              <a:xfrm>
                <a:off x="8056563" y="4419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98" name="Line 9"/>
              <p:cNvSpPr>
                <a:spLocks noChangeShapeType="1"/>
              </p:cNvSpPr>
              <p:nvPr/>
            </p:nvSpPr>
            <p:spPr bwMode="auto">
              <a:xfrm>
                <a:off x="8070850" y="5257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99" name="Text Box 10"/>
              <p:cNvSpPr txBox="1">
                <a:spLocks noChangeArrowheads="1"/>
              </p:cNvSpPr>
              <p:nvPr/>
            </p:nvSpPr>
            <p:spPr bwMode="auto">
              <a:xfrm rot="5400000">
                <a:off x="7897198" y="31377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aseline="0">
                    <a:solidFill>
                      <a:schemeClr val="accent2"/>
                    </a:solidFill>
                    <a:latin typeface="Arial" charset="0"/>
                    <a:ea typeface="+mn-ea"/>
                  </a:rPr>
                  <a:t>EA</a:t>
                </a:r>
              </a:p>
            </p:txBody>
          </p:sp>
          <p:sp>
            <p:nvSpPr>
              <p:cNvPr id="408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7897194" y="3975973"/>
                <a:ext cx="480169" cy="439581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baseline="0" dirty="0">
                    <a:solidFill>
                      <a:schemeClr val="bg1"/>
                    </a:solidFill>
                    <a:latin typeface="Arial" charset="0"/>
                    <a:ea typeface="+mn-ea"/>
                  </a:rPr>
                  <a:t>OP</a:t>
                </a:r>
              </a:p>
            </p:txBody>
          </p:sp>
          <p:sp>
            <p:nvSpPr>
              <p:cNvPr id="428" name="Line 13"/>
              <p:cNvSpPr>
                <a:spLocks noChangeShapeType="1"/>
              </p:cNvSpPr>
              <p:nvPr/>
            </p:nvSpPr>
            <p:spPr bwMode="auto">
              <a:xfrm>
                <a:off x="8077200" y="6096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29" name="Line 14"/>
              <p:cNvSpPr>
                <a:spLocks noChangeShapeType="1"/>
              </p:cNvSpPr>
              <p:nvPr/>
            </p:nvSpPr>
            <p:spPr bwMode="auto">
              <a:xfrm flipH="1">
                <a:off x="7543800" y="64008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30" name="Line 15"/>
              <p:cNvSpPr>
                <a:spLocks noChangeShapeType="1"/>
              </p:cNvSpPr>
              <p:nvPr/>
            </p:nvSpPr>
            <p:spPr bwMode="auto">
              <a:xfrm flipV="1">
                <a:off x="7543800" y="1143000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31" name="Line 16"/>
              <p:cNvSpPr>
                <a:spLocks noChangeShapeType="1"/>
              </p:cNvSpPr>
              <p:nvPr/>
            </p:nvSpPr>
            <p:spPr bwMode="auto">
              <a:xfrm>
                <a:off x="7543800" y="11430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32" name="Line 17"/>
              <p:cNvSpPr>
                <a:spLocks noChangeShapeType="1"/>
              </p:cNvSpPr>
              <p:nvPr/>
            </p:nvSpPr>
            <p:spPr bwMode="auto">
              <a:xfrm>
                <a:off x="8077200" y="1143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35" name="Text Box 4"/>
              <p:cNvSpPr txBox="1">
                <a:spLocks noChangeArrowheads="1"/>
              </p:cNvSpPr>
              <p:nvPr/>
            </p:nvSpPr>
            <p:spPr bwMode="auto">
              <a:xfrm rot="5400000">
                <a:off x="7897194" y="22995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aseline="0">
                    <a:solidFill>
                      <a:schemeClr val="accent2"/>
                    </a:solidFill>
                    <a:latin typeface="Arial" charset="0"/>
                    <a:ea typeface="+mn-ea"/>
                  </a:rPr>
                  <a:t>D</a:t>
                </a:r>
              </a:p>
            </p:txBody>
          </p:sp>
        </p:grpSp>
        <p:sp>
          <p:nvSpPr>
            <p:cNvPr id="434" name="Text Box 11"/>
            <p:cNvSpPr txBox="1">
              <a:spLocks noChangeArrowheads="1"/>
            </p:cNvSpPr>
            <p:nvPr/>
          </p:nvSpPr>
          <p:spPr bwMode="auto">
            <a:xfrm>
              <a:off x="7505035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37" name="Text Box 11"/>
            <p:cNvSpPr txBox="1">
              <a:spLocks noChangeArrowheads="1"/>
            </p:cNvSpPr>
            <p:nvPr/>
          </p:nvSpPr>
          <p:spPr bwMode="auto">
            <a:xfrm>
              <a:off x="8297123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306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49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STI (Indirect)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436" name="组合 435"/>
          <p:cNvGrpSpPr/>
          <p:nvPr/>
        </p:nvGrpSpPr>
        <p:grpSpPr>
          <a:xfrm>
            <a:off x="4122344" y="188640"/>
            <a:ext cx="4942139" cy="578814"/>
            <a:chOff x="4122344" y="188640"/>
            <a:chExt cx="4942139" cy="578814"/>
          </a:xfrm>
        </p:grpSpPr>
        <p:sp>
          <p:nvSpPr>
            <p:cNvPr id="437" name="Text Box 4"/>
            <p:cNvSpPr txBox="1">
              <a:spLocks noChangeArrowheads="1"/>
            </p:cNvSpPr>
            <p:nvPr/>
          </p:nvSpPr>
          <p:spPr bwMode="auto">
            <a:xfrm>
              <a:off x="4355976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grpSp>
          <p:nvGrpSpPr>
            <p:cNvPr id="452" name="组合 451"/>
            <p:cNvGrpSpPr/>
            <p:nvPr/>
          </p:nvGrpSpPr>
          <p:grpSpPr>
            <a:xfrm rot="16200000">
              <a:off x="6308703" y="-1988326"/>
              <a:ext cx="569421" cy="4942139"/>
              <a:chOff x="7543800" y="1143000"/>
              <a:chExt cx="813273" cy="5257800"/>
            </a:xfrm>
          </p:grpSpPr>
          <p:sp>
            <p:nvSpPr>
              <p:cNvPr id="456" name="Line 5"/>
              <p:cNvSpPr>
                <a:spLocks noChangeShapeType="1"/>
              </p:cNvSpPr>
              <p:nvPr/>
            </p:nvSpPr>
            <p:spPr bwMode="auto">
              <a:xfrm>
                <a:off x="8077200" y="19050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7" name="Line 6"/>
              <p:cNvSpPr>
                <a:spLocks noChangeShapeType="1"/>
              </p:cNvSpPr>
              <p:nvPr/>
            </p:nvSpPr>
            <p:spPr bwMode="auto">
              <a:xfrm>
                <a:off x="8101013" y="27432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8" name="Line 7"/>
              <p:cNvSpPr>
                <a:spLocks noChangeShapeType="1"/>
              </p:cNvSpPr>
              <p:nvPr/>
            </p:nvSpPr>
            <p:spPr bwMode="auto">
              <a:xfrm>
                <a:off x="8077200" y="3581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9" name="Line 8"/>
              <p:cNvSpPr>
                <a:spLocks noChangeShapeType="1"/>
              </p:cNvSpPr>
              <p:nvPr/>
            </p:nvSpPr>
            <p:spPr bwMode="auto">
              <a:xfrm>
                <a:off x="8056563" y="4419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0" name="Line 9"/>
              <p:cNvSpPr>
                <a:spLocks noChangeShapeType="1"/>
              </p:cNvSpPr>
              <p:nvPr/>
            </p:nvSpPr>
            <p:spPr bwMode="auto">
              <a:xfrm>
                <a:off x="8070850" y="5257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1" name="Text Box 10"/>
              <p:cNvSpPr txBox="1">
                <a:spLocks noChangeArrowheads="1"/>
              </p:cNvSpPr>
              <p:nvPr/>
            </p:nvSpPr>
            <p:spPr bwMode="auto">
              <a:xfrm rot="5400000">
                <a:off x="7897198" y="31377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aseline="0">
                    <a:solidFill>
                      <a:schemeClr val="accent2"/>
                    </a:solidFill>
                    <a:latin typeface="Arial" charset="0"/>
                    <a:ea typeface="+mn-ea"/>
                  </a:rPr>
                  <a:t>EA</a:t>
                </a:r>
              </a:p>
            </p:txBody>
          </p:sp>
          <p:sp>
            <p:nvSpPr>
              <p:cNvPr id="463" name="Line 13"/>
              <p:cNvSpPr>
                <a:spLocks noChangeShapeType="1"/>
              </p:cNvSpPr>
              <p:nvPr/>
            </p:nvSpPr>
            <p:spPr bwMode="auto">
              <a:xfrm>
                <a:off x="8077200" y="6096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4" name="Line 14"/>
              <p:cNvSpPr>
                <a:spLocks noChangeShapeType="1"/>
              </p:cNvSpPr>
              <p:nvPr/>
            </p:nvSpPr>
            <p:spPr bwMode="auto">
              <a:xfrm flipH="1">
                <a:off x="7543800" y="64008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5" name="Line 15"/>
              <p:cNvSpPr>
                <a:spLocks noChangeShapeType="1"/>
              </p:cNvSpPr>
              <p:nvPr/>
            </p:nvSpPr>
            <p:spPr bwMode="auto">
              <a:xfrm flipV="1">
                <a:off x="7543800" y="1143000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6" name="Line 16"/>
              <p:cNvSpPr>
                <a:spLocks noChangeShapeType="1"/>
              </p:cNvSpPr>
              <p:nvPr/>
            </p:nvSpPr>
            <p:spPr bwMode="auto">
              <a:xfrm>
                <a:off x="7543800" y="11430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7" name="Line 17"/>
              <p:cNvSpPr>
                <a:spLocks noChangeShapeType="1"/>
              </p:cNvSpPr>
              <p:nvPr/>
            </p:nvSpPr>
            <p:spPr bwMode="auto">
              <a:xfrm>
                <a:off x="8077200" y="1143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8" name="Text Box 4"/>
              <p:cNvSpPr txBox="1">
                <a:spLocks noChangeArrowheads="1"/>
              </p:cNvSpPr>
              <p:nvPr/>
            </p:nvSpPr>
            <p:spPr bwMode="auto">
              <a:xfrm rot="5400000">
                <a:off x="7897194" y="22995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aseline="0">
                    <a:solidFill>
                      <a:schemeClr val="accent2"/>
                    </a:solidFill>
                    <a:latin typeface="Arial" charset="0"/>
                    <a:ea typeface="+mn-ea"/>
                  </a:rPr>
                  <a:t>D</a:t>
                </a:r>
              </a:p>
            </p:txBody>
          </p:sp>
        </p:grpSp>
        <p:sp>
          <p:nvSpPr>
            <p:cNvPr id="455" name="Text Box 11"/>
            <p:cNvSpPr txBox="1">
              <a:spLocks noChangeArrowheads="1"/>
            </p:cNvSpPr>
            <p:nvPr/>
          </p:nvSpPr>
          <p:spPr bwMode="auto">
            <a:xfrm>
              <a:off x="8297123" y="188640"/>
              <a:ext cx="451341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S</a:t>
              </a:r>
            </a:p>
          </p:txBody>
        </p:sp>
      </p:grpSp>
      <p:sp>
        <p:nvSpPr>
          <p:cNvPr id="469" name="Text Box 11"/>
          <p:cNvSpPr txBox="1">
            <a:spLocks noChangeArrowheads="1"/>
          </p:cNvSpPr>
          <p:nvPr/>
        </p:nvSpPr>
        <p:spPr bwMode="auto">
          <a:xfrm>
            <a:off x="6751657" y="188639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sp>
        <p:nvSpPr>
          <p:cNvPr id="380" name="Text Box 11"/>
          <p:cNvSpPr txBox="1">
            <a:spLocks noChangeArrowheads="1"/>
          </p:cNvSpPr>
          <p:nvPr/>
        </p:nvSpPr>
        <p:spPr bwMode="auto">
          <a:xfrm>
            <a:off x="7524328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496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组合 281"/>
          <p:cNvGrpSpPr/>
          <p:nvPr/>
        </p:nvGrpSpPr>
        <p:grpSpPr>
          <a:xfrm>
            <a:off x="4716016" y="1591482"/>
            <a:ext cx="3939034" cy="4256413"/>
            <a:chOff x="4860032" y="1548851"/>
            <a:chExt cx="3939034" cy="4256413"/>
          </a:xfrm>
        </p:grpSpPr>
        <p:sp>
          <p:nvSpPr>
            <p:cNvPr id="283" name="矩形 282"/>
            <p:cNvSpPr/>
            <p:nvPr/>
          </p:nvSpPr>
          <p:spPr bwMode="auto">
            <a:xfrm>
              <a:off x="4860032" y="1548851"/>
              <a:ext cx="3939034" cy="425641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移动数据指令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284" name="组合 283"/>
            <p:cNvGrpSpPr/>
            <p:nvPr/>
          </p:nvGrpSpPr>
          <p:grpSpPr>
            <a:xfrm>
              <a:off x="5148040" y="2407131"/>
              <a:ext cx="3539683" cy="1449519"/>
              <a:chOff x="833366" y="4427663"/>
              <a:chExt cx="3539683" cy="1449519"/>
            </a:xfrm>
          </p:grpSpPr>
          <p:grpSp>
            <p:nvGrpSpPr>
              <p:cNvPr id="360" name="组合 359"/>
              <p:cNvGrpSpPr/>
              <p:nvPr/>
            </p:nvGrpSpPr>
            <p:grpSpPr>
              <a:xfrm>
                <a:off x="1502926" y="4427663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416" name="组合 415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434" name="矩形 433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6" name="矩形 435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38" name="矩形 437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41" name="矩形 44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PCoffset9</a:t>
                    </a:r>
                    <a:r>
                      <a:rPr kumimoji="0" lang="zh-CN" altLang="en-US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 </a:t>
                    </a:r>
                  </a:p>
                </p:txBody>
              </p:sp>
            </p:grpSp>
            <p:grpSp>
              <p:nvGrpSpPr>
                <p:cNvPr id="417" name="组合 416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418" name="矩形 417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19" name="矩形 418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0" name="矩形 419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1" name="矩形 420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2" name="矩形 421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3" name="矩形 422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4" name="矩形 423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5" name="矩形 424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6" name="矩形 425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8" name="矩形 427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0" name="矩形 429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2" name="矩形 431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1" name="组合 360"/>
              <p:cNvGrpSpPr/>
              <p:nvPr/>
            </p:nvGrpSpPr>
            <p:grpSpPr>
              <a:xfrm>
                <a:off x="1502926" y="4958852"/>
                <a:ext cx="2865890" cy="288000"/>
                <a:chOff x="381000" y="3212976"/>
                <a:chExt cx="2865890" cy="288000"/>
              </a:xfrm>
            </p:grpSpPr>
            <p:sp>
              <p:nvSpPr>
                <p:cNvPr id="400" name="矩形 3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1" name="矩形 4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2" name="矩形 4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3" name="矩形 4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4" name="矩形 40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10" name="矩形 409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62" name="组合 361"/>
              <p:cNvGrpSpPr/>
              <p:nvPr/>
            </p:nvGrpSpPr>
            <p:grpSpPr>
              <a:xfrm>
                <a:off x="1502926" y="5274017"/>
                <a:ext cx="2870123" cy="288000"/>
                <a:chOff x="381000" y="3212976"/>
                <a:chExt cx="2870123" cy="288000"/>
              </a:xfrm>
            </p:grpSpPr>
            <p:sp>
              <p:nvSpPr>
                <p:cNvPr id="384" name="矩形 3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5" name="矩形 3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6" name="矩形 3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8" name="矩形 38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1" name="矩形 39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363" name="组合 362"/>
              <p:cNvGrpSpPr/>
              <p:nvPr/>
            </p:nvGrpSpPr>
            <p:grpSpPr>
              <a:xfrm>
                <a:off x="1502926" y="5589182"/>
                <a:ext cx="2870123" cy="288000"/>
                <a:chOff x="381000" y="3212976"/>
                <a:chExt cx="2870123" cy="288000"/>
              </a:xfrm>
            </p:grpSpPr>
            <p:sp>
              <p:nvSpPr>
                <p:cNvPr id="368" name="矩形 3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9" name="矩形 3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70" name="矩形 3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71" name="矩形 3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2" name="矩形 371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75" name="矩形 374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sp>
            <p:nvSpPr>
              <p:cNvPr id="364" name="矩形 363"/>
              <p:cNvSpPr/>
              <p:nvPr/>
            </p:nvSpPr>
            <p:spPr bwMode="auto">
              <a:xfrm>
                <a:off x="833366" y="46409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 bwMode="auto">
              <a:xfrm>
                <a:off x="833366" y="527236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 bwMode="auto">
              <a:xfrm>
                <a:off x="833366" y="5588080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LEA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 bwMode="auto">
              <a:xfrm>
                <a:off x="833366" y="49613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5088934" y="4522496"/>
              <a:ext cx="3611691" cy="1134354"/>
              <a:chOff x="5326485" y="4443852"/>
              <a:chExt cx="3611691" cy="1134354"/>
            </a:xfrm>
          </p:grpSpPr>
          <p:grpSp>
            <p:nvGrpSpPr>
              <p:cNvPr id="288" name="组合 287"/>
              <p:cNvGrpSpPr/>
              <p:nvPr/>
            </p:nvGrpSpPr>
            <p:grpSpPr>
              <a:xfrm>
                <a:off x="6068053" y="4443852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326" name="组合 325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344" name="矩形 343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5" name="矩形 344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6" name="矩形 345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7" name="矩形 346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48" name="矩形 347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51" name="矩形 35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327" name="组合 326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328" name="矩形 327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29" name="矩形 328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0" name="矩形 329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1" name="矩形 330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2" name="矩形 331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3" name="矩形 332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4" name="矩形 333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5" name="矩形 334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6" name="矩形 335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7" name="矩形 336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8" name="矩形 337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9" name="矩形 338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0" name="矩形 339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1" name="矩形 340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2" name="矩形 341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3" name="矩形 342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9" name="组合 288"/>
              <p:cNvGrpSpPr/>
              <p:nvPr/>
            </p:nvGrpSpPr>
            <p:grpSpPr>
              <a:xfrm>
                <a:off x="6068053" y="4975041"/>
                <a:ext cx="2865890" cy="288000"/>
                <a:chOff x="381000" y="3212976"/>
                <a:chExt cx="2865890" cy="288000"/>
              </a:xfrm>
            </p:grpSpPr>
            <p:sp>
              <p:nvSpPr>
                <p:cNvPr id="317" name="矩形 31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0" name="矩形 30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1" name="矩形 31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2" name="矩形 31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3" name="矩形 31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4" name="矩形 31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0" name="矩形 319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0" name="组合 289"/>
              <p:cNvGrpSpPr/>
              <p:nvPr/>
            </p:nvGrpSpPr>
            <p:grpSpPr>
              <a:xfrm>
                <a:off x="6068053" y="5290206"/>
                <a:ext cx="2870123" cy="288000"/>
                <a:chOff x="381000" y="3212976"/>
                <a:chExt cx="2870123" cy="288000"/>
              </a:xfrm>
            </p:grpSpPr>
            <p:sp>
              <p:nvSpPr>
                <p:cNvPr id="294" name="矩形 29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91" name="矩形 290"/>
              <p:cNvSpPr/>
              <p:nvPr/>
            </p:nvSpPr>
            <p:spPr bwMode="auto">
              <a:xfrm>
                <a:off x="5326485" y="46571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 bwMode="auto">
              <a:xfrm>
                <a:off x="5326485" y="528855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 bwMode="auto">
              <a:xfrm>
                <a:off x="5326485" y="49775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286" name="文本框 285"/>
            <p:cNvSpPr txBox="1"/>
            <p:nvPr/>
          </p:nvSpPr>
          <p:spPr>
            <a:xfrm>
              <a:off x="6350794" y="1995475"/>
              <a:ext cx="87075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取数指令</a:t>
              </a:r>
            </a:p>
          </p:txBody>
        </p:sp>
        <p:sp>
          <p:nvSpPr>
            <p:cNvPr id="287" name="文本框 286"/>
            <p:cNvSpPr txBox="1"/>
            <p:nvPr/>
          </p:nvSpPr>
          <p:spPr>
            <a:xfrm>
              <a:off x="6350794" y="4137131"/>
              <a:ext cx="87075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存数指令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LC-3</a:t>
            </a:r>
            <a:r>
              <a:rPr lang="zh-CN" altLang="en-US" dirty="0"/>
              <a:t> </a:t>
            </a:r>
            <a:r>
              <a:rPr lang="en-US" altLang="zh-CN" dirty="0"/>
              <a:t>ISA </a:t>
            </a:r>
            <a:r>
              <a:rPr lang="en-US" altLang="zh-CN" dirty="0">
                <a:solidFill>
                  <a:srgbClr val="003399"/>
                </a:solidFill>
              </a:rPr>
              <a:t>Operate Instructions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459787" y="3573877"/>
            <a:ext cx="3851482" cy="3024601"/>
            <a:chOff x="504494" y="3554486"/>
            <a:chExt cx="3851482" cy="3024601"/>
          </a:xfrm>
        </p:grpSpPr>
        <p:sp>
          <p:nvSpPr>
            <p:cNvPr id="136" name="矩形 135"/>
            <p:cNvSpPr/>
            <p:nvPr/>
          </p:nvSpPr>
          <p:spPr bwMode="auto">
            <a:xfrm>
              <a:off x="504494" y="3554486"/>
              <a:ext cx="3851482" cy="3024601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控制指令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1399105" y="6237344"/>
              <a:ext cx="2868712" cy="288000"/>
              <a:chOff x="381000" y="3212976"/>
              <a:chExt cx="2868712" cy="288000"/>
            </a:xfrm>
          </p:grpSpPr>
          <p:sp>
            <p:nvSpPr>
              <p:cNvPr id="266" name="矩形 265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1631123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1809712" y="3212976"/>
                <a:ext cx="144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TrapVector8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 bwMode="auto">
            <a:xfrm>
              <a:off x="696381" y="6236242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TRAP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96381" y="4005064"/>
              <a:ext cx="3575669" cy="2124691"/>
              <a:chOff x="696381" y="3857190"/>
              <a:chExt cx="3575669" cy="2124691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399105" y="3857190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232" name="组合 231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250" name="矩形 249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1" name="矩形 250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2" name="矩形 251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3" name="矩形 252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1095356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n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5" name="矩形 254"/>
                  <p:cNvSpPr/>
                  <p:nvPr/>
                </p:nvSpPr>
                <p:spPr bwMode="auto">
                  <a:xfrm>
                    <a:off x="1273945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z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6" name="矩形 255"/>
                  <p:cNvSpPr/>
                  <p:nvPr/>
                </p:nvSpPr>
                <p:spPr bwMode="auto">
                  <a:xfrm>
                    <a:off x="1452534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7" name="矩形 256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233" name="组合 232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234" name="矩形 233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5" name="矩形 234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6" name="矩形 235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7" name="矩形 236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8" name="矩形 237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9" name="矩形 238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0" name="矩形 239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1" name="矩形 240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2" name="矩形 241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3" name="矩形 242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4" name="矩形 243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5" name="矩形 244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6" name="矩形 245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7" name="矩形 246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8" name="矩形 247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9" name="矩形 248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1" name="组合 140"/>
              <p:cNvGrpSpPr/>
              <p:nvPr/>
            </p:nvGrpSpPr>
            <p:grpSpPr>
              <a:xfrm>
                <a:off x="1399105" y="4388379"/>
                <a:ext cx="2872945" cy="288000"/>
                <a:chOff x="381000" y="3212976"/>
                <a:chExt cx="2872945" cy="288000"/>
              </a:xfrm>
            </p:grpSpPr>
            <p:sp>
              <p:nvSpPr>
                <p:cNvPr id="216" name="矩形 21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 bwMode="auto">
                <a:xfrm>
                  <a:off x="1273945" y="3212976"/>
                  <a:ext cx="19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PCoffset11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1399105" y="4703544"/>
                <a:ext cx="2858832" cy="288000"/>
                <a:chOff x="381000" y="3212976"/>
                <a:chExt cx="2858832" cy="288000"/>
              </a:xfrm>
            </p:grpSpPr>
            <p:sp>
              <p:nvSpPr>
                <p:cNvPr id="200" name="矩形 1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5" name="矩形 204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6" name="矩形 205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0" name="矩形 209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3" name="矩形 212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4" name="矩形 213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1399105" y="5018709"/>
                <a:ext cx="2858832" cy="288000"/>
                <a:chOff x="381000" y="3212976"/>
                <a:chExt cx="2858832" cy="288000"/>
              </a:xfrm>
            </p:grpSpPr>
            <p:sp>
              <p:nvSpPr>
                <p:cNvPr id="184" name="矩形 1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3" name="矩形 192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4" name="矩形 143"/>
              <p:cNvSpPr/>
              <p:nvPr/>
            </p:nvSpPr>
            <p:spPr bwMode="auto">
              <a:xfrm>
                <a:off x="696381" y="40704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BR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 bwMode="auto">
              <a:xfrm>
                <a:off x="696381" y="470189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696381" y="501760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RTI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696381" y="43908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399105" y="533491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68" name="矩形 1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9" name="矩形 148"/>
              <p:cNvSpPr/>
              <p:nvPr/>
            </p:nvSpPr>
            <p:spPr bwMode="auto">
              <a:xfrm>
                <a:off x="696381" y="533380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JMP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1399105" y="569388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52" name="矩形 15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3" name="矩形 15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4" name="矩形 15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1" name="矩形 150"/>
              <p:cNvSpPr/>
              <p:nvPr/>
            </p:nvSpPr>
            <p:spPr bwMode="auto">
              <a:xfrm>
                <a:off x="696381" y="569277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 bwMode="auto">
          <a:xfrm>
            <a:off x="35496" y="966680"/>
            <a:ext cx="9108504" cy="570268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0624" y="966680"/>
            <a:ext cx="3829807" cy="2574797"/>
            <a:chOff x="504494" y="926211"/>
            <a:chExt cx="3829807" cy="2574797"/>
          </a:xfrm>
        </p:grpSpPr>
        <p:sp>
          <p:nvSpPr>
            <p:cNvPr id="7" name="矩形 6"/>
            <p:cNvSpPr/>
            <p:nvPr/>
          </p:nvSpPr>
          <p:spPr bwMode="auto">
            <a:xfrm>
              <a:off x="504494" y="926211"/>
              <a:ext cx="3829807" cy="25747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运算指令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7255" y="1349152"/>
              <a:ext cx="3534039" cy="2079848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101" name="组合 100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119" name="矩形 118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SR1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SR2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03" name="矩形 102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85" name="矩形 8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69" name="矩形 6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SR2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53" name="矩形 52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NOT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Reserved</a:t>
                </a:r>
                <a:endParaRPr kumimoji="0" lang="zh-CN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0360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840A50-411F-4073-82C3-DB525CE0B70E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E02ACB-9575-41AA-8A9E-4F2F3151844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Base + Offset Addressing Mode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With PC-relative mode, can only address data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within 256 words of the instruction.</a:t>
            </a:r>
          </a:p>
          <a:p>
            <a:pPr marL="576263" lvl="1" indent="-234950"/>
            <a:r>
              <a:rPr lang="en-US" altLang="zh-CN" dirty="0"/>
              <a:t>What about the rest of memory?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Solution #2:</a:t>
            </a:r>
          </a:p>
          <a:p>
            <a:pPr marL="576263" lvl="1" indent="-234950"/>
            <a:r>
              <a:rPr lang="en-US" altLang="zh-CN" dirty="0">
                <a:solidFill>
                  <a:srgbClr val="009900"/>
                </a:solidFill>
              </a:rPr>
              <a:t>Use a register to generate a full 16-bit address.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009900"/>
              </a:solidFill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4 bits for opcode, 3 for </a:t>
            </a:r>
            <a:r>
              <a:rPr lang="en-US" altLang="zh-CN" dirty="0" err="1">
                <a:ea typeface="宋体" panose="02010600030101010101" pitchFamily="2" charset="-122"/>
              </a:rPr>
              <a:t>src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en-US" altLang="zh-CN" dirty="0" err="1">
                <a:ea typeface="宋体" panose="02010600030101010101" pitchFamily="2" charset="-122"/>
              </a:rPr>
              <a:t>dest</a:t>
            </a:r>
            <a:r>
              <a:rPr lang="en-US" altLang="zh-CN" dirty="0">
                <a:ea typeface="宋体" panose="02010600030101010101" pitchFamily="2" charset="-122"/>
              </a:rPr>
              <a:t> register,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3 bits for </a:t>
            </a:r>
            <a:r>
              <a:rPr lang="en-US" altLang="zh-CN" i="1" dirty="0">
                <a:solidFill>
                  <a:srgbClr val="CE0000"/>
                </a:solidFill>
                <a:ea typeface="宋体" panose="02010600030101010101" pitchFamily="2" charset="-122"/>
              </a:rPr>
              <a:t>base</a:t>
            </a:r>
            <a:r>
              <a:rPr lang="en-US" altLang="zh-CN" dirty="0">
                <a:ea typeface="宋体" panose="02010600030101010101" pitchFamily="2" charset="-122"/>
              </a:rPr>
              <a:t> register -- remaining 6 bits are used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as a </a:t>
            </a:r>
            <a:r>
              <a:rPr lang="en-US" altLang="zh-CN" i="1" u="sng" dirty="0">
                <a:solidFill>
                  <a:srgbClr val="CE0000"/>
                </a:solidFill>
                <a:ea typeface="宋体" panose="02010600030101010101" pitchFamily="2" charset="-122"/>
              </a:rPr>
              <a:t>signed offset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marL="576263" lvl="1" indent="-234950">
              <a:spcBef>
                <a:spcPct val="60000"/>
              </a:spcBef>
            </a:pPr>
            <a:r>
              <a:rPr lang="en-US" altLang="zh-CN" b="0" dirty="0"/>
              <a:t>Offset is </a:t>
            </a:r>
            <a:r>
              <a:rPr lang="en-US" altLang="zh-CN" b="0" i="1" dirty="0"/>
              <a:t>sign-extended</a:t>
            </a:r>
            <a:r>
              <a:rPr lang="en-US" altLang="zh-CN" b="0" dirty="0"/>
              <a:t> before adding to base register.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C1C8F9-D951-448D-AA1E-E44DF157104F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8ABF8F-ED7C-421B-93F8-0E76C86978B1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LDR (</a:t>
            </a:r>
            <a:r>
              <a:rPr lang="en-US" altLang="zh-CN" dirty="0" err="1">
                <a:ea typeface="宋体" panose="02010600030101010101" pitchFamily="2" charset="-122"/>
              </a:rPr>
              <a:t>Base+Offset</a:t>
            </a:r>
            <a:r>
              <a:rPr lang="en-US" altLang="zh-CN" dirty="0">
                <a:ea typeface="宋体" panose="02010600030101010101" pitchFamily="2" charset="-122"/>
              </a:rPr>
              <a:t>)   LDR  DR, </a:t>
            </a:r>
            <a:r>
              <a:rPr lang="en-US" altLang="zh-CN" dirty="0" err="1">
                <a:ea typeface="宋体" panose="02010600030101010101" pitchFamily="2" charset="-122"/>
              </a:rPr>
              <a:t>BaseR</a:t>
            </a:r>
            <a:r>
              <a:rPr lang="en-US" altLang="zh-CN" dirty="0">
                <a:ea typeface="宋体" panose="02010600030101010101" pitchFamily="2" charset="-122"/>
              </a:rPr>
              <a:t>, offset6</a:t>
            </a:r>
          </a:p>
        </p:txBody>
      </p:sp>
      <p:pic>
        <p:nvPicPr>
          <p:cNvPr id="38917" name="Picture 3" descr="ch05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5" y="980728"/>
            <a:ext cx="7459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ch05-1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431088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3563960" y="4806950"/>
            <a:ext cx="6480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18866" y="4913312"/>
            <a:ext cx="738188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LDR</a:t>
            </a:r>
            <a:endParaRPr lang="zh-CN" altLang="en-US" sz="24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38921" name="等腰三角形 8"/>
          <p:cNvSpPr>
            <a:spLocks noChangeArrowheads="1"/>
          </p:cNvSpPr>
          <p:nvPr/>
        </p:nvSpPr>
        <p:spPr bwMode="auto">
          <a:xfrm rot="5400000" flipH="1">
            <a:off x="4110038" y="4759325"/>
            <a:ext cx="106362" cy="968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矩形 250"/>
          <p:cNvSpPr/>
          <p:nvPr/>
        </p:nvSpPr>
        <p:spPr bwMode="auto">
          <a:xfrm>
            <a:off x="2566046" y="5210396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x2362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矩形 238"/>
          <p:cNvSpPr/>
          <p:nvPr/>
        </p:nvSpPr>
        <p:spPr bwMode="auto">
          <a:xfrm>
            <a:off x="6541053" y="3641392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x2362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矩形 125"/>
          <p:cNvSpPr/>
          <p:nvPr/>
        </p:nvSpPr>
        <p:spPr bwMode="auto">
          <a:xfrm>
            <a:off x="7183259" y="2215151"/>
            <a:ext cx="1781229" cy="328135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5" name="矩形 144"/>
          <p:cNvSpPr/>
          <p:nvPr/>
        </p:nvSpPr>
        <p:spPr bwMode="auto">
          <a:xfrm>
            <a:off x="687716" y="3247570"/>
            <a:ext cx="149450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IR[5:0]=011101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矩形 143"/>
          <p:cNvSpPr/>
          <p:nvPr/>
        </p:nvSpPr>
        <p:spPr bwMode="auto">
          <a:xfrm>
            <a:off x="187227" y="3838629"/>
            <a:ext cx="2008509" cy="4544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200" b="1" baseline="0" dirty="0">
                <a:solidFill>
                  <a:srgbClr val="FF0000"/>
                </a:solidFill>
                <a:latin typeface="Arial" charset="0"/>
              </a:rPr>
              <a:t>0000000000</a:t>
            </a:r>
            <a:r>
              <a:rPr lang="en-US" altLang="zh-CN" sz="1200" baseline="0" dirty="0">
                <a:latin typeface="Arial" charset="0"/>
              </a:rPr>
              <a:t>011101 = x1D</a:t>
            </a:r>
            <a:endParaRPr lang="zh-CN" altLang="en-US" sz="1200" baseline="0" dirty="0">
              <a:latin typeface="Arial" charset="0"/>
            </a:endParaRPr>
          </a:p>
        </p:txBody>
      </p:sp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9A8222-020F-4230-ADAA-5A08CB554917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7E0EDB-A1EF-4E3E-9F94-FDEEB5235787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zh-CN" sz="1400" b="0" dirty="0">
              <a:ea typeface="宋体" panose="02010600030101010101" pitchFamily="2" charset="-122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LDR (</a:t>
            </a:r>
            <a:r>
              <a:rPr lang="en-US" altLang="zh-CN" dirty="0" err="1">
                <a:ea typeface="宋体" panose="02010600030101010101" pitchFamily="2" charset="-122"/>
              </a:rPr>
              <a:t>Base+Offset</a:t>
            </a:r>
            <a:r>
              <a:rPr lang="en-US" altLang="zh-CN" dirty="0">
                <a:ea typeface="宋体" panose="02010600030101010101" pitchFamily="2" charset="-122"/>
              </a:rPr>
              <a:t>) : LD R1, R3, x1D</a:t>
            </a:r>
          </a:p>
        </p:txBody>
      </p:sp>
      <p:grpSp>
        <p:nvGrpSpPr>
          <p:cNvPr id="17452" name="组合 17451"/>
          <p:cNvGrpSpPr/>
          <p:nvPr/>
        </p:nvGrpSpPr>
        <p:grpSpPr>
          <a:xfrm>
            <a:off x="1763688" y="4200361"/>
            <a:ext cx="1773164" cy="552752"/>
            <a:chOff x="3551400" y="5066709"/>
            <a:chExt cx="1773164" cy="552752"/>
          </a:xfrm>
        </p:grpSpPr>
        <p:grpSp>
          <p:nvGrpSpPr>
            <p:cNvPr id="17416" name="组合 17415"/>
            <p:cNvGrpSpPr/>
            <p:nvPr/>
          </p:nvGrpSpPr>
          <p:grpSpPr>
            <a:xfrm>
              <a:off x="3551400" y="5125351"/>
              <a:ext cx="1773164" cy="494110"/>
              <a:chOff x="4671044" y="5013176"/>
              <a:chExt cx="1485948" cy="494110"/>
            </a:xfrm>
          </p:grpSpPr>
          <p:sp>
            <p:nvSpPr>
              <p:cNvPr id="8" name="流程图: 手动操作 7"/>
              <p:cNvSpPr/>
              <p:nvPr/>
            </p:nvSpPr>
            <p:spPr bwMode="auto">
              <a:xfrm>
                <a:off x="4671044" y="5013176"/>
                <a:ext cx="1485948" cy="494110"/>
              </a:xfrm>
              <a:prstGeom prst="flowChartManualOperat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+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7408" name="组合 17407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9" name="流程图: 合并 8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374" name="直接连接符 373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接连接符 390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451" name="文本框 17450"/>
            <p:cNvSpPr txBox="1"/>
            <p:nvPr/>
          </p:nvSpPr>
          <p:spPr>
            <a:xfrm>
              <a:off x="3708678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aseline="0" dirty="0"/>
                <a:t>A</a:t>
              </a:r>
              <a:endParaRPr lang="zh-CN" altLang="en-US" sz="1200" baseline="0" dirty="0"/>
            </a:p>
          </p:txBody>
        </p:sp>
        <p:sp>
          <p:nvSpPr>
            <p:cNvPr id="433" name="文本框 432"/>
            <p:cNvSpPr txBox="1"/>
            <p:nvPr/>
          </p:nvSpPr>
          <p:spPr>
            <a:xfrm>
              <a:off x="4860032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aseline="0" dirty="0"/>
                <a:t>B</a:t>
              </a:r>
              <a:endParaRPr lang="zh-CN" altLang="en-US" sz="1200" baseline="0" dirty="0"/>
            </a:p>
          </p:txBody>
        </p:sp>
      </p:grpSp>
      <p:sp>
        <p:nvSpPr>
          <p:cNvPr id="440" name="文本框 439"/>
          <p:cNvSpPr txBox="1"/>
          <p:nvPr/>
        </p:nvSpPr>
        <p:spPr>
          <a:xfrm>
            <a:off x="2616689" y="4859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②</a:t>
            </a:r>
            <a:endParaRPr lang="zh-CN" altLang="en-US" baseline="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95536" y="2904217"/>
            <a:ext cx="2083497" cy="233511"/>
            <a:chOff x="539552" y="2904217"/>
            <a:chExt cx="2083497" cy="233511"/>
          </a:xfrm>
        </p:grpSpPr>
        <p:sp>
          <p:nvSpPr>
            <p:cNvPr id="101" name="矩形 100"/>
            <p:cNvSpPr/>
            <p:nvPr/>
          </p:nvSpPr>
          <p:spPr bwMode="auto">
            <a:xfrm>
              <a:off x="1516201" y="2904217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矩形 101"/>
            <p:cNvSpPr/>
            <p:nvPr/>
          </p:nvSpPr>
          <p:spPr bwMode="auto">
            <a:xfrm>
              <a:off x="1626870" y="2904217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1737539" y="2904217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1848207" y="2904217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1958876" y="290421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2069544" y="290421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2180213" y="290421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2290881" y="290421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401550" y="290421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512216" y="290421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矩形 110"/>
            <p:cNvSpPr/>
            <p:nvPr/>
          </p:nvSpPr>
          <p:spPr bwMode="auto">
            <a:xfrm>
              <a:off x="852190" y="2904217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矩形 111"/>
            <p:cNvSpPr/>
            <p:nvPr/>
          </p:nvSpPr>
          <p:spPr bwMode="auto">
            <a:xfrm>
              <a:off x="962859" y="2904217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1073527" y="2904217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矩形 113"/>
            <p:cNvSpPr/>
            <p:nvPr/>
          </p:nvSpPr>
          <p:spPr bwMode="auto">
            <a:xfrm>
              <a:off x="1184196" y="2904217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矩形 114"/>
            <p:cNvSpPr/>
            <p:nvPr/>
          </p:nvSpPr>
          <p:spPr bwMode="auto">
            <a:xfrm>
              <a:off x="1294864" y="2904217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矩形 115"/>
            <p:cNvSpPr/>
            <p:nvPr/>
          </p:nvSpPr>
          <p:spPr bwMode="auto">
            <a:xfrm>
              <a:off x="1405533" y="2904217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矩形 116"/>
            <p:cNvSpPr/>
            <p:nvPr/>
          </p:nvSpPr>
          <p:spPr bwMode="auto">
            <a:xfrm>
              <a:off x="539552" y="2908793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IR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0" name="矩形 119"/>
          <p:cNvSpPr/>
          <p:nvPr/>
        </p:nvSpPr>
        <p:spPr bwMode="auto">
          <a:xfrm>
            <a:off x="1832256" y="3641392"/>
            <a:ext cx="579504" cy="270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SEXT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直接箭头连接符 38"/>
          <p:cNvCxnSpPr/>
          <p:nvPr/>
        </p:nvCxnSpPr>
        <p:spPr bwMode="auto">
          <a:xfrm flipH="1">
            <a:off x="2123728" y="3146504"/>
            <a:ext cx="1" cy="504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7" name="矩形 17416"/>
          <p:cNvSpPr/>
          <p:nvPr/>
        </p:nvSpPr>
        <p:spPr bwMode="auto">
          <a:xfrm>
            <a:off x="4455840" y="2184137"/>
            <a:ext cx="1781229" cy="1836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2" name="矩形 231"/>
          <p:cNvSpPr/>
          <p:nvPr/>
        </p:nvSpPr>
        <p:spPr bwMode="auto">
          <a:xfrm>
            <a:off x="4457325" y="2184137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矩形 248"/>
          <p:cNvSpPr/>
          <p:nvPr/>
        </p:nvSpPr>
        <p:spPr bwMode="auto">
          <a:xfrm>
            <a:off x="4457325" y="2642058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" name="矩形 316"/>
          <p:cNvSpPr/>
          <p:nvPr/>
        </p:nvSpPr>
        <p:spPr bwMode="auto">
          <a:xfrm>
            <a:off x="4457325" y="3099979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矩形 333"/>
          <p:cNvSpPr/>
          <p:nvPr/>
        </p:nvSpPr>
        <p:spPr bwMode="auto">
          <a:xfrm>
            <a:off x="4457325" y="3557902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1" name="矩形 350"/>
          <p:cNvSpPr/>
          <p:nvPr/>
        </p:nvSpPr>
        <p:spPr bwMode="auto">
          <a:xfrm>
            <a:off x="4457325" y="3786862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4139952" y="2184163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6" name="矩形 375"/>
          <p:cNvSpPr/>
          <p:nvPr/>
        </p:nvSpPr>
        <p:spPr bwMode="auto">
          <a:xfrm>
            <a:off x="4139952" y="264208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R2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7" name="矩形 376"/>
          <p:cNvSpPr/>
          <p:nvPr/>
        </p:nvSpPr>
        <p:spPr bwMode="auto">
          <a:xfrm>
            <a:off x="4139952" y="3328965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R5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" name="矩形 377"/>
          <p:cNvSpPr/>
          <p:nvPr/>
        </p:nvSpPr>
        <p:spPr bwMode="auto">
          <a:xfrm>
            <a:off x="4139952" y="241312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R1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79" name="矩形 378"/>
          <p:cNvSpPr/>
          <p:nvPr/>
        </p:nvSpPr>
        <p:spPr bwMode="auto">
          <a:xfrm>
            <a:off x="4139952" y="287104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R3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矩形 379"/>
          <p:cNvSpPr/>
          <p:nvPr/>
        </p:nvSpPr>
        <p:spPr bwMode="auto">
          <a:xfrm>
            <a:off x="4139952" y="3100005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R4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" name="矩形 380"/>
          <p:cNvSpPr/>
          <p:nvPr/>
        </p:nvSpPr>
        <p:spPr bwMode="auto">
          <a:xfrm>
            <a:off x="4139952" y="3557926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R6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2" name="矩形 381"/>
          <p:cNvSpPr/>
          <p:nvPr/>
        </p:nvSpPr>
        <p:spPr bwMode="auto">
          <a:xfrm>
            <a:off x="4139952" y="3786886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R7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57325" y="2413124"/>
            <a:ext cx="1770859" cy="228935"/>
            <a:chOff x="3695735" y="2204864"/>
            <a:chExt cx="1770859" cy="228935"/>
          </a:xfrm>
        </p:grpSpPr>
        <p:sp>
          <p:nvSpPr>
            <p:cNvPr id="81" name="矩形 80"/>
            <p:cNvSpPr/>
            <p:nvPr/>
          </p:nvSpPr>
          <p:spPr bwMode="auto">
            <a:xfrm>
              <a:off x="435974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447041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458108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矩形 83"/>
            <p:cNvSpPr/>
            <p:nvPr/>
          </p:nvSpPr>
          <p:spPr bwMode="auto">
            <a:xfrm>
              <a:off x="469175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矩形 84"/>
            <p:cNvSpPr/>
            <p:nvPr/>
          </p:nvSpPr>
          <p:spPr bwMode="auto">
            <a:xfrm>
              <a:off x="480242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491308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502375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513442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524509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535576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矩形 90"/>
            <p:cNvSpPr/>
            <p:nvPr/>
          </p:nvSpPr>
          <p:spPr bwMode="auto">
            <a:xfrm>
              <a:off x="369573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380640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391707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402774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矩形 94"/>
            <p:cNvSpPr/>
            <p:nvPr/>
          </p:nvSpPr>
          <p:spPr bwMode="auto">
            <a:xfrm>
              <a:off x="413840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矩形 95"/>
            <p:cNvSpPr/>
            <p:nvPr/>
          </p:nvSpPr>
          <p:spPr bwMode="auto">
            <a:xfrm>
              <a:off x="424907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0" name="矩形 299"/>
          <p:cNvSpPr/>
          <p:nvPr/>
        </p:nvSpPr>
        <p:spPr bwMode="auto">
          <a:xfrm>
            <a:off x="4457325" y="2874537"/>
            <a:ext cx="1771200" cy="225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2" name="直接箭头连接符 201"/>
          <p:cNvCxnSpPr/>
          <p:nvPr/>
        </p:nvCxnSpPr>
        <p:spPr bwMode="auto">
          <a:xfrm flipH="1">
            <a:off x="2123728" y="3912409"/>
            <a:ext cx="1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肘形连接符 202"/>
          <p:cNvCxnSpPr>
            <a:stCxn id="200" idx="3"/>
            <a:endCxn id="126" idx="1"/>
          </p:cNvCxnSpPr>
          <p:nvPr/>
        </p:nvCxnSpPr>
        <p:spPr bwMode="auto">
          <a:xfrm flipV="1">
            <a:off x="6198397" y="3855828"/>
            <a:ext cx="984862" cy="17124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" name="矩形 203"/>
          <p:cNvSpPr/>
          <p:nvPr/>
        </p:nvSpPr>
        <p:spPr bwMode="auto">
          <a:xfrm>
            <a:off x="7183259" y="3699261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428" name="肘形连接符 17427"/>
          <p:cNvCxnSpPr/>
          <p:nvPr/>
        </p:nvCxnSpPr>
        <p:spPr bwMode="auto">
          <a:xfrm rot="5400000" flipH="1" flipV="1">
            <a:off x="5939961" y="4102829"/>
            <a:ext cx="2336708" cy="2031418"/>
          </a:xfrm>
          <a:prstGeom prst="bentConnector3">
            <a:avLst>
              <a:gd name="adj1" fmla="val -138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矩形 204"/>
          <p:cNvSpPr/>
          <p:nvPr/>
        </p:nvSpPr>
        <p:spPr bwMode="auto">
          <a:xfrm>
            <a:off x="4756207" y="5695159"/>
            <a:ext cx="115212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MAR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矩形 205"/>
          <p:cNvSpPr/>
          <p:nvPr/>
        </p:nvSpPr>
        <p:spPr bwMode="auto">
          <a:xfrm>
            <a:off x="4749458" y="6422144"/>
            <a:ext cx="115212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MDR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1" name="肘形连接符 130"/>
          <p:cNvCxnSpPr>
            <a:stCxn id="201" idx="1"/>
            <a:endCxn id="378" idx="3"/>
          </p:cNvCxnSpPr>
          <p:nvPr/>
        </p:nvCxnSpPr>
        <p:spPr bwMode="auto">
          <a:xfrm rot="10800000">
            <a:off x="4407094" y="2527592"/>
            <a:ext cx="53930" cy="3759298"/>
          </a:xfrm>
          <a:prstGeom prst="bentConnector3">
            <a:avLst>
              <a:gd name="adj1" fmla="val 84478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肘形连接符 206"/>
          <p:cNvCxnSpPr>
            <a:stCxn id="8" idx="2"/>
          </p:cNvCxnSpPr>
          <p:nvPr/>
        </p:nvCxnSpPr>
        <p:spPr bwMode="auto">
          <a:xfrm rot="16200000" flipH="1">
            <a:off x="3190270" y="4200247"/>
            <a:ext cx="828000" cy="190800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4" name="组合 213"/>
          <p:cNvGrpSpPr/>
          <p:nvPr/>
        </p:nvGrpSpPr>
        <p:grpSpPr>
          <a:xfrm>
            <a:off x="7183259" y="3699125"/>
            <a:ext cx="1770859" cy="228935"/>
            <a:chOff x="3695735" y="2204864"/>
            <a:chExt cx="1770859" cy="228935"/>
          </a:xfrm>
        </p:grpSpPr>
        <p:sp>
          <p:nvSpPr>
            <p:cNvPr id="215" name="矩形 214"/>
            <p:cNvSpPr/>
            <p:nvPr/>
          </p:nvSpPr>
          <p:spPr bwMode="auto">
            <a:xfrm>
              <a:off x="435974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447041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矩形 216"/>
            <p:cNvSpPr/>
            <p:nvPr/>
          </p:nvSpPr>
          <p:spPr bwMode="auto">
            <a:xfrm>
              <a:off x="458108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矩形 217"/>
            <p:cNvSpPr/>
            <p:nvPr/>
          </p:nvSpPr>
          <p:spPr bwMode="auto">
            <a:xfrm>
              <a:off x="469175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480242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491308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矩形 220"/>
            <p:cNvSpPr/>
            <p:nvPr/>
          </p:nvSpPr>
          <p:spPr bwMode="auto">
            <a:xfrm>
              <a:off x="502375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矩形 221"/>
            <p:cNvSpPr/>
            <p:nvPr/>
          </p:nvSpPr>
          <p:spPr bwMode="auto">
            <a:xfrm>
              <a:off x="513442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矩形 222"/>
            <p:cNvSpPr/>
            <p:nvPr/>
          </p:nvSpPr>
          <p:spPr bwMode="auto">
            <a:xfrm>
              <a:off x="524509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矩形 223"/>
            <p:cNvSpPr/>
            <p:nvPr/>
          </p:nvSpPr>
          <p:spPr bwMode="auto">
            <a:xfrm>
              <a:off x="535576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矩形 224"/>
            <p:cNvSpPr/>
            <p:nvPr/>
          </p:nvSpPr>
          <p:spPr bwMode="auto">
            <a:xfrm>
              <a:off x="369573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矩形 225"/>
            <p:cNvSpPr/>
            <p:nvPr/>
          </p:nvSpPr>
          <p:spPr bwMode="auto">
            <a:xfrm>
              <a:off x="380640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矩形 226"/>
            <p:cNvSpPr/>
            <p:nvPr/>
          </p:nvSpPr>
          <p:spPr bwMode="auto">
            <a:xfrm>
              <a:off x="391707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矩形 227"/>
            <p:cNvSpPr/>
            <p:nvPr/>
          </p:nvSpPr>
          <p:spPr bwMode="auto">
            <a:xfrm>
              <a:off x="402774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矩形 228"/>
            <p:cNvSpPr/>
            <p:nvPr/>
          </p:nvSpPr>
          <p:spPr bwMode="auto">
            <a:xfrm>
              <a:off x="413840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矩形 229"/>
            <p:cNvSpPr/>
            <p:nvPr/>
          </p:nvSpPr>
          <p:spPr bwMode="auto">
            <a:xfrm>
              <a:off x="424907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1" name="矩形 230"/>
          <p:cNvSpPr/>
          <p:nvPr/>
        </p:nvSpPr>
        <p:spPr bwMode="auto">
          <a:xfrm>
            <a:off x="420570" y="4811754"/>
            <a:ext cx="2081961" cy="13606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PC     = x4018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PC+1 = x4019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x1D + x2345 = x2362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3978964" y="4859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④</a:t>
            </a:r>
            <a:endParaRPr lang="zh-CN" altLang="en-US" baseline="0" dirty="0"/>
          </a:p>
        </p:txBody>
      </p:sp>
      <p:sp>
        <p:nvSpPr>
          <p:cNvPr id="234" name="文本框 233"/>
          <p:cNvSpPr txBox="1"/>
          <p:nvPr/>
        </p:nvSpPr>
        <p:spPr>
          <a:xfrm>
            <a:off x="6235405" y="4859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③</a:t>
            </a:r>
            <a:endParaRPr lang="zh-CN" altLang="en-US" baseline="0" dirty="0"/>
          </a:p>
        </p:txBody>
      </p:sp>
      <p:sp>
        <p:nvSpPr>
          <p:cNvPr id="235" name="文本框 234"/>
          <p:cNvSpPr txBox="1"/>
          <p:nvPr/>
        </p:nvSpPr>
        <p:spPr>
          <a:xfrm>
            <a:off x="6948264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③</a:t>
            </a:r>
            <a:endParaRPr lang="zh-CN" altLang="en-US" baseline="0" dirty="0"/>
          </a:p>
        </p:txBody>
      </p:sp>
      <p:sp>
        <p:nvSpPr>
          <p:cNvPr id="236" name="文本框 235"/>
          <p:cNvSpPr txBox="1"/>
          <p:nvPr/>
        </p:nvSpPr>
        <p:spPr>
          <a:xfrm>
            <a:off x="2069544" y="31850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①</a:t>
            </a:r>
            <a:endParaRPr lang="zh-CN" altLang="en-US" baseline="0" dirty="0"/>
          </a:p>
        </p:txBody>
      </p:sp>
      <p:grpSp>
        <p:nvGrpSpPr>
          <p:cNvPr id="42" name="组合 41"/>
          <p:cNvGrpSpPr/>
          <p:nvPr/>
        </p:nvGrpSpPr>
        <p:grpSpPr>
          <a:xfrm>
            <a:off x="4427538" y="5414829"/>
            <a:ext cx="1770859" cy="306836"/>
            <a:chOff x="4427538" y="5414829"/>
            <a:chExt cx="1770859" cy="306836"/>
          </a:xfrm>
        </p:grpSpPr>
        <p:sp>
          <p:nvSpPr>
            <p:cNvPr id="238" name="矩形 237"/>
            <p:cNvSpPr/>
            <p:nvPr/>
          </p:nvSpPr>
          <p:spPr bwMode="auto">
            <a:xfrm>
              <a:off x="4994066" y="5414829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x2362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矩形 199"/>
            <p:cNvSpPr/>
            <p:nvPr/>
          </p:nvSpPr>
          <p:spPr bwMode="auto">
            <a:xfrm>
              <a:off x="4427538" y="5453767"/>
              <a:ext cx="1770859" cy="22896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0" name="矩形 239"/>
          <p:cNvSpPr/>
          <p:nvPr/>
        </p:nvSpPr>
        <p:spPr bwMode="auto">
          <a:xfrm>
            <a:off x="5027552" y="6133472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# 5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矩形 200"/>
          <p:cNvSpPr/>
          <p:nvPr/>
        </p:nvSpPr>
        <p:spPr bwMode="auto">
          <a:xfrm>
            <a:off x="4461024" y="6172410"/>
            <a:ext cx="1770859" cy="2289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矩形 251"/>
          <p:cNvSpPr/>
          <p:nvPr/>
        </p:nvSpPr>
        <p:spPr bwMode="auto">
          <a:xfrm>
            <a:off x="4701767" y="184482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baseline="0" dirty="0">
                <a:latin typeface="Arial" charset="0"/>
              </a:rPr>
              <a:t>Register File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矩形 252"/>
          <p:cNvSpPr/>
          <p:nvPr/>
        </p:nvSpPr>
        <p:spPr bwMode="auto">
          <a:xfrm>
            <a:off x="7413411" y="184482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baseline="0" dirty="0">
                <a:latin typeface="Arial" charset="0"/>
              </a:rPr>
              <a:t>Memory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" name="Picture 3" descr="ch05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5" y="980728"/>
            <a:ext cx="7459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" name="组合 132"/>
          <p:cNvGrpSpPr/>
          <p:nvPr/>
        </p:nvGrpSpPr>
        <p:grpSpPr>
          <a:xfrm>
            <a:off x="4457325" y="2852936"/>
            <a:ext cx="1770859" cy="228935"/>
            <a:chOff x="3695735" y="2204864"/>
            <a:chExt cx="1770859" cy="228935"/>
          </a:xfrm>
        </p:grpSpPr>
        <p:sp>
          <p:nvSpPr>
            <p:cNvPr id="134" name="矩形 133"/>
            <p:cNvSpPr/>
            <p:nvPr/>
          </p:nvSpPr>
          <p:spPr bwMode="auto">
            <a:xfrm>
              <a:off x="435974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447041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458108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469175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480242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491308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502375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513442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524509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535576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369573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380640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391707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402774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矩形 149"/>
            <p:cNvSpPr/>
            <p:nvPr/>
          </p:nvSpPr>
          <p:spPr bwMode="auto">
            <a:xfrm>
              <a:off x="413840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矩形 150"/>
            <p:cNvSpPr/>
            <p:nvPr/>
          </p:nvSpPr>
          <p:spPr bwMode="auto">
            <a:xfrm>
              <a:off x="424907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2" name="肘形连接符 151"/>
          <p:cNvCxnSpPr>
            <a:stCxn id="433" idx="0"/>
          </p:cNvCxnSpPr>
          <p:nvPr/>
        </p:nvCxnSpPr>
        <p:spPr bwMode="auto">
          <a:xfrm rot="5400000" flipH="1" flipV="1">
            <a:off x="3234052" y="2967412"/>
            <a:ext cx="1214847" cy="1251052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矩形 159"/>
          <p:cNvSpPr/>
          <p:nvPr/>
        </p:nvSpPr>
        <p:spPr bwMode="auto">
          <a:xfrm>
            <a:off x="3229461" y="3914252"/>
            <a:ext cx="568270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x2345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258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53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864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54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0189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55</a:t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3505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56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D</a:t>
              </a: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</p:grpSp>
      <p:sp>
        <p:nvSpPr>
          <p:cNvPr id="355" name="Text Box 10"/>
          <p:cNvSpPr txBox="1">
            <a:spLocks noChangeArrowheads="1"/>
          </p:cNvSpPr>
          <p:nvPr/>
        </p:nvSpPr>
        <p:spPr bwMode="auto">
          <a:xfrm>
            <a:off x="671701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74709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S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" name="直接连接符 396"/>
          <p:cNvCxnSpPr/>
          <p:nvPr/>
        </p:nvCxnSpPr>
        <p:spPr bwMode="auto">
          <a:xfrm>
            <a:off x="1218173" y="4221160"/>
            <a:ext cx="0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62153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57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36683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>
                <a:solidFill>
                  <a:schemeClr val="accent2"/>
                </a:solidFill>
                <a:latin typeface="Arial" charset="0"/>
                <a:ea typeface="+mn-ea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69231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693498" y="5378888"/>
            <a:ext cx="448053" cy="243552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58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09058" y="4994483"/>
            <a:ext cx="134717" cy="1505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 flipH="1">
            <a:off x="7533473" y="5144344"/>
            <a:ext cx="225" cy="1627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20469" y="5000295"/>
            <a:ext cx="204578" cy="168051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586947" y="4951513"/>
            <a:ext cx="93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flipH="1">
            <a:off x="5754997" y="5069233"/>
            <a:ext cx="156354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flipV="1">
            <a:off x="729578" y="5288328"/>
            <a:ext cx="8237015" cy="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3" name="直接连接符 262"/>
          <p:cNvCxnSpPr/>
          <p:nvPr/>
        </p:nvCxnSpPr>
        <p:spPr bwMode="auto">
          <a:xfrm rot="10800000">
            <a:off x="3366482" y="3960000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286351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3977270" y="4941168"/>
            <a:ext cx="785704" cy="359746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761765" y="5000876"/>
            <a:ext cx="448053" cy="243552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等腰三角形 54"/>
          <p:cNvSpPr/>
          <p:nvPr/>
        </p:nvSpPr>
        <p:spPr bwMode="auto">
          <a:xfrm>
            <a:off x="2784736" y="53604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875220" y="5508000"/>
            <a:ext cx="0" cy="19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379486" y="5380464"/>
            <a:ext cx="407011" cy="134715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519972" y="5333967"/>
            <a:ext cx="95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LDR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436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F</a:t>
            </a:r>
          </a:p>
        </p:txBody>
      </p:sp>
      <p:sp>
        <p:nvSpPr>
          <p:cNvPr id="434" name="Text Box 11"/>
          <p:cNvSpPr txBox="1">
            <a:spLocks noChangeArrowheads="1"/>
          </p:cNvSpPr>
          <p:nvPr/>
        </p:nvSpPr>
        <p:spPr bwMode="auto">
          <a:xfrm>
            <a:off x="7505035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</p:spTree>
    <p:extLst>
      <p:ext uri="{BB962C8B-B14F-4D97-AF65-F5344CB8AC3E}">
        <p14:creationId xmlns:p14="http://schemas.microsoft.com/office/powerpoint/2010/main" val="8170839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1B766E-C5FC-4B65-B30A-643BC753DAD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E887E6-2765-4E63-BB91-FCFDEC43067A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STR (</a:t>
            </a:r>
            <a:r>
              <a:rPr lang="en-US" altLang="zh-CN" dirty="0" err="1">
                <a:ea typeface="宋体" panose="02010600030101010101" pitchFamily="2" charset="-122"/>
              </a:rPr>
              <a:t>Base+Offset</a:t>
            </a:r>
            <a:r>
              <a:rPr lang="en-US" altLang="zh-CN" dirty="0">
                <a:ea typeface="宋体" panose="02010600030101010101" pitchFamily="2" charset="-122"/>
              </a:rPr>
              <a:t>)  STR  SR, </a:t>
            </a:r>
            <a:r>
              <a:rPr lang="en-US" altLang="zh-CN" dirty="0" err="1">
                <a:ea typeface="宋体" panose="02010600030101010101" pitchFamily="2" charset="-122"/>
              </a:rPr>
              <a:t>BaseR</a:t>
            </a:r>
            <a:r>
              <a:rPr lang="en-US" altLang="zh-CN" dirty="0">
                <a:ea typeface="宋体" panose="02010600030101010101" pitchFamily="2" charset="-122"/>
              </a:rPr>
              <a:t>, offset6</a:t>
            </a:r>
          </a:p>
        </p:txBody>
      </p:sp>
      <p:pic>
        <p:nvPicPr>
          <p:cNvPr id="40965" name="Picture 3" descr="ch05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459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ch05-1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7" y="2008262"/>
            <a:ext cx="7431088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箭头连接符 7"/>
          <p:cNvCxnSpPr/>
          <p:nvPr/>
        </p:nvCxnSpPr>
        <p:spPr bwMode="auto">
          <a:xfrm>
            <a:off x="3419475" y="4806950"/>
            <a:ext cx="7207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408543" y="4904221"/>
            <a:ext cx="738187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STR</a:t>
            </a:r>
            <a:endParaRPr lang="zh-CN" altLang="en-US" sz="24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40969" name="等腰三角形 9"/>
          <p:cNvSpPr>
            <a:spLocks noChangeArrowheads="1"/>
          </p:cNvSpPr>
          <p:nvPr/>
        </p:nvSpPr>
        <p:spPr bwMode="auto">
          <a:xfrm rot="5400000" flipH="1">
            <a:off x="4063207" y="4758531"/>
            <a:ext cx="106362" cy="984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7865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2786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3" name="直接连接符 262"/>
          <p:cNvCxnSpPr/>
          <p:nvPr/>
        </p:nvCxnSpPr>
        <p:spPr bwMode="auto">
          <a:xfrm rot="10800000">
            <a:off x="3366482" y="3988800"/>
            <a:ext cx="1726" cy="84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321927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zh-CN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LC-3  Data Path After Operate Instruction</a:t>
            </a: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2" name="直接连接符 451"/>
          <p:cNvCxnSpPr/>
          <p:nvPr/>
        </p:nvCxnSpPr>
        <p:spPr bwMode="auto">
          <a:xfrm flipH="1">
            <a:off x="1221015" y="4514400"/>
            <a:ext cx="2297" cy="18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5" name="文本框 354"/>
          <p:cNvSpPr txBox="1"/>
          <p:nvPr/>
        </p:nvSpPr>
        <p:spPr>
          <a:xfrm>
            <a:off x="6122062" y="4190891"/>
            <a:ext cx="8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ADD/AND</a:t>
            </a:r>
            <a:endParaRPr lang="zh-CN" altLang="en-US" sz="1000" b="1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0546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60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970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61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56594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62</a:t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959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63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D</a:t>
              </a: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</p:grpSp>
      <p:sp>
        <p:nvSpPr>
          <p:cNvPr id="355" name="Text Box 10"/>
          <p:cNvSpPr txBox="1">
            <a:spLocks noChangeArrowheads="1"/>
          </p:cNvSpPr>
          <p:nvPr/>
        </p:nvSpPr>
        <p:spPr bwMode="auto">
          <a:xfrm>
            <a:off x="671701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74709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S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" name="直接连接符 396"/>
          <p:cNvCxnSpPr/>
          <p:nvPr/>
        </p:nvCxnSpPr>
        <p:spPr bwMode="auto">
          <a:xfrm>
            <a:off x="1218173" y="4244104"/>
            <a:ext cx="0" cy="48095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7679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等腰三角形 54"/>
          <p:cNvSpPr/>
          <p:nvPr/>
        </p:nvSpPr>
        <p:spPr bwMode="auto">
          <a:xfrm>
            <a:off x="2784736" y="53604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875220" y="5508000"/>
            <a:ext cx="0" cy="19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4" name="组合 403"/>
          <p:cNvGrpSpPr/>
          <p:nvPr/>
        </p:nvGrpSpPr>
        <p:grpSpPr>
          <a:xfrm>
            <a:off x="2379486" y="5380464"/>
            <a:ext cx="407011" cy="134715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519972" y="5333967"/>
            <a:ext cx="95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761765" y="5000876"/>
            <a:ext cx="448053" cy="243552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693498" y="5378888"/>
            <a:ext cx="448053" cy="243552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64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09058" y="4994483"/>
            <a:ext cx="134717" cy="1505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 flipH="1">
            <a:off x="7533473" y="5144344"/>
            <a:ext cx="225" cy="1627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20469" y="5000295"/>
            <a:ext cx="204578" cy="168051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586947" y="4951513"/>
            <a:ext cx="93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flipH="1">
            <a:off x="5754997" y="5069233"/>
            <a:ext cx="156354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flipV="1">
            <a:off x="729578" y="5288328"/>
            <a:ext cx="8237015" cy="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3" name="直接连接符 262"/>
          <p:cNvCxnSpPr/>
          <p:nvPr/>
        </p:nvCxnSpPr>
        <p:spPr bwMode="auto">
          <a:xfrm rot="10800000">
            <a:off x="3366482" y="3960000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286351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3977270" y="4941168"/>
            <a:ext cx="785704" cy="359746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组合 13"/>
          <p:cNvGrpSpPr/>
          <p:nvPr/>
        </p:nvGrpSpPr>
        <p:grpSpPr>
          <a:xfrm>
            <a:off x="4122344" y="188640"/>
            <a:ext cx="4942139" cy="578814"/>
            <a:chOff x="4122344" y="188640"/>
            <a:chExt cx="4942139" cy="578814"/>
          </a:xfrm>
        </p:grpSpPr>
        <p:sp>
          <p:nvSpPr>
            <p:cNvPr id="436" name="Text Box 4"/>
            <p:cNvSpPr txBox="1">
              <a:spLocks noChangeArrowheads="1"/>
            </p:cNvSpPr>
            <p:nvPr/>
          </p:nvSpPr>
          <p:spPr bwMode="auto">
            <a:xfrm>
              <a:off x="4355976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grpSp>
          <p:nvGrpSpPr>
            <p:cNvPr id="380" name="组合 379"/>
            <p:cNvGrpSpPr/>
            <p:nvPr/>
          </p:nvGrpSpPr>
          <p:grpSpPr>
            <a:xfrm rot="16200000">
              <a:off x="6308703" y="-1988326"/>
              <a:ext cx="569421" cy="4942139"/>
              <a:chOff x="7543800" y="1143000"/>
              <a:chExt cx="813273" cy="5257800"/>
            </a:xfrm>
          </p:grpSpPr>
          <p:sp>
            <p:nvSpPr>
              <p:cNvPr id="389" name="Line 5"/>
              <p:cNvSpPr>
                <a:spLocks noChangeShapeType="1"/>
              </p:cNvSpPr>
              <p:nvPr/>
            </p:nvSpPr>
            <p:spPr bwMode="auto">
              <a:xfrm>
                <a:off x="8077200" y="19050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90" name="Line 6"/>
              <p:cNvSpPr>
                <a:spLocks noChangeShapeType="1"/>
              </p:cNvSpPr>
              <p:nvPr/>
            </p:nvSpPr>
            <p:spPr bwMode="auto">
              <a:xfrm>
                <a:off x="8101013" y="27432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91" name="Line 7"/>
              <p:cNvSpPr>
                <a:spLocks noChangeShapeType="1"/>
              </p:cNvSpPr>
              <p:nvPr/>
            </p:nvSpPr>
            <p:spPr bwMode="auto">
              <a:xfrm>
                <a:off x="8077200" y="3581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97" name="Line 8"/>
              <p:cNvSpPr>
                <a:spLocks noChangeShapeType="1"/>
              </p:cNvSpPr>
              <p:nvPr/>
            </p:nvSpPr>
            <p:spPr bwMode="auto">
              <a:xfrm>
                <a:off x="8056563" y="4419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98" name="Line 9"/>
              <p:cNvSpPr>
                <a:spLocks noChangeShapeType="1"/>
              </p:cNvSpPr>
              <p:nvPr/>
            </p:nvSpPr>
            <p:spPr bwMode="auto">
              <a:xfrm>
                <a:off x="8070850" y="5257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99" name="Text Box 10"/>
              <p:cNvSpPr txBox="1">
                <a:spLocks noChangeArrowheads="1"/>
              </p:cNvSpPr>
              <p:nvPr/>
            </p:nvSpPr>
            <p:spPr bwMode="auto">
              <a:xfrm rot="5400000">
                <a:off x="7897198" y="31377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aseline="0">
                    <a:solidFill>
                      <a:schemeClr val="accent2"/>
                    </a:solidFill>
                    <a:latin typeface="Arial" charset="0"/>
                    <a:ea typeface="+mn-ea"/>
                  </a:rPr>
                  <a:t>EA</a:t>
                </a:r>
              </a:p>
            </p:txBody>
          </p:sp>
          <p:sp>
            <p:nvSpPr>
              <p:cNvPr id="408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7897194" y="3975973"/>
                <a:ext cx="480169" cy="439581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baseline="0" dirty="0">
                    <a:solidFill>
                      <a:schemeClr val="bg1"/>
                    </a:solidFill>
                    <a:latin typeface="Arial" charset="0"/>
                    <a:ea typeface="+mn-ea"/>
                  </a:rPr>
                  <a:t>OP</a:t>
                </a:r>
              </a:p>
            </p:txBody>
          </p:sp>
          <p:sp>
            <p:nvSpPr>
              <p:cNvPr id="428" name="Line 13"/>
              <p:cNvSpPr>
                <a:spLocks noChangeShapeType="1"/>
              </p:cNvSpPr>
              <p:nvPr/>
            </p:nvSpPr>
            <p:spPr bwMode="auto">
              <a:xfrm>
                <a:off x="8077200" y="6096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29" name="Line 14"/>
              <p:cNvSpPr>
                <a:spLocks noChangeShapeType="1"/>
              </p:cNvSpPr>
              <p:nvPr/>
            </p:nvSpPr>
            <p:spPr bwMode="auto">
              <a:xfrm flipH="1">
                <a:off x="7543800" y="64008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30" name="Line 15"/>
              <p:cNvSpPr>
                <a:spLocks noChangeShapeType="1"/>
              </p:cNvSpPr>
              <p:nvPr/>
            </p:nvSpPr>
            <p:spPr bwMode="auto">
              <a:xfrm flipV="1">
                <a:off x="7543800" y="1143000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31" name="Line 16"/>
              <p:cNvSpPr>
                <a:spLocks noChangeShapeType="1"/>
              </p:cNvSpPr>
              <p:nvPr/>
            </p:nvSpPr>
            <p:spPr bwMode="auto">
              <a:xfrm>
                <a:off x="7543800" y="11430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32" name="Line 17"/>
              <p:cNvSpPr>
                <a:spLocks noChangeShapeType="1"/>
              </p:cNvSpPr>
              <p:nvPr/>
            </p:nvSpPr>
            <p:spPr bwMode="auto">
              <a:xfrm>
                <a:off x="8077200" y="1143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35" name="Text Box 4"/>
              <p:cNvSpPr txBox="1">
                <a:spLocks noChangeArrowheads="1"/>
              </p:cNvSpPr>
              <p:nvPr/>
            </p:nvSpPr>
            <p:spPr bwMode="auto">
              <a:xfrm rot="5400000">
                <a:off x="7897194" y="22995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aseline="0">
                    <a:solidFill>
                      <a:schemeClr val="accent2"/>
                    </a:solidFill>
                    <a:latin typeface="Arial" charset="0"/>
                    <a:ea typeface="+mn-ea"/>
                  </a:rPr>
                  <a:t>D</a:t>
                </a:r>
              </a:p>
            </p:txBody>
          </p:sp>
        </p:grpSp>
        <p:sp>
          <p:nvSpPr>
            <p:cNvPr id="434" name="Text Box 11"/>
            <p:cNvSpPr txBox="1">
              <a:spLocks noChangeArrowheads="1"/>
            </p:cNvSpPr>
            <p:nvPr/>
          </p:nvSpPr>
          <p:spPr bwMode="auto">
            <a:xfrm>
              <a:off x="7505035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37" name="Text Box 11"/>
            <p:cNvSpPr txBox="1">
              <a:spLocks noChangeArrowheads="1"/>
            </p:cNvSpPr>
            <p:nvPr/>
          </p:nvSpPr>
          <p:spPr bwMode="auto">
            <a:xfrm>
              <a:off x="8297123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</p:grp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11171" y="3950750"/>
            <a:ext cx="1726" cy="59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7" name="直接连接符 426"/>
          <p:cNvCxnSpPr/>
          <p:nvPr/>
        </p:nvCxnSpPr>
        <p:spPr bwMode="auto">
          <a:xfrm>
            <a:off x="1224000" y="4237200"/>
            <a:ext cx="1726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82090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65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STR (</a:t>
            </a:r>
            <a:r>
              <a:rPr lang="en-US" altLang="zh-CN" baseline="0" dirty="0" err="1">
                <a:ea typeface="宋体" panose="02010600030101010101" pitchFamily="2" charset="-122"/>
              </a:rPr>
              <a:t>Base+Offset</a:t>
            </a:r>
            <a:r>
              <a:rPr lang="en-US" altLang="zh-CN" baseline="0" dirty="0">
                <a:ea typeface="宋体" panose="02010600030101010101" pitchFamily="2" charset="-122"/>
              </a:rPr>
              <a:t>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436" name="组合 435"/>
          <p:cNvGrpSpPr/>
          <p:nvPr/>
        </p:nvGrpSpPr>
        <p:grpSpPr>
          <a:xfrm>
            <a:off x="4122344" y="188640"/>
            <a:ext cx="4942139" cy="578814"/>
            <a:chOff x="4122344" y="188640"/>
            <a:chExt cx="4942139" cy="578814"/>
          </a:xfrm>
        </p:grpSpPr>
        <p:sp>
          <p:nvSpPr>
            <p:cNvPr id="437" name="Text Box 4"/>
            <p:cNvSpPr txBox="1">
              <a:spLocks noChangeArrowheads="1"/>
            </p:cNvSpPr>
            <p:nvPr/>
          </p:nvSpPr>
          <p:spPr bwMode="auto">
            <a:xfrm>
              <a:off x="4355976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grpSp>
          <p:nvGrpSpPr>
            <p:cNvPr id="452" name="组合 451"/>
            <p:cNvGrpSpPr/>
            <p:nvPr/>
          </p:nvGrpSpPr>
          <p:grpSpPr>
            <a:xfrm rot="16200000">
              <a:off x="6308703" y="-1988326"/>
              <a:ext cx="569421" cy="4942139"/>
              <a:chOff x="7543800" y="1143000"/>
              <a:chExt cx="813273" cy="5257800"/>
            </a:xfrm>
          </p:grpSpPr>
          <p:sp>
            <p:nvSpPr>
              <p:cNvPr id="456" name="Line 5"/>
              <p:cNvSpPr>
                <a:spLocks noChangeShapeType="1"/>
              </p:cNvSpPr>
              <p:nvPr/>
            </p:nvSpPr>
            <p:spPr bwMode="auto">
              <a:xfrm>
                <a:off x="8077200" y="19050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7" name="Line 6"/>
              <p:cNvSpPr>
                <a:spLocks noChangeShapeType="1"/>
              </p:cNvSpPr>
              <p:nvPr/>
            </p:nvSpPr>
            <p:spPr bwMode="auto">
              <a:xfrm>
                <a:off x="8101013" y="27432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8" name="Line 7"/>
              <p:cNvSpPr>
                <a:spLocks noChangeShapeType="1"/>
              </p:cNvSpPr>
              <p:nvPr/>
            </p:nvSpPr>
            <p:spPr bwMode="auto">
              <a:xfrm>
                <a:off x="8077200" y="3581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9" name="Line 8"/>
              <p:cNvSpPr>
                <a:spLocks noChangeShapeType="1"/>
              </p:cNvSpPr>
              <p:nvPr/>
            </p:nvSpPr>
            <p:spPr bwMode="auto">
              <a:xfrm>
                <a:off x="8056563" y="4419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0" name="Line 9"/>
              <p:cNvSpPr>
                <a:spLocks noChangeShapeType="1"/>
              </p:cNvSpPr>
              <p:nvPr/>
            </p:nvSpPr>
            <p:spPr bwMode="auto">
              <a:xfrm>
                <a:off x="8070850" y="5257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1" name="Text Box 10"/>
              <p:cNvSpPr txBox="1">
                <a:spLocks noChangeArrowheads="1"/>
              </p:cNvSpPr>
              <p:nvPr/>
            </p:nvSpPr>
            <p:spPr bwMode="auto">
              <a:xfrm rot="5400000">
                <a:off x="7897198" y="31377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aseline="0">
                    <a:solidFill>
                      <a:schemeClr val="accent2"/>
                    </a:solidFill>
                    <a:latin typeface="Arial" charset="0"/>
                    <a:ea typeface="+mn-ea"/>
                  </a:rPr>
                  <a:t>EA</a:t>
                </a:r>
              </a:p>
            </p:txBody>
          </p:sp>
          <p:sp>
            <p:nvSpPr>
              <p:cNvPr id="463" name="Line 13"/>
              <p:cNvSpPr>
                <a:spLocks noChangeShapeType="1"/>
              </p:cNvSpPr>
              <p:nvPr/>
            </p:nvSpPr>
            <p:spPr bwMode="auto">
              <a:xfrm>
                <a:off x="8077200" y="6096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4" name="Line 14"/>
              <p:cNvSpPr>
                <a:spLocks noChangeShapeType="1"/>
              </p:cNvSpPr>
              <p:nvPr/>
            </p:nvSpPr>
            <p:spPr bwMode="auto">
              <a:xfrm flipH="1">
                <a:off x="7543800" y="64008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5" name="Line 15"/>
              <p:cNvSpPr>
                <a:spLocks noChangeShapeType="1"/>
              </p:cNvSpPr>
              <p:nvPr/>
            </p:nvSpPr>
            <p:spPr bwMode="auto">
              <a:xfrm flipV="1">
                <a:off x="7543800" y="1143000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6" name="Line 16"/>
              <p:cNvSpPr>
                <a:spLocks noChangeShapeType="1"/>
              </p:cNvSpPr>
              <p:nvPr/>
            </p:nvSpPr>
            <p:spPr bwMode="auto">
              <a:xfrm>
                <a:off x="7543800" y="11430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7" name="Line 17"/>
              <p:cNvSpPr>
                <a:spLocks noChangeShapeType="1"/>
              </p:cNvSpPr>
              <p:nvPr/>
            </p:nvSpPr>
            <p:spPr bwMode="auto">
              <a:xfrm>
                <a:off x="8077200" y="1143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8" name="Text Box 4"/>
              <p:cNvSpPr txBox="1">
                <a:spLocks noChangeArrowheads="1"/>
              </p:cNvSpPr>
              <p:nvPr/>
            </p:nvSpPr>
            <p:spPr bwMode="auto">
              <a:xfrm rot="5400000">
                <a:off x="7897194" y="22995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aseline="0">
                    <a:solidFill>
                      <a:schemeClr val="accent2"/>
                    </a:solidFill>
                    <a:latin typeface="Arial" charset="0"/>
                    <a:ea typeface="+mn-ea"/>
                  </a:rPr>
                  <a:t>D</a:t>
                </a:r>
              </a:p>
            </p:txBody>
          </p:sp>
        </p:grpSp>
        <p:sp>
          <p:nvSpPr>
            <p:cNvPr id="455" name="Text Box 11"/>
            <p:cNvSpPr txBox="1">
              <a:spLocks noChangeArrowheads="1"/>
            </p:cNvSpPr>
            <p:nvPr/>
          </p:nvSpPr>
          <p:spPr bwMode="auto">
            <a:xfrm>
              <a:off x="8297123" y="188640"/>
              <a:ext cx="451341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S</a:t>
              </a:r>
            </a:p>
          </p:txBody>
        </p:sp>
      </p:grpSp>
      <p:sp>
        <p:nvSpPr>
          <p:cNvPr id="469" name="Text Box 11"/>
          <p:cNvSpPr txBox="1">
            <a:spLocks noChangeArrowheads="1"/>
          </p:cNvSpPr>
          <p:nvPr/>
        </p:nvSpPr>
        <p:spPr bwMode="auto">
          <a:xfrm>
            <a:off x="6751657" y="188639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0" name="Text Box 11"/>
          <p:cNvSpPr txBox="1">
            <a:spLocks noChangeArrowheads="1"/>
          </p:cNvSpPr>
          <p:nvPr/>
        </p:nvSpPr>
        <p:spPr bwMode="auto">
          <a:xfrm>
            <a:off x="7524328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</p:spTree>
    <p:extLst>
      <p:ext uri="{BB962C8B-B14F-4D97-AF65-F5344CB8AC3E}">
        <p14:creationId xmlns:p14="http://schemas.microsoft.com/office/powerpoint/2010/main" val="3984286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CB13A2-9CEE-4D29-A528-3466DE22D297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9CC57F-72C1-416C-A5F3-CECF608B1F30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Load Effective Address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tabLst>
                <a:tab pos="11430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Computes address like PC-relative (PC plus signed offset) and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stores the result into a register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1143000" algn="l"/>
              </a:tabLst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11430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Note: 	The </a:t>
            </a:r>
            <a:r>
              <a:rPr lang="en-US" altLang="zh-CN" i="1" u="sng" dirty="0">
                <a:ea typeface="宋体" panose="02010600030101010101" pitchFamily="2" charset="-122"/>
              </a:rPr>
              <a:t>address</a:t>
            </a:r>
            <a:r>
              <a:rPr lang="en-US" altLang="zh-CN" dirty="0">
                <a:ea typeface="宋体" panose="02010600030101010101" pitchFamily="2" charset="-122"/>
              </a:rPr>
              <a:t> is stored in the register,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	not the contents of the memory location.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1143000" algn="l"/>
              </a:tabLst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8C529-4E40-479B-BD54-1316D94E0698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FA183-E14C-482D-B20B-946249A7C50F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LEA (Immediate)    LD DR, PCoffset9</a:t>
            </a:r>
          </a:p>
        </p:txBody>
      </p:sp>
      <p:pic>
        <p:nvPicPr>
          <p:cNvPr id="44037" name="Picture 3" descr="ch05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5" y="980728"/>
            <a:ext cx="7459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ch05-2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927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4557713" y="4978400"/>
            <a:ext cx="7207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549775" y="5040788"/>
            <a:ext cx="736600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LEA</a:t>
            </a:r>
            <a:endParaRPr lang="zh-CN" altLang="en-US" sz="24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44041" name="等腰三角形 8"/>
          <p:cNvSpPr>
            <a:spLocks noChangeArrowheads="1"/>
          </p:cNvSpPr>
          <p:nvPr/>
        </p:nvSpPr>
        <p:spPr bwMode="auto">
          <a:xfrm rot="5400000" flipH="1">
            <a:off x="5190332" y="4929981"/>
            <a:ext cx="106362" cy="984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矩形 236"/>
          <p:cNvSpPr/>
          <p:nvPr/>
        </p:nvSpPr>
        <p:spPr bwMode="auto">
          <a:xfrm>
            <a:off x="3214118" y="3933056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x4019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矩形 144"/>
          <p:cNvSpPr/>
          <p:nvPr/>
        </p:nvSpPr>
        <p:spPr bwMode="auto">
          <a:xfrm>
            <a:off x="687716" y="3247570"/>
            <a:ext cx="149450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IR[8:0]=110101111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矩形 143"/>
          <p:cNvSpPr/>
          <p:nvPr/>
        </p:nvSpPr>
        <p:spPr bwMode="auto">
          <a:xfrm>
            <a:off x="187227" y="3838629"/>
            <a:ext cx="2008509" cy="4544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200" b="1" baseline="0" dirty="0">
                <a:solidFill>
                  <a:srgbClr val="FF0000"/>
                </a:solidFill>
                <a:latin typeface="Arial" charset="0"/>
              </a:rPr>
              <a:t>1111111</a:t>
            </a:r>
            <a:r>
              <a:rPr lang="en-US" altLang="zh-CN" sz="1200" baseline="0" dirty="0">
                <a:latin typeface="Arial" charset="0"/>
              </a:rPr>
              <a:t>110101111 = </a:t>
            </a:r>
            <a:r>
              <a:rPr lang="en-US" altLang="zh-CN" sz="1200" baseline="0" dirty="0" err="1">
                <a:latin typeface="Arial" charset="0"/>
              </a:rPr>
              <a:t>xFFAF</a:t>
            </a:r>
            <a:endParaRPr lang="zh-CN" altLang="en-US" sz="1200" baseline="0" dirty="0">
              <a:latin typeface="Arial" charset="0"/>
            </a:endParaRPr>
          </a:p>
        </p:txBody>
      </p:sp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9A8222-020F-4230-ADAA-5A08CB554917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7E0EDB-A1EF-4E3E-9F94-FDEEB5235787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zh-CN" sz="1400" b="0" dirty="0">
              <a:ea typeface="宋体" panose="02010600030101010101" pitchFamily="2" charset="-122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LEA (Immediate): LEA R1, x1AF</a:t>
            </a:r>
          </a:p>
        </p:txBody>
      </p:sp>
      <p:grpSp>
        <p:nvGrpSpPr>
          <p:cNvPr id="17452" name="组合 17451"/>
          <p:cNvGrpSpPr/>
          <p:nvPr/>
        </p:nvGrpSpPr>
        <p:grpSpPr>
          <a:xfrm>
            <a:off x="1763688" y="4200361"/>
            <a:ext cx="1773164" cy="552752"/>
            <a:chOff x="3551400" y="5066709"/>
            <a:chExt cx="1773164" cy="552752"/>
          </a:xfrm>
        </p:grpSpPr>
        <p:grpSp>
          <p:nvGrpSpPr>
            <p:cNvPr id="17416" name="组合 17415"/>
            <p:cNvGrpSpPr/>
            <p:nvPr/>
          </p:nvGrpSpPr>
          <p:grpSpPr>
            <a:xfrm>
              <a:off x="3551400" y="5125351"/>
              <a:ext cx="1773164" cy="494110"/>
              <a:chOff x="4671044" y="5013176"/>
              <a:chExt cx="1485948" cy="494110"/>
            </a:xfrm>
          </p:grpSpPr>
          <p:sp>
            <p:nvSpPr>
              <p:cNvPr id="8" name="流程图: 手动操作 7"/>
              <p:cNvSpPr/>
              <p:nvPr/>
            </p:nvSpPr>
            <p:spPr bwMode="auto">
              <a:xfrm>
                <a:off x="4671044" y="5013176"/>
                <a:ext cx="1485948" cy="494110"/>
              </a:xfrm>
              <a:prstGeom prst="flowChartManualOperat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+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7408" name="组合 17407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9" name="流程图: 合并 8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374" name="直接连接符 373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接连接符 390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451" name="文本框 17450"/>
            <p:cNvSpPr txBox="1"/>
            <p:nvPr/>
          </p:nvSpPr>
          <p:spPr>
            <a:xfrm>
              <a:off x="3708678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aseline="0" dirty="0"/>
                <a:t>A</a:t>
              </a:r>
              <a:endParaRPr lang="zh-CN" altLang="en-US" sz="1200" baseline="0" dirty="0"/>
            </a:p>
          </p:txBody>
        </p:sp>
        <p:sp>
          <p:nvSpPr>
            <p:cNvPr id="433" name="文本框 432"/>
            <p:cNvSpPr txBox="1"/>
            <p:nvPr/>
          </p:nvSpPr>
          <p:spPr>
            <a:xfrm>
              <a:off x="4860032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aseline="0" dirty="0"/>
                <a:t>B</a:t>
              </a:r>
              <a:endParaRPr lang="zh-CN" altLang="en-US" sz="1200" baseline="0" dirty="0"/>
            </a:p>
          </p:txBody>
        </p:sp>
      </p:grpSp>
      <p:sp>
        <p:nvSpPr>
          <p:cNvPr id="440" name="文本框 439"/>
          <p:cNvSpPr txBox="1"/>
          <p:nvPr/>
        </p:nvSpPr>
        <p:spPr>
          <a:xfrm>
            <a:off x="2616689" y="4859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②</a:t>
            </a:r>
            <a:endParaRPr lang="zh-CN" altLang="en-US" baseline="0" dirty="0"/>
          </a:p>
        </p:txBody>
      </p:sp>
      <p:sp>
        <p:nvSpPr>
          <p:cNvPr id="118" name="文本框 117"/>
          <p:cNvSpPr txBox="1"/>
          <p:nvPr/>
        </p:nvSpPr>
        <p:spPr>
          <a:xfrm>
            <a:off x="3193583" y="31850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①</a:t>
            </a:r>
            <a:endParaRPr lang="zh-CN" altLang="en-US" baseline="0" dirty="0"/>
          </a:p>
        </p:txBody>
      </p:sp>
      <p:sp>
        <p:nvSpPr>
          <p:cNvPr id="101" name="矩形 100"/>
          <p:cNvSpPr/>
          <p:nvPr/>
        </p:nvSpPr>
        <p:spPr bwMode="auto">
          <a:xfrm>
            <a:off x="1516201" y="2904217"/>
            <a:ext cx="110833" cy="228935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26870" y="2904217"/>
            <a:ext cx="996179" cy="228935"/>
            <a:chOff x="1626870" y="2636912"/>
            <a:chExt cx="996179" cy="228935"/>
          </a:xfrm>
        </p:grpSpPr>
        <p:sp>
          <p:nvSpPr>
            <p:cNvPr id="102" name="矩形 101"/>
            <p:cNvSpPr/>
            <p:nvPr/>
          </p:nvSpPr>
          <p:spPr bwMode="auto">
            <a:xfrm>
              <a:off x="1626870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1737539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1848207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1958876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2069544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2180213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2290881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401550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512216" y="2636912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1" name="矩形 110"/>
          <p:cNvSpPr/>
          <p:nvPr/>
        </p:nvSpPr>
        <p:spPr bwMode="auto">
          <a:xfrm>
            <a:off x="852190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" name="矩形 111"/>
          <p:cNvSpPr/>
          <p:nvPr/>
        </p:nvSpPr>
        <p:spPr bwMode="auto">
          <a:xfrm>
            <a:off x="962859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solidFill>
                  <a:schemeClr val="bg1"/>
                </a:solidFill>
                <a:latin typeface="Arial" charset="0"/>
              </a:rPr>
              <a:t>0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1073527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solidFill>
                  <a:schemeClr val="bg1"/>
                </a:solidFill>
                <a:latin typeface="Arial" charset="0"/>
              </a:rPr>
              <a:t>1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1184196" y="2904217"/>
            <a:ext cx="110833" cy="2289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solidFill>
                  <a:schemeClr val="bg1"/>
                </a:solidFill>
                <a:latin typeface="Arial" charset="0"/>
              </a:rPr>
              <a:t>0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1294864" y="2904217"/>
            <a:ext cx="110833" cy="228935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矩形 115"/>
          <p:cNvSpPr/>
          <p:nvPr/>
        </p:nvSpPr>
        <p:spPr bwMode="auto">
          <a:xfrm>
            <a:off x="1405533" y="2904217"/>
            <a:ext cx="110833" cy="228935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矩形 116"/>
          <p:cNvSpPr/>
          <p:nvPr/>
        </p:nvSpPr>
        <p:spPr bwMode="auto">
          <a:xfrm>
            <a:off x="539552" y="2908793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IR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矩形 119"/>
          <p:cNvSpPr/>
          <p:nvPr/>
        </p:nvSpPr>
        <p:spPr bwMode="auto">
          <a:xfrm>
            <a:off x="1832256" y="3641392"/>
            <a:ext cx="579504" cy="270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SEXT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直接箭头连接符 38"/>
          <p:cNvCxnSpPr/>
          <p:nvPr/>
        </p:nvCxnSpPr>
        <p:spPr bwMode="auto">
          <a:xfrm flipH="1">
            <a:off x="2123728" y="3146504"/>
            <a:ext cx="1" cy="504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7" name="矩形 17416"/>
          <p:cNvSpPr/>
          <p:nvPr/>
        </p:nvSpPr>
        <p:spPr bwMode="auto">
          <a:xfrm>
            <a:off x="4455840" y="2184137"/>
            <a:ext cx="1781229" cy="1836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2" name="矩形 231"/>
          <p:cNvSpPr/>
          <p:nvPr/>
        </p:nvSpPr>
        <p:spPr bwMode="auto">
          <a:xfrm>
            <a:off x="4457325" y="2184137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矩形 248"/>
          <p:cNvSpPr/>
          <p:nvPr/>
        </p:nvSpPr>
        <p:spPr bwMode="auto">
          <a:xfrm>
            <a:off x="4457325" y="2642058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" name="矩形 316"/>
          <p:cNvSpPr/>
          <p:nvPr/>
        </p:nvSpPr>
        <p:spPr bwMode="auto">
          <a:xfrm>
            <a:off x="4457325" y="3099979"/>
            <a:ext cx="1770859" cy="228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矩形 333"/>
          <p:cNvSpPr/>
          <p:nvPr/>
        </p:nvSpPr>
        <p:spPr bwMode="auto">
          <a:xfrm>
            <a:off x="4457325" y="3557902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1" name="矩形 350"/>
          <p:cNvSpPr/>
          <p:nvPr/>
        </p:nvSpPr>
        <p:spPr bwMode="auto">
          <a:xfrm>
            <a:off x="4457325" y="3786862"/>
            <a:ext cx="1770859" cy="228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4139952" y="2184163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R0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6" name="矩形 375"/>
          <p:cNvSpPr/>
          <p:nvPr/>
        </p:nvSpPr>
        <p:spPr bwMode="auto">
          <a:xfrm>
            <a:off x="4139952" y="264208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R2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7" name="矩形 376"/>
          <p:cNvSpPr/>
          <p:nvPr/>
        </p:nvSpPr>
        <p:spPr bwMode="auto">
          <a:xfrm>
            <a:off x="4139952" y="3328965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R5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" name="矩形 377"/>
          <p:cNvSpPr/>
          <p:nvPr/>
        </p:nvSpPr>
        <p:spPr bwMode="auto">
          <a:xfrm>
            <a:off x="4139952" y="241312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R1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79" name="矩形 378"/>
          <p:cNvSpPr/>
          <p:nvPr/>
        </p:nvSpPr>
        <p:spPr bwMode="auto">
          <a:xfrm>
            <a:off x="4139952" y="2871044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R3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矩形 379"/>
          <p:cNvSpPr/>
          <p:nvPr/>
        </p:nvSpPr>
        <p:spPr bwMode="auto">
          <a:xfrm>
            <a:off x="4139952" y="3100005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R4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" name="矩形 380"/>
          <p:cNvSpPr/>
          <p:nvPr/>
        </p:nvSpPr>
        <p:spPr bwMode="auto">
          <a:xfrm>
            <a:off x="4139952" y="3557926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R6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2" name="矩形 381"/>
          <p:cNvSpPr/>
          <p:nvPr/>
        </p:nvSpPr>
        <p:spPr bwMode="auto">
          <a:xfrm>
            <a:off x="4139952" y="3786886"/>
            <a:ext cx="267142" cy="228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R7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57325" y="2413124"/>
            <a:ext cx="1770859" cy="228935"/>
            <a:chOff x="3695735" y="2204864"/>
            <a:chExt cx="1770859" cy="228935"/>
          </a:xfrm>
        </p:grpSpPr>
        <p:sp>
          <p:nvSpPr>
            <p:cNvPr id="81" name="矩形 80"/>
            <p:cNvSpPr/>
            <p:nvPr/>
          </p:nvSpPr>
          <p:spPr bwMode="auto">
            <a:xfrm>
              <a:off x="435974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447041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458108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矩形 83"/>
            <p:cNvSpPr/>
            <p:nvPr/>
          </p:nvSpPr>
          <p:spPr bwMode="auto">
            <a:xfrm>
              <a:off x="469175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矩形 84"/>
            <p:cNvSpPr/>
            <p:nvPr/>
          </p:nvSpPr>
          <p:spPr bwMode="auto">
            <a:xfrm>
              <a:off x="480242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491308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502375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5134426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524509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535576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矩形 90"/>
            <p:cNvSpPr/>
            <p:nvPr/>
          </p:nvSpPr>
          <p:spPr bwMode="auto">
            <a:xfrm>
              <a:off x="3695735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3806404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3917072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4027741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矩形 94"/>
            <p:cNvSpPr/>
            <p:nvPr/>
          </p:nvSpPr>
          <p:spPr bwMode="auto">
            <a:xfrm>
              <a:off x="4138409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矩形 95"/>
            <p:cNvSpPr/>
            <p:nvPr/>
          </p:nvSpPr>
          <p:spPr bwMode="auto">
            <a:xfrm>
              <a:off x="4249078" y="2204864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0" name="矩形 299"/>
          <p:cNvSpPr/>
          <p:nvPr/>
        </p:nvSpPr>
        <p:spPr bwMode="auto">
          <a:xfrm>
            <a:off x="4457325" y="2874537"/>
            <a:ext cx="1771200" cy="225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9868" y="2289613"/>
            <a:ext cx="2083497" cy="233511"/>
            <a:chOff x="428719" y="4926337"/>
            <a:chExt cx="2083497" cy="233511"/>
          </a:xfrm>
        </p:grpSpPr>
        <p:sp>
          <p:nvSpPr>
            <p:cNvPr id="181" name="矩形 180"/>
            <p:cNvSpPr/>
            <p:nvPr/>
          </p:nvSpPr>
          <p:spPr bwMode="auto">
            <a:xfrm>
              <a:off x="1405368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1516037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1626706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737374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848043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6" name="矩形 185"/>
            <p:cNvSpPr/>
            <p:nvPr/>
          </p:nvSpPr>
          <p:spPr bwMode="auto">
            <a:xfrm>
              <a:off x="1958711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8" name="矩形 187"/>
            <p:cNvSpPr/>
            <p:nvPr/>
          </p:nvSpPr>
          <p:spPr bwMode="auto">
            <a:xfrm>
              <a:off x="2069380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9" name="矩形 188"/>
            <p:cNvSpPr/>
            <p:nvPr/>
          </p:nvSpPr>
          <p:spPr bwMode="auto">
            <a:xfrm>
              <a:off x="2180048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0" name="矩形 189"/>
            <p:cNvSpPr/>
            <p:nvPr/>
          </p:nvSpPr>
          <p:spPr bwMode="auto">
            <a:xfrm>
              <a:off x="2290717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1" name="矩形 190"/>
            <p:cNvSpPr/>
            <p:nvPr/>
          </p:nvSpPr>
          <p:spPr bwMode="auto">
            <a:xfrm>
              <a:off x="2401383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2" name="矩形 191"/>
            <p:cNvSpPr/>
            <p:nvPr/>
          </p:nvSpPr>
          <p:spPr bwMode="auto">
            <a:xfrm>
              <a:off x="741357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3" name="矩形 192"/>
            <p:cNvSpPr/>
            <p:nvPr/>
          </p:nvSpPr>
          <p:spPr bwMode="auto">
            <a:xfrm>
              <a:off x="852026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4" name="矩形 193"/>
            <p:cNvSpPr/>
            <p:nvPr/>
          </p:nvSpPr>
          <p:spPr bwMode="auto">
            <a:xfrm>
              <a:off x="962694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5" name="矩形 194"/>
            <p:cNvSpPr/>
            <p:nvPr/>
          </p:nvSpPr>
          <p:spPr bwMode="auto">
            <a:xfrm>
              <a:off x="1073363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6" name="矩形 195"/>
            <p:cNvSpPr/>
            <p:nvPr/>
          </p:nvSpPr>
          <p:spPr bwMode="auto">
            <a:xfrm>
              <a:off x="1184031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7" name="矩形 196"/>
            <p:cNvSpPr/>
            <p:nvPr/>
          </p:nvSpPr>
          <p:spPr bwMode="auto">
            <a:xfrm>
              <a:off x="1294700" y="4926337"/>
              <a:ext cx="110833" cy="2289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8" name="矩形 197"/>
            <p:cNvSpPr/>
            <p:nvPr/>
          </p:nvSpPr>
          <p:spPr bwMode="auto">
            <a:xfrm>
              <a:off x="428719" y="4930913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PC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9" name="肘形连接符 198"/>
          <p:cNvCxnSpPr>
            <a:stCxn id="191" idx="3"/>
            <a:endCxn id="433" idx="0"/>
          </p:cNvCxnSpPr>
          <p:nvPr/>
        </p:nvCxnSpPr>
        <p:spPr bwMode="auto">
          <a:xfrm>
            <a:off x="2613365" y="2404081"/>
            <a:ext cx="602584" cy="179628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直接箭头连接符 201"/>
          <p:cNvCxnSpPr/>
          <p:nvPr/>
        </p:nvCxnSpPr>
        <p:spPr bwMode="auto">
          <a:xfrm flipH="1">
            <a:off x="2123728" y="3912409"/>
            <a:ext cx="1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肘形连接符 206"/>
          <p:cNvCxnSpPr>
            <a:stCxn id="8" idx="2"/>
          </p:cNvCxnSpPr>
          <p:nvPr/>
        </p:nvCxnSpPr>
        <p:spPr bwMode="auto">
          <a:xfrm rot="5400000" flipH="1" flipV="1">
            <a:off x="3328674" y="1844719"/>
            <a:ext cx="2229989" cy="3586799"/>
          </a:xfrm>
          <a:prstGeom prst="bentConnector4">
            <a:avLst>
              <a:gd name="adj1" fmla="val -34170"/>
              <a:gd name="adj2" fmla="val 12529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1" name="矩形 230"/>
          <p:cNvSpPr/>
          <p:nvPr/>
        </p:nvSpPr>
        <p:spPr bwMode="auto">
          <a:xfrm>
            <a:off x="420570" y="4811754"/>
            <a:ext cx="2081961" cy="13606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PC     = x4018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PC+1 = x4019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X4019 + </a:t>
            </a:r>
            <a:r>
              <a:rPr lang="en-US" altLang="zh-CN" sz="1200" baseline="0" dirty="0" err="1">
                <a:latin typeface="Arial" charset="0"/>
              </a:rPr>
              <a:t>xFFAF</a:t>
            </a:r>
            <a:r>
              <a:rPr lang="en-US" altLang="zh-CN" sz="1200" baseline="0" dirty="0">
                <a:latin typeface="Arial" charset="0"/>
              </a:rPr>
              <a:t> = x3FC8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2069544" y="31850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latin typeface="宋体" panose="02010600030101010101" pitchFamily="2" charset="-122"/>
              </a:rPr>
              <a:t>①</a:t>
            </a:r>
            <a:endParaRPr lang="zh-CN" altLang="en-US" baseline="0" dirty="0"/>
          </a:p>
        </p:txBody>
      </p:sp>
      <p:sp>
        <p:nvSpPr>
          <p:cNvPr id="251" name="矩形 250"/>
          <p:cNvSpPr/>
          <p:nvPr/>
        </p:nvSpPr>
        <p:spPr bwMode="auto">
          <a:xfrm>
            <a:off x="2662605" y="5165233"/>
            <a:ext cx="637802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x3FC8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矩形 251"/>
          <p:cNvSpPr/>
          <p:nvPr/>
        </p:nvSpPr>
        <p:spPr bwMode="auto">
          <a:xfrm>
            <a:off x="4701767" y="184482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baseline="0" dirty="0">
                <a:latin typeface="Arial" charset="0"/>
              </a:rPr>
              <a:t>Register File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" name="Picture 3" descr="ch05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5" y="980728"/>
            <a:ext cx="7459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579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69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LEA (Immediate)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17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EA6FBC-31A5-461C-9A68-BB8169FC91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Today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We are going to learn how to: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load data from memory to registers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store data from registers to memory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1835696" y="2673809"/>
          <a:ext cx="5352256" cy="375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CorelDRAW" r:id="rId4" imgW="5743575" imgH="4029075" progId="CorelDRAW.Graphic.9">
                  <p:embed/>
                </p:oleObj>
              </mc:Choice>
              <mc:Fallback>
                <p:oleObj name="CorelDRAW" r:id="rId4" imgW="5743575" imgH="4029075" progId="CorelDRAW.Graphic.9">
                  <p:embed/>
                  <p:pic>
                    <p:nvPicPr>
                      <p:cNvPr id="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673809"/>
                        <a:ext cx="5352256" cy="375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3443536" y="2673809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CD847CD-3A84-4244-8A25-695199C38716}"/>
              </a:ext>
            </a:extLst>
          </p:cNvPr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909A08DE-FFA4-4D18-A5DC-7926DFFB5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B2C5CDCC-C194-4B6B-856E-18FD199EA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7612F04B-1D4D-48CA-965F-5F1A793DA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52EC5AF1-659B-4B7E-B97D-1FC8269D0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4B85D9F-7C01-4991-924E-C1E367D53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42C28447-D47C-483A-98E3-CA9B9E21D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AC3C823F-1F63-4802-A77D-29BCD7585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4FCD24E3-0624-4207-8215-7DAADED30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5DD780D-8E3D-40B7-A4E8-FB53426B1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2C89ED00-8B05-44F6-8A6F-297651D74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2DC6E25C-3820-4188-AD1A-67289C218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C2B76F26-AEBC-4154-BBEF-56FB58CF7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25CABBA1-3307-4A0C-BE9C-AB63057A9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FACC10C4-D07C-46EA-8D71-E3AFEC56C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94AEB6E9-9BA1-48A0-A1A8-47AB67915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DBD529B4-E16B-4B19-BBA2-3DFF534D6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5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70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LEA (Immediate)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3844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71</a:t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LEA (Immediate)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8231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72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LEA (Immediate)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397" name="直接连接符 396"/>
          <p:cNvCxnSpPr/>
          <p:nvPr/>
        </p:nvCxnSpPr>
        <p:spPr bwMode="auto">
          <a:xfrm>
            <a:off x="1218173" y="3933056"/>
            <a:ext cx="0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01216" y="187437"/>
            <a:ext cx="4863271" cy="569418"/>
            <a:chOff x="4101216" y="187437"/>
            <a:chExt cx="4863271" cy="569418"/>
          </a:xfrm>
        </p:grpSpPr>
        <p:grpSp>
          <p:nvGrpSpPr>
            <p:cNvPr id="375" name="组合 374"/>
            <p:cNvGrpSpPr/>
            <p:nvPr/>
          </p:nvGrpSpPr>
          <p:grpSpPr>
            <a:xfrm>
              <a:off x="4101216" y="187437"/>
              <a:ext cx="4863271" cy="569418"/>
              <a:chOff x="3706688" y="187437"/>
              <a:chExt cx="5257800" cy="569418"/>
            </a:xfrm>
          </p:grpSpPr>
          <p:sp>
            <p:nvSpPr>
              <p:cNvPr id="380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389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36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39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40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44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45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46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47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48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0" name="Text Box 4"/>
              <p:cNvSpPr txBox="1">
                <a:spLocks noChangeArrowheads="1"/>
              </p:cNvSpPr>
              <p:nvPr/>
            </p:nvSpPr>
            <p:spPr bwMode="auto">
              <a:xfrm>
                <a:off x="4842967" y="187437"/>
                <a:ext cx="480169" cy="307777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baseline="0">
                    <a:solidFill>
                      <a:schemeClr val="bg1"/>
                    </a:solidFill>
                    <a:latin typeface="Arial" charset="0"/>
                    <a:ea typeface="+mn-ea"/>
                  </a:rPr>
                  <a:t>D</a:t>
                </a:r>
              </a:p>
            </p:txBody>
          </p:sp>
          <p:sp>
            <p:nvSpPr>
              <p:cNvPr id="451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aseline="0" dirty="0">
                    <a:solidFill>
                      <a:schemeClr val="accent2"/>
                    </a:solidFill>
                    <a:latin typeface="Arial" charset="0"/>
                    <a:ea typeface="+mn-ea"/>
                  </a:rPr>
                  <a:t>F</a:t>
                </a:r>
              </a:p>
            </p:txBody>
          </p:sp>
        </p:grpSp>
        <p:sp>
          <p:nvSpPr>
            <p:cNvPr id="355" name="Text Box 10"/>
            <p:cNvSpPr txBox="1">
              <a:spLocks noChangeArrowheads="1"/>
            </p:cNvSpPr>
            <p:nvPr/>
          </p:nvSpPr>
          <p:spPr bwMode="auto">
            <a:xfrm>
              <a:off x="6717019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391" name="Text Box 10"/>
            <p:cNvSpPr txBox="1">
              <a:spLocks noChangeArrowheads="1"/>
            </p:cNvSpPr>
            <p:nvPr/>
          </p:nvSpPr>
          <p:spPr bwMode="auto">
            <a:xfrm>
              <a:off x="8251832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</p:grpSp>
      <p:sp>
        <p:nvSpPr>
          <p:cNvPr id="427" name="Text Box 10"/>
          <p:cNvSpPr txBox="1">
            <a:spLocks noChangeArrowheads="1"/>
          </p:cNvSpPr>
          <p:nvPr/>
        </p:nvSpPr>
        <p:spPr bwMode="auto">
          <a:xfrm>
            <a:off x="744022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</p:spTree>
    <p:extLst>
      <p:ext uri="{BB962C8B-B14F-4D97-AF65-F5344CB8AC3E}">
        <p14:creationId xmlns:p14="http://schemas.microsoft.com/office/powerpoint/2010/main" val="1848992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7AF58B-024C-4661-86BA-E635491E6F5B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1535A-96C7-4B96-AF51-774F04C11F2F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1600200" y="1676400"/>
            <a:ext cx="1143000" cy="4495800"/>
          </a:xfrm>
          <a:prstGeom prst="rect">
            <a:avLst/>
          </a:prstGeom>
          <a:solidFill>
            <a:srgbClr val="66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 b="0" baseline="0">
              <a:ea typeface="宋体" panose="02010600030101010101" pitchFamily="2" charset="-122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Example</a:t>
            </a:r>
          </a:p>
        </p:txBody>
      </p:sp>
      <p:graphicFrame>
        <p:nvGraphicFramePr>
          <p:cNvPr id="153604" name="Group 4"/>
          <p:cNvGraphicFramePr>
            <a:graphicFrameLocks noGrp="1"/>
          </p:cNvGraphicFramePr>
          <p:nvPr/>
        </p:nvGraphicFramePr>
        <p:xfrm>
          <a:off x="381000" y="1295400"/>
          <a:ext cx="8610600" cy="5053056"/>
        </p:xfrm>
        <a:graphic>
          <a:graphicData uri="http://schemas.openxmlformats.org/drawingml/2006/table">
            <a:tbl>
              <a:tblPr/>
              <a:tblGrid>
                <a:gridCol w="11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Address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Instruction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Comments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x30F6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1 1 1 0 0 0 1 1 1 1 1 1 1 1 0 1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R1 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PC – 3 = x30F4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x30F7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0 0 0 1 0 1 0 0 0 1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 0 1 1 1 0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R2 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R1 + 14 = x3102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x30F8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0 0 1 1 0 1 0 1 1 1 1 1 1 0 1 1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M[PC - 5] 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R2; i.e.</a:t>
                      </a:r>
                      <a:b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M[x30F4] 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x3102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x30F9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0 1 0 1 0 1 0 0 1 0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0 0 0 0 0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R2 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0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x30FA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0 0 0 1 0 1 0 0 1 0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 0 0 1 0 1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R2 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R2 + 5 = 5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x30FB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0 1 1 1 0 1 0 0 0 1 0 0 1 1 1 0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M[R1+14] 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R2; i.e.</a:t>
                      </a:r>
                      <a:b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M[x3102] 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5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44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x30FC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1 0 1 0 0 1 1 1 1 1 1 1 0 1 1 1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R3 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M[M[PC-9]]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   = M[M[x30F4]]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   = M[x3102]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   = 5</a:t>
                      </a:r>
                    </a:p>
                  </a:txBody>
                  <a:tcPr marR="0" marT="91407" marB="914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119" name="Text Box 55"/>
          <p:cNvSpPr txBox="1">
            <a:spLocks noChangeArrowheads="1"/>
          </p:cNvSpPr>
          <p:nvPr/>
        </p:nvSpPr>
        <p:spPr bwMode="auto">
          <a:xfrm>
            <a:off x="1763713" y="6261100"/>
            <a:ext cx="849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0" i="1" baseline="0">
                <a:solidFill>
                  <a:schemeClr val="accent2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opcode</a:t>
            </a:r>
          </a:p>
        </p:txBody>
      </p:sp>
      <p:sp>
        <p:nvSpPr>
          <p:cNvPr id="46120" name="Line 56"/>
          <p:cNvSpPr>
            <a:spLocks noChangeShapeType="1"/>
          </p:cNvSpPr>
          <p:nvPr/>
        </p:nvSpPr>
        <p:spPr bwMode="auto">
          <a:xfrm>
            <a:off x="2895600" y="2100263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1" name="Line 57"/>
          <p:cNvSpPr>
            <a:spLocks noChangeShapeType="1"/>
          </p:cNvSpPr>
          <p:nvPr/>
        </p:nvSpPr>
        <p:spPr bwMode="auto">
          <a:xfrm>
            <a:off x="3810000" y="2101850"/>
            <a:ext cx="2514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2" name="Line 58"/>
          <p:cNvSpPr>
            <a:spLocks noChangeShapeType="1"/>
          </p:cNvSpPr>
          <p:nvPr/>
        </p:nvSpPr>
        <p:spPr bwMode="auto">
          <a:xfrm>
            <a:off x="2895600" y="25908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3" name="Line 59"/>
          <p:cNvSpPr>
            <a:spLocks noChangeShapeType="1"/>
          </p:cNvSpPr>
          <p:nvPr/>
        </p:nvSpPr>
        <p:spPr bwMode="auto">
          <a:xfrm>
            <a:off x="2895600" y="3171825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4" name="Line 60"/>
          <p:cNvSpPr>
            <a:spLocks noChangeShapeType="1"/>
          </p:cNvSpPr>
          <p:nvPr/>
        </p:nvSpPr>
        <p:spPr bwMode="auto">
          <a:xfrm>
            <a:off x="2895600" y="375285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5" name="Line 61"/>
          <p:cNvSpPr>
            <a:spLocks noChangeShapeType="1"/>
          </p:cNvSpPr>
          <p:nvPr/>
        </p:nvSpPr>
        <p:spPr bwMode="auto">
          <a:xfrm>
            <a:off x="2895600" y="42672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6" name="Line 62"/>
          <p:cNvSpPr>
            <a:spLocks noChangeShapeType="1"/>
          </p:cNvSpPr>
          <p:nvPr/>
        </p:nvSpPr>
        <p:spPr bwMode="auto">
          <a:xfrm>
            <a:off x="2895600" y="481965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7" name="Line 63"/>
          <p:cNvSpPr>
            <a:spLocks noChangeShapeType="1"/>
          </p:cNvSpPr>
          <p:nvPr/>
        </p:nvSpPr>
        <p:spPr bwMode="auto">
          <a:xfrm>
            <a:off x="2895600" y="5805488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8" name="Line 64"/>
          <p:cNvSpPr>
            <a:spLocks noChangeShapeType="1"/>
          </p:cNvSpPr>
          <p:nvPr/>
        </p:nvSpPr>
        <p:spPr bwMode="auto">
          <a:xfrm>
            <a:off x="3810000" y="25908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9" name="Line 65"/>
          <p:cNvSpPr>
            <a:spLocks noChangeShapeType="1"/>
          </p:cNvSpPr>
          <p:nvPr/>
        </p:nvSpPr>
        <p:spPr bwMode="auto">
          <a:xfrm>
            <a:off x="3810000" y="375285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0" name="Line 66"/>
          <p:cNvSpPr>
            <a:spLocks noChangeShapeType="1"/>
          </p:cNvSpPr>
          <p:nvPr/>
        </p:nvSpPr>
        <p:spPr bwMode="auto">
          <a:xfrm>
            <a:off x="3810000" y="42672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1" name="Line 67"/>
          <p:cNvSpPr>
            <a:spLocks noChangeShapeType="1"/>
          </p:cNvSpPr>
          <p:nvPr/>
        </p:nvSpPr>
        <p:spPr bwMode="auto">
          <a:xfrm>
            <a:off x="3810000" y="481965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2" name="Line 68"/>
          <p:cNvSpPr>
            <a:spLocks noChangeShapeType="1"/>
          </p:cNvSpPr>
          <p:nvPr/>
        </p:nvSpPr>
        <p:spPr bwMode="auto">
          <a:xfrm>
            <a:off x="5029200" y="2590800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3" name="Line 69"/>
          <p:cNvSpPr>
            <a:spLocks noChangeShapeType="1"/>
          </p:cNvSpPr>
          <p:nvPr/>
        </p:nvSpPr>
        <p:spPr bwMode="auto">
          <a:xfrm>
            <a:off x="5029200" y="3752850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4" name="Line 70"/>
          <p:cNvSpPr>
            <a:spLocks noChangeShapeType="1"/>
          </p:cNvSpPr>
          <p:nvPr/>
        </p:nvSpPr>
        <p:spPr bwMode="auto">
          <a:xfrm>
            <a:off x="5029200" y="4257675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5" name="Line 71"/>
          <p:cNvSpPr>
            <a:spLocks noChangeShapeType="1"/>
          </p:cNvSpPr>
          <p:nvPr/>
        </p:nvSpPr>
        <p:spPr bwMode="auto">
          <a:xfrm>
            <a:off x="3810000" y="3171825"/>
            <a:ext cx="2514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6" name="Line 72"/>
          <p:cNvSpPr>
            <a:spLocks noChangeShapeType="1"/>
          </p:cNvSpPr>
          <p:nvPr/>
        </p:nvSpPr>
        <p:spPr bwMode="auto">
          <a:xfrm>
            <a:off x="3810000" y="5805488"/>
            <a:ext cx="2514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7" name="Line 73"/>
          <p:cNvSpPr>
            <a:spLocks noChangeShapeType="1"/>
          </p:cNvSpPr>
          <p:nvPr/>
        </p:nvSpPr>
        <p:spPr bwMode="auto">
          <a:xfrm>
            <a:off x="4724400" y="4819650"/>
            <a:ext cx="1600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3" name="TextBox 7">
            <a:extLst>
              <a:ext uri="{FF2B5EF4-FFF2-40B4-BE49-F238E27FC236}">
                <a16:creationId xmlns:a16="http://schemas.microsoft.com/office/drawing/2014/main" id="{8FF97695-E40D-4A06-9022-A4F2FA482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64" name="Text Box 17">
            <a:extLst>
              <a:ext uri="{FF2B5EF4-FFF2-40B4-BE49-F238E27FC236}">
                <a16:creationId xmlns:a16="http://schemas.microsoft.com/office/drawing/2014/main" id="{B2651B73-185C-4A5E-94AD-B248780C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24523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6A64685A-F0CB-4EBF-A966-37511DE73D75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67" name="Text Box 17">
            <a:extLst>
              <a:ext uri="{FF2B5EF4-FFF2-40B4-BE49-F238E27FC236}">
                <a16:creationId xmlns:a16="http://schemas.microsoft.com/office/drawing/2014/main" id="{D023DCD8-AB65-42FC-8E4C-6446EB1F1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68" name="矩形 17">
            <a:extLst>
              <a:ext uri="{FF2B5EF4-FFF2-40B4-BE49-F238E27FC236}">
                <a16:creationId xmlns:a16="http://schemas.microsoft.com/office/drawing/2014/main" id="{8257235F-71C6-4E17-ABC4-2882ADBA0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Indirect,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Base+offset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Load/Store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F54C81C4-12C1-4EFD-A446-C472AFF408E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71" name="Text Box 17">
            <a:extLst>
              <a:ext uri="{FF2B5EF4-FFF2-40B4-BE49-F238E27FC236}">
                <a16:creationId xmlns:a16="http://schemas.microsoft.com/office/drawing/2014/main" id="{04C7B0B7-6014-4157-8040-28C515BE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72" name="矩形 17">
            <a:extLst>
              <a:ext uri="{FF2B5EF4-FFF2-40B4-BE49-F238E27FC236}">
                <a16:creationId xmlns:a16="http://schemas.microsoft.com/office/drawing/2014/main" id="{B2A7C8BA-EF15-4335-85D4-A5C19BF2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PC-Relative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Load/Store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9C015303-FD7B-41DC-915D-FBFDCBBC7EFF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CA7C9C73-4E22-4510-B545-CA8ADF590D98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76" name="Text Box 17">
            <a:extLst>
              <a:ext uri="{FF2B5EF4-FFF2-40B4-BE49-F238E27FC236}">
                <a16:creationId xmlns:a16="http://schemas.microsoft.com/office/drawing/2014/main" id="{630BB9E9-A71E-4AC4-A1FC-62A3F3FA5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77" name="矩形 17">
            <a:extLst>
              <a:ext uri="{FF2B5EF4-FFF2-40B4-BE49-F238E27FC236}">
                <a16:creationId xmlns:a16="http://schemas.microsoft.com/office/drawing/2014/main" id="{C5BCB2B5-4742-4C20-A157-D15D9DC54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3CAD0D13-0B2F-48EA-9466-8DEA02B69E29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6268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399"/>
                </a:solidFill>
              </a:rPr>
              <a:t>Today</a:t>
            </a:r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Data Movement</a:t>
            </a:r>
            <a:r>
              <a:rPr lang="zh-CN" altLang="en-US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Instructions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5410" y="980728"/>
            <a:ext cx="8813178" cy="5556597"/>
            <a:chOff x="3635896" y="1484784"/>
            <a:chExt cx="5019154" cy="4363111"/>
          </a:xfrm>
        </p:grpSpPr>
        <p:sp>
          <p:nvSpPr>
            <p:cNvPr id="104" name="矩形 103"/>
            <p:cNvSpPr/>
            <p:nvPr/>
          </p:nvSpPr>
          <p:spPr bwMode="auto">
            <a:xfrm>
              <a:off x="3635896" y="1484784"/>
              <a:ext cx="5019154" cy="436311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002878" y="2019651"/>
              <a:ext cx="4510297" cy="1632989"/>
              <a:chOff x="833366" y="4427663"/>
              <a:chExt cx="3539683" cy="1449519"/>
            </a:xfrm>
          </p:grpSpPr>
          <p:grpSp>
            <p:nvGrpSpPr>
              <p:cNvPr id="152" name="组合 151"/>
              <p:cNvGrpSpPr/>
              <p:nvPr/>
            </p:nvGrpSpPr>
            <p:grpSpPr>
              <a:xfrm>
                <a:off x="1502926" y="4427663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179" name="组合 178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197" name="矩形 196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98" name="矩形 197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99" name="矩形 198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0" name="矩形 199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1" name="矩形 200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2" name="矩形 201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PCoffset9</a:t>
                    </a:r>
                    <a:r>
                      <a:rPr kumimoji="0" lang="zh-CN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 </a:t>
                    </a:r>
                  </a:p>
                </p:txBody>
              </p:sp>
            </p:grpSp>
            <p:grpSp>
              <p:nvGrpSpPr>
                <p:cNvPr id="180" name="组合 179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81" name="矩形 180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2" name="矩形 181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3" name="矩形 182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4" name="矩形 183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5" name="矩形 184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6" name="矩形 185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7" name="矩形 186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8" name="矩形 187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9" name="矩形 188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0" name="矩形 189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1" name="矩形 190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2" name="矩形 191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3" name="矩形 192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4" name="矩形 193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5" name="矩形 194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6" name="矩形 195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3" name="组合 152"/>
              <p:cNvGrpSpPr/>
              <p:nvPr/>
            </p:nvGrpSpPr>
            <p:grpSpPr>
              <a:xfrm>
                <a:off x="1502926" y="4958852"/>
                <a:ext cx="2865890" cy="288000"/>
                <a:chOff x="381000" y="3212976"/>
                <a:chExt cx="2865890" cy="288000"/>
              </a:xfrm>
            </p:grpSpPr>
            <p:sp>
              <p:nvSpPr>
                <p:cNvPr id="172" name="矩形 17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4" name="组合 153"/>
              <p:cNvGrpSpPr/>
              <p:nvPr/>
            </p:nvGrpSpPr>
            <p:grpSpPr>
              <a:xfrm>
                <a:off x="1502926" y="5274017"/>
                <a:ext cx="2870123" cy="288000"/>
                <a:chOff x="381000" y="3212976"/>
                <a:chExt cx="2870123" cy="288000"/>
              </a:xfrm>
            </p:grpSpPr>
            <p:sp>
              <p:nvSpPr>
                <p:cNvPr id="166" name="矩形 16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502926" y="5589182"/>
                <a:ext cx="2870123" cy="288000"/>
                <a:chOff x="381000" y="3212976"/>
                <a:chExt cx="2870123" cy="288000"/>
              </a:xfrm>
            </p:grpSpPr>
            <p:sp>
              <p:nvSpPr>
                <p:cNvPr id="160" name="矩形 15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sp>
            <p:nvSpPr>
              <p:cNvPr id="156" name="矩形 155"/>
              <p:cNvSpPr/>
              <p:nvPr/>
            </p:nvSpPr>
            <p:spPr bwMode="auto">
              <a:xfrm>
                <a:off x="833366" y="46409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833366" y="527236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LDI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833366" y="5588080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LEA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833366" y="49613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LDR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3927565" y="4402763"/>
              <a:ext cx="4602050" cy="1277932"/>
              <a:chOff x="5326485" y="4443852"/>
              <a:chExt cx="3611691" cy="1134354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6068053" y="4443852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128" name="组合 127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146" name="矩形 145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47" name="矩形 146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48" name="矩形 147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50" name="矩形 149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51" name="矩形 15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3" name="矩形 132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5" name="矩形 134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6" name="矩形 135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8" name="矩形 137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9" name="矩形 138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1" name="矩形 140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2" name="矩形 141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3" name="矩形 142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4" name="矩形 143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5" name="矩形 144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0" name="组合 109"/>
              <p:cNvGrpSpPr/>
              <p:nvPr/>
            </p:nvGrpSpPr>
            <p:grpSpPr>
              <a:xfrm>
                <a:off x="6068053" y="4975041"/>
                <a:ext cx="2865890" cy="288000"/>
                <a:chOff x="381000" y="3212976"/>
                <a:chExt cx="2865890" cy="288000"/>
              </a:xfrm>
            </p:grpSpPr>
            <p:sp>
              <p:nvSpPr>
                <p:cNvPr id="121" name="矩形 1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6068053" y="5290206"/>
                <a:ext cx="2870123" cy="288000"/>
                <a:chOff x="381000" y="3212976"/>
                <a:chExt cx="2870123" cy="288000"/>
              </a:xfrm>
            </p:grpSpPr>
            <p:sp>
              <p:nvSpPr>
                <p:cNvPr id="115" name="矩形 11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9" name="矩形 11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12" name="矩形 111"/>
              <p:cNvSpPr/>
              <p:nvPr/>
            </p:nvSpPr>
            <p:spPr bwMode="auto">
              <a:xfrm>
                <a:off x="5326485" y="46571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5326485" y="528855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STI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5326485" y="49775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STR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5793993" y="1589599"/>
              <a:ext cx="689437" cy="3141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取数指令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5795640" y="3946299"/>
              <a:ext cx="689437" cy="3141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存数指令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1824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" name="矩形 388">
            <a:extLst>
              <a:ext uri="{FF2B5EF4-FFF2-40B4-BE49-F238E27FC236}">
                <a16:creationId xmlns:a16="http://schemas.microsoft.com/office/drawing/2014/main" id="{D9853F59-A185-4466-AB33-FFBFDE46518B}"/>
              </a:ext>
            </a:extLst>
          </p:cNvPr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标题 1"/>
          <p:cNvSpPr txBox="1">
            <a:spLocks/>
          </p:cNvSpPr>
          <p:nvPr/>
        </p:nvSpPr>
        <p:spPr>
          <a:xfrm>
            <a:off x="179388" y="71438"/>
            <a:ext cx="8839200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LC-3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Data Path After </a:t>
            </a:r>
            <a:r>
              <a:rPr lang="en-US" altLang="zh-CN" kern="0" baseline="0" dirty="0">
                <a:solidFill>
                  <a:srgbClr val="333399"/>
                </a:solidFill>
                <a:latin typeface="Arial"/>
                <a:ea typeface="黑体"/>
              </a:rPr>
              <a:t>O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perate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Instruction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4906ED09-C9B5-4E99-B912-0A57E47DF2FE}"/>
              </a:ext>
            </a:extLst>
          </p:cNvPr>
          <p:cNvCxnSpPr/>
          <p:nvPr/>
        </p:nvCxnSpPr>
        <p:spPr bwMode="auto">
          <a:xfrm flipH="1">
            <a:off x="1221015" y="4514400"/>
            <a:ext cx="2297" cy="18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15090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7865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2786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>
            <a:cxnSpLocks/>
          </p:cNvCxnSpPr>
          <p:nvPr/>
        </p:nvCxnSpPr>
        <p:spPr bwMode="auto">
          <a:xfrm flipV="1">
            <a:off x="1219899" y="3970961"/>
            <a:ext cx="7780" cy="74107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77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3" name="直接连接符 262"/>
          <p:cNvCxnSpPr/>
          <p:nvPr/>
        </p:nvCxnSpPr>
        <p:spPr bwMode="auto">
          <a:xfrm rot="10800000">
            <a:off x="3366482" y="3988800"/>
            <a:ext cx="1726" cy="84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321927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zh-CN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LC-3  Data Path After Load/Store Instruction</a:t>
            </a: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2" name="直接连接符 451"/>
          <p:cNvCxnSpPr>
            <a:cxnSpLocks/>
          </p:cNvCxnSpPr>
          <p:nvPr/>
        </p:nvCxnSpPr>
        <p:spPr bwMode="auto">
          <a:xfrm flipH="1">
            <a:off x="1221015" y="4514400"/>
            <a:ext cx="2297" cy="18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5" name="文本框 354"/>
          <p:cNvSpPr txBox="1"/>
          <p:nvPr/>
        </p:nvSpPr>
        <p:spPr>
          <a:xfrm>
            <a:off x="6122062" y="4190891"/>
            <a:ext cx="8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ADD/AND</a:t>
            </a:r>
            <a:endParaRPr lang="zh-CN" altLang="en-US" sz="1000" b="1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23303921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Next Lecture: Control Instructions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CBB7B-8F77-4532-AF3B-692F6833BD27}" type="datetime1">
              <a:rPr lang="zh-CN" altLang="en-US" smtClean="0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41A33-B750-4E2E-A7AE-D936BE1FEF48}" type="slidenum">
              <a:rPr lang="en-US" altLang="zh-CN" smtClean="0"/>
              <a:pPr>
                <a:defRPr/>
              </a:pPr>
              <a:t>78</a:t>
            </a:fld>
            <a:endParaRPr lang="en-US" altLang="zh-CN"/>
          </a:p>
        </p:txBody>
      </p:sp>
      <p:sp>
        <p:nvSpPr>
          <p:cNvPr id="104" name="矩形 103"/>
          <p:cNvSpPr/>
          <p:nvPr/>
        </p:nvSpPr>
        <p:spPr bwMode="auto">
          <a:xfrm>
            <a:off x="232668" y="1124744"/>
            <a:ext cx="8659812" cy="4968552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244144" y="5450550"/>
            <a:ext cx="6450116" cy="541667"/>
            <a:chOff x="381000" y="3212976"/>
            <a:chExt cx="2868712" cy="288000"/>
          </a:xfrm>
        </p:grpSpPr>
        <p:sp>
          <p:nvSpPr>
            <p:cNvPr id="212" name="矩形 211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矩形 212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矩形 213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矩形 214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7" name="矩形 216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8" name="矩形 217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1809712" y="3212976"/>
              <a:ext cx="144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latin typeface="Arial" charset="0"/>
                </a:rPr>
                <a:t>TrapVector8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6" name="矩形 105"/>
          <p:cNvSpPr/>
          <p:nvPr/>
        </p:nvSpPr>
        <p:spPr bwMode="auto">
          <a:xfrm>
            <a:off x="664114" y="5448477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TRAP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244144" y="1252106"/>
            <a:ext cx="6453289" cy="947962"/>
            <a:chOff x="345016" y="2996952"/>
            <a:chExt cx="2870123" cy="504024"/>
          </a:xfrm>
        </p:grpSpPr>
        <p:grpSp>
          <p:nvGrpSpPr>
            <p:cNvPr id="186" name="组合 185"/>
            <p:cNvGrpSpPr/>
            <p:nvPr/>
          </p:nvGrpSpPr>
          <p:grpSpPr>
            <a:xfrm>
              <a:off x="345016" y="3212976"/>
              <a:ext cx="2870123" cy="288000"/>
              <a:chOff x="381000" y="3212976"/>
              <a:chExt cx="2870123" cy="288000"/>
            </a:xfrm>
          </p:grpSpPr>
          <p:sp>
            <p:nvSpPr>
              <p:cNvPr id="204" name="矩形 20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="1" baseline="0" dirty="0">
                    <a:solidFill>
                      <a:schemeClr val="bg1"/>
                    </a:solidFill>
                    <a:latin typeface="Arial" charset="0"/>
                  </a:rPr>
                  <a:t>0</a:t>
                </a:r>
                <a:endPara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="1" baseline="0" dirty="0">
                    <a:solidFill>
                      <a:schemeClr val="bg1"/>
                    </a:solidFill>
                    <a:latin typeface="Arial" charset="0"/>
                  </a:rPr>
                  <a:t>0</a:t>
                </a:r>
                <a:endPara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n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z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p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PCoffset9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7" name="组合 186"/>
            <p:cNvGrpSpPr/>
            <p:nvPr/>
          </p:nvGrpSpPr>
          <p:grpSpPr>
            <a:xfrm>
              <a:off x="345016" y="2996952"/>
              <a:ext cx="2858832" cy="201861"/>
              <a:chOff x="395536" y="2924976"/>
              <a:chExt cx="2858832" cy="288000"/>
            </a:xfrm>
          </p:grpSpPr>
          <p:sp>
            <p:nvSpPr>
              <p:cNvPr id="188" name="矩形 187"/>
              <p:cNvSpPr/>
              <p:nvPr/>
            </p:nvSpPr>
            <p:spPr bwMode="auto">
              <a:xfrm>
                <a:off x="39553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15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57412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14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75271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13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93130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12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110989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11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1288481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10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1467070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9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1645659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8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182424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7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2002837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6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218142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5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 bwMode="auto">
              <a:xfrm>
                <a:off x="236001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4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253860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3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271719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2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289578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307436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2244144" y="2251160"/>
            <a:ext cx="6459634" cy="541667"/>
            <a:chOff x="381000" y="3212976"/>
            <a:chExt cx="2872945" cy="288000"/>
          </a:xfrm>
        </p:grpSpPr>
        <p:sp>
          <p:nvSpPr>
            <p:cNvPr id="180" name="矩形 17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1" name="矩形 18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273945" y="3212976"/>
              <a:ext cx="19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latin typeface="Arial" charset="0"/>
                </a:rPr>
                <a:t>PCoffset11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244144" y="2843918"/>
            <a:ext cx="6427902" cy="541667"/>
            <a:chOff x="381000" y="3212976"/>
            <a:chExt cx="2858832" cy="288000"/>
          </a:xfrm>
        </p:grpSpPr>
        <p:sp>
          <p:nvSpPr>
            <p:cNvPr id="166" name="矩形 16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7" name="矩形 16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矩形 16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矩形 16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矩形 16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1" name="矩形 17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2" name="矩形 17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 err="1">
                  <a:latin typeface="Arial" charset="0"/>
                </a:rPr>
                <a:t>BaseR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矩形 17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5" name="矩形 17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6" name="矩形 17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7" name="矩形 17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8" name="矩形 17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244144" y="3436676"/>
            <a:ext cx="6427902" cy="541667"/>
            <a:chOff x="381000" y="3212976"/>
            <a:chExt cx="2858832" cy="288000"/>
          </a:xfrm>
        </p:grpSpPr>
        <p:sp>
          <p:nvSpPr>
            <p:cNvPr id="150" name="矩形 14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矩形 15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2" name="矩形 15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矩形 15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矩形 15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5" name="矩形 15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664114" y="1653225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BR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664114" y="2840811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JSRR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664114" y="3434604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RTI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664114" y="2255830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JSR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2244144" y="4031385"/>
            <a:ext cx="6427902" cy="541667"/>
            <a:chOff x="381000" y="3212976"/>
            <a:chExt cx="2858832" cy="288000"/>
          </a:xfrm>
        </p:grpSpPr>
        <p:sp>
          <p:nvSpPr>
            <p:cNvPr id="136" name="矩形 13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 err="1">
                  <a:latin typeface="Arial" charset="0"/>
                </a:rPr>
                <a:t>BaseR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7" name="矩形 116"/>
          <p:cNvSpPr/>
          <p:nvPr/>
        </p:nvSpPr>
        <p:spPr bwMode="auto">
          <a:xfrm>
            <a:off x="664114" y="4029312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JMP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2244144" y="4624020"/>
            <a:ext cx="6427902" cy="541667"/>
            <a:chOff x="381000" y="3212976"/>
            <a:chExt cx="2858832" cy="288000"/>
          </a:xfrm>
        </p:grpSpPr>
        <p:sp>
          <p:nvSpPr>
            <p:cNvPr id="120" name="矩形 11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9" name="矩形 118"/>
          <p:cNvSpPr/>
          <p:nvPr/>
        </p:nvSpPr>
        <p:spPr bwMode="auto">
          <a:xfrm>
            <a:off x="664114" y="4621948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RET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433E8E-CADD-49AA-A3C2-A6F1E0D18F7B}"/>
              </a:ext>
            </a:extLst>
          </p:cNvPr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gradFill flip="none" rotWithShape="1">
            <a:gsLst>
              <a:gs pos="0">
                <a:srgbClr val="0074BF">
                  <a:shade val="30000"/>
                  <a:satMod val="115000"/>
                </a:srgbClr>
              </a:gs>
              <a:gs pos="50000">
                <a:srgbClr val="0074BF">
                  <a:shade val="67500"/>
                  <a:satMod val="115000"/>
                </a:srgbClr>
              </a:gs>
              <a:gs pos="100000">
                <a:srgbClr val="0074B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69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39258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LC-3 Indirect, </a:t>
            </a:r>
            <a:r>
              <a:rPr lang="en-US" altLang="zh-CN" sz="2400" b="1" baseline="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Base+offset</a:t>
            </a: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 Load/Store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835617-2E0F-4BDD-BF0B-4F639AAE8BC2}"/>
              </a:ext>
            </a:extLst>
          </p:cNvPr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CE5C1212-F8ED-4FB6-A797-C6AFBC179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71D289C4-D39F-4710-BBD5-91958FB2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647143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LC-3 </a:t>
              </a:r>
              <a:r>
                <a:rPr lang="en-US" altLang="zh-CN" sz="24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PC-Relative</a:t>
              </a:r>
              <a:r>
                <a:rPr lang="en-US" altLang="zh-CN" sz="2400" baseline="0" dirty="0">
                  <a:ea typeface="宋体" panose="02010600030101010101" pitchFamily="2" charset="-122"/>
                </a:rPr>
                <a:t> </a:t>
              </a: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Load/Store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27503D4-1039-4406-BA5B-9D61A87E45D7}"/>
                </a:ext>
              </a:extLst>
            </p:cNvPr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0B97DD4-DFAF-460E-BBC2-FAD7477409F4}"/>
                </a:ext>
              </a:extLst>
            </p:cNvPr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2065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EA6FBC-31A5-461C-9A68-BB8169FC91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Today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We are going to learn how to: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compute with values in registers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load data from memory to registers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store data from registers to memory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1835696" y="2673809"/>
          <a:ext cx="5352256" cy="375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CorelDRAW" r:id="rId4" imgW="5743575" imgH="4029075" progId="CorelDRAW.Graphic.9">
                  <p:embed/>
                </p:oleObj>
              </mc:Choice>
              <mc:Fallback>
                <p:oleObj name="CorelDRAW" r:id="rId4" imgW="5743575" imgH="4029075" progId="CorelDRAW.Graphic.9">
                  <p:embed/>
                  <p:pic>
                    <p:nvPicPr>
                      <p:cNvPr id="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673809"/>
                        <a:ext cx="5352256" cy="375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3443536" y="2673809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431704" y="4005064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723456" y="5445224"/>
            <a:ext cx="3600400" cy="983209"/>
          </a:xfrm>
          <a:prstGeom prst="rect">
            <a:avLst/>
          </a:prstGeom>
          <a:noFill/>
          <a:ln w="762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CD847CD-3A84-4244-8A25-695199C38716}"/>
              </a:ext>
            </a:extLst>
          </p:cNvPr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909A08DE-FFA4-4D18-A5DC-7926DFFB5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B2C5CDCC-C194-4B6B-856E-18FD199EA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7612F04B-1D4D-48CA-965F-5F1A793DA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52EC5AF1-659B-4B7E-B97D-1FC8269D0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4B85D9F-7C01-4991-924E-C1E367D53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42C28447-D47C-483A-98E3-CA9B9E21D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AC3C823F-1F63-4802-A77D-29BCD7585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4FCD24E3-0624-4207-8215-7DAADED30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5DD780D-8E3D-40B7-A4E8-FB53426B1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2C89ED00-8B05-44F6-8A6F-297651D74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2DC6E25C-3820-4188-AD1A-67289C218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C2B76F26-AEBC-4154-BBEF-56FB58CF7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25CABBA1-3307-4A0C-BE9C-AB63057A9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FACC10C4-D07C-46EA-8D71-E3AFEC56C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94AEB6E9-9BA1-48A0-A1A8-47AB67915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DBD529B4-E16B-4B19-BBA2-3DFF534D6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9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4614</TotalTime>
  <Pages>0</Pages>
  <Words>8393</Words>
  <Characters>0</Characters>
  <Application>Microsoft Office PowerPoint</Application>
  <DocSecurity>0</DocSecurity>
  <PresentationFormat>全屏显示(4:3)</PresentationFormat>
  <Lines>0</Lines>
  <Paragraphs>5736</Paragraphs>
  <Slides>78</Slides>
  <Notes>70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78</vt:i4>
      </vt:variant>
    </vt:vector>
  </HeadingPairs>
  <TitlesOfParts>
    <vt:vector size="101" baseType="lpstr">
      <vt:lpstr>CourierPS</vt:lpstr>
      <vt:lpstr>Gungsuh</vt:lpstr>
      <vt:lpstr>仿宋</vt:lpstr>
      <vt:lpstr>黑体</vt:lpstr>
      <vt:lpstr>华文新魏</vt:lpstr>
      <vt:lpstr>楷体</vt:lpstr>
      <vt:lpstr>宋体</vt:lpstr>
      <vt:lpstr>微软雅黑</vt:lpstr>
      <vt:lpstr>Arial</vt:lpstr>
      <vt:lpstr>Calibri</vt:lpstr>
      <vt:lpstr>Franklin Gothic Book</vt:lpstr>
      <vt:lpstr>Garamond</vt:lpstr>
      <vt:lpstr>Gill Sans MT</vt:lpstr>
      <vt:lpstr>Miriam Fixed</vt:lpstr>
      <vt:lpstr>Tahoma</vt:lpstr>
      <vt:lpstr>Wingdings</vt:lpstr>
      <vt:lpstr>Wingdings 3</vt:lpstr>
      <vt:lpstr>1_Office 主题​​</vt:lpstr>
      <vt:lpstr>学术交流模板3-中文</vt:lpstr>
      <vt:lpstr>2_Office 主题​​</vt:lpstr>
      <vt:lpstr>CorelDRAW</vt:lpstr>
      <vt:lpstr>Equation</vt:lpstr>
      <vt:lpstr>公式</vt:lpstr>
      <vt:lpstr>Chapter 5-2   The LC-3 Data Movement Instructions</vt:lpstr>
      <vt:lpstr>PowerPoint 演示文稿</vt:lpstr>
      <vt:lpstr>PowerPoint 演示文稿</vt:lpstr>
      <vt:lpstr>Great Idea #3 ：Abstraction</vt:lpstr>
      <vt:lpstr>LC-3 ISA Operate Instructions</vt:lpstr>
      <vt:lpstr>PowerPoint 演示文稿</vt:lpstr>
      <vt:lpstr>Today</vt:lpstr>
      <vt:lpstr>PowerPoint 演示文稿</vt:lpstr>
      <vt:lpstr>Today</vt:lpstr>
      <vt:lpstr>LC-3 Overview: Memory Map</vt:lpstr>
      <vt:lpstr>Data Movement  Instructions</vt:lpstr>
      <vt:lpstr>Data Movement Instructions</vt:lpstr>
      <vt:lpstr>PC-Relative Addressing Mode</vt:lpstr>
      <vt:lpstr>LD (PC-Relative)    LD DR, PCoffset9</vt:lpstr>
      <vt:lpstr>LD (PC-Relative) : LD R1, x1AF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 (PC-Relative)    ST SR, PCoffset9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Indirect Addressing Mode</vt:lpstr>
      <vt:lpstr>LDI (Indirect)     LDI  DR, PCoffset9</vt:lpstr>
      <vt:lpstr>LDI (Indirect) : LDI R1, x1AF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STI (Indirect)     STI  SR, PCoffset9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Base + Offset Addressing Mode</vt:lpstr>
      <vt:lpstr>LDR (Base+Offset)   LDR  DR, BaseR, offset6</vt:lpstr>
      <vt:lpstr>LDR (Base+Offset) : LD R1, R3, x1D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STR (Base+Offset)  STR  SR, BaseR, offset6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Load Effective Address</vt:lpstr>
      <vt:lpstr>LEA (Immediate)    LD DR, PCoffset9</vt:lpstr>
      <vt:lpstr>LEA (Immediate): LEA R1, x1AF</vt:lpstr>
      <vt:lpstr>PowerPoint 演示文稿</vt:lpstr>
      <vt:lpstr>PowerPoint 演示文稿</vt:lpstr>
      <vt:lpstr>PowerPoint 演示文稿</vt:lpstr>
      <vt:lpstr>PowerPoint 演示文稿</vt:lpstr>
      <vt:lpstr>Example</vt:lpstr>
      <vt:lpstr>PowerPoint 演示文稿</vt:lpstr>
      <vt:lpstr>Today: Data Movement  Instructions</vt:lpstr>
      <vt:lpstr>PowerPoint 演示文稿</vt:lpstr>
      <vt:lpstr>PowerPoint 演示文稿</vt:lpstr>
      <vt:lpstr>Next Lecture: Control Instructions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633</cp:revision>
  <cp:lastPrinted>2020-01-03T04:21:01Z</cp:lastPrinted>
  <dcterms:created xsi:type="dcterms:W3CDTF">2012-09-03T16:09:03Z</dcterms:created>
  <dcterms:modified xsi:type="dcterms:W3CDTF">2023-11-02T12:49:47Z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