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54" r:id="rId2"/>
    <p:sldMasterId id="2147483870" r:id="rId3"/>
  </p:sldMasterIdLst>
  <p:notesMasterIdLst>
    <p:notesMasterId r:id="rId54"/>
  </p:notesMasterIdLst>
  <p:sldIdLst>
    <p:sldId id="1541" r:id="rId4"/>
    <p:sldId id="1713" r:id="rId5"/>
    <p:sldId id="1715" r:id="rId6"/>
    <p:sldId id="1719" r:id="rId7"/>
    <p:sldId id="1688" r:id="rId8"/>
    <p:sldId id="1703" r:id="rId9"/>
    <p:sldId id="1702" r:id="rId10"/>
    <p:sldId id="1712" r:id="rId11"/>
    <p:sldId id="355" r:id="rId12"/>
    <p:sldId id="497" r:id="rId13"/>
    <p:sldId id="498" r:id="rId14"/>
    <p:sldId id="356" r:id="rId15"/>
    <p:sldId id="1711" r:id="rId16"/>
    <p:sldId id="357" r:id="rId17"/>
    <p:sldId id="358" r:id="rId18"/>
    <p:sldId id="510" r:id="rId19"/>
    <p:sldId id="471" r:id="rId20"/>
    <p:sldId id="472" r:id="rId21"/>
    <p:sldId id="473" r:id="rId22"/>
    <p:sldId id="474" r:id="rId23"/>
    <p:sldId id="516" r:id="rId24"/>
    <p:sldId id="514" r:id="rId25"/>
    <p:sldId id="359" r:id="rId26"/>
    <p:sldId id="360" r:id="rId27"/>
    <p:sldId id="379" r:id="rId28"/>
    <p:sldId id="515" r:id="rId29"/>
    <p:sldId id="378" r:id="rId30"/>
    <p:sldId id="380" r:id="rId31"/>
    <p:sldId id="381" r:id="rId32"/>
    <p:sldId id="1710" r:id="rId33"/>
    <p:sldId id="361" r:id="rId34"/>
    <p:sldId id="475" r:id="rId35"/>
    <p:sldId id="476" r:id="rId36"/>
    <p:sldId id="477" r:id="rId37"/>
    <p:sldId id="528" r:id="rId38"/>
    <p:sldId id="529" r:id="rId39"/>
    <p:sldId id="1721" r:id="rId40"/>
    <p:sldId id="362" r:id="rId41"/>
    <p:sldId id="479" r:id="rId42"/>
    <p:sldId id="480" r:id="rId43"/>
    <p:sldId id="481" r:id="rId44"/>
    <p:sldId id="483" r:id="rId45"/>
    <p:sldId id="482" r:id="rId46"/>
    <p:sldId id="520" r:id="rId47"/>
    <p:sldId id="1708" r:id="rId48"/>
    <p:sldId id="521" r:id="rId49"/>
    <p:sldId id="414" r:id="rId50"/>
    <p:sldId id="1716" r:id="rId51"/>
    <p:sldId id="1718" r:id="rId52"/>
    <p:sldId id="527" r:id="rId53"/>
  </p:sldIdLst>
  <p:sldSz cx="9144000" cy="6858000" type="screen4x3"/>
  <p:notesSz cx="7102475" cy="102330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B6DB2"/>
    <a:srgbClr val="003399"/>
    <a:srgbClr val="333399"/>
    <a:srgbClr val="0000FF"/>
    <a:srgbClr val="CCFFFF"/>
    <a:srgbClr val="FFCCFF"/>
    <a:srgbClr val="0074BF"/>
    <a:srgbClr val="A6E0E0"/>
    <a:srgbClr val="CC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2" autoAdjust="0"/>
    <p:restoredTop sz="86390" autoAdjust="0"/>
  </p:normalViewPr>
  <p:slideViewPr>
    <p:cSldViewPr>
      <p:cViewPr varScale="1">
        <p:scale>
          <a:sx n="103" d="100"/>
          <a:sy n="103" d="100"/>
        </p:scale>
        <p:origin x="2261" y="8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-4868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448" y="0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2023/11/2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448" y="9719598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245CBE62-7048-4BEC-9A53-24CD4432DB72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15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r>
              <a:rPr lang="en-US" altLang="zh-CN"/>
              <a:t>If all zero, no CC is tested, so branch is never taken. (See Appendix B.)</a:t>
            </a:r>
          </a:p>
          <a:p>
            <a:pPr eaLnBrk="1" hangingPunct="1"/>
            <a:r>
              <a:rPr lang="en-US" altLang="zh-CN"/>
              <a:t>If all one, then all are tested.  Since at least one of the CC bits is set to one after each operate/load instruction, then branch is always taken.  (Assumes some instruction has set CC before branch instruction, otherwise undefined.)</a:t>
            </a:r>
          </a:p>
        </p:txBody>
      </p:sp>
    </p:spTree>
    <p:extLst>
      <p:ext uri="{BB962C8B-B14F-4D97-AF65-F5344CB8AC3E}">
        <p14:creationId xmlns:p14="http://schemas.microsoft.com/office/powerpoint/2010/main" val="797410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245CBE62-7048-4BEC-9A53-24CD4432DB72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16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r>
              <a:rPr lang="en-US" altLang="zh-CN"/>
              <a:t>If all zero, no CC is tested, so branch is never taken. (See Appendix B.)</a:t>
            </a:r>
          </a:p>
          <a:p>
            <a:pPr eaLnBrk="1" hangingPunct="1"/>
            <a:r>
              <a:rPr lang="en-US" altLang="zh-CN"/>
              <a:t>If all one, then all are tested.  Since at least one of the CC bits is set to one after each operate/load instruction, then branch is always taken.  (Assumes some instruction has set CC before branch instruction, otherwise undefined.)</a:t>
            </a:r>
          </a:p>
        </p:txBody>
      </p:sp>
    </p:spTree>
    <p:extLst>
      <p:ext uri="{BB962C8B-B14F-4D97-AF65-F5344CB8AC3E}">
        <p14:creationId xmlns:p14="http://schemas.microsoft.com/office/powerpoint/2010/main" val="276401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3296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691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62501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8423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8400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3BADB64B-CF91-4577-94EF-E9D15AF68B1F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23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548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CDA15E37-719C-4446-94E6-E12D64CAAB35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25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576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CDA15E37-719C-4446-94E6-E12D64CAAB35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26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91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00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724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</a:pPr>
            <a:fld id="{AC693D18-6181-417E-88B9-07C5B1F0D6C8}" type="slidenum">
              <a:rPr lang="zh-CN" altLang="en-US" baseline="0">
                <a:latin typeface="Garamond" panose="02020404030301010803" pitchFamily="18" charset="0"/>
              </a:rPr>
              <a:pPr algn="r">
                <a:spcBef>
                  <a:spcPct val="0"/>
                </a:spcBef>
              </a:pPr>
              <a:t>28</a:t>
            </a:fld>
            <a:endParaRPr lang="en-US" altLang="zh-CN" baseline="0">
              <a:latin typeface="Garamond" panose="02020404030301010803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06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30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18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6985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08992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5931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6842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9428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007767">
              <a:spcBef>
                <a:spcPct val="0"/>
              </a:spcBef>
            </a:pPr>
            <a:fld id="{202AD1AD-C176-440E-9356-7A1119B1429E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07767">
                <a:spcBef>
                  <a:spcPct val="0"/>
                </a:spcBef>
              </a:pPr>
              <a:t>37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5848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007767">
              <a:spcBef>
                <a:spcPct val="0"/>
              </a:spcBef>
            </a:pPr>
            <a:fld id="{202AD1AD-C176-440E-9356-7A1119B1429E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07767">
                <a:spcBef>
                  <a:spcPct val="0"/>
                </a:spcBef>
              </a:pPr>
              <a:t>38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918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70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77DE7ED3-F08B-42E1-9FA3-46A86819226E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39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16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77DE7ED3-F08B-42E1-9FA3-46A86819226E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40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7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77DE7ED3-F08B-42E1-9FA3-46A86819226E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52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77DE7ED3-F08B-42E1-9FA3-46A86819226E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42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68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77DE7ED3-F08B-42E1-9FA3-46A86819226E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43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96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77DE7ED3-F08B-42E1-9FA3-46A86819226E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44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11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45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71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5117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DE7ED3-F08B-42E1-9FA3-46A86819226E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3264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11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9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77DE7ED3-F08B-42E1-9FA3-46A86819226E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49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42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70">
              <a:defRPr/>
            </a:pPr>
            <a:fld id="{77DE7ED3-F08B-42E1-9FA3-46A86819226E}" type="slidenum">
              <a:rPr lang="zh-CN" altLang="en-US">
                <a:solidFill>
                  <a:srgbClr val="000000"/>
                </a:solidFill>
              </a:rPr>
              <a:pPr defTabSz="990570">
                <a:defRPr/>
              </a:pPr>
              <a:t>50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2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DE7ED3-F08B-42E1-9FA3-46A86819226E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911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33438"/>
            <a:ext cx="5551487" cy="4165600"/>
          </a:xfrm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777" y="5278181"/>
            <a:ext cx="5162447" cy="4999259"/>
          </a:xfrm>
          <a:noFill/>
        </p:spPr>
        <p:txBody>
          <a:bodyPr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461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8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64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5825669" y="7228853"/>
            <a:ext cx="4456479" cy="3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42" tIns="50421" rIns="100842" bIns="50421" anchor="b"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007767">
              <a:spcBef>
                <a:spcPct val="0"/>
              </a:spcBef>
            </a:pPr>
            <a:fld id="{50F7C710-E7CA-447B-9921-FDA3CA326E01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07767">
                <a:spcBef>
                  <a:spcPct val="0"/>
                </a:spcBef>
              </a:pPr>
              <a:t>9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0088" y="569913"/>
            <a:ext cx="3805237" cy="2855912"/>
          </a:xfrm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844" y="3613539"/>
            <a:ext cx="7540462" cy="3423445"/>
          </a:xfrm>
          <a:noFill/>
        </p:spPr>
        <p:txBody>
          <a:bodyPr lIns="100842" tIns="50421" rIns="100842" bIns="50421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385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13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6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2023/11/2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0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6180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6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5851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9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6967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3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9929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4345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3096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1004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690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9132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2023/11/2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6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4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36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8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7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67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51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76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51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385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46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08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00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4639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2023/11/2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6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59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9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1800" b="1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7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5-3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LC-3 Control Instructions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/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/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.01</a:t>
            </a:r>
            <a:r>
              <a:rPr lang="zh-CN" altLang="en-US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3A92F5-8077-48BD-AE1F-EEDCC9871B41}"/>
              </a:ext>
            </a:extLst>
          </p:cNvPr>
          <p:cNvSpPr txBox="1"/>
          <p:nvPr/>
        </p:nvSpPr>
        <p:spPr>
          <a:xfrm>
            <a:off x="2406644" y="5019680"/>
            <a:ext cx="4326248" cy="90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组合 281"/>
          <p:cNvGrpSpPr/>
          <p:nvPr/>
        </p:nvGrpSpPr>
        <p:grpSpPr>
          <a:xfrm>
            <a:off x="4716016" y="1591482"/>
            <a:ext cx="3939034" cy="4256413"/>
            <a:chOff x="4860032" y="1548851"/>
            <a:chExt cx="3939034" cy="4256413"/>
          </a:xfrm>
        </p:grpSpPr>
        <p:sp>
          <p:nvSpPr>
            <p:cNvPr id="283" name="矩形 282"/>
            <p:cNvSpPr/>
            <p:nvPr/>
          </p:nvSpPr>
          <p:spPr bwMode="auto">
            <a:xfrm>
              <a:off x="4860032" y="1548851"/>
              <a:ext cx="3939034" cy="425641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移动数据指令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84" name="组合 283"/>
            <p:cNvGrpSpPr/>
            <p:nvPr/>
          </p:nvGrpSpPr>
          <p:grpSpPr>
            <a:xfrm>
              <a:off x="5148040" y="2407131"/>
              <a:ext cx="3539683" cy="1449519"/>
              <a:chOff x="833366" y="4427663"/>
              <a:chExt cx="3539683" cy="1449519"/>
            </a:xfrm>
          </p:grpSpPr>
          <p:grpSp>
            <p:nvGrpSpPr>
              <p:cNvPr id="360" name="组合 359"/>
              <p:cNvGrpSpPr/>
              <p:nvPr/>
            </p:nvGrpSpPr>
            <p:grpSpPr>
              <a:xfrm>
                <a:off x="1502926" y="4427663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416" name="组合 41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434" name="矩形 43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6" name="矩形 43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8" name="矩形 43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DR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41" name="矩形 44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PCoffset9</a:t>
                    </a:r>
                    <a:r>
                      <a:rPr kumimoji="0" lang="zh-CN" altLang="en-US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 </a:t>
                    </a:r>
                  </a:p>
                </p:txBody>
              </p:sp>
            </p:grpSp>
            <p:grpSp>
              <p:nvGrpSpPr>
                <p:cNvPr id="417" name="组合 41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418" name="矩形 41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9" name="矩形 41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0" name="矩形 41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1" name="矩形 42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2" name="矩形 42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3" name="矩形 42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4" name="矩形 42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9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5" name="矩形 42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8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6" name="矩形 42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7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6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8" name="矩形 42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0" name="矩形 42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2" name="矩形 43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361" name="组合 360"/>
              <p:cNvGrpSpPr/>
              <p:nvPr/>
            </p:nvGrpSpPr>
            <p:grpSpPr>
              <a:xfrm>
                <a:off x="1502926" y="4958852"/>
                <a:ext cx="2865890" cy="288000"/>
                <a:chOff x="381000" y="3212976"/>
                <a:chExt cx="2865890" cy="288000"/>
              </a:xfrm>
            </p:grpSpPr>
            <p:sp>
              <p:nvSpPr>
                <p:cNvPr id="400" name="矩形 3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1" name="矩形 4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2" name="矩形 4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3" name="矩形 4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4" name="矩形 40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 err="1">
                      <a:latin typeface="Arial" charset="0"/>
                    </a:rPr>
                    <a:t>BaseR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10" name="矩形 40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PCoffset6</a:t>
                  </a:r>
                  <a:endParaRPr lang="zh-CN" altLang="en-US" dirty="0">
                    <a:latin typeface="Arial" charset="0"/>
                  </a:endParaRPr>
                </a:p>
              </p:txBody>
            </p:sp>
          </p:grpSp>
          <p:grpSp>
            <p:nvGrpSpPr>
              <p:cNvPr id="362" name="组合 361"/>
              <p:cNvGrpSpPr/>
              <p:nvPr/>
            </p:nvGrpSpPr>
            <p:grpSpPr>
              <a:xfrm>
                <a:off x="1502926" y="5274017"/>
                <a:ext cx="2870123" cy="288000"/>
                <a:chOff x="381000" y="3212976"/>
                <a:chExt cx="2870123" cy="288000"/>
              </a:xfrm>
            </p:grpSpPr>
            <p:sp>
              <p:nvSpPr>
                <p:cNvPr id="384" name="矩形 3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8" name="矩形 38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91" name="矩形 39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PCoffset9</a:t>
                  </a:r>
                  <a:r>
                    <a:rPr lang="zh-CN" altLang="en-US" dirty="0">
                      <a:latin typeface="Arial" charset="0"/>
                    </a:rPr>
                    <a:t> </a:t>
                  </a:r>
                </a:p>
              </p:txBody>
            </p:sp>
          </p:grpSp>
          <p:grpSp>
            <p:nvGrpSpPr>
              <p:cNvPr id="363" name="组合 362"/>
              <p:cNvGrpSpPr/>
              <p:nvPr/>
            </p:nvGrpSpPr>
            <p:grpSpPr>
              <a:xfrm>
                <a:off x="1502926" y="5589182"/>
                <a:ext cx="2870123" cy="288000"/>
                <a:chOff x="381000" y="3212976"/>
                <a:chExt cx="2870123" cy="288000"/>
              </a:xfrm>
            </p:grpSpPr>
            <p:sp>
              <p:nvSpPr>
                <p:cNvPr id="368" name="矩形 3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69" name="矩形 3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矩形 371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PCoffset9</a:t>
                  </a:r>
                  <a:r>
                    <a:rPr lang="zh-CN" altLang="en-US" dirty="0">
                      <a:latin typeface="Arial" charset="0"/>
                    </a:rPr>
                    <a:t> </a:t>
                  </a:r>
                </a:p>
              </p:txBody>
            </p:sp>
          </p:grpSp>
          <p:sp>
            <p:nvSpPr>
              <p:cNvPr id="364" name="矩形 363"/>
              <p:cNvSpPr/>
              <p:nvPr/>
            </p:nvSpPr>
            <p:spPr bwMode="auto">
              <a:xfrm>
                <a:off x="833366" y="46409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LD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 bwMode="auto">
              <a:xfrm>
                <a:off x="833366" y="527236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LDI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 bwMode="auto">
              <a:xfrm>
                <a:off x="833366" y="5588080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LEA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 bwMode="auto">
              <a:xfrm>
                <a:off x="833366" y="49613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LDR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5088934" y="4522496"/>
              <a:ext cx="3611691" cy="1134354"/>
              <a:chOff x="5326485" y="4443852"/>
              <a:chExt cx="3611691" cy="1134354"/>
            </a:xfrm>
          </p:grpSpPr>
          <p:grpSp>
            <p:nvGrpSpPr>
              <p:cNvPr id="288" name="组合 287"/>
              <p:cNvGrpSpPr/>
              <p:nvPr/>
            </p:nvGrpSpPr>
            <p:grpSpPr>
              <a:xfrm>
                <a:off x="6068053" y="4443852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326" name="组合 32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344" name="矩形 34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5" name="矩形 34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6" name="矩形 34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7" name="矩形 34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8" name="矩形 34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SR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51" name="矩形 35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PCoffset9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327" name="组合 32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328" name="矩形 32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矩形 32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0" name="矩形 32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1" name="矩形 33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2" name="矩形 33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3" name="矩形 33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4" name="矩形 33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9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5" name="矩形 33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8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6" name="矩形 33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7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7" name="矩形 33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6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8" name="矩形 33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9" name="矩形 33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0" name="矩形 33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1" name="矩形 34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2" name="矩形 34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3" name="矩形 34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289" name="组合 288"/>
              <p:cNvGrpSpPr/>
              <p:nvPr/>
            </p:nvGrpSpPr>
            <p:grpSpPr>
              <a:xfrm>
                <a:off x="6068053" y="4975041"/>
                <a:ext cx="2865890" cy="288000"/>
                <a:chOff x="381000" y="3212976"/>
                <a:chExt cx="2865890" cy="288000"/>
              </a:xfrm>
            </p:grpSpPr>
            <p:sp>
              <p:nvSpPr>
                <p:cNvPr id="310" name="矩形 30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1" name="矩形 31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2" name="矩形 31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3" name="矩形 31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矩形 31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7" name="矩形 31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 err="1">
                      <a:latin typeface="Arial" charset="0"/>
                    </a:rPr>
                    <a:t>BaseR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0" name="矩形 31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PCoffset6</a:t>
                  </a:r>
                  <a:endParaRPr lang="zh-CN" altLang="en-US" dirty="0">
                    <a:latin typeface="Arial" charset="0"/>
                  </a:endParaRPr>
                </a:p>
              </p:txBody>
            </p:sp>
          </p:grpSp>
          <p:grpSp>
            <p:nvGrpSpPr>
              <p:cNvPr id="290" name="组合 289"/>
              <p:cNvGrpSpPr/>
              <p:nvPr/>
            </p:nvGrpSpPr>
            <p:grpSpPr>
              <a:xfrm>
                <a:off x="6068053" y="5290206"/>
                <a:ext cx="2870123" cy="288000"/>
                <a:chOff x="381000" y="3212976"/>
                <a:chExt cx="2870123" cy="288000"/>
              </a:xfrm>
            </p:grpSpPr>
            <p:sp>
              <p:nvSpPr>
                <p:cNvPr id="294" name="矩形 29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PCoffset9</a:t>
                  </a:r>
                  <a:endParaRPr lang="zh-CN" altLang="en-US" dirty="0">
                    <a:latin typeface="Arial" charset="0"/>
                  </a:endParaRPr>
                </a:p>
              </p:txBody>
            </p:sp>
          </p:grpSp>
          <p:sp>
            <p:nvSpPr>
              <p:cNvPr id="291" name="矩形 290"/>
              <p:cNvSpPr/>
              <p:nvPr/>
            </p:nvSpPr>
            <p:spPr bwMode="auto">
              <a:xfrm>
                <a:off x="5326485" y="46571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ST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 bwMode="auto">
              <a:xfrm>
                <a:off x="5326485" y="528855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STI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 bwMode="auto">
              <a:xfrm>
                <a:off x="5326485" y="49775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STR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86" name="文本框 285"/>
            <p:cNvSpPr txBox="1"/>
            <p:nvPr/>
          </p:nvSpPr>
          <p:spPr>
            <a:xfrm>
              <a:off x="6350794" y="1995475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取数指令</a:t>
              </a:r>
            </a:p>
          </p:txBody>
        </p:sp>
        <p:sp>
          <p:nvSpPr>
            <p:cNvPr id="287" name="文本框 286"/>
            <p:cNvSpPr txBox="1"/>
            <p:nvPr/>
          </p:nvSpPr>
          <p:spPr>
            <a:xfrm>
              <a:off x="6350794" y="4137131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存数指令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0624" y="966680"/>
            <a:ext cx="3829807" cy="2574797"/>
            <a:chOff x="504494" y="926211"/>
            <a:chExt cx="3829807" cy="2574797"/>
          </a:xfrm>
        </p:grpSpPr>
        <p:sp>
          <p:nvSpPr>
            <p:cNvPr id="7" name="矩形 6"/>
            <p:cNvSpPr/>
            <p:nvPr/>
          </p:nvSpPr>
          <p:spPr bwMode="auto">
            <a:xfrm>
              <a:off x="504494" y="926211"/>
              <a:ext cx="3829807" cy="2574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运算指令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7255" y="1349152"/>
              <a:ext cx="3534039" cy="2079848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119" name="矩形 118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DR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SR1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SR2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03" name="矩形 102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9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8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7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6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85" name="矩形 8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Imm5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69" name="矩形 6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SR2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53" name="矩形 52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Imm5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ADD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AND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AND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NOT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600" dirty="0">
                    <a:latin typeface="Arial" charset="0"/>
                  </a:rPr>
                  <a:t>Reserved</a:t>
                </a:r>
                <a:endParaRPr kumimoji="0" lang="zh-CN" alt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ADD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LC-3</a:t>
            </a:r>
            <a:r>
              <a:rPr lang="zh-CN" altLang="en-US" dirty="0"/>
              <a:t> </a:t>
            </a:r>
            <a:r>
              <a:rPr lang="en-US" altLang="zh-CN" dirty="0"/>
              <a:t>ISA Overview</a:t>
            </a:r>
            <a:r>
              <a:rPr lang="zh-CN" altLang="en-US" dirty="0"/>
              <a:t>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CBB7B-8F77-4532-AF3B-692F6833BD27}" type="datetime1">
              <a:rPr lang="zh-CN" altLang="en-US" smtClean="0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41A33-B750-4E2E-A7AE-D936BE1FEF48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 bwMode="auto">
          <a:xfrm>
            <a:off x="35496" y="966680"/>
            <a:ext cx="9108504" cy="570268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35" name="组合 134"/>
          <p:cNvGrpSpPr/>
          <p:nvPr/>
        </p:nvGrpSpPr>
        <p:grpSpPr>
          <a:xfrm>
            <a:off x="459787" y="3573877"/>
            <a:ext cx="3851482" cy="3024601"/>
            <a:chOff x="504494" y="3554486"/>
            <a:chExt cx="3851482" cy="3024601"/>
          </a:xfrm>
        </p:grpSpPr>
        <p:sp>
          <p:nvSpPr>
            <p:cNvPr id="136" name="矩形 135"/>
            <p:cNvSpPr/>
            <p:nvPr/>
          </p:nvSpPr>
          <p:spPr bwMode="auto">
            <a:xfrm>
              <a:off x="504494" y="3554486"/>
              <a:ext cx="3851482" cy="3024601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控制指令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1399105" y="6237344"/>
              <a:ext cx="2868712" cy="288000"/>
              <a:chOff x="381000" y="3212976"/>
              <a:chExt cx="2868712" cy="288000"/>
            </a:xfrm>
          </p:grpSpPr>
          <p:sp>
            <p:nvSpPr>
              <p:cNvPr id="266" name="矩形 265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0" lang="zh-CN" altLang="en-US" b="1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0" lang="zh-CN" altLang="en-US" b="1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631123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1809712" y="3212976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TrapVector8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 bwMode="auto">
            <a:xfrm>
              <a:off x="696381" y="6236242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latin typeface="Arial" charset="0"/>
                </a:rPr>
                <a:t>TRAP</a:t>
              </a:r>
              <a:endParaRPr kumimoji="0" lang="zh-CN" alt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96381" y="4005064"/>
              <a:ext cx="3575669" cy="2124691"/>
              <a:chOff x="696381" y="3857190"/>
              <a:chExt cx="3575669" cy="2124691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399105" y="3857190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232" name="组合 231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250" name="矩形 249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3" name="矩形 252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1095356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n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5" name="矩形 254"/>
                  <p:cNvSpPr/>
                  <p:nvPr/>
                </p:nvSpPr>
                <p:spPr bwMode="auto">
                  <a:xfrm>
                    <a:off x="1273945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z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6" name="矩形 255"/>
                  <p:cNvSpPr/>
                  <p:nvPr/>
                </p:nvSpPr>
                <p:spPr bwMode="auto">
                  <a:xfrm>
                    <a:off x="1452534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p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7" name="矩形 256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PCoffset9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234" name="矩形 233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5" name="矩形 234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36" name="矩形 235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37" name="矩形 236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38" name="矩形 237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39" name="矩形 238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9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8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2" name="矩形 241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7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3" name="矩形 242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6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4" name="矩形 243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" name="矩形 245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7" name="矩形 246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9" name="矩形 248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141" name="组合 140"/>
              <p:cNvGrpSpPr/>
              <p:nvPr/>
            </p:nvGrpSpPr>
            <p:grpSpPr>
              <a:xfrm>
                <a:off x="1399105" y="4388379"/>
                <a:ext cx="2872945" cy="288000"/>
                <a:chOff x="381000" y="3212976"/>
                <a:chExt cx="2872945" cy="288000"/>
              </a:xfrm>
            </p:grpSpPr>
            <p:sp>
              <p:nvSpPr>
                <p:cNvPr id="216" name="矩形 21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 bwMode="auto">
                <a:xfrm>
                  <a:off x="1273945" y="3212976"/>
                  <a:ext cx="19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PCoffset11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1399105" y="4703544"/>
                <a:ext cx="2858832" cy="288000"/>
                <a:chOff x="381000" y="3212976"/>
                <a:chExt cx="2858832" cy="288000"/>
              </a:xfrm>
            </p:grpSpPr>
            <p:sp>
              <p:nvSpPr>
                <p:cNvPr id="200" name="矩形 1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6" name="矩形 205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 err="1">
                      <a:latin typeface="Arial" charset="0"/>
                    </a:rPr>
                    <a:t>BaseR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1399105" y="5018709"/>
                <a:ext cx="2858832" cy="288000"/>
                <a:chOff x="381000" y="3212976"/>
                <a:chExt cx="2858832" cy="288000"/>
              </a:xfrm>
            </p:grpSpPr>
            <p:sp>
              <p:nvSpPr>
                <p:cNvPr id="184" name="矩形 1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44" name="矩形 143"/>
              <p:cNvSpPr/>
              <p:nvPr/>
            </p:nvSpPr>
            <p:spPr bwMode="auto">
              <a:xfrm>
                <a:off x="696381" y="40704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BR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 bwMode="auto">
              <a:xfrm>
                <a:off x="696381" y="470189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JSRR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696381" y="501760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RTI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696381" y="43908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JSR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399105" y="533491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68" name="矩形 1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 err="1">
                      <a:latin typeface="Arial" charset="0"/>
                    </a:rPr>
                    <a:t>BaseR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49" name="矩形 148"/>
              <p:cNvSpPr/>
              <p:nvPr/>
            </p:nvSpPr>
            <p:spPr bwMode="auto">
              <a:xfrm>
                <a:off x="696381" y="533380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JMP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1399105" y="569388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52" name="矩形 15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51" name="矩形 150"/>
              <p:cNvSpPr/>
              <p:nvPr/>
            </p:nvSpPr>
            <p:spPr bwMode="auto">
              <a:xfrm>
                <a:off x="696381" y="569277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RET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067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Control Instructions</a:t>
            </a:r>
            <a:endParaRPr lang="zh-CN" altLang="en-US" dirty="0">
              <a:solidFill>
                <a:srgbClr val="003399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CBB7B-8F77-4532-AF3B-692F6833BD27}" type="datetime1">
              <a:rPr lang="zh-CN" altLang="en-US" smtClean="0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41A33-B750-4E2E-A7AE-D936BE1FEF48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104" name="矩形 103"/>
          <p:cNvSpPr/>
          <p:nvPr/>
        </p:nvSpPr>
        <p:spPr bwMode="auto">
          <a:xfrm>
            <a:off x="232668" y="1124744"/>
            <a:ext cx="8659812" cy="4968552"/>
          </a:xfrm>
          <a:prstGeom prst="rect">
            <a:avLst/>
          </a:prstGeom>
          <a:solidFill>
            <a:srgbClr val="FF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244144" y="5450550"/>
            <a:ext cx="6450116" cy="541667"/>
            <a:chOff x="381000" y="3212976"/>
            <a:chExt cx="2868712" cy="288000"/>
          </a:xfrm>
        </p:grpSpPr>
        <p:sp>
          <p:nvSpPr>
            <p:cNvPr id="212" name="矩形 211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矩形 212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矩形 213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矩形 214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矩形 215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7" name="矩形 216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8" name="矩形 217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9" name="矩形 218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20" name="矩形 219"/>
            <p:cNvSpPr/>
            <p:nvPr/>
          </p:nvSpPr>
          <p:spPr bwMode="auto">
            <a:xfrm>
              <a:off x="1809712" y="3212976"/>
              <a:ext cx="144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TrapVector8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6" name="矩形 105"/>
          <p:cNvSpPr/>
          <p:nvPr/>
        </p:nvSpPr>
        <p:spPr bwMode="auto">
          <a:xfrm>
            <a:off x="664114" y="5448477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TRAP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244144" y="1252106"/>
            <a:ext cx="6453289" cy="947962"/>
            <a:chOff x="345016" y="2996952"/>
            <a:chExt cx="2870123" cy="504024"/>
          </a:xfrm>
        </p:grpSpPr>
        <p:grpSp>
          <p:nvGrpSpPr>
            <p:cNvPr id="186" name="组合 185"/>
            <p:cNvGrpSpPr/>
            <p:nvPr/>
          </p:nvGrpSpPr>
          <p:grpSpPr>
            <a:xfrm>
              <a:off x="345016" y="3212976"/>
              <a:ext cx="2870123" cy="288000"/>
              <a:chOff x="381000" y="3212976"/>
              <a:chExt cx="2870123" cy="288000"/>
            </a:xfrm>
          </p:grpSpPr>
          <p:sp>
            <p:nvSpPr>
              <p:cNvPr id="204" name="矩形 20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05" name="矩形 20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sz="200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06" name="矩形 20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1" baseline="0" dirty="0">
                    <a:solidFill>
                      <a:schemeClr val="bg1"/>
                    </a:solidFill>
                    <a:latin typeface="Arial" charset="0"/>
                  </a:rPr>
                  <a:t>0</a:t>
                </a:r>
                <a:endPara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矩形 20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="1" baseline="0" dirty="0">
                    <a:solidFill>
                      <a:schemeClr val="bg1"/>
                    </a:solidFill>
                    <a:latin typeface="Arial" charset="0"/>
                  </a:rPr>
                  <a:t>0</a:t>
                </a:r>
                <a:endPara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矩形 207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n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矩形 208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z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矩形 209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p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11" name="矩形 21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PCoffset9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7" name="组合 186"/>
            <p:cNvGrpSpPr/>
            <p:nvPr/>
          </p:nvGrpSpPr>
          <p:grpSpPr>
            <a:xfrm>
              <a:off x="345016" y="2996952"/>
              <a:ext cx="2858832" cy="201861"/>
              <a:chOff x="395536" y="2924976"/>
              <a:chExt cx="2858832" cy="288000"/>
            </a:xfrm>
          </p:grpSpPr>
          <p:sp>
            <p:nvSpPr>
              <p:cNvPr id="188" name="矩形 187"/>
              <p:cNvSpPr/>
              <p:nvPr/>
            </p:nvSpPr>
            <p:spPr bwMode="auto">
              <a:xfrm>
                <a:off x="39553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15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矩形 188"/>
              <p:cNvSpPr/>
              <p:nvPr/>
            </p:nvSpPr>
            <p:spPr bwMode="auto">
              <a:xfrm>
                <a:off x="57412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14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0" name="矩形 189"/>
              <p:cNvSpPr/>
              <p:nvPr/>
            </p:nvSpPr>
            <p:spPr bwMode="auto">
              <a:xfrm>
                <a:off x="75271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13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1" name="矩形 190"/>
              <p:cNvSpPr/>
              <p:nvPr/>
            </p:nvSpPr>
            <p:spPr bwMode="auto">
              <a:xfrm>
                <a:off x="93130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12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 bwMode="auto">
              <a:xfrm>
                <a:off x="110989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11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3" name="矩形 192"/>
              <p:cNvSpPr/>
              <p:nvPr/>
            </p:nvSpPr>
            <p:spPr bwMode="auto">
              <a:xfrm>
                <a:off x="1288481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10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4" name="矩形 193"/>
              <p:cNvSpPr/>
              <p:nvPr/>
            </p:nvSpPr>
            <p:spPr bwMode="auto">
              <a:xfrm>
                <a:off x="1467070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9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5" name="矩形 194"/>
              <p:cNvSpPr/>
              <p:nvPr/>
            </p:nvSpPr>
            <p:spPr bwMode="auto">
              <a:xfrm>
                <a:off x="1645659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8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6" name="矩形 195"/>
              <p:cNvSpPr/>
              <p:nvPr/>
            </p:nvSpPr>
            <p:spPr bwMode="auto">
              <a:xfrm>
                <a:off x="182424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7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7" name="矩形 196"/>
              <p:cNvSpPr/>
              <p:nvPr/>
            </p:nvSpPr>
            <p:spPr bwMode="auto">
              <a:xfrm>
                <a:off x="2002837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6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8" name="矩形 197"/>
              <p:cNvSpPr/>
              <p:nvPr/>
            </p:nvSpPr>
            <p:spPr bwMode="auto">
              <a:xfrm>
                <a:off x="2181426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5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9" name="矩形 198"/>
              <p:cNvSpPr/>
              <p:nvPr/>
            </p:nvSpPr>
            <p:spPr bwMode="auto">
              <a:xfrm>
                <a:off x="2360015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4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矩形 199"/>
              <p:cNvSpPr/>
              <p:nvPr/>
            </p:nvSpPr>
            <p:spPr bwMode="auto">
              <a:xfrm>
                <a:off x="2538604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3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矩形 200"/>
              <p:cNvSpPr/>
              <p:nvPr/>
            </p:nvSpPr>
            <p:spPr bwMode="auto">
              <a:xfrm>
                <a:off x="2717193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2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2" name="矩形 201"/>
              <p:cNvSpPr/>
              <p:nvPr/>
            </p:nvSpPr>
            <p:spPr bwMode="auto">
              <a:xfrm>
                <a:off x="2895782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2000" baseline="0" dirty="0">
                    <a:latin typeface="Arial" charset="0"/>
                  </a:rPr>
                  <a:t>1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3" name="矩形 202"/>
              <p:cNvSpPr/>
              <p:nvPr/>
            </p:nvSpPr>
            <p:spPr bwMode="auto">
              <a:xfrm>
                <a:off x="3074368" y="2924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  <p:grpSp>
        <p:nvGrpSpPr>
          <p:cNvPr id="109" name="组合 108"/>
          <p:cNvGrpSpPr/>
          <p:nvPr/>
        </p:nvGrpSpPr>
        <p:grpSpPr>
          <a:xfrm>
            <a:off x="2244144" y="2251160"/>
            <a:ext cx="6459634" cy="541667"/>
            <a:chOff x="381000" y="3212976"/>
            <a:chExt cx="2872945" cy="288000"/>
          </a:xfrm>
        </p:grpSpPr>
        <p:sp>
          <p:nvSpPr>
            <p:cNvPr id="180" name="矩形 17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1" name="矩形 18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矩形 18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矩形 18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矩形 18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矩形 184"/>
            <p:cNvSpPr/>
            <p:nvPr/>
          </p:nvSpPr>
          <p:spPr bwMode="auto">
            <a:xfrm>
              <a:off x="1273945" y="3212976"/>
              <a:ext cx="19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PCoffset11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244144" y="2843918"/>
            <a:ext cx="6427902" cy="541667"/>
            <a:chOff x="381000" y="3212976"/>
            <a:chExt cx="2858832" cy="288000"/>
          </a:xfrm>
        </p:grpSpPr>
        <p:sp>
          <p:nvSpPr>
            <p:cNvPr id="166" name="矩形 16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7" name="矩形 16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矩形 16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矩形 16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矩形 16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1" name="矩形 17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2" name="矩形 17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 err="1">
                  <a:latin typeface="Arial" charset="0"/>
                </a:rPr>
                <a:t>BaseR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矩形 17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5" name="矩形 17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6" name="矩形 17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7" name="矩形 17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8" name="矩形 17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9" name="矩形 17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244144" y="3436676"/>
            <a:ext cx="6427902" cy="541667"/>
            <a:chOff x="381000" y="3212976"/>
            <a:chExt cx="2858832" cy="288000"/>
          </a:xfrm>
        </p:grpSpPr>
        <p:sp>
          <p:nvSpPr>
            <p:cNvPr id="150" name="矩形 14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矩形 15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2" name="矩形 15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矩形 15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矩形 15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5" name="矩形 15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6" name="矩形 15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7" name="矩形 15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8" name="矩形 15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9" name="矩形 15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0" name="矩形 15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1" name="矩形 16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2" name="矩形 16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3" name="矩形 16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4" name="矩形 16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5" name="矩形 16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664114" y="1653225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baseline="0" dirty="0">
                <a:solidFill>
                  <a:schemeClr val="accent1"/>
                </a:solidFill>
                <a:latin typeface="Arial" charset="0"/>
              </a:rPr>
              <a:t>BR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sp>
        <p:nvSpPr>
          <p:cNvPr id="113" name="矩形 112"/>
          <p:cNvSpPr/>
          <p:nvPr/>
        </p:nvSpPr>
        <p:spPr bwMode="auto">
          <a:xfrm>
            <a:off x="664114" y="2840811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JSRR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矩形 113"/>
          <p:cNvSpPr/>
          <p:nvPr/>
        </p:nvSpPr>
        <p:spPr bwMode="auto">
          <a:xfrm>
            <a:off x="664114" y="3434604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RTI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矩形 114"/>
          <p:cNvSpPr/>
          <p:nvPr/>
        </p:nvSpPr>
        <p:spPr bwMode="auto">
          <a:xfrm>
            <a:off x="664114" y="2255830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JSR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6" name="组合 115"/>
          <p:cNvGrpSpPr/>
          <p:nvPr/>
        </p:nvGrpSpPr>
        <p:grpSpPr>
          <a:xfrm>
            <a:off x="2244144" y="4031385"/>
            <a:ext cx="6427902" cy="541667"/>
            <a:chOff x="381000" y="3212976"/>
            <a:chExt cx="2858832" cy="288000"/>
          </a:xfrm>
        </p:grpSpPr>
        <p:sp>
          <p:nvSpPr>
            <p:cNvPr id="136" name="矩形 135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矩形 136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矩形 137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矩形 138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矩形 139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1" name="矩形 140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2" name="矩形 141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3" name="矩形 142"/>
            <p:cNvSpPr/>
            <p:nvPr/>
          </p:nvSpPr>
          <p:spPr bwMode="auto">
            <a:xfrm>
              <a:off x="1631123" y="3212976"/>
              <a:ext cx="54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 err="1">
                  <a:latin typeface="Arial" charset="0"/>
                </a:rPr>
                <a:t>BaseR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矩形 143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5" name="矩形 144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6" name="矩形 145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7" name="矩形 146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8" name="矩形 147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49" name="矩形 148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7" name="矩形 116"/>
          <p:cNvSpPr/>
          <p:nvPr/>
        </p:nvSpPr>
        <p:spPr bwMode="auto">
          <a:xfrm>
            <a:off x="664114" y="4029312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baseline="0" dirty="0">
                <a:solidFill>
                  <a:schemeClr val="accent1"/>
                </a:solidFill>
                <a:latin typeface="Arial" charset="0"/>
              </a:rPr>
              <a:t>JMP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Arial" charset="0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2244144" y="4624020"/>
            <a:ext cx="6427902" cy="541667"/>
            <a:chOff x="381000" y="3212976"/>
            <a:chExt cx="2858832" cy="288000"/>
          </a:xfrm>
        </p:grpSpPr>
        <p:sp>
          <p:nvSpPr>
            <p:cNvPr id="120" name="矩形 119"/>
            <p:cNvSpPr/>
            <p:nvPr/>
          </p:nvSpPr>
          <p:spPr bwMode="auto">
            <a:xfrm>
              <a:off x="381000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矩形 120"/>
            <p:cNvSpPr/>
            <p:nvPr/>
          </p:nvSpPr>
          <p:spPr bwMode="auto">
            <a:xfrm>
              <a:off x="559589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solidFill>
                    <a:schemeClr val="bg1"/>
                  </a:solidFill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矩形 121"/>
            <p:cNvSpPr/>
            <p:nvPr/>
          </p:nvSpPr>
          <p:spPr bwMode="auto">
            <a:xfrm>
              <a:off x="738178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矩形 122"/>
            <p:cNvSpPr/>
            <p:nvPr/>
          </p:nvSpPr>
          <p:spPr bwMode="auto">
            <a:xfrm>
              <a:off x="916767" y="3212976"/>
              <a:ext cx="180000" cy="2880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baseline="0" dirty="0">
                  <a:solidFill>
                    <a:schemeClr val="bg1"/>
                  </a:solidFill>
                  <a:latin typeface="Arial" charset="0"/>
                </a:rPr>
                <a:t>0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矩形 123"/>
            <p:cNvSpPr/>
            <p:nvPr/>
          </p:nvSpPr>
          <p:spPr bwMode="auto">
            <a:xfrm>
              <a:off x="109535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5" name="矩形 124"/>
            <p:cNvSpPr/>
            <p:nvPr/>
          </p:nvSpPr>
          <p:spPr bwMode="auto">
            <a:xfrm>
              <a:off x="1273945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1452534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7" name="矩形 126"/>
            <p:cNvSpPr/>
            <p:nvPr/>
          </p:nvSpPr>
          <p:spPr bwMode="auto">
            <a:xfrm>
              <a:off x="1631123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矩形 127"/>
            <p:cNvSpPr/>
            <p:nvPr/>
          </p:nvSpPr>
          <p:spPr bwMode="auto">
            <a:xfrm>
              <a:off x="1809712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矩形 128"/>
            <p:cNvSpPr/>
            <p:nvPr/>
          </p:nvSpPr>
          <p:spPr bwMode="auto">
            <a:xfrm>
              <a:off x="1988301" y="3212976"/>
              <a:ext cx="180000" cy="288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aseline="0" dirty="0">
                  <a:latin typeface="Arial" charset="0"/>
                </a:rPr>
                <a:t>1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矩形 129"/>
            <p:cNvSpPr/>
            <p:nvPr/>
          </p:nvSpPr>
          <p:spPr bwMode="auto">
            <a:xfrm>
              <a:off x="2166890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1" name="矩形 130"/>
            <p:cNvSpPr/>
            <p:nvPr/>
          </p:nvSpPr>
          <p:spPr bwMode="auto">
            <a:xfrm>
              <a:off x="2345479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2" name="矩形 131"/>
            <p:cNvSpPr/>
            <p:nvPr/>
          </p:nvSpPr>
          <p:spPr bwMode="auto">
            <a:xfrm>
              <a:off x="2524068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3" name="矩形 132"/>
            <p:cNvSpPr/>
            <p:nvPr/>
          </p:nvSpPr>
          <p:spPr bwMode="auto">
            <a:xfrm>
              <a:off x="2702657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4" name="矩形 133"/>
            <p:cNvSpPr/>
            <p:nvPr/>
          </p:nvSpPr>
          <p:spPr bwMode="auto">
            <a:xfrm>
              <a:off x="2881246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35" name="矩形 134"/>
            <p:cNvSpPr/>
            <p:nvPr/>
          </p:nvSpPr>
          <p:spPr bwMode="auto">
            <a:xfrm>
              <a:off x="3059832" y="3212976"/>
              <a:ext cx="180000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0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9" name="矩形 118"/>
          <p:cNvSpPr/>
          <p:nvPr/>
        </p:nvSpPr>
        <p:spPr bwMode="auto">
          <a:xfrm>
            <a:off x="664114" y="4621948"/>
            <a:ext cx="1426143" cy="54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aseline="0" dirty="0">
                <a:latin typeface="Arial" charset="0"/>
              </a:rPr>
              <a:t>RET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387840-CA8F-45C3-89D3-F74A1F707B89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9A55FC-97B4-4BCA-A2FB-C0C85892D47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Condition Codes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tabLst>
                <a:tab pos="5715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LC-3 has three </a:t>
            </a:r>
            <a:r>
              <a:rPr lang="en-US" altLang="zh-CN" dirty="0">
                <a:solidFill>
                  <a:srgbClr val="009900"/>
                </a:solidFill>
                <a:ea typeface="宋体" panose="02010600030101010101" pitchFamily="2" charset="-122"/>
              </a:rPr>
              <a:t>condition code</a:t>
            </a:r>
            <a:r>
              <a:rPr lang="en-US" altLang="zh-CN" dirty="0">
                <a:ea typeface="宋体" panose="02010600030101010101" pitchFamily="2" charset="-122"/>
              </a:rPr>
              <a:t> registers: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 dirty="0">
                <a:solidFill>
                  <a:srgbClr val="CE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N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-- negative</a:t>
            </a:r>
            <a:b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en-US" altLang="zh-CN" dirty="0">
                <a:solidFill>
                  <a:srgbClr val="CE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Z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-- zero</a:t>
            </a:r>
            <a:b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	</a:t>
            </a:r>
            <a:r>
              <a:rPr lang="en-US" altLang="zh-CN" dirty="0">
                <a:solidFill>
                  <a:srgbClr val="CE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-- positive (greater than zero)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571500" algn="l"/>
              </a:tabLst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5715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Set by any instruction that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writes a value</a:t>
            </a:r>
            <a:r>
              <a:rPr lang="en-US" altLang="zh-CN" dirty="0">
                <a:ea typeface="宋体" panose="02010600030101010101" pitchFamily="2" charset="-122"/>
              </a:rPr>
              <a:t> to a register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(ADD, AND, NOT, LD, LDR, LDI, LEA)</a:t>
            </a:r>
          </a:p>
          <a:p>
            <a:pPr marL="0" indent="0">
              <a:buFont typeface="Wingdings" panose="05000000000000000000" pitchFamily="2" charset="2"/>
              <a:buNone/>
              <a:tabLst>
                <a:tab pos="571500" algn="l"/>
              </a:tabLst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  <a:tabLst>
                <a:tab pos="571500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Exactly </a:t>
            </a:r>
            <a:r>
              <a:rPr lang="en-US" altLang="zh-CN" u="sng" dirty="0">
                <a:ea typeface="宋体" panose="02010600030101010101" pitchFamily="2" charset="-122"/>
              </a:rPr>
              <a:t>one</a:t>
            </a:r>
            <a:r>
              <a:rPr lang="en-US" altLang="zh-CN" dirty="0">
                <a:ea typeface="宋体" panose="02010600030101010101" pitchFamily="2" charset="-122"/>
              </a:rPr>
              <a:t> will be set at all times</a:t>
            </a:r>
          </a:p>
          <a:p>
            <a:pPr marL="576263" lvl="1" indent="-234950">
              <a:tabLst>
                <a:tab pos="571500" algn="l"/>
              </a:tabLst>
            </a:pPr>
            <a:r>
              <a:rPr lang="en-US" altLang="zh-CN" dirty="0"/>
              <a:t>Based on the last instruction that altered a register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136986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1276899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41790" y="19239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7CA1ABF6-512F-4E23-8BED-97B5C396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17189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Control Instructions Overview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B90F23FD-87CF-4514-9F1B-7A22DB09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078929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D063DF9-A08E-4271-8E45-8D82510F001A}"/>
              </a:ext>
            </a:extLst>
          </p:cNvPr>
          <p:cNvCxnSpPr/>
          <p:nvPr/>
        </p:nvCxnSpPr>
        <p:spPr>
          <a:xfrm>
            <a:off x="441790" y="272595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">
            <a:extLst>
              <a:ext uri="{FF2B5EF4-FFF2-40B4-BE49-F238E27FC236}">
                <a16:creationId xmlns:a16="http://schemas.microsoft.com/office/drawing/2014/main" id="{992D6025-C1FE-4145-818B-1BAF735D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880959"/>
            <a:ext cx="7418983" cy="770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B6D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Conditional Branch Instruction and Loop Control Example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5492AE36-B4D1-4EC1-8F5F-D762EDC5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954192"/>
            <a:ext cx="611764" cy="624357"/>
          </a:xfrm>
          <a:prstGeom prst="rect">
            <a:avLst/>
          </a:prstGeom>
          <a:solidFill>
            <a:srgbClr val="4B6DB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02130A7-98BD-4448-9D19-CC61B0CAC32A}"/>
              </a:ext>
            </a:extLst>
          </p:cNvPr>
          <p:cNvCxnSpPr/>
          <p:nvPr/>
        </p:nvCxnSpPr>
        <p:spPr>
          <a:xfrm>
            <a:off x="441790" y="360121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">
            <a:extLst>
              <a:ext uri="{FF2B5EF4-FFF2-40B4-BE49-F238E27FC236}">
                <a16:creationId xmlns:a16="http://schemas.microsoft.com/office/drawing/2014/main" id="{11AF7488-951F-44E9-95DD-D797BE05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3899757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Jump &amp; TRAP Instruction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2D153A1E-D5BA-47B5-AC4C-18C6BFB2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3806791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91BA157-4AE6-4F73-B007-1B18D2FEB5BA}"/>
              </a:ext>
            </a:extLst>
          </p:cNvPr>
          <p:cNvCxnSpPr/>
          <p:nvPr/>
        </p:nvCxnSpPr>
        <p:spPr>
          <a:xfrm>
            <a:off x="441790" y="445381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7">
            <a:extLst>
              <a:ext uri="{FF2B5EF4-FFF2-40B4-BE49-F238E27FC236}">
                <a16:creationId xmlns:a16="http://schemas.microsoft.com/office/drawing/2014/main" id="{0D7DF76F-F355-46EB-91F2-3633C435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4747153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82DD75B4-06C8-4C5A-BAAC-D44C2B0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465418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7BA0EB1-A160-4151-9580-BE1F360F8F0F}"/>
              </a:ext>
            </a:extLst>
          </p:cNvPr>
          <p:cNvCxnSpPr/>
          <p:nvPr/>
        </p:nvCxnSpPr>
        <p:spPr>
          <a:xfrm>
            <a:off x="441790" y="530120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Others_2">
            <a:extLst>
              <a:ext uri="{FF2B5EF4-FFF2-40B4-BE49-F238E27FC236}">
                <a16:creationId xmlns:a16="http://schemas.microsoft.com/office/drawing/2014/main" id="{69A31DFF-EB4B-46D0-BF99-3CFD38C055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285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1A4855-B873-4A2F-B3CB-A1D28A1A4A98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 dirty="0">
              <a:ea typeface="宋体" panose="02010600030101010101" pitchFamily="2" charset="-122"/>
            </a:endParaRPr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4F4690-4C1D-4888-9821-D5105919E4BA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399"/>
                </a:solidFill>
              </a:rPr>
              <a:t>Conditional </a:t>
            </a:r>
            <a:r>
              <a:rPr lang="en-US" altLang="zh-CN" dirty="0">
                <a:ea typeface="宋体" panose="02010600030101010101" pitchFamily="2" charset="-122"/>
              </a:rPr>
              <a:t>Branch Instruction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Branch specifies one or more condition codes.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If the specified bit is set, the branch is taken.</a:t>
            </a:r>
          </a:p>
          <a:p>
            <a:pPr marL="576263" lvl="1" indent="-234950">
              <a:spcBef>
                <a:spcPct val="50000"/>
              </a:spcBef>
            </a:pPr>
            <a:r>
              <a:rPr lang="en-US" altLang="zh-CN" dirty="0"/>
              <a:t>PC-relative addressing:</a:t>
            </a:r>
            <a:br>
              <a:rPr lang="en-US" altLang="zh-CN" dirty="0"/>
            </a:br>
            <a:r>
              <a:rPr lang="en-US" altLang="zh-CN" dirty="0">
                <a:solidFill>
                  <a:srgbClr val="CE0000"/>
                </a:solidFill>
              </a:rPr>
              <a:t>target address</a:t>
            </a:r>
            <a:r>
              <a:rPr lang="en-US" altLang="zh-CN" dirty="0"/>
              <a:t> is made by adding signed offset (IR[8:0])</a:t>
            </a:r>
            <a:br>
              <a:rPr lang="en-US" altLang="zh-CN" dirty="0"/>
            </a:br>
            <a:r>
              <a:rPr lang="en-US" altLang="zh-CN" dirty="0"/>
              <a:t>to current PC.</a:t>
            </a:r>
          </a:p>
          <a:p>
            <a:pPr marL="576263" lvl="1" indent="-234950">
              <a:spcBef>
                <a:spcPct val="50000"/>
              </a:spcBef>
            </a:pPr>
            <a:r>
              <a:rPr lang="en-US" altLang="zh-CN" dirty="0"/>
              <a:t>Note: PC has already been incremented by FETCH stage.</a:t>
            </a:r>
          </a:p>
          <a:p>
            <a:pPr marL="576263" lvl="1" indent="-234950">
              <a:spcBef>
                <a:spcPct val="50000"/>
              </a:spcBef>
            </a:pPr>
            <a:r>
              <a:rPr lang="en-US" altLang="zh-CN" dirty="0"/>
              <a:t>Note: Target must be within 256 words of BR instruction.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If the branch is not taken, the next sequential instruction is executed.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F0A2E-9391-4BC1-A5EC-D871430C3202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507E0F-BD6F-43BD-B151-6D5450C6995B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BR (PC-Relative)</a:t>
            </a: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2341984" y="6155581"/>
            <a:ext cx="3886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i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What happens if bits [11:9] are all zero?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b="0" i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What happens if bits [11:9] are all one?</a:t>
            </a:r>
          </a:p>
        </p:txBody>
      </p:sp>
      <p:pic>
        <p:nvPicPr>
          <p:cNvPr id="52230" name="Picture 4" descr="ch05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2024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组合 98"/>
          <p:cNvGrpSpPr/>
          <p:nvPr/>
        </p:nvGrpSpPr>
        <p:grpSpPr>
          <a:xfrm>
            <a:off x="755576" y="1988840"/>
            <a:ext cx="7707290" cy="3933416"/>
            <a:chOff x="467544" y="1919902"/>
            <a:chExt cx="7707290" cy="3933416"/>
          </a:xfrm>
        </p:grpSpPr>
        <p:sp>
          <p:nvSpPr>
            <p:cNvPr id="175" name="矩形 174"/>
            <p:cNvSpPr/>
            <p:nvPr/>
          </p:nvSpPr>
          <p:spPr bwMode="auto">
            <a:xfrm>
              <a:off x="2147128" y="5099536"/>
              <a:ext cx="1585364" cy="4293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aseline="0" dirty="0">
                  <a:latin typeface="Arial" charset="0"/>
                </a:rPr>
                <a:t>taken =</a:t>
              </a:r>
              <a:r>
                <a:rPr lang="zh-CN" altLang="en-US" baseline="0" dirty="0">
                  <a:latin typeface="Arial" charset="0"/>
                </a:rPr>
                <a:t>“</a:t>
              </a:r>
              <a:r>
                <a:rPr lang="en-US" altLang="zh-CN" baseline="0" dirty="0">
                  <a:latin typeface="Arial" charset="0"/>
                </a:rPr>
                <a:t>yes</a:t>
              </a:r>
              <a:r>
                <a:rPr lang="zh-CN" altLang="en-US" baseline="0" dirty="0">
                  <a:latin typeface="Arial" charset="0"/>
                </a:rPr>
                <a:t>”</a:t>
              </a:r>
              <a:endParaRPr kumimoji="0" lang="zh-CN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851920" y="4077072"/>
              <a:ext cx="1773164" cy="611872"/>
              <a:chOff x="4671044" y="5013176"/>
              <a:chExt cx="1485948" cy="494110"/>
            </a:xfrm>
          </p:grpSpPr>
          <p:sp>
            <p:nvSpPr>
              <p:cNvPr id="12" name="流程图: 手动操作 11"/>
              <p:cNvSpPr/>
              <p:nvPr/>
            </p:nvSpPr>
            <p:spPr bwMode="auto">
              <a:xfrm>
                <a:off x="4671044" y="5022164"/>
                <a:ext cx="1485948" cy="485122"/>
              </a:xfrm>
              <a:prstGeom prst="flowChartManualOperation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3200" baseline="0" dirty="0">
                    <a:latin typeface="Arial" charset="0"/>
                  </a:rPr>
                  <a:t>+</a:t>
                </a:r>
                <a:endParaRPr kumimoji="0" lang="zh-C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14" name="流程图: 合并 13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直接连接符 15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2" name="矩形 1"/>
            <p:cNvSpPr/>
            <p:nvPr/>
          </p:nvSpPr>
          <p:spPr bwMode="auto">
            <a:xfrm>
              <a:off x="5724128" y="2492896"/>
              <a:ext cx="2450706" cy="31777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" name="梯形 3"/>
            <p:cNvSpPr/>
            <p:nvPr/>
          </p:nvSpPr>
          <p:spPr bwMode="auto">
            <a:xfrm>
              <a:off x="4046633" y="5278170"/>
              <a:ext cx="1368378" cy="468933"/>
            </a:xfrm>
            <a:prstGeom prst="trapezoid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PCMUX</a:t>
              </a:r>
              <a:endParaRPr kumimoji="0" lang="zh-CN" altLang="en-US" sz="24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52276" name="组合 52275"/>
            <p:cNvGrpSpPr/>
            <p:nvPr/>
          </p:nvGrpSpPr>
          <p:grpSpPr>
            <a:xfrm>
              <a:off x="467544" y="2204864"/>
              <a:ext cx="2880320" cy="3168352"/>
              <a:chOff x="251520" y="2780928"/>
              <a:chExt cx="2880320" cy="3168352"/>
            </a:xfrm>
          </p:grpSpPr>
          <p:grpSp>
            <p:nvGrpSpPr>
              <p:cNvPr id="52235" name="组合 52234"/>
              <p:cNvGrpSpPr/>
              <p:nvPr/>
            </p:nvGrpSpPr>
            <p:grpSpPr>
              <a:xfrm>
                <a:off x="755576" y="4645647"/>
                <a:ext cx="1285228" cy="1303633"/>
                <a:chOff x="771435" y="4505240"/>
                <a:chExt cx="1285228" cy="1303633"/>
              </a:xfrm>
            </p:grpSpPr>
            <p:grpSp>
              <p:nvGrpSpPr>
                <p:cNvPr id="52232" name="组合 52231"/>
                <p:cNvGrpSpPr/>
                <p:nvPr/>
              </p:nvGrpSpPr>
              <p:grpSpPr>
                <a:xfrm flipV="1">
                  <a:off x="771435" y="4505240"/>
                  <a:ext cx="1285228" cy="1303633"/>
                  <a:chOff x="2555776" y="3041410"/>
                  <a:chExt cx="3252848" cy="3267910"/>
                </a:xfrm>
                <a:solidFill>
                  <a:schemeClr val="bg1"/>
                </a:solidFill>
              </p:grpSpPr>
              <p:sp>
                <p:nvSpPr>
                  <p:cNvPr id="72" name="弧形 71"/>
                  <p:cNvSpPr/>
                  <p:nvPr/>
                </p:nvSpPr>
                <p:spPr bwMode="auto">
                  <a:xfrm flipH="1">
                    <a:off x="3563888" y="3041410"/>
                    <a:ext cx="2244736" cy="3267910"/>
                  </a:xfrm>
                  <a:prstGeom prst="arc">
                    <a:avLst>
                      <a:gd name="adj1" fmla="val 17329235"/>
                      <a:gd name="adj2" fmla="val 67716"/>
                    </a:avLst>
                  </a:prstGeom>
                  <a:grp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3" name="弧形 72"/>
                  <p:cNvSpPr/>
                  <p:nvPr/>
                </p:nvSpPr>
                <p:spPr bwMode="auto">
                  <a:xfrm>
                    <a:off x="2555776" y="3041410"/>
                    <a:ext cx="2244736" cy="3267910"/>
                  </a:xfrm>
                  <a:prstGeom prst="arc">
                    <a:avLst>
                      <a:gd name="adj1" fmla="val 17329235"/>
                      <a:gd name="adj2" fmla="val 67716"/>
                    </a:avLst>
                  </a:prstGeom>
                  <a:grp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2233" name="弧形 52232"/>
                <p:cNvSpPr/>
                <p:nvPr/>
              </p:nvSpPr>
              <p:spPr bwMode="auto">
                <a:xfrm flipV="1">
                  <a:off x="1169748" y="4982803"/>
                  <a:ext cx="488601" cy="318405"/>
                </a:xfrm>
                <a:prstGeom prst="arc">
                  <a:avLst>
                    <a:gd name="adj1" fmla="val 11015866"/>
                    <a:gd name="adj2" fmla="val 21453458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52275" name="组合 52274"/>
              <p:cNvGrpSpPr/>
              <p:nvPr/>
            </p:nvGrpSpPr>
            <p:grpSpPr>
              <a:xfrm>
                <a:off x="251520" y="2780928"/>
                <a:ext cx="2880320" cy="2651221"/>
                <a:chOff x="251520" y="2780928"/>
                <a:chExt cx="2880320" cy="2651221"/>
              </a:xfrm>
            </p:grpSpPr>
            <p:sp>
              <p:nvSpPr>
                <p:cNvPr id="5" name="矩形 4"/>
                <p:cNvSpPr/>
                <p:nvPr/>
              </p:nvSpPr>
              <p:spPr bwMode="auto">
                <a:xfrm>
                  <a:off x="683568" y="2780928"/>
                  <a:ext cx="504056" cy="292699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 bwMode="auto">
                <a:xfrm>
                  <a:off x="1187624" y="2780928"/>
                  <a:ext cx="216024" cy="292699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8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N</a:t>
                  </a:r>
                  <a:endParaRPr kumimoji="0" lang="zh-CN" altLang="en-US" sz="1800" b="1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1835696" y="2780928"/>
                  <a:ext cx="1296144" cy="291600"/>
                </a:xfrm>
                <a:prstGeom prst="rect">
                  <a:avLst/>
                </a:prstGeom>
                <a:solidFill>
                  <a:srgbClr val="996633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1403648" y="2780928"/>
                  <a:ext cx="216024" cy="292699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8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Z</a:t>
                  </a:r>
                  <a:endParaRPr kumimoji="0" lang="zh-CN" altLang="en-US" sz="1800" b="1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1619672" y="2780928"/>
                  <a:ext cx="216024" cy="292699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8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P</a:t>
                  </a:r>
                  <a:endParaRPr kumimoji="0" lang="zh-CN" altLang="en-US" sz="1800" b="1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17" name="肘形连接符 16"/>
                <p:cNvCxnSpPr/>
                <p:nvPr/>
              </p:nvCxnSpPr>
              <p:spPr bwMode="auto">
                <a:xfrm rot="5400000">
                  <a:off x="255501" y="3430063"/>
                  <a:ext cx="1399811" cy="640364"/>
                </a:xfrm>
                <a:prstGeom prst="bentConnector3">
                  <a:avLst>
                    <a:gd name="adj1" fmla="val 20449"/>
                  </a:avLst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3" name="肘形连接符 32"/>
                <p:cNvCxnSpPr/>
                <p:nvPr/>
              </p:nvCxnSpPr>
              <p:spPr bwMode="auto">
                <a:xfrm rot="16200000" flipH="1">
                  <a:off x="1373141" y="3428172"/>
                  <a:ext cx="1368152" cy="659062"/>
                </a:xfrm>
                <a:prstGeom prst="bentConnector3">
                  <a:avLst>
                    <a:gd name="adj1" fmla="val 21357"/>
                  </a:avLst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40" name="组合 39"/>
                <p:cNvGrpSpPr/>
                <p:nvPr/>
              </p:nvGrpSpPr>
              <p:grpSpPr>
                <a:xfrm>
                  <a:off x="251520" y="3429000"/>
                  <a:ext cx="472144" cy="1359782"/>
                  <a:chOff x="251520" y="4144413"/>
                  <a:chExt cx="472144" cy="1359782"/>
                </a:xfrm>
              </p:grpSpPr>
              <p:sp>
                <p:nvSpPr>
                  <p:cNvPr id="45" name="矩形 44"/>
                  <p:cNvSpPr/>
                  <p:nvPr/>
                </p:nvSpPr>
                <p:spPr bwMode="auto">
                  <a:xfrm>
                    <a:off x="287524" y="4144413"/>
                    <a:ext cx="216024" cy="2926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1080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N</a:t>
                    </a:r>
                    <a:endParaRPr kumimoji="0" lang="zh-CN" altLang="en-US" sz="18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29" name="直接箭头连接符 28"/>
                  <p:cNvCxnSpPr/>
                  <p:nvPr/>
                </p:nvCxnSpPr>
                <p:spPr bwMode="auto">
                  <a:xfrm flipH="1">
                    <a:off x="395536" y="4703626"/>
                    <a:ext cx="0" cy="45356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" name="流程图: 延期 5"/>
                  <p:cNvSpPr/>
                  <p:nvPr/>
                </p:nvSpPr>
                <p:spPr bwMode="auto">
                  <a:xfrm rot="5400000" flipV="1">
                    <a:off x="350094" y="5130626"/>
                    <a:ext cx="347003" cy="400136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-25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6" name="矩形 35"/>
                  <p:cNvSpPr/>
                  <p:nvPr/>
                </p:nvSpPr>
                <p:spPr bwMode="auto">
                  <a:xfrm>
                    <a:off x="251520" y="4437112"/>
                    <a:ext cx="288032" cy="288032"/>
                  </a:xfrm>
                  <a:prstGeom prst="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1080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latin typeface="Arial" charset="0"/>
                      </a:rPr>
                      <a:t>0</a:t>
                    </a:r>
                    <a:endParaRPr kumimoji="0" lang="zh-CN" altLang="en-US" sz="18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1115616" y="3429000"/>
                  <a:ext cx="472144" cy="1359782"/>
                  <a:chOff x="251520" y="4144413"/>
                  <a:chExt cx="472144" cy="1359782"/>
                </a:xfrm>
              </p:grpSpPr>
              <p:sp>
                <p:nvSpPr>
                  <p:cNvPr id="54" name="矩形 53"/>
                  <p:cNvSpPr/>
                  <p:nvPr/>
                </p:nvSpPr>
                <p:spPr bwMode="auto">
                  <a:xfrm>
                    <a:off x="287524" y="4144413"/>
                    <a:ext cx="216024" cy="2926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1080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latin typeface="Arial" charset="0"/>
                      </a:rPr>
                      <a:t>Z</a:t>
                    </a:r>
                    <a:endParaRPr kumimoji="0" lang="zh-CN" altLang="en-US" sz="18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55" name="直接箭头连接符 54"/>
                  <p:cNvCxnSpPr/>
                  <p:nvPr/>
                </p:nvCxnSpPr>
                <p:spPr bwMode="auto">
                  <a:xfrm flipH="1">
                    <a:off x="395536" y="4703626"/>
                    <a:ext cx="0" cy="45356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56" name="流程图: 延期 55"/>
                  <p:cNvSpPr/>
                  <p:nvPr/>
                </p:nvSpPr>
                <p:spPr bwMode="auto">
                  <a:xfrm rot="5400000" flipV="1">
                    <a:off x="350094" y="5130626"/>
                    <a:ext cx="347003" cy="400136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-25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 bwMode="auto">
                  <a:xfrm>
                    <a:off x="251520" y="4437112"/>
                    <a:ext cx="288032" cy="288032"/>
                  </a:xfrm>
                  <a:prstGeom prst="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1080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latin typeface="Arial" charset="0"/>
                      </a:rPr>
                      <a:t>1</a:t>
                    </a:r>
                    <a:endParaRPr kumimoji="0" lang="zh-CN" altLang="en-US" sz="18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58" name="组合 57"/>
                <p:cNvGrpSpPr/>
                <p:nvPr/>
              </p:nvGrpSpPr>
              <p:grpSpPr>
                <a:xfrm>
                  <a:off x="1979712" y="3429000"/>
                  <a:ext cx="472144" cy="1359782"/>
                  <a:chOff x="251520" y="4144413"/>
                  <a:chExt cx="472144" cy="1359782"/>
                </a:xfrm>
              </p:grpSpPr>
              <p:sp>
                <p:nvSpPr>
                  <p:cNvPr id="59" name="矩形 58"/>
                  <p:cNvSpPr/>
                  <p:nvPr/>
                </p:nvSpPr>
                <p:spPr bwMode="auto">
                  <a:xfrm>
                    <a:off x="287524" y="4144413"/>
                    <a:ext cx="216024" cy="2926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1080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latin typeface="Arial" charset="0"/>
                      </a:rPr>
                      <a:t>P</a:t>
                    </a:r>
                    <a:endParaRPr kumimoji="0" lang="zh-CN" altLang="en-US" sz="18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cxnSp>
                <p:nvCxnSpPr>
                  <p:cNvPr id="60" name="直接箭头连接符 59"/>
                  <p:cNvCxnSpPr/>
                  <p:nvPr/>
                </p:nvCxnSpPr>
                <p:spPr bwMode="auto">
                  <a:xfrm flipH="1">
                    <a:off x="395536" y="4703626"/>
                    <a:ext cx="0" cy="45356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61" name="流程图: 延期 60"/>
                  <p:cNvSpPr/>
                  <p:nvPr/>
                </p:nvSpPr>
                <p:spPr bwMode="auto">
                  <a:xfrm rot="5400000" flipV="1">
                    <a:off x="350094" y="5130626"/>
                    <a:ext cx="347003" cy="400136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CN" altLang="en-US" sz="1800" b="0" i="0" u="none" strike="noStrike" cap="none" normalizeH="0" baseline="-2500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62" name="矩形 61"/>
                  <p:cNvSpPr/>
                  <p:nvPr/>
                </p:nvSpPr>
                <p:spPr bwMode="auto">
                  <a:xfrm>
                    <a:off x="251520" y="4437112"/>
                    <a:ext cx="288032" cy="288032"/>
                  </a:xfrm>
                  <a:prstGeom prst="rect">
                    <a:avLst/>
                  </a:prstGeom>
                  <a:solidFill>
                    <a:srgbClr val="FFC000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10800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latin typeface="Arial" charset="0"/>
                      </a:rPr>
                      <a:t>0</a:t>
                    </a:r>
                    <a:endParaRPr kumimoji="0" lang="zh-CN" altLang="en-US" sz="1800" b="1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  <p:cxnSp>
              <p:nvCxnSpPr>
                <p:cNvPr id="42" name="直接箭头连接符 41"/>
                <p:cNvCxnSpPr>
                  <a:stCxn id="23" idx="2"/>
                </p:cNvCxnSpPr>
                <p:nvPr/>
              </p:nvCxnSpPr>
              <p:spPr bwMode="auto">
                <a:xfrm>
                  <a:off x="1511660" y="3073627"/>
                  <a:ext cx="0" cy="1376522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2" name="直接箭头连接符 91"/>
                <p:cNvCxnSpPr/>
                <p:nvPr/>
              </p:nvCxnSpPr>
              <p:spPr bwMode="auto">
                <a:xfrm>
                  <a:off x="1389600" y="4781982"/>
                  <a:ext cx="0" cy="6480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2274" name="组合 52273"/>
                <p:cNvGrpSpPr/>
                <p:nvPr/>
              </p:nvGrpSpPr>
              <p:grpSpPr>
                <a:xfrm>
                  <a:off x="518032" y="4788783"/>
                  <a:ext cx="741600" cy="634997"/>
                  <a:chOff x="518032" y="4788783"/>
                  <a:chExt cx="741600" cy="634997"/>
                </a:xfrm>
              </p:grpSpPr>
              <p:cxnSp>
                <p:nvCxnSpPr>
                  <p:cNvPr id="52270" name="直接连接符 52269"/>
                  <p:cNvCxnSpPr>
                    <a:stCxn id="6" idx="3"/>
                  </p:cNvCxnSpPr>
                  <p:nvPr/>
                </p:nvCxnSpPr>
                <p:spPr bwMode="auto">
                  <a:xfrm flipH="1">
                    <a:off x="523595" y="4788783"/>
                    <a:ext cx="1" cy="3171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17" name="直接连接符 116"/>
                  <p:cNvCxnSpPr/>
                  <p:nvPr/>
                </p:nvCxnSpPr>
                <p:spPr bwMode="auto">
                  <a:xfrm rot="5400000" flipH="1">
                    <a:off x="888831" y="4728982"/>
                    <a:ext cx="1" cy="741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52273" name="直接箭头连接符 52272"/>
                  <p:cNvCxnSpPr/>
                  <p:nvPr/>
                </p:nvCxnSpPr>
                <p:spPr bwMode="auto">
                  <a:xfrm flipH="1">
                    <a:off x="1259632" y="5099780"/>
                    <a:ext cx="0" cy="324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grpSp>
              <p:nvGrpSpPr>
                <p:cNvPr id="121" name="组合 120"/>
                <p:cNvGrpSpPr/>
                <p:nvPr/>
              </p:nvGrpSpPr>
              <p:grpSpPr>
                <a:xfrm flipH="1">
                  <a:off x="1526144" y="4797152"/>
                  <a:ext cx="741600" cy="634997"/>
                  <a:chOff x="518032" y="4788783"/>
                  <a:chExt cx="741600" cy="634997"/>
                </a:xfrm>
              </p:grpSpPr>
              <p:cxnSp>
                <p:nvCxnSpPr>
                  <p:cNvPr id="122" name="直接连接符 121"/>
                  <p:cNvCxnSpPr/>
                  <p:nvPr/>
                </p:nvCxnSpPr>
                <p:spPr bwMode="auto">
                  <a:xfrm flipH="1">
                    <a:off x="523595" y="4788783"/>
                    <a:ext cx="1" cy="31719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3" name="直接连接符 122"/>
                  <p:cNvCxnSpPr/>
                  <p:nvPr/>
                </p:nvCxnSpPr>
                <p:spPr bwMode="auto">
                  <a:xfrm rot="5400000" flipH="1">
                    <a:off x="888831" y="4728982"/>
                    <a:ext cx="1" cy="74160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24" name="直接箭头连接符 123"/>
                  <p:cNvCxnSpPr/>
                  <p:nvPr/>
                </p:nvCxnSpPr>
                <p:spPr bwMode="auto">
                  <a:xfrm flipH="1">
                    <a:off x="1259632" y="5099780"/>
                    <a:ext cx="0" cy="32400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</p:grpSp>
        <p:cxnSp>
          <p:nvCxnSpPr>
            <p:cNvPr id="52280" name="肘形连接符 52279"/>
            <p:cNvCxnSpPr>
              <a:stCxn id="72" idx="0"/>
              <a:endCxn id="4" idx="1"/>
            </p:cNvCxnSpPr>
            <p:nvPr/>
          </p:nvCxnSpPr>
          <p:spPr bwMode="auto">
            <a:xfrm>
              <a:off x="1614744" y="5304176"/>
              <a:ext cx="2490506" cy="208461"/>
            </a:xfrm>
            <a:prstGeom prst="bentConnector3">
              <a:avLst>
                <a:gd name="adj1" fmla="val 172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5" name="矩形 134"/>
            <p:cNvSpPr/>
            <p:nvPr/>
          </p:nvSpPr>
          <p:spPr bwMode="auto">
            <a:xfrm>
              <a:off x="600484" y="2244028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1" baseline="0" dirty="0">
                  <a:latin typeface="Arial" charset="0"/>
                </a:rPr>
                <a:t>IR</a:t>
              </a:r>
              <a:endPara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矩形 135"/>
            <p:cNvSpPr/>
            <p:nvPr/>
          </p:nvSpPr>
          <p:spPr bwMode="auto">
            <a:xfrm>
              <a:off x="5304181" y="2543676"/>
              <a:ext cx="383704" cy="2265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1" baseline="0" dirty="0">
                  <a:latin typeface="Arial" charset="0"/>
                </a:rPr>
                <a:t>PC</a:t>
              </a:r>
              <a:endPara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6" name="直接连接符 145"/>
            <p:cNvCxnSpPr>
              <a:stCxn id="12" idx="2"/>
              <a:endCxn id="4" idx="0"/>
            </p:cNvCxnSpPr>
            <p:nvPr/>
          </p:nvCxnSpPr>
          <p:spPr bwMode="auto">
            <a:xfrm flipH="1">
              <a:off x="4730822" y="4688944"/>
              <a:ext cx="7680" cy="5892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肘形连接符 81"/>
            <p:cNvCxnSpPr>
              <a:endCxn id="4" idx="2"/>
            </p:cNvCxnSpPr>
            <p:nvPr/>
          </p:nvCxnSpPr>
          <p:spPr bwMode="auto">
            <a:xfrm rot="5400000">
              <a:off x="4320374" y="3117995"/>
              <a:ext cx="3039557" cy="2218659"/>
            </a:xfrm>
            <a:prstGeom prst="bentConnector3">
              <a:avLst>
                <a:gd name="adj1" fmla="val 107521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肘形连接符 160"/>
            <p:cNvCxnSpPr/>
            <p:nvPr/>
          </p:nvCxnSpPr>
          <p:spPr bwMode="auto">
            <a:xfrm rot="5400000" flipH="1" flipV="1">
              <a:off x="5094085" y="2861881"/>
              <a:ext cx="1416203" cy="996011"/>
            </a:xfrm>
            <a:prstGeom prst="bentConnector3">
              <a:avLst>
                <a:gd name="adj1" fmla="val 25403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矩形 163"/>
            <p:cNvSpPr/>
            <p:nvPr/>
          </p:nvSpPr>
          <p:spPr bwMode="auto">
            <a:xfrm>
              <a:off x="3157613" y="3064430"/>
              <a:ext cx="1035409" cy="30521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144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SEXT</a:t>
              </a: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65" name="肘形连接符 164"/>
            <p:cNvCxnSpPr>
              <a:stCxn id="164" idx="0"/>
              <a:endCxn id="22" idx="3"/>
            </p:cNvCxnSpPr>
            <p:nvPr/>
          </p:nvCxnSpPr>
          <p:spPr bwMode="auto">
            <a:xfrm rot="16200000" flipV="1">
              <a:off x="3154708" y="2543820"/>
              <a:ext cx="713766" cy="327454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肘形连接符 167"/>
            <p:cNvCxnSpPr>
              <a:endCxn id="164" idx="2"/>
            </p:cNvCxnSpPr>
            <p:nvPr/>
          </p:nvCxnSpPr>
          <p:spPr bwMode="auto">
            <a:xfrm rot="16200000" flipV="1">
              <a:off x="3564904" y="3480063"/>
              <a:ext cx="698338" cy="477509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2" name="矩形 171"/>
            <p:cNvSpPr/>
            <p:nvPr/>
          </p:nvSpPr>
          <p:spPr bwMode="auto">
            <a:xfrm>
              <a:off x="1374642" y="1919902"/>
              <a:ext cx="699440" cy="2528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IR[11:9]</a:t>
              </a:r>
              <a:endParaRPr kumimoji="0" lang="zh-CN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矩形 172"/>
            <p:cNvSpPr/>
            <p:nvPr/>
          </p:nvSpPr>
          <p:spPr bwMode="auto">
            <a:xfrm>
              <a:off x="3707904" y="2636912"/>
              <a:ext cx="699440" cy="2528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IR[8:0]</a:t>
              </a:r>
              <a:endParaRPr kumimoji="0" lang="zh-CN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等腰三角形 96"/>
            <p:cNvSpPr/>
            <p:nvPr/>
          </p:nvSpPr>
          <p:spPr bwMode="auto">
            <a:xfrm rot="5400000">
              <a:off x="3911921" y="5433217"/>
              <a:ext cx="168923" cy="143122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6917681" y="37133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③</a:t>
              </a:r>
              <a:endParaRPr lang="zh-CN" altLang="en-US" baseline="0" dirty="0"/>
            </a:p>
          </p:txBody>
        </p:sp>
        <p:sp>
          <p:nvSpPr>
            <p:cNvPr id="180" name="文本框 179"/>
            <p:cNvSpPr txBox="1"/>
            <p:nvPr/>
          </p:nvSpPr>
          <p:spPr>
            <a:xfrm>
              <a:off x="4706386" y="480923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②</a:t>
              </a:r>
              <a:endParaRPr lang="zh-CN" altLang="en-US" baseline="0" dirty="0"/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1672227" y="310385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①</a:t>
              </a:r>
              <a:endParaRPr lang="zh-CN" altLang="en-US" baseline="0" dirty="0"/>
            </a:p>
          </p:txBody>
        </p:sp>
        <p:sp>
          <p:nvSpPr>
            <p:cNvPr id="182" name="文本框 181"/>
            <p:cNvSpPr txBox="1"/>
            <p:nvPr/>
          </p:nvSpPr>
          <p:spPr>
            <a:xfrm>
              <a:off x="3370225" y="200938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①</a:t>
              </a:r>
              <a:endParaRPr lang="zh-CN" altLang="en-US" baseline="0" dirty="0"/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5940152" y="304287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①</a:t>
              </a:r>
              <a:endParaRPr lang="zh-CN" altLang="en-US" baseline="0" dirty="0"/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2338133" y="548398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②</a:t>
              </a:r>
              <a:endParaRPr lang="zh-CN" altLang="en-US" baseline="0" dirty="0"/>
            </a:p>
          </p:txBody>
        </p:sp>
      </p:grpSp>
      <p:sp>
        <p:nvSpPr>
          <p:cNvPr id="100" name="矩形 99"/>
          <p:cNvSpPr/>
          <p:nvPr/>
        </p:nvSpPr>
        <p:spPr bwMode="auto">
          <a:xfrm>
            <a:off x="589256" y="3731286"/>
            <a:ext cx="2664113" cy="219097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F0A2E-9391-4BC1-A5EC-D871430C3202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507E0F-BD6F-43BD-B151-6D5450C6995B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BR (PC-Relative): </a:t>
            </a:r>
            <a:r>
              <a:rPr lang="en-US" altLang="zh-CN" dirty="0" err="1">
                <a:ea typeface="宋体" panose="02010600030101010101" pitchFamily="2" charset="-122"/>
              </a:rPr>
              <a:t>BR</a:t>
            </a:r>
            <a:r>
              <a:rPr lang="en-US" altLang="zh-CN" baseline="-25000" dirty="0" err="1">
                <a:ea typeface="宋体" panose="02010600030101010101" pitchFamily="2" charset="-122"/>
              </a:rPr>
              <a:t>z</a:t>
            </a:r>
            <a:r>
              <a:rPr lang="en-US" altLang="zh-CN" baseline="-25000" dirty="0">
                <a:ea typeface="宋体" panose="02010600030101010101" pitchFamily="2" charset="-122"/>
              </a:rPr>
              <a:t>    </a:t>
            </a:r>
            <a:r>
              <a:rPr lang="en-US" altLang="zh-CN" dirty="0">
                <a:ea typeface="宋体" panose="02010600030101010101" pitchFamily="2" charset="-122"/>
              </a:rPr>
              <a:t>x4101</a:t>
            </a: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2341984" y="6155581"/>
            <a:ext cx="3886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i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What happens if bits [11:9] are all zero?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1600" b="0" i="1" baseline="0" dirty="0">
                <a:latin typeface="Franklin Gothic Book" panose="020B0503020102020204" pitchFamily="34" charset="0"/>
                <a:ea typeface="宋体" panose="02010600030101010101" pitchFamily="2" charset="-122"/>
              </a:rPr>
              <a:t>What happens if bits [11:9] are all one?</a:t>
            </a:r>
          </a:p>
        </p:txBody>
      </p:sp>
      <p:pic>
        <p:nvPicPr>
          <p:cNvPr id="52230" name="Picture 4" descr="ch05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20248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251520" y="1819466"/>
            <a:ext cx="8280920" cy="4108202"/>
            <a:chOff x="251520" y="1819466"/>
            <a:chExt cx="8280920" cy="4108202"/>
          </a:xfrm>
        </p:grpSpPr>
        <p:sp>
          <p:nvSpPr>
            <p:cNvPr id="173" name="矩形 172"/>
            <p:cNvSpPr/>
            <p:nvPr/>
          </p:nvSpPr>
          <p:spPr bwMode="auto">
            <a:xfrm>
              <a:off x="3654356" y="2708920"/>
              <a:ext cx="1277684" cy="31846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IR[8:0] = xD9</a:t>
              </a:r>
              <a:endParaRPr kumimoji="0" lang="zh-CN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矩形 174"/>
            <p:cNvSpPr/>
            <p:nvPr/>
          </p:nvSpPr>
          <p:spPr bwMode="auto">
            <a:xfrm>
              <a:off x="2113495" y="5183633"/>
              <a:ext cx="1585364" cy="4293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aseline="0" dirty="0">
                  <a:latin typeface="Arial" charset="0"/>
                </a:rPr>
                <a:t>taken =</a:t>
              </a:r>
              <a:r>
                <a:rPr lang="zh-CN" altLang="en-US" baseline="0" dirty="0">
                  <a:latin typeface="Arial" charset="0"/>
                </a:rPr>
                <a:t>“</a:t>
              </a:r>
              <a:r>
                <a:rPr lang="en-US" altLang="zh-CN" baseline="0" dirty="0">
                  <a:latin typeface="Arial" charset="0"/>
                </a:rPr>
                <a:t>yes</a:t>
              </a:r>
              <a:r>
                <a:rPr lang="zh-CN" altLang="en-US" baseline="0" dirty="0">
                  <a:latin typeface="Arial" charset="0"/>
                </a:rPr>
                <a:t>”</a:t>
              </a:r>
              <a:endParaRPr kumimoji="0" lang="zh-CN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129719" y="4151422"/>
              <a:ext cx="1773164" cy="611872"/>
              <a:chOff x="4671044" y="5013176"/>
              <a:chExt cx="1485948" cy="494110"/>
            </a:xfrm>
          </p:grpSpPr>
          <p:sp>
            <p:nvSpPr>
              <p:cNvPr id="12" name="流程图: 手动操作 11"/>
              <p:cNvSpPr/>
              <p:nvPr/>
            </p:nvSpPr>
            <p:spPr bwMode="auto">
              <a:xfrm>
                <a:off x="4671044" y="5022164"/>
                <a:ext cx="1485948" cy="485122"/>
              </a:xfrm>
              <a:prstGeom prst="flowChartManualOperation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4400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3200" baseline="0" dirty="0">
                    <a:latin typeface="Arial" charset="0"/>
                  </a:rPr>
                  <a:t>+</a:t>
                </a:r>
                <a:endParaRPr kumimoji="0" lang="zh-C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5252018" y="5013176"/>
                <a:ext cx="324000" cy="144000"/>
                <a:chOff x="6012160" y="4581128"/>
                <a:chExt cx="360040" cy="216024"/>
              </a:xfrm>
            </p:grpSpPr>
            <p:sp>
              <p:nvSpPr>
                <p:cNvPr id="14" name="流程图: 合并 13"/>
                <p:cNvSpPr/>
                <p:nvPr/>
              </p:nvSpPr>
              <p:spPr bwMode="auto">
                <a:xfrm>
                  <a:off x="6012160" y="4581128"/>
                  <a:ext cx="360040" cy="216024"/>
                </a:xfrm>
                <a:prstGeom prst="flowChartMerge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800" b="0" i="0" u="none" strike="noStrike" cap="none" normalizeH="0" baseline="-25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 bwMode="auto">
                <a:xfrm>
                  <a:off x="601216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直接连接符 15"/>
                <p:cNvCxnSpPr/>
                <p:nvPr/>
              </p:nvCxnSpPr>
              <p:spPr bwMode="auto">
                <a:xfrm flipH="1">
                  <a:off x="6192180" y="4581128"/>
                  <a:ext cx="180020" cy="216024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4" name="梯形 3"/>
            <p:cNvSpPr/>
            <p:nvPr/>
          </p:nvSpPr>
          <p:spPr bwMode="auto">
            <a:xfrm>
              <a:off x="4324432" y="5352520"/>
              <a:ext cx="1368378" cy="468933"/>
            </a:xfrm>
            <a:prstGeom prst="trapezoid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PCMUX</a:t>
              </a:r>
              <a:endParaRPr kumimoji="0" lang="zh-CN" altLang="en-US" sz="24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52232" name="组合 52231"/>
            <p:cNvGrpSpPr/>
            <p:nvPr/>
          </p:nvGrpSpPr>
          <p:grpSpPr>
            <a:xfrm flipV="1">
              <a:off x="1249399" y="4143933"/>
              <a:ext cx="1285228" cy="1303633"/>
              <a:chOff x="2555776" y="3041410"/>
              <a:chExt cx="3252848" cy="3267910"/>
            </a:xfrm>
            <a:solidFill>
              <a:schemeClr val="bg1"/>
            </a:solidFill>
          </p:grpSpPr>
          <p:sp>
            <p:nvSpPr>
              <p:cNvPr id="72" name="弧形 71"/>
              <p:cNvSpPr/>
              <p:nvPr/>
            </p:nvSpPr>
            <p:spPr bwMode="auto">
              <a:xfrm flipH="1">
                <a:off x="3563888" y="3041410"/>
                <a:ext cx="2244736" cy="3267910"/>
              </a:xfrm>
              <a:prstGeom prst="arc">
                <a:avLst>
                  <a:gd name="adj1" fmla="val 17329235"/>
                  <a:gd name="adj2" fmla="val 67716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弧形 72"/>
              <p:cNvSpPr/>
              <p:nvPr/>
            </p:nvSpPr>
            <p:spPr bwMode="auto">
              <a:xfrm>
                <a:off x="2555776" y="3041410"/>
                <a:ext cx="2244736" cy="3267910"/>
              </a:xfrm>
              <a:prstGeom prst="arc">
                <a:avLst>
                  <a:gd name="adj1" fmla="val 17329235"/>
                  <a:gd name="adj2" fmla="val 67716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233" name="弧形 52232"/>
            <p:cNvSpPr/>
            <p:nvPr/>
          </p:nvSpPr>
          <p:spPr bwMode="auto">
            <a:xfrm flipV="1">
              <a:off x="1647712" y="4621496"/>
              <a:ext cx="488601" cy="318405"/>
            </a:xfrm>
            <a:prstGeom prst="arc">
              <a:avLst>
                <a:gd name="adj1" fmla="val 11015866"/>
                <a:gd name="adj2" fmla="val 21453458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肘形连接符 16"/>
            <p:cNvCxnSpPr/>
            <p:nvPr/>
          </p:nvCxnSpPr>
          <p:spPr bwMode="auto">
            <a:xfrm rot="5400000">
              <a:off x="749324" y="2928349"/>
              <a:ext cx="1399811" cy="640364"/>
            </a:xfrm>
            <a:prstGeom prst="bentConnector3">
              <a:avLst>
                <a:gd name="adj1" fmla="val 20449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肘形连接符 32"/>
            <p:cNvCxnSpPr/>
            <p:nvPr/>
          </p:nvCxnSpPr>
          <p:spPr bwMode="auto">
            <a:xfrm rot="16200000" flipH="1">
              <a:off x="1866964" y="2926458"/>
              <a:ext cx="1368152" cy="659062"/>
            </a:xfrm>
            <a:prstGeom prst="bentConnector3">
              <a:avLst>
                <a:gd name="adj1" fmla="val 21357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0" name="组合 39"/>
            <p:cNvGrpSpPr/>
            <p:nvPr/>
          </p:nvGrpSpPr>
          <p:grpSpPr>
            <a:xfrm>
              <a:off x="745343" y="2927286"/>
              <a:ext cx="472144" cy="1359782"/>
              <a:chOff x="251520" y="4144413"/>
              <a:chExt cx="472144" cy="1359782"/>
            </a:xfrm>
          </p:grpSpPr>
          <p:sp>
            <p:nvSpPr>
              <p:cNvPr id="45" name="矩形 44"/>
              <p:cNvSpPr/>
              <p:nvPr/>
            </p:nvSpPr>
            <p:spPr bwMode="auto">
              <a:xfrm>
                <a:off x="287524" y="4144413"/>
                <a:ext cx="216024" cy="2926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800" b="1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N</a:t>
                </a:r>
                <a:endParaRPr kumimoji="0" lang="zh-CN" altLang="en-US" sz="18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29" name="直接箭头连接符 28"/>
              <p:cNvCxnSpPr/>
              <p:nvPr/>
            </p:nvCxnSpPr>
            <p:spPr bwMode="auto">
              <a:xfrm flipH="1">
                <a:off x="395536" y="4703626"/>
                <a:ext cx="0" cy="45356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流程图: 延期 5"/>
              <p:cNvSpPr/>
              <p:nvPr/>
            </p:nvSpPr>
            <p:spPr bwMode="auto">
              <a:xfrm rot="5400000" flipV="1">
                <a:off x="350094" y="5130626"/>
                <a:ext cx="347003" cy="400136"/>
              </a:xfrm>
              <a:prstGeom prst="flowChartDelay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 bwMode="auto">
              <a:xfrm>
                <a:off x="251520" y="4437112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>
                    <a:latin typeface="Arial" charset="0"/>
                  </a:rPr>
                  <a:t>0</a:t>
                </a:r>
                <a:endParaRPr kumimoji="0" lang="zh-CN" altLang="en-US" sz="18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609439" y="2927286"/>
              <a:ext cx="472144" cy="1359782"/>
              <a:chOff x="251520" y="4144413"/>
              <a:chExt cx="472144" cy="1359782"/>
            </a:xfrm>
          </p:grpSpPr>
          <p:sp>
            <p:nvSpPr>
              <p:cNvPr id="54" name="矩形 53"/>
              <p:cNvSpPr/>
              <p:nvPr/>
            </p:nvSpPr>
            <p:spPr bwMode="auto">
              <a:xfrm>
                <a:off x="287524" y="4144413"/>
                <a:ext cx="216024" cy="2926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>
                    <a:latin typeface="Arial" charset="0"/>
                  </a:rPr>
                  <a:t>Z</a:t>
                </a:r>
                <a:endParaRPr kumimoji="0" lang="zh-CN" altLang="en-US" sz="18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 bwMode="auto">
              <a:xfrm flipH="1">
                <a:off x="395536" y="4703626"/>
                <a:ext cx="0" cy="45356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流程图: 延期 55"/>
              <p:cNvSpPr/>
              <p:nvPr/>
            </p:nvSpPr>
            <p:spPr bwMode="auto">
              <a:xfrm rot="5400000" flipV="1">
                <a:off x="350094" y="5130626"/>
                <a:ext cx="347003" cy="400136"/>
              </a:xfrm>
              <a:prstGeom prst="flowChartDelay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 bwMode="auto">
              <a:xfrm>
                <a:off x="251520" y="4437112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>
                    <a:latin typeface="Arial" charset="0"/>
                  </a:rPr>
                  <a:t>1</a:t>
                </a:r>
                <a:endParaRPr kumimoji="0" lang="zh-CN" altLang="en-US" sz="18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2473535" y="2927286"/>
              <a:ext cx="472144" cy="1359782"/>
              <a:chOff x="251520" y="4144413"/>
              <a:chExt cx="472144" cy="1359782"/>
            </a:xfrm>
          </p:grpSpPr>
          <p:sp>
            <p:nvSpPr>
              <p:cNvPr id="59" name="矩形 58"/>
              <p:cNvSpPr/>
              <p:nvPr/>
            </p:nvSpPr>
            <p:spPr bwMode="auto">
              <a:xfrm>
                <a:off x="287524" y="4144413"/>
                <a:ext cx="216024" cy="292699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>
                    <a:latin typeface="Arial" charset="0"/>
                  </a:rPr>
                  <a:t>P</a:t>
                </a:r>
                <a:endParaRPr kumimoji="0" lang="zh-CN" altLang="en-US" sz="18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60" name="直接箭头连接符 59"/>
              <p:cNvCxnSpPr/>
              <p:nvPr/>
            </p:nvCxnSpPr>
            <p:spPr bwMode="auto">
              <a:xfrm flipH="1">
                <a:off x="395536" y="4703626"/>
                <a:ext cx="0" cy="45356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1" name="流程图: 延期 60"/>
              <p:cNvSpPr/>
              <p:nvPr/>
            </p:nvSpPr>
            <p:spPr bwMode="auto">
              <a:xfrm rot="5400000" flipV="1">
                <a:off x="350094" y="5130626"/>
                <a:ext cx="347003" cy="400136"/>
              </a:xfrm>
              <a:prstGeom prst="flowChartDelay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 bwMode="auto">
              <a:xfrm>
                <a:off x="251520" y="4437112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>
                    <a:latin typeface="Arial" charset="0"/>
                  </a:rPr>
                  <a:t>0</a:t>
                </a:r>
                <a:endParaRPr kumimoji="0" lang="zh-CN" altLang="en-US" sz="18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cxnSp>
          <p:nvCxnSpPr>
            <p:cNvPr id="42" name="直接箭头连接符 41"/>
            <p:cNvCxnSpPr/>
            <p:nvPr/>
          </p:nvCxnSpPr>
          <p:spPr bwMode="auto">
            <a:xfrm>
              <a:off x="2005483" y="2571913"/>
              <a:ext cx="0" cy="137652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直接箭头连接符 91"/>
            <p:cNvCxnSpPr/>
            <p:nvPr/>
          </p:nvCxnSpPr>
          <p:spPr bwMode="auto">
            <a:xfrm>
              <a:off x="1883423" y="4280268"/>
              <a:ext cx="0" cy="648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2274" name="组合 52273"/>
            <p:cNvGrpSpPr/>
            <p:nvPr/>
          </p:nvGrpSpPr>
          <p:grpSpPr>
            <a:xfrm>
              <a:off x="1011855" y="4287069"/>
              <a:ext cx="741600" cy="634997"/>
              <a:chOff x="518032" y="4788783"/>
              <a:chExt cx="741600" cy="634997"/>
            </a:xfrm>
          </p:grpSpPr>
          <p:cxnSp>
            <p:nvCxnSpPr>
              <p:cNvPr id="52270" name="直接连接符 52269"/>
              <p:cNvCxnSpPr>
                <a:stCxn id="6" idx="3"/>
              </p:cNvCxnSpPr>
              <p:nvPr/>
            </p:nvCxnSpPr>
            <p:spPr bwMode="auto">
              <a:xfrm flipH="1">
                <a:off x="523595" y="4788783"/>
                <a:ext cx="1" cy="31719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直接连接符 116"/>
              <p:cNvCxnSpPr/>
              <p:nvPr/>
            </p:nvCxnSpPr>
            <p:spPr bwMode="auto">
              <a:xfrm rot="5400000" flipH="1">
                <a:off x="888831" y="4728982"/>
                <a:ext cx="1" cy="7416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273" name="直接箭头连接符 52272"/>
              <p:cNvCxnSpPr/>
              <p:nvPr/>
            </p:nvCxnSpPr>
            <p:spPr bwMode="auto">
              <a:xfrm flipH="1">
                <a:off x="1259632" y="5099780"/>
                <a:ext cx="0" cy="3240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1" name="组合 120"/>
            <p:cNvGrpSpPr/>
            <p:nvPr/>
          </p:nvGrpSpPr>
          <p:grpSpPr>
            <a:xfrm flipH="1">
              <a:off x="2019967" y="4295438"/>
              <a:ext cx="741600" cy="634997"/>
              <a:chOff x="518032" y="4788783"/>
              <a:chExt cx="741600" cy="634997"/>
            </a:xfrm>
          </p:grpSpPr>
          <p:cxnSp>
            <p:nvCxnSpPr>
              <p:cNvPr id="122" name="直接连接符 121"/>
              <p:cNvCxnSpPr/>
              <p:nvPr/>
            </p:nvCxnSpPr>
            <p:spPr bwMode="auto">
              <a:xfrm flipH="1">
                <a:off x="523595" y="4788783"/>
                <a:ext cx="1" cy="31719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直接连接符 122"/>
              <p:cNvCxnSpPr/>
              <p:nvPr/>
            </p:nvCxnSpPr>
            <p:spPr bwMode="auto">
              <a:xfrm rot="5400000" flipH="1">
                <a:off x="888831" y="4728982"/>
                <a:ext cx="1" cy="7416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直接箭头连接符 123"/>
              <p:cNvCxnSpPr/>
              <p:nvPr/>
            </p:nvCxnSpPr>
            <p:spPr bwMode="auto">
              <a:xfrm flipH="1">
                <a:off x="1259632" y="5099780"/>
                <a:ext cx="0" cy="3240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2280" name="肘形连接符 52279"/>
            <p:cNvCxnSpPr>
              <a:stCxn id="72" idx="0"/>
              <a:endCxn id="4" idx="1"/>
            </p:cNvCxnSpPr>
            <p:nvPr/>
          </p:nvCxnSpPr>
          <p:spPr bwMode="auto">
            <a:xfrm>
              <a:off x="1892543" y="5378526"/>
              <a:ext cx="2490506" cy="208461"/>
            </a:xfrm>
            <a:prstGeom prst="bentConnector3">
              <a:avLst>
                <a:gd name="adj1" fmla="val 172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直接连接符 145"/>
            <p:cNvCxnSpPr>
              <a:stCxn id="12" idx="2"/>
              <a:endCxn id="4" idx="0"/>
            </p:cNvCxnSpPr>
            <p:nvPr/>
          </p:nvCxnSpPr>
          <p:spPr bwMode="auto">
            <a:xfrm flipH="1">
              <a:off x="5008621" y="4763294"/>
              <a:ext cx="7680" cy="5892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肘形连接符 81"/>
            <p:cNvCxnSpPr>
              <a:stCxn id="78" idx="2"/>
              <a:endCxn id="4" idx="2"/>
            </p:cNvCxnSpPr>
            <p:nvPr/>
          </p:nvCxnSpPr>
          <p:spPr bwMode="auto">
            <a:xfrm rot="5400000">
              <a:off x="4458230" y="3101594"/>
              <a:ext cx="3270251" cy="2169467"/>
            </a:xfrm>
            <a:prstGeom prst="bentConnector3">
              <a:avLst>
                <a:gd name="adj1" fmla="val 10699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肘形连接符 160"/>
            <p:cNvCxnSpPr>
              <a:endCxn id="75" idx="2"/>
            </p:cNvCxnSpPr>
            <p:nvPr/>
          </p:nvCxnSpPr>
          <p:spPr bwMode="auto">
            <a:xfrm rot="5400000" flipH="1" flipV="1">
              <a:off x="5309621" y="2823562"/>
              <a:ext cx="1591137" cy="104641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矩形 163"/>
            <p:cNvSpPr/>
            <p:nvPr/>
          </p:nvSpPr>
          <p:spPr bwMode="auto">
            <a:xfrm>
              <a:off x="3176551" y="3138780"/>
              <a:ext cx="1035409" cy="30521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144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SEXT</a:t>
              </a:r>
              <a:endPara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65" name="肘形连接符 164"/>
            <p:cNvCxnSpPr/>
            <p:nvPr/>
          </p:nvCxnSpPr>
          <p:spPr bwMode="auto">
            <a:xfrm rot="16200000" flipV="1">
              <a:off x="3187294" y="2618170"/>
              <a:ext cx="713766" cy="327454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2" name="矩形 171"/>
            <p:cNvSpPr/>
            <p:nvPr/>
          </p:nvSpPr>
          <p:spPr bwMode="auto">
            <a:xfrm>
              <a:off x="1600306" y="1819466"/>
              <a:ext cx="699440" cy="2528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400" baseline="0" dirty="0">
                  <a:latin typeface="Arial" charset="0"/>
                </a:rPr>
                <a:t>IR[11:9]</a:t>
              </a:r>
              <a:endParaRPr kumimoji="0" lang="zh-CN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等腰三角形 96"/>
            <p:cNvSpPr/>
            <p:nvPr/>
          </p:nvSpPr>
          <p:spPr bwMode="auto">
            <a:xfrm rot="5400000">
              <a:off x="4189720" y="5507567"/>
              <a:ext cx="168923" cy="143122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7174790" y="27809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③</a:t>
              </a:r>
              <a:endParaRPr lang="zh-CN" altLang="en-US" baseline="0" dirty="0"/>
            </a:p>
          </p:txBody>
        </p:sp>
        <p:sp>
          <p:nvSpPr>
            <p:cNvPr id="180" name="文本框 179"/>
            <p:cNvSpPr txBox="1"/>
            <p:nvPr/>
          </p:nvSpPr>
          <p:spPr>
            <a:xfrm>
              <a:off x="4984185" y="488358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②</a:t>
              </a:r>
              <a:endParaRPr lang="zh-CN" altLang="en-US" baseline="0" dirty="0"/>
            </a:p>
          </p:txBody>
        </p:sp>
        <p:sp>
          <p:nvSpPr>
            <p:cNvPr id="181" name="文本框 180"/>
            <p:cNvSpPr txBox="1"/>
            <p:nvPr/>
          </p:nvSpPr>
          <p:spPr>
            <a:xfrm>
              <a:off x="1950026" y="317820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①</a:t>
              </a:r>
              <a:endParaRPr lang="zh-CN" altLang="en-US" baseline="0" dirty="0"/>
            </a:p>
          </p:txBody>
        </p:sp>
        <p:sp>
          <p:nvSpPr>
            <p:cNvPr id="183" name="文本框 182"/>
            <p:cNvSpPr txBox="1"/>
            <p:nvPr/>
          </p:nvSpPr>
          <p:spPr>
            <a:xfrm>
              <a:off x="6244734" y="27809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①</a:t>
              </a:r>
              <a:endParaRPr lang="zh-CN" altLang="en-US" baseline="0" dirty="0"/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2615932" y="55583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②</a:t>
              </a:r>
              <a:endParaRPr lang="zh-CN" altLang="en-US" baseline="0" dirty="0"/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919644" y="2174996"/>
              <a:ext cx="3449571" cy="383726"/>
              <a:chOff x="428719" y="4926337"/>
              <a:chExt cx="2083497" cy="233511"/>
            </a:xfrm>
          </p:grpSpPr>
          <p:sp>
            <p:nvSpPr>
              <p:cNvPr id="75" name="矩形 74"/>
              <p:cNvSpPr/>
              <p:nvPr/>
            </p:nvSpPr>
            <p:spPr bwMode="auto">
              <a:xfrm>
                <a:off x="1405368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1516037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626706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 bwMode="auto">
              <a:xfrm>
                <a:off x="1737374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1848043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1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1958711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 bwMode="auto">
              <a:xfrm>
                <a:off x="2069380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1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>
                <a:off x="2180048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 bwMode="auto">
              <a:xfrm>
                <a:off x="2290717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5" name="矩形 84"/>
              <p:cNvSpPr/>
              <p:nvPr/>
            </p:nvSpPr>
            <p:spPr bwMode="auto">
              <a:xfrm>
                <a:off x="2401383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6" name="矩形 85"/>
              <p:cNvSpPr/>
              <p:nvPr/>
            </p:nvSpPr>
            <p:spPr bwMode="auto">
              <a:xfrm>
                <a:off x="741357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7" name="矩形 86"/>
              <p:cNvSpPr/>
              <p:nvPr/>
            </p:nvSpPr>
            <p:spPr bwMode="auto">
              <a:xfrm>
                <a:off x="852026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1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8" name="矩形 87"/>
              <p:cNvSpPr/>
              <p:nvPr/>
            </p:nvSpPr>
            <p:spPr bwMode="auto">
              <a:xfrm>
                <a:off x="962694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 bwMode="auto">
              <a:xfrm>
                <a:off x="1073363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90" name="矩形 89"/>
              <p:cNvSpPr/>
              <p:nvPr/>
            </p:nvSpPr>
            <p:spPr bwMode="auto">
              <a:xfrm>
                <a:off x="1184031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91" name="矩形 90"/>
              <p:cNvSpPr/>
              <p:nvPr/>
            </p:nvSpPr>
            <p:spPr bwMode="auto">
              <a:xfrm>
                <a:off x="1294700" y="4926337"/>
                <a:ext cx="110833" cy="22893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93" name="矩形 92"/>
              <p:cNvSpPr/>
              <p:nvPr/>
            </p:nvSpPr>
            <p:spPr bwMode="auto">
              <a:xfrm>
                <a:off x="428719" y="4930913"/>
                <a:ext cx="267142" cy="22893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600" b="1" baseline="0" dirty="0">
                    <a:latin typeface="Arial" charset="0"/>
                  </a:rPr>
                  <a:t>PC</a:t>
                </a:r>
                <a:endParaRPr kumimoji="0" lang="zh-CN" alt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827584" y="2176237"/>
              <a:ext cx="3456384" cy="376996"/>
              <a:chOff x="896960" y="2176237"/>
              <a:chExt cx="3098976" cy="376996"/>
            </a:xfrm>
          </p:grpSpPr>
          <p:sp>
            <p:nvSpPr>
              <p:cNvPr id="182" name="文本框 181"/>
              <p:cNvSpPr txBox="1"/>
              <p:nvPr/>
            </p:nvSpPr>
            <p:spPr>
              <a:xfrm>
                <a:off x="3576016" y="2185230"/>
                <a:ext cx="415498" cy="290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aseline="0" dirty="0">
                    <a:latin typeface="宋体" panose="02010600030101010101" pitchFamily="2" charset="-122"/>
                  </a:rPr>
                  <a:t>①</a:t>
                </a:r>
                <a:endParaRPr lang="zh-CN" altLang="en-US" baseline="0" dirty="0"/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2058969" y="2176237"/>
                <a:ext cx="193956" cy="376996"/>
              </a:xfrm>
              <a:prstGeom prst="rect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0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矩形 95"/>
              <p:cNvSpPr/>
              <p:nvPr/>
            </p:nvSpPr>
            <p:spPr bwMode="auto">
              <a:xfrm>
                <a:off x="2252638" y="2176237"/>
                <a:ext cx="193956" cy="3769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0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矩形 97"/>
              <p:cNvSpPr/>
              <p:nvPr/>
            </p:nvSpPr>
            <p:spPr bwMode="auto">
              <a:xfrm>
                <a:off x="2446307" y="2176237"/>
                <a:ext cx="193956" cy="3769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2639974" y="2176237"/>
                <a:ext cx="193956" cy="3769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 bwMode="auto">
              <a:xfrm>
                <a:off x="2833643" y="2176237"/>
                <a:ext cx="193956" cy="3769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0</a:t>
                </a:r>
                <a:endParaRPr kumimoji="0" lang="zh-CN" altLang="en-US" sz="1200" i="0" u="none" strike="noStrike" cap="none" normalizeH="0" baseline="0" dirty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3027311" y="2176237"/>
                <a:ext cx="193956" cy="3769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矩形 102"/>
              <p:cNvSpPr/>
              <p:nvPr/>
            </p:nvSpPr>
            <p:spPr bwMode="auto">
              <a:xfrm>
                <a:off x="3220980" y="2176237"/>
                <a:ext cx="193956" cy="3769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>
                <a:off x="3414647" y="2176237"/>
                <a:ext cx="193956" cy="3769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0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矩形 104"/>
              <p:cNvSpPr/>
              <p:nvPr/>
            </p:nvSpPr>
            <p:spPr bwMode="auto">
              <a:xfrm>
                <a:off x="3608316" y="2176237"/>
                <a:ext cx="193956" cy="3769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0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矩形 105"/>
              <p:cNvSpPr/>
              <p:nvPr/>
            </p:nvSpPr>
            <p:spPr bwMode="auto">
              <a:xfrm>
                <a:off x="3801980" y="2176237"/>
                <a:ext cx="193956" cy="3769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896960" y="2176237"/>
                <a:ext cx="193956" cy="37699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1090629" y="2176237"/>
                <a:ext cx="193956" cy="37699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solidFill>
                      <a:schemeClr val="bg1"/>
                    </a:solidFill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1284296" y="2176237"/>
                <a:ext cx="193956" cy="37699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solidFill>
                      <a:schemeClr val="bg1"/>
                    </a:solidFill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矩形 109"/>
              <p:cNvSpPr/>
              <p:nvPr/>
            </p:nvSpPr>
            <p:spPr bwMode="auto">
              <a:xfrm>
                <a:off x="1477965" y="2176237"/>
                <a:ext cx="193956" cy="37699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="1" baseline="0" dirty="0">
                    <a:solidFill>
                      <a:schemeClr val="bg1"/>
                    </a:solidFill>
                    <a:latin typeface="Arial" charset="0"/>
                  </a:rPr>
                  <a:t>0</a:t>
                </a:r>
                <a:endParaRPr kumimoji="0" lang="zh-CN" altLang="en-US" sz="1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矩形 110"/>
              <p:cNvSpPr/>
              <p:nvPr/>
            </p:nvSpPr>
            <p:spPr bwMode="auto">
              <a:xfrm>
                <a:off x="1671632" y="2176237"/>
                <a:ext cx="193956" cy="376996"/>
              </a:xfrm>
              <a:prstGeom prst="rect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0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 bwMode="auto">
              <a:xfrm>
                <a:off x="1865302" y="2176237"/>
                <a:ext cx="193956" cy="376996"/>
              </a:xfrm>
              <a:prstGeom prst="rect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200" baseline="0" dirty="0">
                    <a:latin typeface="Arial" charset="0"/>
                  </a:rPr>
                  <a:t>1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3" name="矩形 112"/>
            <p:cNvSpPr/>
            <p:nvPr/>
          </p:nvSpPr>
          <p:spPr bwMode="auto">
            <a:xfrm>
              <a:off x="251520" y="2183772"/>
              <a:ext cx="467494" cy="3769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baseline="0" dirty="0">
                  <a:latin typeface="Arial" charset="0"/>
                </a:rPr>
                <a:t>IR</a:t>
              </a:r>
              <a:endPara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6" name="肘形连接符 115"/>
            <p:cNvCxnSpPr>
              <a:endCxn id="164" idx="3"/>
            </p:cNvCxnSpPr>
            <p:nvPr/>
          </p:nvCxnSpPr>
          <p:spPr bwMode="auto">
            <a:xfrm rot="16200000" flipV="1">
              <a:off x="3890652" y="3612699"/>
              <a:ext cx="894937" cy="252319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矩形 114"/>
            <p:cNvSpPr/>
            <p:nvPr/>
          </p:nvSpPr>
          <p:spPr bwMode="auto">
            <a:xfrm>
              <a:off x="3356233" y="3645024"/>
              <a:ext cx="2088449" cy="27690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altLang="zh-CN" sz="1200" b="1" baseline="0" dirty="0">
                  <a:solidFill>
                    <a:srgbClr val="FF0000"/>
                  </a:solidFill>
                  <a:latin typeface="Arial" charset="0"/>
                </a:rPr>
                <a:t>0000 000</a:t>
              </a:r>
              <a:r>
                <a:rPr lang="en-US" altLang="zh-CN" sz="1200" b="1" baseline="0" dirty="0">
                  <a:latin typeface="Arial" charset="0"/>
                </a:rPr>
                <a:t>0 1101 1001 = x00D9</a:t>
              </a:r>
              <a:endParaRPr lang="zh-CN" altLang="en-US" sz="1200" baseline="0" dirty="0">
                <a:latin typeface="Arial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4427984" y="32756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aseline="0" dirty="0">
                  <a:latin typeface="宋体" panose="02010600030101010101" pitchFamily="2" charset="-122"/>
                </a:rPr>
                <a:t>①</a:t>
              </a:r>
              <a:endParaRPr lang="zh-CN" altLang="en-US" baseline="0" dirty="0"/>
            </a:p>
          </p:txBody>
        </p:sp>
        <p:sp>
          <p:nvSpPr>
            <p:cNvPr id="126" name="矩形 125"/>
            <p:cNvSpPr/>
            <p:nvPr/>
          </p:nvSpPr>
          <p:spPr bwMode="auto">
            <a:xfrm>
              <a:off x="6300192" y="3645024"/>
              <a:ext cx="2232248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altLang="zh-CN" sz="1200" b="1" baseline="0" dirty="0">
                  <a:latin typeface="Arial" charset="0"/>
                </a:rPr>
                <a:t>0100 0001 0000 0001= x4101</a:t>
              </a:r>
              <a:endParaRPr lang="zh-CN" altLang="en-US" sz="1200" baseline="0" dirty="0">
                <a:latin typeface="Arial" charset="0"/>
              </a:endParaRPr>
            </a:p>
          </p:txBody>
        </p:sp>
      </p:grpSp>
      <p:sp>
        <p:nvSpPr>
          <p:cNvPr id="127" name="矩形 126"/>
          <p:cNvSpPr/>
          <p:nvPr/>
        </p:nvSpPr>
        <p:spPr bwMode="auto">
          <a:xfrm>
            <a:off x="7445224" y="4530878"/>
            <a:ext cx="1610753" cy="13606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PC     = x4027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PC+1 = x4028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aseline="0" dirty="0">
                <a:latin typeface="Arial" charset="0"/>
              </a:rPr>
              <a:t>x4028 + x00D9 = x4101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6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BR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138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BR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9082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BR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0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136986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B6D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1276899"/>
            <a:ext cx="611764" cy="624357"/>
          </a:xfrm>
          <a:prstGeom prst="rect">
            <a:avLst/>
          </a:prstGeom>
          <a:solidFill>
            <a:srgbClr val="4B6DB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41790" y="19239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7CA1ABF6-512F-4E23-8BED-97B5C396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17189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B6D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Control Instructions Overview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B90F23FD-87CF-4514-9F1B-7A22DB09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078929"/>
            <a:ext cx="611764" cy="624357"/>
          </a:xfrm>
          <a:prstGeom prst="rect">
            <a:avLst/>
          </a:prstGeom>
          <a:solidFill>
            <a:srgbClr val="4B6DB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D063DF9-A08E-4271-8E45-8D82510F001A}"/>
              </a:ext>
            </a:extLst>
          </p:cNvPr>
          <p:cNvCxnSpPr/>
          <p:nvPr/>
        </p:nvCxnSpPr>
        <p:spPr>
          <a:xfrm>
            <a:off x="441790" y="272595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">
            <a:extLst>
              <a:ext uri="{FF2B5EF4-FFF2-40B4-BE49-F238E27FC236}">
                <a16:creationId xmlns:a16="http://schemas.microsoft.com/office/drawing/2014/main" id="{992D6025-C1FE-4145-818B-1BAF735D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880959"/>
            <a:ext cx="7418983" cy="770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B6D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Conditional Branch Instruction and Loop Control Example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5492AE36-B4D1-4EC1-8F5F-D762EDC5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954192"/>
            <a:ext cx="611764" cy="624357"/>
          </a:xfrm>
          <a:prstGeom prst="rect">
            <a:avLst/>
          </a:prstGeom>
          <a:solidFill>
            <a:srgbClr val="4B6DB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02130A7-98BD-4448-9D19-CC61B0CAC32A}"/>
              </a:ext>
            </a:extLst>
          </p:cNvPr>
          <p:cNvCxnSpPr/>
          <p:nvPr/>
        </p:nvCxnSpPr>
        <p:spPr>
          <a:xfrm>
            <a:off x="441790" y="360121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">
            <a:extLst>
              <a:ext uri="{FF2B5EF4-FFF2-40B4-BE49-F238E27FC236}">
                <a16:creationId xmlns:a16="http://schemas.microsoft.com/office/drawing/2014/main" id="{11AF7488-951F-44E9-95DD-D797BE05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3899757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B6D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Jump &amp; TRAP Instruction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2D153A1E-D5BA-47B5-AC4C-18C6BFB2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3806791"/>
            <a:ext cx="611764" cy="624357"/>
          </a:xfrm>
          <a:prstGeom prst="rect">
            <a:avLst/>
          </a:prstGeom>
          <a:solidFill>
            <a:srgbClr val="4B6DB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91BA157-4AE6-4F73-B007-1B18D2FEB5BA}"/>
              </a:ext>
            </a:extLst>
          </p:cNvPr>
          <p:cNvCxnSpPr/>
          <p:nvPr/>
        </p:nvCxnSpPr>
        <p:spPr>
          <a:xfrm>
            <a:off x="441790" y="445381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7">
            <a:extLst>
              <a:ext uri="{FF2B5EF4-FFF2-40B4-BE49-F238E27FC236}">
                <a16:creationId xmlns:a16="http://schemas.microsoft.com/office/drawing/2014/main" id="{0D7DF76F-F355-46EB-91F2-3633C435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4747153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B6D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82DD75B4-06C8-4C5A-BAAC-D44C2B0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4654187"/>
            <a:ext cx="611764" cy="624357"/>
          </a:xfrm>
          <a:prstGeom prst="rect">
            <a:avLst/>
          </a:prstGeom>
          <a:solidFill>
            <a:srgbClr val="4B6DB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7BA0EB1-A160-4151-9580-BE1F360F8F0F}"/>
              </a:ext>
            </a:extLst>
          </p:cNvPr>
          <p:cNvCxnSpPr/>
          <p:nvPr/>
        </p:nvCxnSpPr>
        <p:spPr>
          <a:xfrm>
            <a:off x="441790" y="530120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Others_2">
            <a:extLst>
              <a:ext uri="{FF2B5EF4-FFF2-40B4-BE49-F238E27FC236}">
                <a16:creationId xmlns:a16="http://schemas.microsoft.com/office/drawing/2014/main" id="{69A31DFF-EB4B-46D0-BF99-3CFD38C055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44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0" name="文本框 379"/>
          <p:cNvSpPr txBox="1"/>
          <p:nvPr/>
        </p:nvSpPr>
        <p:spPr>
          <a:xfrm>
            <a:off x="3228899" y="1886635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taken</a:t>
            </a:r>
            <a:endParaRPr lang="zh-CN" altLang="en-US" sz="1000" baseline="0" dirty="0"/>
          </a:p>
        </p:txBody>
      </p: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>
            <a:off x="4366265" y="6202436"/>
            <a:ext cx="424099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BR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" name="组合 449"/>
          <p:cNvGrpSpPr/>
          <p:nvPr/>
        </p:nvGrpSpPr>
        <p:grpSpPr>
          <a:xfrm>
            <a:off x="4101216" y="189333"/>
            <a:ext cx="4863271" cy="567522"/>
            <a:chOff x="3706688" y="189333"/>
            <a:chExt cx="5257800" cy="567522"/>
          </a:xfrm>
        </p:grpSpPr>
        <p:sp>
          <p:nvSpPr>
            <p:cNvPr id="455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7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8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9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0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1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2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3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4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6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7" name="直接连接符 466"/>
          <p:cNvCxnSpPr/>
          <p:nvPr/>
        </p:nvCxnSpPr>
        <p:spPr bwMode="auto">
          <a:xfrm flipV="1">
            <a:off x="1225726" y="3938400"/>
            <a:ext cx="10" cy="77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5928061" y="188640"/>
            <a:ext cx="444139" cy="307777"/>
          </a:xfrm>
          <a:prstGeom prst="rect">
            <a:avLst/>
          </a:prstGeom>
          <a:solidFill>
            <a:srgbClr val="00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baseline="0" dirty="0">
                <a:solidFill>
                  <a:schemeClr val="bg1"/>
                </a:solidFill>
                <a:latin typeface="Arial" charset="0"/>
                <a:ea typeface="+mn-ea"/>
              </a:rPr>
              <a:t>EA</a:t>
            </a:r>
          </a:p>
        </p:txBody>
      </p:sp>
      <p:sp>
        <p:nvSpPr>
          <p:cNvPr id="397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sp>
        <p:nvSpPr>
          <p:cNvPr id="398" name="Text Box 10"/>
          <p:cNvSpPr txBox="1">
            <a:spLocks noChangeArrowheads="1"/>
          </p:cNvSpPr>
          <p:nvPr/>
        </p:nvSpPr>
        <p:spPr bwMode="auto">
          <a:xfrm>
            <a:off x="751223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sp>
        <p:nvSpPr>
          <p:cNvPr id="399" name="Text Box 10"/>
          <p:cNvSpPr txBox="1">
            <a:spLocks noChangeArrowheads="1"/>
          </p:cNvSpPr>
          <p:nvPr/>
        </p:nvSpPr>
        <p:spPr bwMode="auto">
          <a:xfrm>
            <a:off x="823231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S</a:t>
            </a:r>
          </a:p>
        </p:txBody>
      </p:sp>
      <p:sp>
        <p:nvSpPr>
          <p:cNvPr id="408" name="Text Box 10"/>
          <p:cNvSpPr txBox="1">
            <a:spLocks noChangeArrowheads="1"/>
          </p:cNvSpPr>
          <p:nvPr/>
        </p:nvSpPr>
        <p:spPr bwMode="auto">
          <a:xfrm>
            <a:off x="5148064" y="188640"/>
            <a:ext cx="444139" cy="307777"/>
          </a:xfrm>
          <a:prstGeom prst="rect">
            <a:avLst/>
          </a:prstGeom>
          <a:solidFill>
            <a:srgbClr val="00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baseline="0" dirty="0">
                <a:solidFill>
                  <a:schemeClr val="bg1"/>
                </a:solidFill>
                <a:latin typeface="Arial" charset="0"/>
                <a:ea typeface="+mn-ea"/>
              </a:rPr>
              <a:t>D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7" name="直接连接符 206"/>
          <p:cNvCxnSpPr/>
          <p:nvPr/>
        </p:nvCxnSpPr>
        <p:spPr bwMode="auto">
          <a:xfrm flipV="1">
            <a:off x="4078177" y="4352224"/>
            <a:ext cx="662400" cy="1726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1287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BR (PC-Relative)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" name="组合 449"/>
          <p:cNvGrpSpPr/>
          <p:nvPr/>
        </p:nvGrpSpPr>
        <p:grpSpPr>
          <a:xfrm>
            <a:off x="4101216" y="189333"/>
            <a:ext cx="4863271" cy="567522"/>
            <a:chOff x="3706688" y="189333"/>
            <a:chExt cx="5257800" cy="567522"/>
          </a:xfrm>
        </p:grpSpPr>
        <p:sp>
          <p:nvSpPr>
            <p:cNvPr id="455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7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8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9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0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1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2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3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4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6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</p:grpSp>
      <p:sp>
        <p:nvSpPr>
          <p:cNvPr id="453" name="Text Box 10"/>
          <p:cNvSpPr txBox="1">
            <a:spLocks noChangeArrowheads="1"/>
          </p:cNvSpPr>
          <p:nvPr/>
        </p:nvSpPr>
        <p:spPr bwMode="auto">
          <a:xfrm>
            <a:off x="8251832" y="188640"/>
            <a:ext cx="444139" cy="307777"/>
          </a:xfrm>
          <a:prstGeom prst="rect">
            <a:avLst/>
          </a:prstGeom>
          <a:solidFill>
            <a:srgbClr val="003399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baseline="0" dirty="0">
                <a:solidFill>
                  <a:schemeClr val="bg1"/>
                </a:solidFill>
                <a:latin typeface="Arial" charset="0"/>
                <a:ea typeface="+mn-ea"/>
              </a:rPr>
              <a:t>S</a:t>
            </a:r>
          </a:p>
        </p:txBody>
      </p: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0" name="文本框 379"/>
          <p:cNvSpPr txBox="1"/>
          <p:nvPr/>
        </p:nvSpPr>
        <p:spPr>
          <a:xfrm>
            <a:off x="3228899" y="1886635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taken</a:t>
            </a:r>
            <a:endParaRPr lang="zh-CN" altLang="en-US" sz="1000" baseline="0" dirty="0"/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5928061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EA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5135973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D</a:t>
            </a:r>
          </a:p>
        </p:txBody>
      </p:sp>
      <p:sp>
        <p:nvSpPr>
          <p:cNvPr id="397" name="Text Box 10"/>
          <p:cNvSpPr txBox="1">
            <a:spLocks noChangeArrowheads="1"/>
          </p:cNvSpPr>
          <p:nvPr/>
        </p:nvSpPr>
        <p:spPr bwMode="auto">
          <a:xfrm>
            <a:off x="670805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cxnSp>
        <p:nvCxnSpPr>
          <p:cNvPr id="389" name="直接连接符 388"/>
          <p:cNvCxnSpPr/>
          <p:nvPr/>
        </p:nvCxnSpPr>
        <p:spPr bwMode="auto">
          <a:xfrm flipV="1">
            <a:off x="1225726" y="3938400"/>
            <a:ext cx="10" cy="77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8" name="Text Box 10">
            <a:extLst>
              <a:ext uri="{FF2B5EF4-FFF2-40B4-BE49-F238E27FC236}">
                <a16:creationId xmlns:a16="http://schemas.microsoft.com/office/drawing/2014/main" id="{64B4F562-F3F5-4B0A-AF99-DAD76B41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23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</p:spTree>
    <p:extLst>
      <p:ext uri="{BB962C8B-B14F-4D97-AF65-F5344CB8AC3E}">
        <p14:creationId xmlns:p14="http://schemas.microsoft.com/office/powerpoint/2010/main" val="1408664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Check</a:t>
            </a:r>
          </a:p>
          <a:p>
            <a:pPr lvl="1"/>
            <a:r>
              <a:rPr lang="en-US" altLang="zh-CN" dirty="0" err="1">
                <a:latin typeface="等线" panose="02010600030101010101" pitchFamily="2" charset="-122"/>
                <a:ea typeface="等线" panose="02010600030101010101" pitchFamily="2" charset="-122"/>
              </a:rPr>
              <a:t>BR</a:t>
            </a:r>
            <a:r>
              <a:rPr lang="en-US" altLang="zh-CN" baseline="-25000" dirty="0" err="1">
                <a:latin typeface="等线" panose="02010600030101010101" pitchFamily="2" charset="-122"/>
                <a:ea typeface="等线" panose="02010600030101010101" pitchFamily="2" charset="-122"/>
              </a:rPr>
              <a:t>nzp</a:t>
            </a:r>
            <a:r>
              <a:rPr lang="en-US" altLang="zh-CN" baseline="-25000" dirty="0">
                <a:latin typeface="等线" panose="02010600030101010101" pitchFamily="2" charset="-122"/>
                <a:ea typeface="等线" panose="02010600030101010101" pitchFamily="2" charset="-122"/>
              </a:rPr>
              <a:t>    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x4101	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(n=1 or  z=1 or p=1)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JMP  x4101</a:t>
            </a:r>
          </a:p>
          <a:p>
            <a:pPr lvl="1"/>
            <a:r>
              <a:rPr lang="en-US" altLang="zh-CN" dirty="0" err="1">
                <a:latin typeface="等线" panose="02010600030101010101" pitchFamily="2" charset="-122"/>
                <a:ea typeface="等线" panose="02010600030101010101" pitchFamily="2" charset="-122"/>
              </a:rPr>
              <a:t>BR</a:t>
            </a:r>
            <a:r>
              <a:rPr lang="en-US" altLang="zh-CN" baseline="-25000" dirty="0" err="1">
                <a:latin typeface="等线" panose="02010600030101010101" pitchFamily="2" charset="-122"/>
                <a:ea typeface="等线" panose="02010600030101010101" pitchFamily="2" charset="-122"/>
              </a:rPr>
              <a:t>n</a:t>
            </a:r>
            <a:r>
              <a:rPr lang="en-US" altLang="zh-CN" baseline="-25000" dirty="0">
                <a:latin typeface="等线" panose="02010600030101010101" pitchFamily="2" charset="-122"/>
                <a:ea typeface="等线" panose="02010600030101010101" pitchFamily="2" charset="-122"/>
              </a:rPr>
              <a:t>   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  x4101 	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(n=1)</a:t>
            </a:r>
          </a:p>
          <a:p>
            <a:pPr lvl="1"/>
            <a:r>
              <a:rPr lang="en-US" altLang="zh-CN" dirty="0" err="1">
                <a:latin typeface="等线" panose="02010600030101010101" pitchFamily="2" charset="-122"/>
                <a:ea typeface="等线" panose="02010600030101010101" pitchFamily="2" charset="-122"/>
              </a:rPr>
              <a:t>BR</a:t>
            </a:r>
            <a:r>
              <a:rPr lang="en-US" altLang="zh-CN" baseline="-25000" dirty="0" err="1">
                <a:latin typeface="等线" panose="02010600030101010101" pitchFamily="2" charset="-122"/>
                <a:ea typeface="等线" panose="02010600030101010101" pitchFamily="2" charset="-122"/>
              </a:rPr>
              <a:t>z</a:t>
            </a:r>
            <a:r>
              <a:rPr lang="en-US" altLang="zh-CN" baseline="-25000" dirty="0">
                <a:latin typeface="等线" panose="02010600030101010101" pitchFamily="2" charset="-122"/>
                <a:ea typeface="等线" panose="02010600030101010101" pitchFamily="2" charset="-122"/>
              </a:rPr>
              <a:t>        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x4101 	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(z=1) </a:t>
            </a:r>
          </a:p>
          <a:p>
            <a:pPr lvl="1"/>
            <a:r>
              <a:rPr lang="en-US" altLang="zh-CN" dirty="0" err="1">
                <a:latin typeface="等线" panose="02010600030101010101" pitchFamily="2" charset="-122"/>
                <a:ea typeface="等线" panose="02010600030101010101" pitchFamily="2" charset="-122"/>
              </a:rPr>
              <a:t>BR</a:t>
            </a:r>
            <a:r>
              <a:rPr lang="en-US" altLang="zh-CN" baseline="-25000" dirty="0" err="1">
                <a:latin typeface="等线" panose="02010600030101010101" pitchFamily="2" charset="-122"/>
                <a:ea typeface="等线" panose="02010600030101010101" pitchFamily="2" charset="-122"/>
              </a:rPr>
              <a:t>p</a:t>
            </a:r>
            <a:r>
              <a:rPr lang="en-US" altLang="zh-CN" baseline="-25000" dirty="0">
                <a:latin typeface="等线" panose="02010600030101010101" pitchFamily="2" charset="-122"/>
                <a:ea typeface="等线" panose="02010600030101010101" pitchFamily="2" charset="-122"/>
              </a:rPr>
              <a:t>        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x4101 	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(p=1) </a:t>
            </a:r>
          </a:p>
          <a:p>
            <a:pPr lvl="1"/>
            <a:r>
              <a:rPr lang="en-US" altLang="zh-CN" dirty="0" err="1">
                <a:latin typeface="等线" panose="02010600030101010101" pitchFamily="2" charset="-122"/>
                <a:ea typeface="等线" panose="02010600030101010101" pitchFamily="2" charset="-122"/>
              </a:rPr>
              <a:t>BR</a:t>
            </a:r>
            <a:r>
              <a:rPr lang="en-US" altLang="zh-CN" baseline="-25000" dirty="0" err="1">
                <a:latin typeface="等线" panose="02010600030101010101" pitchFamily="2" charset="-122"/>
                <a:ea typeface="等线" panose="02010600030101010101" pitchFamily="2" charset="-122"/>
              </a:rPr>
              <a:t>nz</a:t>
            </a:r>
            <a:r>
              <a:rPr lang="en-US" altLang="zh-CN" baseline="-25000" dirty="0">
                <a:latin typeface="等线" panose="02010600030101010101" pitchFamily="2" charset="-122"/>
                <a:ea typeface="等线" panose="02010600030101010101" pitchFamily="2" charset="-122"/>
              </a:rPr>
              <a:t>      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x4101 	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(n=1 or z=1)</a:t>
            </a:r>
          </a:p>
          <a:p>
            <a:pPr lvl="1"/>
            <a:r>
              <a:rPr lang="en-US" altLang="zh-CN" dirty="0" err="1">
                <a:latin typeface="等线" panose="02010600030101010101" pitchFamily="2" charset="-122"/>
                <a:ea typeface="等线" panose="02010600030101010101" pitchFamily="2" charset="-122"/>
              </a:rPr>
              <a:t>BR</a:t>
            </a:r>
            <a:r>
              <a:rPr lang="en-US" altLang="zh-CN" baseline="-25000" dirty="0" err="1">
                <a:latin typeface="等线" panose="02010600030101010101" pitchFamily="2" charset="-122"/>
                <a:ea typeface="等线" panose="02010600030101010101" pitchFamily="2" charset="-122"/>
              </a:rPr>
              <a:t>np</a:t>
            </a:r>
            <a:r>
              <a:rPr lang="en-US" altLang="zh-CN" baseline="-25000" dirty="0">
                <a:latin typeface="等线" panose="02010600030101010101" pitchFamily="2" charset="-122"/>
                <a:ea typeface="等线" panose="02010600030101010101" pitchFamily="2" charset="-122"/>
              </a:rPr>
              <a:t>    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x4101 	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(n=1 or p=1) </a:t>
            </a:r>
          </a:p>
          <a:p>
            <a:pPr lvl="1"/>
            <a:r>
              <a:rPr lang="en-US" altLang="zh-CN" dirty="0" err="1">
                <a:latin typeface="等线" panose="02010600030101010101" pitchFamily="2" charset="-122"/>
                <a:ea typeface="等线" panose="02010600030101010101" pitchFamily="2" charset="-122"/>
              </a:rPr>
              <a:t>BR</a:t>
            </a:r>
            <a:r>
              <a:rPr lang="en-US" altLang="zh-CN" baseline="-25000" dirty="0" err="1">
                <a:latin typeface="等线" panose="02010600030101010101" pitchFamily="2" charset="-122"/>
                <a:ea typeface="等线" panose="02010600030101010101" pitchFamily="2" charset="-122"/>
              </a:rPr>
              <a:t>zp</a:t>
            </a:r>
            <a:r>
              <a:rPr lang="en-US" altLang="zh-CN" baseline="-25000" dirty="0">
                <a:latin typeface="等线" panose="02010600030101010101" pitchFamily="2" charset="-122"/>
                <a:ea typeface="等线" panose="02010600030101010101" pitchFamily="2" charset="-122"/>
              </a:rPr>
              <a:t>      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x4101 	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(z=1 or p=1)</a:t>
            </a:r>
          </a:p>
          <a:p>
            <a:pPr lvl="1"/>
            <a:r>
              <a:rPr lang="en-US" altLang="zh-CN" dirty="0">
                <a:highlight>
                  <a:srgbClr val="80808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BR       x4101     	</a:t>
            </a:r>
            <a:r>
              <a:rPr lang="zh-CN" altLang="en-US" dirty="0">
                <a:highlight>
                  <a:srgbClr val="80808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；</a:t>
            </a:r>
            <a:r>
              <a:rPr lang="en-US" altLang="zh-CN" dirty="0">
                <a:highlight>
                  <a:srgbClr val="80808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PC=PC+1 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sym typeface="Wingdings" panose="05000000000000000000" pitchFamily="2" charset="2"/>
              </a:rPr>
              <a:t> </a:t>
            </a:r>
            <a:r>
              <a:rPr lang="en-US" altLang="zh-CN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sym typeface="Wingdings" panose="05000000000000000000" pitchFamily="2" charset="2"/>
              </a:rPr>
              <a:t>BR </a:t>
            </a:r>
            <a:r>
              <a:rPr lang="en-US" altLang="zh-CN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x4101  ==  </a:t>
            </a:r>
            <a:r>
              <a:rPr lang="en-US" altLang="zh-CN" dirty="0" err="1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BR</a:t>
            </a:r>
            <a:r>
              <a:rPr lang="en-US" altLang="zh-CN" baseline="-25000" dirty="0" err="1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nzp</a:t>
            </a:r>
            <a:r>
              <a:rPr lang="en-US" altLang="zh-CN" baseline="-25000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     </a:t>
            </a:r>
            <a:r>
              <a:rPr lang="en-US" altLang="zh-CN" dirty="0"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</a:rPr>
              <a:t>x4101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Set</a:t>
            </a:r>
          </a:p>
          <a:p>
            <a:pPr lvl="1"/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DR &lt; 0, set N=1 and Z=0 and P=0</a:t>
            </a:r>
          </a:p>
          <a:p>
            <a:pPr lvl="1"/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DR = 0, set N=0 and Z=1 and P=0</a:t>
            </a:r>
          </a:p>
          <a:p>
            <a:pPr lvl="1"/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If DR &gt; 0, set N=0 and Z=0 and P=1</a:t>
            </a:r>
            <a:endParaRPr lang="zh-CN" altLang="en-US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CBB7B-8F77-4532-AF3B-692F6833BD27}" type="datetime1">
              <a:rPr lang="zh-CN" altLang="en-US" smtClean="0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41A33-B750-4E2E-A7AE-D936BE1FEF48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BR (PC-Relative)</a:t>
            </a:r>
          </a:p>
        </p:txBody>
      </p:sp>
    </p:spTree>
    <p:extLst>
      <p:ext uri="{BB962C8B-B14F-4D97-AF65-F5344CB8AC3E}">
        <p14:creationId xmlns:p14="http://schemas.microsoft.com/office/powerpoint/2010/main" val="348186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CEB2F5-A2D7-40BE-9639-7513BBAF1CA9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28824A-21E2-4C4A-AF9B-BE6C317650E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Using Branch Instructions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6850" y="981075"/>
            <a:ext cx="8839200" cy="54816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Compute sum of 12 integers.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Numbers start at location x3100.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Program starts at location x3000.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2857" y="5673427"/>
            <a:ext cx="37814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baseline="0" dirty="0"/>
              <a:t>Two Method for Loop Control</a:t>
            </a: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b="1" baseline="0" dirty="0">
                <a:latin typeface="等线" panose="02010600030101010101" pitchFamily="2" charset="-122"/>
                <a:ea typeface="等线" panose="02010600030101010101" pitchFamily="2" charset="-122"/>
              </a:rPr>
              <a:t>The use of a counter</a:t>
            </a:r>
          </a:p>
          <a:p>
            <a:pPr marL="285750" indent="-285750">
              <a:buFont typeface="Wingdings" panose="05000000000000000000" pitchFamily="2" charset="2"/>
              <a:buChar char="l"/>
              <a:defRPr/>
            </a:pPr>
            <a:r>
              <a:rPr lang="en-US" altLang="zh-CN" b="1" baseline="0" dirty="0">
                <a:latin typeface="等线" panose="02010600030101010101" pitchFamily="2" charset="-122"/>
                <a:ea typeface="等线" panose="02010600030101010101" pitchFamily="2" charset="-122"/>
              </a:rPr>
              <a:t>The use of a sentinel</a:t>
            </a:r>
          </a:p>
        </p:txBody>
      </p:sp>
      <p:sp>
        <p:nvSpPr>
          <p:cNvPr id="54291" name="文本框 2"/>
          <p:cNvSpPr txBox="1">
            <a:spLocks noChangeArrowheads="1"/>
          </p:cNvSpPr>
          <p:nvPr/>
        </p:nvSpPr>
        <p:spPr bwMode="auto">
          <a:xfrm>
            <a:off x="201833" y="2317585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u="sng" baseline="0" dirty="0">
                <a:ea typeface="宋体" panose="02010600030101010101" pitchFamily="2" charset="-122"/>
              </a:rPr>
              <a:t>The use of a counter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67836" y="2835904"/>
            <a:ext cx="4343400" cy="3276600"/>
            <a:chOff x="444500" y="2362200"/>
            <a:chExt cx="4343400" cy="3276600"/>
          </a:xfrm>
        </p:grpSpPr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444500" y="2362200"/>
              <a:ext cx="1600200" cy="838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R1 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 x3100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R3 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 0</a:t>
              </a:r>
              <a:b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</a:b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R2 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 12</a:t>
              </a: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673100" y="3657600"/>
              <a:ext cx="1143000" cy="114300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  <a:t>R2=0?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2730500" y="3695700"/>
              <a:ext cx="1600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R4 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 M[R1]</a:t>
              </a:r>
              <a:b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</a:b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R3  R3+R4</a:t>
              </a:r>
              <a:b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</a:b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R1  R1+1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R2  R2-1</a:t>
              </a:r>
            </a:p>
          </p:txBody>
        </p:sp>
        <p:cxnSp>
          <p:nvCxnSpPr>
            <p:cNvPr id="25" name="AutoShape 7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>
              <a:off x="1244600" y="3200400"/>
              <a:ext cx="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762125" y="3954463"/>
              <a:ext cx="3968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0" i="1" baseline="0">
                  <a:latin typeface="CourierPS" pitchFamily="49" charset="0"/>
                  <a:ea typeface="宋体" panose="02010600030101010101" pitchFamily="2" charset="-122"/>
                </a:rPr>
                <a:t>NO</a:t>
              </a: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728663" y="4800600"/>
              <a:ext cx="5032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0" i="1" baseline="0">
                  <a:latin typeface="CourierPS" pitchFamily="49" charset="0"/>
                  <a:ea typeface="宋体" panose="02010600030101010101" pitchFamily="2" charset="-122"/>
                </a:rPr>
                <a:t>YES</a:t>
              </a:r>
            </a:p>
          </p:txBody>
        </p:sp>
        <p:cxnSp>
          <p:nvCxnSpPr>
            <p:cNvPr id="28" name="AutoShape 10"/>
            <p:cNvCxnSpPr>
              <a:cxnSpLocks noChangeShapeType="1"/>
              <a:stCxn id="23" idx="3"/>
              <a:endCxn id="24" idx="1"/>
            </p:cNvCxnSpPr>
            <p:nvPr/>
          </p:nvCxnSpPr>
          <p:spPr bwMode="auto">
            <a:xfrm>
              <a:off x="1816100" y="4229100"/>
              <a:ext cx="9144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3492500" y="4800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>
              <a:off x="3492500" y="50292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V="1">
              <a:off x="4787900" y="34290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H="1">
              <a:off x="1282700" y="3429000"/>
              <a:ext cx="3505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1244600" y="4800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86440" y="1008346"/>
            <a:ext cx="2097117" cy="2175313"/>
            <a:chOff x="2915816" y="1037663"/>
            <a:chExt cx="2097117" cy="2175313"/>
          </a:xfrm>
        </p:grpSpPr>
        <p:sp>
          <p:nvSpPr>
            <p:cNvPr id="35" name="矩形 34"/>
            <p:cNvSpPr/>
            <p:nvPr/>
          </p:nvSpPr>
          <p:spPr bwMode="auto">
            <a:xfrm>
              <a:off x="3231704" y="1376976"/>
              <a:ext cx="1781229" cy="1836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3233189" y="1376976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</a:t>
              </a: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100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3233189" y="1834897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12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3233189" y="2292818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temp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3233189" y="2750741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3233189" y="2979701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2915816" y="1377002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rgbClr val="FF0000"/>
                  </a:solidFill>
                  <a:latin typeface="Arial" charset="0"/>
                </a:rPr>
                <a:t>R0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2915816" y="183492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rgbClr val="FF0000"/>
                  </a:solidFill>
                  <a:latin typeface="Arial" charset="0"/>
                </a:rPr>
                <a:t>R2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2915816" y="2521804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R5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2915816" y="160596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R1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2915816" y="206388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rgbClr val="FF0000"/>
                  </a:solidFill>
                  <a:latin typeface="Arial" charset="0"/>
                </a:rPr>
                <a:t>R3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2915816" y="2292844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rgbClr val="FF0000"/>
                  </a:solidFill>
                  <a:latin typeface="Arial" charset="0"/>
                </a:rPr>
                <a:t>R4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2915816" y="2750765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R6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2915816" y="2979725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R7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3233189" y="2067376"/>
              <a:ext cx="1771200" cy="2254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3477631" y="1037663"/>
              <a:ext cx="1310393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baseline="0" dirty="0">
                  <a:latin typeface="Arial" charset="0"/>
                </a:rPr>
                <a:t>Register File</a:t>
              </a:r>
              <a:endPara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588306" y="980728"/>
            <a:ext cx="2376182" cy="5563420"/>
            <a:chOff x="5436096" y="980728"/>
            <a:chExt cx="2376182" cy="5563420"/>
          </a:xfrm>
        </p:grpSpPr>
        <p:sp>
          <p:nvSpPr>
            <p:cNvPr id="52" name="矩形 51"/>
            <p:cNvSpPr/>
            <p:nvPr/>
          </p:nvSpPr>
          <p:spPr bwMode="auto">
            <a:xfrm>
              <a:off x="5436096" y="3212976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x300A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5446366" y="1739679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x3000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5436096" y="2962829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x3009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矩形 54"/>
            <p:cNvSpPr/>
            <p:nvPr/>
          </p:nvSpPr>
          <p:spPr bwMode="auto">
            <a:xfrm>
              <a:off x="5446366" y="4869734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x3100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446366" y="6021288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x310B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5446366" y="6237312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x310C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矩形 57"/>
            <p:cNvSpPr/>
            <p:nvPr/>
          </p:nvSpPr>
          <p:spPr bwMode="auto">
            <a:xfrm>
              <a:off x="6031049" y="1340768"/>
              <a:ext cx="1781229" cy="519655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6261283" y="980728"/>
              <a:ext cx="1310393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baseline="0" dirty="0">
                  <a:latin typeface="Arial" charset="0"/>
                </a:rPr>
                <a:t>Memory</a:t>
              </a:r>
              <a:endPara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6031049" y="1769282"/>
              <a:ext cx="1770859" cy="228960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矩形 60"/>
            <p:cNvSpPr/>
            <p:nvPr/>
          </p:nvSpPr>
          <p:spPr bwMode="auto">
            <a:xfrm>
              <a:off x="6031049" y="4899337"/>
              <a:ext cx="1770859" cy="228960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rPr>
                <a:t>Number 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62" name="矩形 61"/>
            <p:cNvSpPr/>
            <p:nvPr/>
          </p:nvSpPr>
          <p:spPr bwMode="auto">
            <a:xfrm>
              <a:off x="6031049" y="2988000"/>
              <a:ext cx="1770859" cy="228960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6031049" y="6084000"/>
              <a:ext cx="1770859" cy="228960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Number 12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矩形 63"/>
            <p:cNvSpPr/>
            <p:nvPr/>
          </p:nvSpPr>
          <p:spPr bwMode="auto">
            <a:xfrm>
              <a:off x="6031049" y="6300000"/>
              <a:ext cx="1770859" cy="228960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矩形 64"/>
            <p:cNvSpPr/>
            <p:nvPr/>
          </p:nvSpPr>
          <p:spPr bwMode="auto">
            <a:xfrm>
              <a:off x="6033472" y="3232800"/>
              <a:ext cx="1770859" cy="228960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矩形 65"/>
            <p:cNvSpPr/>
            <p:nvPr/>
          </p:nvSpPr>
          <p:spPr bwMode="auto">
            <a:xfrm>
              <a:off x="6026400" y="1998242"/>
              <a:ext cx="1770859" cy="973918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Program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矩形 66"/>
            <p:cNvSpPr/>
            <p:nvPr/>
          </p:nvSpPr>
          <p:spPr bwMode="auto">
            <a:xfrm>
              <a:off x="6033600" y="5136662"/>
              <a:ext cx="1770859" cy="932174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Data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774142" y="3511949"/>
            <a:ext cx="1770859" cy="568274"/>
            <a:chOff x="755576" y="1037663"/>
            <a:chExt cx="1770859" cy="568274"/>
          </a:xfrm>
        </p:grpSpPr>
        <p:sp>
          <p:nvSpPr>
            <p:cNvPr id="70" name="矩形 69"/>
            <p:cNvSpPr/>
            <p:nvPr/>
          </p:nvSpPr>
          <p:spPr bwMode="auto">
            <a:xfrm>
              <a:off x="755576" y="1376977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x3000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矩形 70"/>
            <p:cNvSpPr/>
            <p:nvPr/>
          </p:nvSpPr>
          <p:spPr bwMode="auto">
            <a:xfrm>
              <a:off x="1034523" y="1037663"/>
              <a:ext cx="1310393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baseline="0" dirty="0">
                  <a:latin typeface="Arial" charset="0"/>
                </a:rPr>
                <a:t>PC</a:t>
              </a:r>
              <a:endPara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7B999D-7D1E-48EA-91EB-ECA8909EB876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70363C-A7B6-4E43-A313-F4A902ECEBB1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1447800" y="1524000"/>
            <a:ext cx="1143000" cy="4572000"/>
          </a:xfrm>
          <a:prstGeom prst="rect">
            <a:avLst/>
          </a:prstGeom>
          <a:solidFill>
            <a:srgbClr val="66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 b="0" baseline="0">
              <a:ea typeface="宋体" panose="02010600030101010101" pitchFamily="2" charset="-122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Sample Program(</a:t>
            </a:r>
            <a:r>
              <a:rPr lang="en-US" altLang="zh-CN"/>
              <a:t>The use of a counter</a:t>
            </a:r>
            <a:r>
              <a:rPr lang="en-US" altLang="zh-CN">
                <a:ea typeface="宋体" panose="02010600030101010101" pitchFamily="2" charset="-122"/>
              </a:rPr>
              <a:t>)</a:t>
            </a:r>
          </a:p>
        </p:txBody>
      </p:sp>
      <p:graphicFrame>
        <p:nvGraphicFramePr>
          <p:cNvPr id="163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78535"/>
              </p:ext>
            </p:extLst>
          </p:nvPr>
        </p:nvGraphicFramePr>
        <p:xfrm>
          <a:off x="266700" y="1143000"/>
          <a:ext cx="8610600" cy="4902200"/>
        </p:xfrm>
        <a:graphic>
          <a:graphicData uri="http://schemas.openxmlformats.org/drawingml/2006/table">
            <a:tbl>
              <a:tblPr/>
              <a:tblGrid>
                <a:gridCol w="11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Address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Instruction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Comments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1 1 1 0 0 0 1 0 1 1 1 1 1 1 1 1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R1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x3100 (PC+0xFF); LEA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0 1 0 1 0 1 1 0 1 1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R3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0; AND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x3002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0 1 0 1 0 1 0 0 1 0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R2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0; AND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x3003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0 0 0 1 0 1 0 0 1 0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0 1 1 0 0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R2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12; ADD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x3004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0 0 0 0 0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0 0 0 0 0 0 0 1 0 1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If Z, </a:t>
                      </a:r>
                      <a:r>
                        <a:rPr kumimoji="0" lang="en-US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goto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(PC+5) = x300A; BR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x3005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0 1 1 0 1 0 0 0 0 1 0 0 0 0 0 0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Load next value to R4; LDR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x3006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0 0 0 1 0 1 1 0 1 1 0 0 0 1 0 0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R3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R3 + R4; ADD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x3007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0 0 0 1 0 0 1 0 0 1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 0 0 0 0 1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Increment R1 (pointer); ADD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X3008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0 0 0 1 0 1 0 0 1 0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 1 1 1 1 1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Decrement R2 (counter); ADD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x3009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0 0 0 0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1 1 1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1 1 1 1 1 1 0 1 0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Goto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 (PC-6)=x3004 ;BR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6371" name="Line 67"/>
          <p:cNvSpPr>
            <a:spLocks noChangeShapeType="1"/>
          </p:cNvSpPr>
          <p:nvPr/>
        </p:nvSpPr>
        <p:spPr bwMode="auto">
          <a:xfrm>
            <a:off x="2743200" y="19240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2" name="Line 68"/>
          <p:cNvSpPr>
            <a:spLocks noChangeShapeType="1"/>
          </p:cNvSpPr>
          <p:nvPr/>
        </p:nvSpPr>
        <p:spPr bwMode="auto">
          <a:xfrm>
            <a:off x="2743200" y="2371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3" name="Line 69"/>
          <p:cNvSpPr>
            <a:spLocks noChangeShapeType="1"/>
          </p:cNvSpPr>
          <p:nvPr/>
        </p:nvSpPr>
        <p:spPr bwMode="auto">
          <a:xfrm>
            <a:off x="2743200" y="2819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4" name="Line 70"/>
          <p:cNvSpPr>
            <a:spLocks noChangeShapeType="1"/>
          </p:cNvSpPr>
          <p:nvPr/>
        </p:nvSpPr>
        <p:spPr bwMode="auto">
          <a:xfrm>
            <a:off x="2743200" y="32575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5" name="Line 71"/>
          <p:cNvSpPr>
            <a:spLocks noChangeShapeType="1"/>
          </p:cNvSpPr>
          <p:nvPr/>
        </p:nvSpPr>
        <p:spPr bwMode="auto">
          <a:xfrm>
            <a:off x="2743200" y="37052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6" name="Line 72"/>
          <p:cNvSpPr>
            <a:spLocks noChangeShapeType="1"/>
          </p:cNvSpPr>
          <p:nvPr/>
        </p:nvSpPr>
        <p:spPr bwMode="auto">
          <a:xfrm>
            <a:off x="2743200" y="414337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7" name="Line 73"/>
          <p:cNvSpPr>
            <a:spLocks noChangeShapeType="1"/>
          </p:cNvSpPr>
          <p:nvPr/>
        </p:nvSpPr>
        <p:spPr bwMode="auto">
          <a:xfrm>
            <a:off x="2743200" y="45815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8" name="Line 74"/>
          <p:cNvSpPr>
            <a:spLocks noChangeShapeType="1"/>
          </p:cNvSpPr>
          <p:nvPr/>
        </p:nvSpPr>
        <p:spPr bwMode="auto">
          <a:xfrm>
            <a:off x="2743200" y="50292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79" name="Line 75"/>
          <p:cNvSpPr>
            <a:spLocks noChangeShapeType="1"/>
          </p:cNvSpPr>
          <p:nvPr/>
        </p:nvSpPr>
        <p:spPr bwMode="auto">
          <a:xfrm>
            <a:off x="2743200" y="5486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0" name="Line 76"/>
          <p:cNvSpPr>
            <a:spLocks noChangeShapeType="1"/>
          </p:cNvSpPr>
          <p:nvPr/>
        </p:nvSpPr>
        <p:spPr bwMode="auto">
          <a:xfrm>
            <a:off x="2743200" y="59150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1" name="Line 77"/>
          <p:cNvSpPr>
            <a:spLocks noChangeShapeType="1"/>
          </p:cNvSpPr>
          <p:nvPr/>
        </p:nvSpPr>
        <p:spPr bwMode="auto">
          <a:xfrm>
            <a:off x="3657600" y="192405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2" name="Line 78"/>
          <p:cNvSpPr>
            <a:spLocks noChangeShapeType="1"/>
          </p:cNvSpPr>
          <p:nvPr/>
        </p:nvSpPr>
        <p:spPr bwMode="auto">
          <a:xfrm>
            <a:off x="3657600" y="2371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3" name="Line 79"/>
          <p:cNvSpPr>
            <a:spLocks noChangeShapeType="1"/>
          </p:cNvSpPr>
          <p:nvPr/>
        </p:nvSpPr>
        <p:spPr bwMode="auto">
          <a:xfrm>
            <a:off x="4876800" y="2371725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4" name="Line 80"/>
          <p:cNvSpPr>
            <a:spLocks noChangeShapeType="1"/>
          </p:cNvSpPr>
          <p:nvPr/>
        </p:nvSpPr>
        <p:spPr bwMode="auto">
          <a:xfrm>
            <a:off x="3657600" y="2819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5" name="Line 81"/>
          <p:cNvSpPr>
            <a:spLocks noChangeShapeType="1"/>
          </p:cNvSpPr>
          <p:nvPr/>
        </p:nvSpPr>
        <p:spPr bwMode="auto">
          <a:xfrm>
            <a:off x="4876800" y="281940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6" name="Line 82"/>
          <p:cNvSpPr>
            <a:spLocks noChangeShapeType="1"/>
          </p:cNvSpPr>
          <p:nvPr/>
        </p:nvSpPr>
        <p:spPr bwMode="auto">
          <a:xfrm>
            <a:off x="3657600" y="32575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7" name="Line 83"/>
          <p:cNvSpPr>
            <a:spLocks noChangeShapeType="1"/>
          </p:cNvSpPr>
          <p:nvPr/>
        </p:nvSpPr>
        <p:spPr bwMode="auto">
          <a:xfrm>
            <a:off x="4876800" y="325755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8" name="Line 84"/>
          <p:cNvSpPr>
            <a:spLocks noChangeShapeType="1"/>
          </p:cNvSpPr>
          <p:nvPr/>
        </p:nvSpPr>
        <p:spPr bwMode="auto">
          <a:xfrm>
            <a:off x="3657600" y="3705225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89" name="Line 85"/>
          <p:cNvSpPr>
            <a:spLocks noChangeShapeType="1"/>
          </p:cNvSpPr>
          <p:nvPr/>
        </p:nvSpPr>
        <p:spPr bwMode="auto">
          <a:xfrm flipV="1">
            <a:off x="4572000" y="4143375"/>
            <a:ext cx="1676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90" name="Line 86"/>
          <p:cNvSpPr>
            <a:spLocks noChangeShapeType="1"/>
          </p:cNvSpPr>
          <p:nvPr/>
        </p:nvSpPr>
        <p:spPr bwMode="auto">
          <a:xfrm>
            <a:off x="3657600" y="414337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91" name="Line 87"/>
          <p:cNvSpPr>
            <a:spLocks noChangeShapeType="1"/>
          </p:cNvSpPr>
          <p:nvPr/>
        </p:nvSpPr>
        <p:spPr bwMode="auto">
          <a:xfrm>
            <a:off x="3657600" y="45815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92" name="Line 88"/>
          <p:cNvSpPr>
            <a:spLocks noChangeShapeType="1"/>
          </p:cNvSpPr>
          <p:nvPr/>
        </p:nvSpPr>
        <p:spPr bwMode="auto">
          <a:xfrm>
            <a:off x="5486400" y="45815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93" name="Line 89"/>
          <p:cNvSpPr>
            <a:spLocks noChangeShapeType="1"/>
          </p:cNvSpPr>
          <p:nvPr/>
        </p:nvSpPr>
        <p:spPr bwMode="auto">
          <a:xfrm>
            <a:off x="3657600" y="50292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94" name="Line 90"/>
          <p:cNvSpPr>
            <a:spLocks noChangeShapeType="1"/>
          </p:cNvSpPr>
          <p:nvPr/>
        </p:nvSpPr>
        <p:spPr bwMode="auto">
          <a:xfrm>
            <a:off x="4876800" y="502920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95" name="Line 91"/>
          <p:cNvSpPr>
            <a:spLocks noChangeShapeType="1"/>
          </p:cNvSpPr>
          <p:nvPr/>
        </p:nvSpPr>
        <p:spPr bwMode="auto">
          <a:xfrm>
            <a:off x="3657600" y="5486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96" name="Line 92"/>
          <p:cNvSpPr>
            <a:spLocks noChangeShapeType="1"/>
          </p:cNvSpPr>
          <p:nvPr/>
        </p:nvSpPr>
        <p:spPr bwMode="auto">
          <a:xfrm>
            <a:off x="4876800" y="548640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97" name="Line 93"/>
          <p:cNvSpPr>
            <a:spLocks noChangeShapeType="1"/>
          </p:cNvSpPr>
          <p:nvPr/>
        </p:nvSpPr>
        <p:spPr bwMode="auto">
          <a:xfrm>
            <a:off x="3657600" y="5915025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Compute sum of 12 integers.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sz="1800" dirty="0">
                <a:ea typeface="宋体" panose="02010600030101010101" pitchFamily="2" charset="-122"/>
              </a:rPr>
              <a:t>Numbers start at location x3100.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Program starts at location x3000.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57347" name="日期占位符 1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DBD8AD-F0D5-42E3-9A46-BE963245F2AE}" type="datetime1">
              <a:rPr lang="zh-CN" altLang="en-US" sz="1400" b="0" baseline="0">
                <a:ea typeface="宋体" panose="02010600030101010101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57348" name="灯片编号占位符 3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F8BB49-56DB-4DEE-80C3-856A1E26CF45}" type="slidenum">
              <a:rPr lang="en-US" altLang="zh-CN" sz="1400" b="0" baseline="0"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Using Branch Instructions</a:t>
            </a:r>
          </a:p>
        </p:txBody>
      </p:sp>
      <p:grpSp>
        <p:nvGrpSpPr>
          <p:cNvPr id="57350" name="Group 18"/>
          <p:cNvGrpSpPr>
            <a:grpSpLocks/>
          </p:cNvGrpSpPr>
          <p:nvPr/>
        </p:nvGrpSpPr>
        <p:grpSpPr bwMode="auto">
          <a:xfrm>
            <a:off x="395288" y="2889250"/>
            <a:ext cx="4032250" cy="3276600"/>
            <a:chOff x="340" y="1488"/>
            <a:chExt cx="2736" cy="2064"/>
          </a:xfrm>
        </p:grpSpPr>
        <p:sp>
          <p:nvSpPr>
            <p:cNvPr id="57353" name="Rectangle 4"/>
            <p:cNvSpPr>
              <a:spLocks noChangeArrowheads="1"/>
            </p:cNvSpPr>
            <p:nvPr/>
          </p:nvSpPr>
          <p:spPr bwMode="auto">
            <a:xfrm>
              <a:off x="340" y="1488"/>
              <a:ext cx="100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  <a:t>R1 </a:t>
              </a: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</a:t>
              </a: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  <a:t> x3100</a:t>
              </a:r>
              <a:b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</a:b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  <a:t>R3 </a:t>
              </a: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</a:t>
              </a: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  <a:t> 0</a:t>
              </a:r>
              <a:b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</a:b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  <a:t>R4 </a:t>
              </a: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</a:t>
              </a: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  <a:t> M[R1]</a:t>
              </a:r>
            </a:p>
          </p:txBody>
        </p:sp>
        <p:sp>
          <p:nvSpPr>
            <p:cNvPr id="57354" name="AutoShape 5"/>
            <p:cNvSpPr>
              <a:spLocks noChangeArrowheads="1"/>
            </p:cNvSpPr>
            <p:nvPr/>
          </p:nvSpPr>
          <p:spPr bwMode="auto">
            <a:xfrm>
              <a:off x="484" y="2304"/>
              <a:ext cx="720" cy="72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  <a:t>R4=-1?</a:t>
              </a:r>
            </a:p>
          </p:txBody>
        </p:sp>
        <p:sp>
          <p:nvSpPr>
            <p:cNvPr id="57355" name="Rectangle 6"/>
            <p:cNvSpPr>
              <a:spLocks noChangeArrowheads="1"/>
            </p:cNvSpPr>
            <p:nvPr/>
          </p:nvSpPr>
          <p:spPr bwMode="auto">
            <a:xfrm>
              <a:off x="1780" y="2328"/>
              <a:ext cx="100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R3  R3+R4</a:t>
              </a:r>
              <a:b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</a:b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R1  R1+1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>
                  <a:ea typeface="宋体" panose="02010600030101010101" pitchFamily="2" charset="-122"/>
                </a:rPr>
                <a:t>R4 </a:t>
              </a:r>
              <a:r>
                <a:rPr lang="en-US" altLang="zh-CN" sz="1800" b="0">
                  <a:ea typeface="宋体" panose="02010600030101010101" pitchFamily="2" charset="-122"/>
                  <a:sym typeface="Symbol" panose="05050102010706020507" pitchFamily="18" charset="2"/>
                </a:rPr>
                <a:t> M[R1]</a:t>
              </a:r>
            </a:p>
          </p:txBody>
        </p:sp>
        <p:cxnSp>
          <p:nvCxnSpPr>
            <p:cNvPr id="57356" name="AutoShape 7"/>
            <p:cNvCxnSpPr>
              <a:cxnSpLocks noChangeShapeType="1"/>
              <a:stCxn id="57353" idx="2"/>
              <a:endCxn id="57354" idx="0"/>
            </p:cNvCxnSpPr>
            <p:nvPr/>
          </p:nvCxnSpPr>
          <p:spPr bwMode="auto">
            <a:xfrm>
              <a:off x="844" y="2016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57" name="Text Box 8"/>
            <p:cNvSpPr txBox="1">
              <a:spLocks noChangeArrowheads="1"/>
            </p:cNvSpPr>
            <p:nvPr/>
          </p:nvSpPr>
          <p:spPr bwMode="auto">
            <a:xfrm>
              <a:off x="1195" y="2640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0" i="1" baseline="0">
                  <a:latin typeface="CourierPS" pitchFamily="49" charset="0"/>
                  <a:ea typeface="宋体" panose="02010600030101010101" pitchFamily="2" charset="-122"/>
                </a:rPr>
                <a:t>NO</a:t>
              </a:r>
            </a:p>
          </p:txBody>
        </p:sp>
        <p:sp>
          <p:nvSpPr>
            <p:cNvPr id="57358" name="Text Box 9"/>
            <p:cNvSpPr txBox="1">
              <a:spLocks noChangeArrowheads="1"/>
            </p:cNvSpPr>
            <p:nvPr/>
          </p:nvSpPr>
          <p:spPr bwMode="auto">
            <a:xfrm>
              <a:off x="472" y="3072"/>
              <a:ext cx="3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0" i="1" baseline="0">
                  <a:latin typeface="CourierPS" pitchFamily="49" charset="0"/>
                  <a:ea typeface="宋体" panose="02010600030101010101" pitchFamily="2" charset="-122"/>
                </a:rPr>
                <a:t>YES</a:t>
              </a:r>
            </a:p>
          </p:txBody>
        </p:sp>
        <p:cxnSp>
          <p:nvCxnSpPr>
            <p:cNvPr id="57359" name="AutoShape 10"/>
            <p:cNvCxnSpPr>
              <a:cxnSpLocks noChangeShapeType="1"/>
              <a:stCxn id="57354" idx="3"/>
              <a:endCxn id="57355" idx="1"/>
            </p:cNvCxnSpPr>
            <p:nvPr/>
          </p:nvCxnSpPr>
          <p:spPr bwMode="auto">
            <a:xfrm>
              <a:off x="1204" y="2664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2260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1" name="Line 12"/>
            <p:cNvSpPr>
              <a:spLocks noChangeShapeType="1"/>
            </p:cNvSpPr>
            <p:nvPr/>
          </p:nvSpPr>
          <p:spPr bwMode="auto">
            <a:xfrm>
              <a:off x="2260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2" name="Line 13"/>
            <p:cNvSpPr>
              <a:spLocks noChangeShapeType="1"/>
            </p:cNvSpPr>
            <p:nvPr/>
          </p:nvSpPr>
          <p:spPr bwMode="auto">
            <a:xfrm flipV="1">
              <a:off x="3076" y="216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3" name="Line 14"/>
            <p:cNvSpPr>
              <a:spLocks noChangeShapeType="1"/>
            </p:cNvSpPr>
            <p:nvPr/>
          </p:nvSpPr>
          <p:spPr bwMode="auto">
            <a:xfrm flipH="1">
              <a:off x="868" y="2160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4" name="Line 15"/>
            <p:cNvSpPr>
              <a:spLocks noChangeShapeType="1"/>
            </p:cNvSpPr>
            <p:nvPr/>
          </p:nvSpPr>
          <p:spPr bwMode="auto">
            <a:xfrm>
              <a:off x="844" y="302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21213" y="1916113"/>
            <a:ext cx="4217987" cy="1903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/>
              <a:t>A special character used to indicate the end of a sequence</a:t>
            </a:r>
            <a:br>
              <a:rPr lang="en-US" altLang="zh-CN" sz="2800" b="1" dirty="0"/>
            </a:br>
            <a:r>
              <a:rPr lang="en-US" altLang="zh-CN" sz="2800" b="1" dirty="0"/>
              <a:t>is often called a </a:t>
            </a:r>
            <a:r>
              <a:rPr lang="en-US" altLang="zh-CN" sz="2800" b="1" dirty="0">
                <a:solidFill>
                  <a:srgbClr val="009900"/>
                </a:solidFill>
              </a:rPr>
              <a:t>sentinel</a:t>
            </a:r>
            <a:r>
              <a:rPr lang="en-US" altLang="zh-CN" sz="2800" b="1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zh-CN" sz="2800" b="1" dirty="0"/>
          </a:p>
          <a:p>
            <a:pPr marL="457200" indent="-457200">
              <a:lnSpc>
                <a:spcPct val="90000"/>
              </a:lnSpc>
              <a:buSzPct val="50000"/>
              <a:buFont typeface="Wingdings" panose="05000000000000000000" pitchFamily="2" charset="2"/>
              <a:buChar char="l"/>
              <a:defRPr/>
            </a:pPr>
            <a:r>
              <a:rPr lang="en-US" altLang="zh-CN" sz="2800" dirty="0"/>
              <a:t>Useful when you don’t know ahead of time how many times to execute a loop.</a:t>
            </a:r>
          </a:p>
        </p:txBody>
      </p:sp>
      <p:sp>
        <p:nvSpPr>
          <p:cNvPr id="21" name="文本框 1"/>
          <p:cNvSpPr txBox="1">
            <a:spLocks noChangeArrowheads="1"/>
          </p:cNvSpPr>
          <p:nvPr/>
        </p:nvSpPr>
        <p:spPr bwMode="auto">
          <a:xfrm>
            <a:off x="323850" y="2411596"/>
            <a:ext cx="2467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u="sng" baseline="0" dirty="0">
                <a:ea typeface="宋体" panose="02010600030101010101" pitchFamily="2" charset="-122"/>
              </a:rPr>
              <a:t>The use of a sentinel</a:t>
            </a:r>
            <a:endParaRPr lang="zh-CN" altLang="en-US" sz="1800" u="sng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Compute sum of 12 integers.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sz="1800" dirty="0">
                <a:ea typeface="宋体" panose="02010600030101010101" pitchFamily="2" charset="-122"/>
              </a:rPr>
              <a:t>Numbers start at location x3100.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Program starts at location x3000.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57347" name="日期占位符 1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8DBD8AD-F0D5-42E3-9A46-BE963245F2AE}" type="datetime1">
              <a:rPr lang="zh-CN" altLang="en-US" sz="1400" b="0" baseline="0">
                <a:ea typeface="宋体" panose="02010600030101010101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57348" name="灯片编号占位符 3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F8BB49-56DB-4DEE-80C3-856A1E26CF45}" type="slidenum">
              <a:rPr lang="en-US" altLang="zh-CN" sz="1400" b="0" baseline="0"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Using Branch Instructions</a:t>
            </a:r>
          </a:p>
        </p:txBody>
      </p:sp>
      <p:grpSp>
        <p:nvGrpSpPr>
          <p:cNvPr id="57350" name="Group 18"/>
          <p:cNvGrpSpPr>
            <a:grpSpLocks/>
          </p:cNvGrpSpPr>
          <p:nvPr/>
        </p:nvGrpSpPr>
        <p:grpSpPr bwMode="auto">
          <a:xfrm>
            <a:off x="395288" y="2889250"/>
            <a:ext cx="4032250" cy="3276600"/>
            <a:chOff x="340" y="1488"/>
            <a:chExt cx="2736" cy="2064"/>
          </a:xfrm>
        </p:grpSpPr>
        <p:sp>
          <p:nvSpPr>
            <p:cNvPr id="57353" name="Rectangle 4"/>
            <p:cNvSpPr>
              <a:spLocks noChangeArrowheads="1"/>
            </p:cNvSpPr>
            <p:nvPr/>
          </p:nvSpPr>
          <p:spPr bwMode="auto">
            <a:xfrm>
              <a:off x="340" y="1488"/>
              <a:ext cx="100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R1 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 x3100</a:t>
              </a:r>
              <a:b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</a:b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R3 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 0</a:t>
              </a:r>
              <a:b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</a:b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R4 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</a:t>
              </a: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</a:rPr>
                <a:t> M[R1]</a:t>
              </a:r>
            </a:p>
          </p:txBody>
        </p:sp>
        <p:sp>
          <p:nvSpPr>
            <p:cNvPr id="57354" name="AutoShape 5"/>
            <p:cNvSpPr>
              <a:spLocks noChangeArrowheads="1"/>
            </p:cNvSpPr>
            <p:nvPr/>
          </p:nvSpPr>
          <p:spPr bwMode="auto">
            <a:xfrm>
              <a:off x="484" y="2304"/>
              <a:ext cx="720" cy="72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latin typeface="CourierPS" pitchFamily="49" charset="0"/>
                  <a:ea typeface="宋体" panose="02010600030101010101" pitchFamily="2" charset="-122"/>
                </a:rPr>
                <a:t>R4=-1?</a:t>
              </a:r>
            </a:p>
          </p:txBody>
        </p:sp>
        <p:sp>
          <p:nvSpPr>
            <p:cNvPr id="57355" name="Rectangle 6"/>
            <p:cNvSpPr>
              <a:spLocks noChangeArrowheads="1"/>
            </p:cNvSpPr>
            <p:nvPr/>
          </p:nvSpPr>
          <p:spPr bwMode="auto">
            <a:xfrm>
              <a:off x="1780" y="2328"/>
              <a:ext cx="1008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R3  R3+R4</a:t>
              </a:r>
              <a:b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</a:br>
              <a:r>
                <a:rPr lang="en-US" altLang="zh-CN" sz="1600" b="0" baseline="0" dirty="0">
                  <a:latin typeface="CourierPS" pitchFamily="49" charset="0"/>
                  <a:ea typeface="宋体" panose="02010600030101010101" pitchFamily="2" charset="-122"/>
                  <a:sym typeface="Symbol" panose="05050102010706020507" pitchFamily="18" charset="2"/>
                </a:rPr>
                <a:t>R1  R1+1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 b="0" dirty="0">
                  <a:ea typeface="宋体" panose="02010600030101010101" pitchFamily="2" charset="-122"/>
                </a:rPr>
                <a:t>R4 </a:t>
              </a:r>
              <a:r>
                <a:rPr lang="en-US" altLang="zh-CN" sz="1800" b="0" dirty="0">
                  <a:ea typeface="宋体" panose="02010600030101010101" pitchFamily="2" charset="-122"/>
                  <a:sym typeface="Symbol" panose="05050102010706020507" pitchFamily="18" charset="2"/>
                </a:rPr>
                <a:t> M[R1]</a:t>
              </a:r>
            </a:p>
          </p:txBody>
        </p:sp>
        <p:cxnSp>
          <p:nvCxnSpPr>
            <p:cNvPr id="57356" name="AutoShape 7"/>
            <p:cNvCxnSpPr>
              <a:cxnSpLocks noChangeShapeType="1"/>
              <a:stCxn id="57353" idx="2"/>
              <a:endCxn id="57354" idx="0"/>
            </p:cNvCxnSpPr>
            <p:nvPr/>
          </p:nvCxnSpPr>
          <p:spPr bwMode="auto">
            <a:xfrm>
              <a:off x="844" y="2016"/>
              <a:ext cx="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57" name="Text Box 8"/>
            <p:cNvSpPr txBox="1">
              <a:spLocks noChangeArrowheads="1"/>
            </p:cNvSpPr>
            <p:nvPr/>
          </p:nvSpPr>
          <p:spPr bwMode="auto">
            <a:xfrm>
              <a:off x="1195" y="2640"/>
              <a:ext cx="27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0" i="1" baseline="0">
                  <a:latin typeface="CourierPS" pitchFamily="49" charset="0"/>
                  <a:ea typeface="宋体" panose="02010600030101010101" pitchFamily="2" charset="-122"/>
                </a:rPr>
                <a:t>NO</a:t>
              </a:r>
            </a:p>
          </p:txBody>
        </p:sp>
        <p:sp>
          <p:nvSpPr>
            <p:cNvPr id="57358" name="Text Box 9"/>
            <p:cNvSpPr txBox="1">
              <a:spLocks noChangeArrowheads="1"/>
            </p:cNvSpPr>
            <p:nvPr/>
          </p:nvSpPr>
          <p:spPr bwMode="auto">
            <a:xfrm>
              <a:off x="472" y="3072"/>
              <a:ext cx="3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400" b="0" i="1" baseline="0">
                  <a:latin typeface="CourierPS" pitchFamily="49" charset="0"/>
                  <a:ea typeface="宋体" panose="02010600030101010101" pitchFamily="2" charset="-122"/>
                </a:rPr>
                <a:t>YES</a:t>
              </a:r>
            </a:p>
          </p:txBody>
        </p:sp>
        <p:cxnSp>
          <p:nvCxnSpPr>
            <p:cNvPr id="57359" name="AutoShape 10"/>
            <p:cNvCxnSpPr>
              <a:cxnSpLocks noChangeShapeType="1"/>
              <a:stCxn id="57354" idx="3"/>
              <a:endCxn id="57355" idx="1"/>
            </p:cNvCxnSpPr>
            <p:nvPr/>
          </p:nvCxnSpPr>
          <p:spPr bwMode="auto">
            <a:xfrm>
              <a:off x="1204" y="2664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60" name="Line 11"/>
            <p:cNvSpPr>
              <a:spLocks noChangeShapeType="1"/>
            </p:cNvSpPr>
            <p:nvPr/>
          </p:nvSpPr>
          <p:spPr bwMode="auto">
            <a:xfrm>
              <a:off x="2260" y="302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1" name="Line 12"/>
            <p:cNvSpPr>
              <a:spLocks noChangeShapeType="1"/>
            </p:cNvSpPr>
            <p:nvPr/>
          </p:nvSpPr>
          <p:spPr bwMode="auto">
            <a:xfrm>
              <a:off x="2260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2" name="Line 13"/>
            <p:cNvSpPr>
              <a:spLocks noChangeShapeType="1"/>
            </p:cNvSpPr>
            <p:nvPr/>
          </p:nvSpPr>
          <p:spPr bwMode="auto">
            <a:xfrm flipV="1">
              <a:off x="3076" y="2160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3" name="Line 14"/>
            <p:cNvSpPr>
              <a:spLocks noChangeShapeType="1"/>
            </p:cNvSpPr>
            <p:nvPr/>
          </p:nvSpPr>
          <p:spPr bwMode="auto">
            <a:xfrm flipH="1">
              <a:off x="868" y="2160"/>
              <a:ext cx="22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64" name="Line 15"/>
            <p:cNvSpPr>
              <a:spLocks noChangeShapeType="1"/>
            </p:cNvSpPr>
            <p:nvPr/>
          </p:nvSpPr>
          <p:spPr bwMode="auto">
            <a:xfrm>
              <a:off x="844" y="302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351" name="文本框 1"/>
          <p:cNvSpPr txBox="1">
            <a:spLocks noChangeArrowheads="1"/>
          </p:cNvSpPr>
          <p:nvPr/>
        </p:nvSpPr>
        <p:spPr bwMode="auto">
          <a:xfrm>
            <a:off x="323850" y="2411596"/>
            <a:ext cx="24673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u="sng" baseline="0" dirty="0">
                <a:ea typeface="宋体" panose="02010600030101010101" pitchFamily="2" charset="-122"/>
              </a:rPr>
              <a:t>The use of a sentinel</a:t>
            </a:r>
            <a:endParaRPr lang="zh-CN" altLang="en-US" sz="1800" u="sng" dirty="0"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486440" y="1008346"/>
            <a:ext cx="2097117" cy="2175313"/>
            <a:chOff x="2915816" y="1037663"/>
            <a:chExt cx="2097117" cy="2175313"/>
          </a:xfrm>
        </p:grpSpPr>
        <p:sp>
          <p:nvSpPr>
            <p:cNvPr id="22" name="矩形 21"/>
            <p:cNvSpPr/>
            <p:nvPr/>
          </p:nvSpPr>
          <p:spPr bwMode="auto">
            <a:xfrm>
              <a:off x="3231704" y="1376976"/>
              <a:ext cx="1781229" cy="1836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3233189" y="1376976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</a:t>
              </a: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100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3233189" y="1834897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12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3233189" y="2292818"/>
              <a:ext cx="1770859" cy="2289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temp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3233189" y="2750741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3233189" y="2979701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915816" y="1377002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rgbClr val="FF0000"/>
                  </a:solidFill>
                  <a:latin typeface="Arial" charset="0"/>
                </a:rPr>
                <a:t>R0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915816" y="183492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rgbClr val="FF0000"/>
                  </a:solidFill>
                  <a:latin typeface="Arial" charset="0"/>
                </a:rPr>
                <a:t>R2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2915816" y="2521804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R5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2915816" y="160596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R1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2915816" y="2063883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rgbClr val="FF0000"/>
                  </a:solidFill>
                  <a:latin typeface="Arial" charset="0"/>
                </a:rPr>
                <a:t>R3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2915816" y="2292844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solidFill>
                    <a:srgbClr val="FF0000"/>
                  </a:solidFill>
                  <a:latin typeface="Arial" charset="0"/>
                </a:rPr>
                <a:t>R4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2915816" y="2750765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R6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2915816" y="2979725"/>
              <a:ext cx="267142" cy="22893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R7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3233189" y="2067376"/>
              <a:ext cx="1771200" cy="2254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3477631" y="1037663"/>
              <a:ext cx="1310393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baseline="0" dirty="0">
                  <a:latin typeface="Arial" charset="0"/>
                </a:rPr>
                <a:t>Register File</a:t>
              </a:r>
              <a:endPara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88306" y="980728"/>
            <a:ext cx="2376182" cy="5563420"/>
            <a:chOff x="5436096" y="980728"/>
            <a:chExt cx="2376182" cy="5563420"/>
          </a:xfrm>
        </p:grpSpPr>
        <p:sp>
          <p:nvSpPr>
            <p:cNvPr id="39" name="矩形 38"/>
            <p:cNvSpPr/>
            <p:nvPr/>
          </p:nvSpPr>
          <p:spPr bwMode="auto">
            <a:xfrm>
              <a:off x="5436096" y="3212976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x300A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446366" y="1739679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x3000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5436096" y="2962829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x3009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5446366" y="4869734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x3100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矩形 42"/>
            <p:cNvSpPr/>
            <p:nvPr/>
          </p:nvSpPr>
          <p:spPr bwMode="auto">
            <a:xfrm>
              <a:off x="5446366" y="6021288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x310B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矩形 43"/>
            <p:cNvSpPr/>
            <p:nvPr/>
          </p:nvSpPr>
          <p:spPr bwMode="auto">
            <a:xfrm>
              <a:off x="5446366" y="6237312"/>
              <a:ext cx="637802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aseline="0" dirty="0">
                  <a:latin typeface="Arial" charset="0"/>
                </a:rPr>
                <a:t>x310C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6031049" y="1340768"/>
              <a:ext cx="1781229" cy="519655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261283" y="980728"/>
              <a:ext cx="1310393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baseline="0" dirty="0">
                  <a:latin typeface="Arial" charset="0"/>
                </a:rPr>
                <a:t>Memory</a:t>
              </a:r>
              <a:endPara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031049" y="1769282"/>
              <a:ext cx="1770859" cy="228960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031049" y="4899337"/>
              <a:ext cx="1770859" cy="228960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effectLst/>
                  <a:latin typeface="Arial" charset="0"/>
                </a:rPr>
                <a:t>Number 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031049" y="2988000"/>
              <a:ext cx="1770859" cy="228960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6031049" y="6084000"/>
              <a:ext cx="1770859" cy="228960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Number 12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矩形 50"/>
            <p:cNvSpPr/>
            <p:nvPr/>
          </p:nvSpPr>
          <p:spPr bwMode="auto">
            <a:xfrm>
              <a:off x="6031049" y="6300000"/>
              <a:ext cx="1770859" cy="228960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</a:rPr>
                <a:t>-1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6033472" y="3232800"/>
              <a:ext cx="1770859" cy="228960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矩形 52"/>
            <p:cNvSpPr/>
            <p:nvPr/>
          </p:nvSpPr>
          <p:spPr bwMode="auto">
            <a:xfrm>
              <a:off x="6026400" y="1998242"/>
              <a:ext cx="1770859" cy="973918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Program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6033600" y="5136662"/>
              <a:ext cx="1770859" cy="932174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Data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774142" y="3511949"/>
            <a:ext cx="1770859" cy="568274"/>
            <a:chOff x="755576" y="1037663"/>
            <a:chExt cx="1770859" cy="568274"/>
          </a:xfrm>
        </p:grpSpPr>
        <p:sp>
          <p:nvSpPr>
            <p:cNvPr id="56" name="矩形 55"/>
            <p:cNvSpPr/>
            <p:nvPr/>
          </p:nvSpPr>
          <p:spPr bwMode="auto">
            <a:xfrm>
              <a:off x="755576" y="1376977"/>
              <a:ext cx="1770859" cy="2289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x3000</a:t>
              </a: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矩形 56"/>
            <p:cNvSpPr/>
            <p:nvPr/>
          </p:nvSpPr>
          <p:spPr bwMode="auto">
            <a:xfrm>
              <a:off x="1034523" y="1037663"/>
              <a:ext cx="1310393" cy="3068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600" b="1" baseline="0" dirty="0">
                  <a:latin typeface="Arial" charset="0"/>
                </a:rPr>
                <a:t>PC</a:t>
              </a:r>
              <a:endParaRPr kumimoji="0" lang="zh-CN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955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日期占位符 1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06B9AB-6340-46A2-8479-ED5FF214EFC4}" type="datetime1">
              <a:rPr lang="zh-CN" altLang="en-US" sz="1400" b="0" baseline="0">
                <a:ea typeface="宋体" panose="02010600030101010101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59395" name="灯片编号占位符 3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B90AC3D-3674-4471-8020-886CD1B76026}" type="slidenum">
              <a:rPr lang="en-US" altLang="zh-CN" sz="1400" b="0" baseline="0"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59396" name="Rectangle 2"/>
          <p:cNvSpPr>
            <a:spLocks noChangeArrowheads="1"/>
          </p:cNvSpPr>
          <p:nvPr/>
        </p:nvSpPr>
        <p:spPr bwMode="auto">
          <a:xfrm>
            <a:off x="1447800" y="1524000"/>
            <a:ext cx="1143000" cy="3633788"/>
          </a:xfrm>
          <a:prstGeom prst="rect">
            <a:avLst/>
          </a:prstGeom>
          <a:solidFill>
            <a:srgbClr val="66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 b="0" baseline="0">
              <a:ea typeface="宋体" panose="02010600030101010101" pitchFamily="2" charset="-122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Sample Program(</a:t>
            </a:r>
            <a:r>
              <a:rPr lang="en-US" altLang="zh-CN"/>
              <a:t>The use of a sentinel</a:t>
            </a:r>
            <a:r>
              <a:rPr lang="en-US" altLang="zh-CN">
                <a:ea typeface="宋体" panose="02010600030101010101" pitchFamily="2" charset="-122"/>
              </a:rPr>
              <a:t>)</a:t>
            </a:r>
          </a:p>
        </p:txBody>
      </p:sp>
      <p:graphicFrame>
        <p:nvGraphicFramePr>
          <p:cNvPr id="74877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149467"/>
              </p:ext>
            </p:extLst>
          </p:nvPr>
        </p:nvGraphicFramePr>
        <p:xfrm>
          <a:off x="266700" y="1143000"/>
          <a:ext cx="8610600" cy="4013200"/>
        </p:xfrm>
        <a:graphic>
          <a:graphicData uri="http://schemas.openxmlformats.org/drawingml/2006/table">
            <a:tbl>
              <a:tblPr/>
              <a:tblGrid>
                <a:gridCol w="11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Address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Instruction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Comments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1 1 1 0 0 0 1 0 1 1 1 1 1 1 1 1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R1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(PC+0xFF)=x3100 ; LEA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0 1 0 1 0 1 1 0 1 1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R3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0; AND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x3002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0 1 1 0 1 0 0 0 0 1 0 0 0 0 0 0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R4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M[R1]; LDR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X3003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0 0 0 0 1 0 0 0 0 0 0 0 0 1 0 0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If N, </a:t>
                      </a:r>
                      <a:r>
                        <a:rPr kumimoji="0" lang="en-US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goto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(PC+ 4)=X3008; BR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X3004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0 0 0 1 0 1 1 0 1 1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0 0 1 0 0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R3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R3 + R4; ADD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X3005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0 0 0 1 0 0 1 0 0 1 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 0 0 0 0 1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R1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R1 + 1; ADD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X3006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0 1 1 0 1 0 0 0 0 1 0 0 0 0 0 0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R4 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M[R1]; LDR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x3007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0 0 0 0 1 1 1 1 1 1 1 1 1 0 1 1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Goto</a:t>
                      </a:r>
                      <a:r>
                        <a:rPr kumimoji="0" lang="en-US" altLang="zh-CN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(PC-5)= x3003; BR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9435" name="Line 67"/>
          <p:cNvSpPr>
            <a:spLocks noChangeShapeType="1"/>
          </p:cNvSpPr>
          <p:nvPr/>
        </p:nvSpPr>
        <p:spPr bwMode="auto">
          <a:xfrm>
            <a:off x="2743200" y="19240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36" name="Line 68"/>
          <p:cNvSpPr>
            <a:spLocks noChangeShapeType="1"/>
          </p:cNvSpPr>
          <p:nvPr/>
        </p:nvSpPr>
        <p:spPr bwMode="auto">
          <a:xfrm>
            <a:off x="2743200" y="2371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37" name="Line 69"/>
          <p:cNvSpPr>
            <a:spLocks noChangeShapeType="1"/>
          </p:cNvSpPr>
          <p:nvPr/>
        </p:nvSpPr>
        <p:spPr bwMode="auto">
          <a:xfrm>
            <a:off x="2743200" y="2819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38" name="Line 70"/>
          <p:cNvSpPr>
            <a:spLocks noChangeShapeType="1"/>
          </p:cNvSpPr>
          <p:nvPr/>
        </p:nvSpPr>
        <p:spPr bwMode="auto">
          <a:xfrm>
            <a:off x="2743200" y="32575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39" name="Line 71"/>
          <p:cNvSpPr>
            <a:spLocks noChangeShapeType="1"/>
          </p:cNvSpPr>
          <p:nvPr/>
        </p:nvSpPr>
        <p:spPr bwMode="auto">
          <a:xfrm>
            <a:off x="2743200" y="37052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0" name="Line 72"/>
          <p:cNvSpPr>
            <a:spLocks noChangeShapeType="1"/>
          </p:cNvSpPr>
          <p:nvPr/>
        </p:nvSpPr>
        <p:spPr bwMode="auto">
          <a:xfrm>
            <a:off x="2743200" y="414337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1" name="Line 73"/>
          <p:cNvSpPr>
            <a:spLocks noChangeShapeType="1"/>
          </p:cNvSpPr>
          <p:nvPr/>
        </p:nvSpPr>
        <p:spPr bwMode="auto">
          <a:xfrm>
            <a:off x="2743200" y="45815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2" name="Line 74"/>
          <p:cNvSpPr>
            <a:spLocks noChangeShapeType="1"/>
          </p:cNvSpPr>
          <p:nvPr/>
        </p:nvSpPr>
        <p:spPr bwMode="auto">
          <a:xfrm>
            <a:off x="2743200" y="50292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3" name="Line 77"/>
          <p:cNvSpPr>
            <a:spLocks noChangeShapeType="1"/>
          </p:cNvSpPr>
          <p:nvPr/>
        </p:nvSpPr>
        <p:spPr bwMode="auto">
          <a:xfrm>
            <a:off x="3657600" y="192405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4" name="Line 78"/>
          <p:cNvSpPr>
            <a:spLocks noChangeShapeType="1"/>
          </p:cNvSpPr>
          <p:nvPr/>
        </p:nvSpPr>
        <p:spPr bwMode="auto">
          <a:xfrm>
            <a:off x="3657600" y="2371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5" name="Line 79"/>
          <p:cNvSpPr>
            <a:spLocks noChangeShapeType="1"/>
          </p:cNvSpPr>
          <p:nvPr/>
        </p:nvSpPr>
        <p:spPr bwMode="auto">
          <a:xfrm>
            <a:off x="4876800" y="2371725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6" name="Line 80"/>
          <p:cNvSpPr>
            <a:spLocks noChangeShapeType="1"/>
          </p:cNvSpPr>
          <p:nvPr/>
        </p:nvSpPr>
        <p:spPr bwMode="auto">
          <a:xfrm>
            <a:off x="3657600" y="2819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7" name="Line 81"/>
          <p:cNvSpPr>
            <a:spLocks noChangeShapeType="1"/>
          </p:cNvSpPr>
          <p:nvPr/>
        </p:nvSpPr>
        <p:spPr bwMode="auto">
          <a:xfrm>
            <a:off x="4570413" y="2819400"/>
            <a:ext cx="167798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8" name="Line 83"/>
          <p:cNvSpPr>
            <a:spLocks noChangeShapeType="1"/>
          </p:cNvSpPr>
          <p:nvPr/>
        </p:nvSpPr>
        <p:spPr bwMode="auto">
          <a:xfrm>
            <a:off x="3635375" y="3284538"/>
            <a:ext cx="25955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49" name="Line 86"/>
          <p:cNvSpPr>
            <a:spLocks noChangeShapeType="1"/>
          </p:cNvSpPr>
          <p:nvPr/>
        </p:nvSpPr>
        <p:spPr bwMode="auto">
          <a:xfrm>
            <a:off x="3635375" y="4149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0" name="Line 87"/>
          <p:cNvSpPr>
            <a:spLocks noChangeShapeType="1"/>
          </p:cNvSpPr>
          <p:nvPr/>
        </p:nvSpPr>
        <p:spPr bwMode="auto">
          <a:xfrm>
            <a:off x="3657600" y="45815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1" name="Line 88"/>
          <p:cNvSpPr>
            <a:spLocks noChangeShapeType="1"/>
          </p:cNvSpPr>
          <p:nvPr/>
        </p:nvSpPr>
        <p:spPr bwMode="auto">
          <a:xfrm>
            <a:off x="4570414" y="4581525"/>
            <a:ext cx="170021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2" name="Line 90"/>
          <p:cNvSpPr>
            <a:spLocks noChangeShapeType="1"/>
          </p:cNvSpPr>
          <p:nvPr/>
        </p:nvSpPr>
        <p:spPr bwMode="auto">
          <a:xfrm>
            <a:off x="3635375" y="5018088"/>
            <a:ext cx="2613025" cy="1111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3" name="Line 86"/>
          <p:cNvSpPr>
            <a:spLocks noChangeShapeType="1"/>
          </p:cNvSpPr>
          <p:nvPr/>
        </p:nvSpPr>
        <p:spPr bwMode="auto">
          <a:xfrm>
            <a:off x="3635375" y="3716338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4" name="Line 86"/>
          <p:cNvSpPr>
            <a:spLocks noChangeShapeType="1"/>
          </p:cNvSpPr>
          <p:nvPr/>
        </p:nvSpPr>
        <p:spPr bwMode="auto">
          <a:xfrm>
            <a:off x="5508625" y="3716338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5" name="Line 86"/>
          <p:cNvSpPr>
            <a:spLocks noChangeShapeType="1"/>
          </p:cNvSpPr>
          <p:nvPr/>
        </p:nvSpPr>
        <p:spPr bwMode="auto">
          <a:xfrm>
            <a:off x="4889500" y="3716338"/>
            <a:ext cx="4746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456" name="Line 90"/>
          <p:cNvSpPr>
            <a:spLocks noChangeShapeType="1"/>
          </p:cNvSpPr>
          <p:nvPr/>
        </p:nvSpPr>
        <p:spPr bwMode="auto">
          <a:xfrm>
            <a:off x="4570413" y="4151313"/>
            <a:ext cx="1660525" cy="1587"/>
          </a:xfrm>
          <a:custGeom>
            <a:avLst/>
            <a:gdLst>
              <a:gd name="T0" fmla="*/ 0 w 1046"/>
              <a:gd name="T1" fmla="*/ 0 h 1"/>
              <a:gd name="T2" fmla="*/ 2147483646 w 1046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6" h="1">
                <a:moveTo>
                  <a:pt x="0" y="0"/>
                </a:moveTo>
                <a:lnTo>
                  <a:pt x="1046" y="0"/>
                </a:ln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Compute sum of 12 integers.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sz="1800" dirty="0">
                <a:ea typeface="宋体" panose="02010600030101010101" pitchFamily="2" charset="-122"/>
              </a:rPr>
              <a:t>Numbers start at location x3100.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Program starts at location x3000.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60419" name="日期占位符 1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380C28-024F-46E8-A2C9-2103B2341D94}" type="datetime1">
              <a:rPr lang="zh-CN" altLang="en-US" sz="1400" b="0" baseline="0">
                <a:ea typeface="宋体" panose="02010600030101010101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60420" name="灯片编号占位符 3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996533-CCA4-4635-B870-9C186BF40968}" type="slidenum">
              <a:rPr lang="en-US" altLang="zh-CN" sz="1400" b="0" baseline="0"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Using Branch Instructions(Code Optimization)</a:t>
            </a: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323850" y="2349500"/>
            <a:ext cx="14859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 dirty="0">
                <a:latin typeface="CourierPS" pitchFamily="49" charset="0"/>
                <a:ea typeface="宋体" panose="02010600030101010101" pitchFamily="2" charset="-122"/>
              </a:rPr>
              <a:t>R1 </a:t>
            </a:r>
            <a:r>
              <a:rPr lang="en-US" altLang="zh-CN" sz="1600" b="0" baseline="0" dirty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</a:t>
            </a:r>
            <a:r>
              <a:rPr lang="en-US" altLang="zh-CN" sz="1600" b="0" baseline="0" dirty="0">
                <a:latin typeface="CourierPS" pitchFamily="49" charset="0"/>
                <a:ea typeface="宋体" panose="02010600030101010101" pitchFamily="2" charset="-122"/>
              </a:rPr>
              <a:t> x3100</a:t>
            </a:r>
            <a:br>
              <a:rPr lang="en-US" altLang="zh-CN" sz="1600" b="0" baseline="0" dirty="0">
                <a:latin typeface="CourierPS" pitchFamily="49" charset="0"/>
                <a:ea typeface="宋体" panose="02010600030101010101" pitchFamily="2" charset="-122"/>
              </a:rPr>
            </a:br>
            <a:r>
              <a:rPr lang="en-US" altLang="zh-CN" sz="1600" b="0" baseline="0" dirty="0">
                <a:latin typeface="CourierPS" pitchFamily="49" charset="0"/>
                <a:ea typeface="宋体" panose="02010600030101010101" pitchFamily="2" charset="-122"/>
              </a:rPr>
              <a:t>R3 </a:t>
            </a:r>
            <a:r>
              <a:rPr lang="en-US" altLang="zh-CN" sz="1600" b="0" baseline="0" dirty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</a:t>
            </a:r>
            <a:r>
              <a:rPr lang="en-US" altLang="zh-CN" sz="1600" b="0" baseline="0" dirty="0">
                <a:latin typeface="CourierPS" pitchFamily="49" charset="0"/>
                <a:ea typeface="宋体" panose="02010600030101010101" pitchFamily="2" charset="-122"/>
              </a:rPr>
              <a:t> 0</a:t>
            </a:r>
            <a:br>
              <a:rPr lang="en-US" altLang="zh-CN" sz="1600" b="0" baseline="0" dirty="0">
                <a:latin typeface="CourierPS" pitchFamily="49" charset="0"/>
                <a:ea typeface="宋体" panose="02010600030101010101" pitchFamily="2" charset="-122"/>
              </a:rPr>
            </a:br>
            <a:r>
              <a:rPr lang="en-US" altLang="zh-CN" sz="1600" b="0" baseline="0" dirty="0">
                <a:solidFill>
                  <a:srgbClr val="FF0000"/>
                </a:solidFill>
                <a:latin typeface="CourierPS" pitchFamily="49" charset="0"/>
                <a:ea typeface="宋体" panose="02010600030101010101" pitchFamily="2" charset="-122"/>
              </a:rPr>
              <a:t>R4 </a:t>
            </a:r>
            <a:r>
              <a:rPr lang="en-US" altLang="zh-CN" sz="1600" b="0" baseline="0" dirty="0">
                <a:solidFill>
                  <a:srgbClr val="FF0000"/>
                </a:solidFill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</a:t>
            </a:r>
            <a:r>
              <a:rPr lang="en-US" altLang="zh-CN" sz="1600" b="0" baseline="0" dirty="0">
                <a:solidFill>
                  <a:srgbClr val="FF0000"/>
                </a:solidFill>
                <a:latin typeface="CourierPS" pitchFamily="49" charset="0"/>
                <a:ea typeface="宋体" panose="02010600030101010101" pitchFamily="2" charset="-122"/>
              </a:rPr>
              <a:t> M[R1]</a:t>
            </a:r>
          </a:p>
        </p:txBody>
      </p:sp>
      <p:sp>
        <p:nvSpPr>
          <p:cNvPr id="60423" name="AutoShape 5"/>
          <p:cNvSpPr>
            <a:spLocks noChangeArrowheads="1"/>
          </p:cNvSpPr>
          <p:nvPr/>
        </p:nvSpPr>
        <p:spPr bwMode="auto">
          <a:xfrm>
            <a:off x="536575" y="3644900"/>
            <a:ext cx="1060450" cy="11430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</a:rPr>
              <a:t>R4=-1?</a:t>
            </a:r>
          </a:p>
        </p:txBody>
      </p:sp>
      <p:sp>
        <p:nvSpPr>
          <p:cNvPr id="60424" name="Rectangle 6"/>
          <p:cNvSpPr>
            <a:spLocks noChangeArrowheads="1"/>
          </p:cNvSpPr>
          <p:nvPr/>
        </p:nvSpPr>
        <p:spPr bwMode="auto">
          <a:xfrm>
            <a:off x="2051050" y="3683000"/>
            <a:ext cx="14859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R3  R3+R4</a:t>
            </a:r>
            <a:br>
              <a:rPr lang="en-US" altLang="zh-CN" sz="1600" b="0" baseline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R1  R1+1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0">
                <a:solidFill>
                  <a:srgbClr val="FF0000"/>
                </a:solidFill>
                <a:latin typeface="CourierPS" pitchFamily="49" charset="0"/>
                <a:ea typeface="宋体" panose="02010600030101010101" pitchFamily="2" charset="-122"/>
              </a:rPr>
              <a:t>R4 </a:t>
            </a:r>
            <a:r>
              <a:rPr lang="en-US" altLang="zh-CN" b="0">
                <a:solidFill>
                  <a:srgbClr val="FF0000"/>
                </a:solidFill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 M[R1]</a:t>
            </a:r>
          </a:p>
        </p:txBody>
      </p:sp>
      <p:cxnSp>
        <p:nvCxnSpPr>
          <p:cNvPr id="60425" name="AutoShape 7"/>
          <p:cNvCxnSpPr>
            <a:cxnSpLocks noChangeShapeType="1"/>
            <a:stCxn id="60422" idx="2"/>
            <a:endCxn id="60423" idx="0"/>
          </p:cNvCxnSpPr>
          <p:nvPr/>
        </p:nvCxnSpPr>
        <p:spPr bwMode="auto">
          <a:xfrm>
            <a:off x="1066800" y="31877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6" name="Text Box 8"/>
          <p:cNvSpPr txBox="1">
            <a:spLocks noChangeArrowheads="1"/>
          </p:cNvSpPr>
          <p:nvPr/>
        </p:nvSpPr>
        <p:spPr bwMode="auto">
          <a:xfrm>
            <a:off x="1584325" y="4178300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i="1" baseline="0">
                <a:latin typeface="CourierPS" pitchFamily="49" charset="0"/>
                <a:ea typeface="宋体" panose="02010600030101010101" pitchFamily="2" charset="-122"/>
              </a:rPr>
              <a:t>NO</a:t>
            </a:r>
          </a:p>
        </p:txBody>
      </p:sp>
      <p:sp>
        <p:nvSpPr>
          <p:cNvPr id="60427" name="Text Box 9"/>
          <p:cNvSpPr txBox="1">
            <a:spLocks noChangeArrowheads="1"/>
          </p:cNvSpPr>
          <p:nvPr/>
        </p:nvSpPr>
        <p:spPr bwMode="auto">
          <a:xfrm>
            <a:off x="519113" y="4864100"/>
            <a:ext cx="503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i="1" baseline="0">
                <a:latin typeface="CourierPS" pitchFamily="49" charset="0"/>
                <a:ea typeface="宋体" panose="02010600030101010101" pitchFamily="2" charset="-122"/>
              </a:rPr>
              <a:t>YES</a:t>
            </a:r>
          </a:p>
        </p:txBody>
      </p:sp>
      <p:cxnSp>
        <p:nvCxnSpPr>
          <p:cNvPr id="60428" name="AutoShape 10"/>
          <p:cNvCxnSpPr>
            <a:cxnSpLocks noChangeShapeType="1"/>
            <a:stCxn id="60423" idx="3"/>
            <a:endCxn id="60424" idx="1"/>
          </p:cNvCxnSpPr>
          <p:nvPr/>
        </p:nvCxnSpPr>
        <p:spPr bwMode="auto">
          <a:xfrm>
            <a:off x="1597025" y="4216400"/>
            <a:ext cx="454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9" name="Line 11"/>
          <p:cNvSpPr>
            <a:spLocks noChangeShapeType="1"/>
          </p:cNvSpPr>
          <p:nvPr/>
        </p:nvSpPr>
        <p:spPr bwMode="auto">
          <a:xfrm>
            <a:off x="3152775" y="47879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30" name="Line 12"/>
          <p:cNvSpPr>
            <a:spLocks noChangeShapeType="1"/>
          </p:cNvSpPr>
          <p:nvPr/>
        </p:nvSpPr>
        <p:spPr bwMode="auto">
          <a:xfrm flipV="1">
            <a:off x="3152775" y="5013325"/>
            <a:ext cx="6270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31" name="Line 13"/>
          <p:cNvSpPr>
            <a:spLocks noChangeShapeType="1"/>
          </p:cNvSpPr>
          <p:nvPr/>
        </p:nvSpPr>
        <p:spPr bwMode="auto">
          <a:xfrm flipV="1">
            <a:off x="3779838" y="34163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32" name="Line 14"/>
          <p:cNvSpPr>
            <a:spLocks noChangeShapeType="1"/>
          </p:cNvSpPr>
          <p:nvPr/>
        </p:nvSpPr>
        <p:spPr bwMode="auto">
          <a:xfrm>
            <a:off x="1065213" y="3417888"/>
            <a:ext cx="2711450" cy="9525"/>
          </a:xfrm>
          <a:custGeom>
            <a:avLst/>
            <a:gdLst>
              <a:gd name="T0" fmla="*/ 2147483646 w 1708"/>
              <a:gd name="T1" fmla="*/ 0 h 6"/>
              <a:gd name="T2" fmla="*/ 0 w 1708"/>
              <a:gd name="T3" fmla="*/ 2147483646 h 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708" h="6">
                <a:moveTo>
                  <a:pt x="1708" y="0"/>
                </a:moveTo>
                <a:lnTo>
                  <a:pt x="0" y="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33" name="Line 15"/>
          <p:cNvSpPr>
            <a:spLocks noChangeShapeType="1"/>
          </p:cNvSpPr>
          <p:nvPr/>
        </p:nvSpPr>
        <p:spPr bwMode="auto">
          <a:xfrm>
            <a:off x="1066800" y="47879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34" name="Rectangle 4"/>
          <p:cNvSpPr>
            <a:spLocks noChangeArrowheads="1"/>
          </p:cNvSpPr>
          <p:nvPr/>
        </p:nvSpPr>
        <p:spPr bwMode="auto">
          <a:xfrm>
            <a:off x="4932363" y="2349500"/>
            <a:ext cx="14859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</a:rPr>
              <a:t>R1 </a:t>
            </a: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</a:t>
            </a: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</a:rPr>
              <a:t> x3100</a:t>
            </a:r>
            <a:br>
              <a:rPr lang="en-US" altLang="zh-CN" sz="1600" b="0" baseline="0">
                <a:latin typeface="CourierPS" pitchFamily="49" charset="0"/>
                <a:ea typeface="宋体" panose="02010600030101010101" pitchFamily="2" charset="-122"/>
              </a:rPr>
            </a:b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</a:rPr>
              <a:t>R3 </a:t>
            </a: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</a:t>
            </a: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</a:rPr>
              <a:t> 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600" b="0" baseline="0">
              <a:latin typeface="CourierPS" pitchFamily="49" charset="0"/>
              <a:ea typeface="宋体" panose="02010600030101010101" pitchFamily="2" charset="-122"/>
            </a:endParaRPr>
          </a:p>
        </p:txBody>
      </p:sp>
      <p:sp>
        <p:nvSpPr>
          <p:cNvPr id="60435" name="AutoShape 5"/>
          <p:cNvSpPr>
            <a:spLocks noChangeArrowheads="1"/>
          </p:cNvSpPr>
          <p:nvPr/>
        </p:nvSpPr>
        <p:spPr bwMode="auto">
          <a:xfrm>
            <a:off x="5167313" y="4302125"/>
            <a:ext cx="1060450" cy="11430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</a:rPr>
              <a:t>R4=-1?</a:t>
            </a:r>
          </a:p>
        </p:txBody>
      </p:sp>
      <p:sp>
        <p:nvSpPr>
          <p:cNvPr id="60436" name="Rectangle 6"/>
          <p:cNvSpPr>
            <a:spLocks noChangeArrowheads="1"/>
          </p:cNvSpPr>
          <p:nvPr/>
        </p:nvSpPr>
        <p:spPr bwMode="auto">
          <a:xfrm>
            <a:off x="6659563" y="4365625"/>
            <a:ext cx="14859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R3  R3+R4</a:t>
            </a:r>
            <a:br>
              <a:rPr lang="en-US" altLang="zh-CN" sz="1600" b="0" baseline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</a:br>
            <a:r>
              <a:rPr lang="en-US" altLang="zh-CN" sz="1600" b="0" baseline="0"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R1  R1+1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800" b="0">
              <a:ea typeface="宋体" panose="02010600030101010101" pitchFamily="2" charset="-122"/>
              <a:sym typeface="Symbol" panose="05050102010706020507" pitchFamily="18" charset="2"/>
            </a:endParaRPr>
          </a:p>
        </p:txBody>
      </p:sp>
      <p:cxnSp>
        <p:nvCxnSpPr>
          <p:cNvPr id="60437" name="AutoShape 7"/>
          <p:cNvCxnSpPr>
            <a:cxnSpLocks noChangeShapeType="1"/>
            <a:stCxn id="60434" idx="2"/>
            <a:endCxn id="60445" idx="0"/>
          </p:cNvCxnSpPr>
          <p:nvPr/>
        </p:nvCxnSpPr>
        <p:spPr bwMode="auto">
          <a:xfrm>
            <a:off x="5675313" y="3187700"/>
            <a:ext cx="0" cy="385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8" name="Text Box 8"/>
          <p:cNvSpPr txBox="1">
            <a:spLocks noChangeArrowheads="1"/>
          </p:cNvSpPr>
          <p:nvPr/>
        </p:nvSpPr>
        <p:spPr bwMode="auto">
          <a:xfrm>
            <a:off x="6192838" y="4852988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i="1" baseline="0">
                <a:latin typeface="CourierPS" pitchFamily="49" charset="0"/>
                <a:ea typeface="宋体" panose="02010600030101010101" pitchFamily="2" charset="-122"/>
              </a:rPr>
              <a:t>NO</a:t>
            </a:r>
          </a:p>
        </p:txBody>
      </p:sp>
      <p:sp>
        <p:nvSpPr>
          <p:cNvPr id="60439" name="Text Box 9"/>
          <p:cNvSpPr txBox="1">
            <a:spLocks noChangeArrowheads="1"/>
          </p:cNvSpPr>
          <p:nvPr/>
        </p:nvSpPr>
        <p:spPr bwMode="auto">
          <a:xfrm>
            <a:off x="5148263" y="5516563"/>
            <a:ext cx="503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 b="0" i="1" baseline="0">
                <a:latin typeface="CourierPS" pitchFamily="49" charset="0"/>
                <a:ea typeface="宋体" panose="02010600030101010101" pitchFamily="2" charset="-122"/>
              </a:rPr>
              <a:t>YES</a:t>
            </a:r>
          </a:p>
        </p:txBody>
      </p:sp>
      <p:cxnSp>
        <p:nvCxnSpPr>
          <p:cNvPr id="60440" name="AutoShape 10"/>
          <p:cNvCxnSpPr>
            <a:cxnSpLocks noChangeShapeType="1"/>
            <a:stCxn id="60435" idx="3"/>
            <a:endCxn id="60436" idx="1"/>
          </p:cNvCxnSpPr>
          <p:nvPr/>
        </p:nvCxnSpPr>
        <p:spPr bwMode="auto">
          <a:xfrm>
            <a:off x="6227763" y="4873625"/>
            <a:ext cx="431800" cy="2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1" name="Line 11"/>
          <p:cNvSpPr>
            <a:spLocks noChangeShapeType="1"/>
          </p:cNvSpPr>
          <p:nvPr/>
        </p:nvSpPr>
        <p:spPr bwMode="auto">
          <a:xfrm>
            <a:off x="7524750" y="5445125"/>
            <a:ext cx="1588" cy="203200"/>
          </a:xfrm>
          <a:custGeom>
            <a:avLst/>
            <a:gdLst>
              <a:gd name="T0" fmla="*/ 0 w 1"/>
              <a:gd name="T1" fmla="*/ 0 h 128"/>
              <a:gd name="T2" fmla="*/ 0 w 1"/>
              <a:gd name="T3" fmla="*/ 2147483646 h 12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28">
                <a:moveTo>
                  <a:pt x="0" y="0"/>
                </a:moveTo>
                <a:lnTo>
                  <a:pt x="0" y="1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2" name="Line 13"/>
          <p:cNvSpPr>
            <a:spLocks noChangeShapeType="1"/>
          </p:cNvSpPr>
          <p:nvPr/>
        </p:nvSpPr>
        <p:spPr bwMode="auto">
          <a:xfrm>
            <a:off x="8375650" y="3416300"/>
            <a:ext cx="12700" cy="2260600"/>
          </a:xfrm>
          <a:custGeom>
            <a:avLst/>
            <a:gdLst>
              <a:gd name="T0" fmla="*/ 0 w 8"/>
              <a:gd name="T1" fmla="*/ 2147483646 h 1424"/>
              <a:gd name="T2" fmla="*/ 2147483646 w 8"/>
              <a:gd name="T3" fmla="*/ 0 h 14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" h="1424">
                <a:moveTo>
                  <a:pt x="0" y="1424"/>
                </a:moveTo>
                <a:lnTo>
                  <a:pt x="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3" name="Line 14"/>
          <p:cNvSpPr>
            <a:spLocks noChangeShapeType="1"/>
          </p:cNvSpPr>
          <p:nvPr/>
        </p:nvSpPr>
        <p:spPr bwMode="auto">
          <a:xfrm>
            <a:off x="5710238" y="3417888"/>
            <a:ext cx="2681287" cy="1587"/>
          </a:xfrm>
          <a:custGeom>
            <a:avLst/>
            <a:gdLst>
              <a:gd name="T0" fmla="*/ 2147483646 w 1689"/>
              <a:gd name="T1" fmla="*/ 2147483646 h 1"/>
              <a:gd name="T2" fmla="*/ 0 w 1689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89" h="1">
                <a:moveTo>
                  <a:pt x="1689" y="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4" name="Line 15"/>
          <p:cNvSpPr>
            <a:spLocks noChangeShapeType="1"/>
          </p:cNvSpPr>
          <p:nvPr/>
        </p:nvSpPr>
        <p:spPr bwMode="auto">
          <a:xfrm>
            <a:off x="5697538" y="54451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5" name="Rectangle 6"/>
          <p:cNvSpPr>
            <a:spLocks noChangeArrowheads="1"/>
          </p:cNvSpPr>
          <p:nvPr/>
        </p:nvSpPr>
        <p:spPr bwMode="auto">
          <a:xfrm>
            <a:off x="4932363" y="3573463"/>
            <a:ext cx="14859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600" b="0" baseline="0">
                <a:solidFill>
                  <a:srgbClr val="FF0000"/>
                </a:solidFill>
                <a:latin typeface="CourierPS" pitchFamily="49" charset="0"/>
                <a:ea typeface="宋体" panose="02010600030101010101" pitchFamily="2" charset="-122"/>
              </a:rPr>
              <a:t>R4 </a:t>
            </a:r>
            <a:r>
              <a:rPr lang="en-US" altLang="zh-CN" sz="1600" b="0" baseline="0">
                <a:solidFill>
                  <a:srgbClr val="FF0000"/>
                </a:solidFill>
                <a:latin typeface="CourierPS" pitchFamily="49" charset="0"/>
                <a:ea typeface="宋体" panose="02010600030101010101" pitchFamily="2" charset="-122"/>
                <a:sym typeface="Symbol" panose="05050102010706020507" pitchFamily="18" charset="2"/>
              </a:rPr>
              <a:t> M[R1]</a:t>
            </a:r>
          </a:p>
        </p:txBody>
      </p:sp>
      <p:cxnSp>
        <p:nvCxnSpPr>
          <p:cNvPr id="60446" name="AutoShape 7"/>
          <p:cNvCxnSpPr>
            <a:cxnSpLocks noChangeShapeType="1"/>
          </p:cNvCxnSpPr>
          <p:nvPr/>
        </p:nvCxnSpPr>
        <p:spPr bwMode="auto">
          <a:xfrm>
            <a:off x="5697538" y="3906838"/>
            <a:ext cx="0" cy="385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7" name="AutoShape 34"/>
          <p:cNvSpPr>
            <a:spLocks noChangeArrowheads="1"/>
          </p:cNvSpPr>
          <p:nvPr/>
        </p:nvSpPr>
        <p:spPr bwMode="auto">
          <a:xfrm>
            <a:off x="3851275" y="40767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0">
              <a:ea typeface="宋体" panose="02010600030101010101" pitchFamily="2" charset="-122"/>
            </a:endParaRPr>
          </a:p>
        </p:txBody>
      </p:sp>
      <p:sp>
        <p:nvSpPr>
          <p:cNvPr id="60448" name="Line 35"/>
          <p:cNvSpPr>
            <a:spLocks noChangeShapeType="1"/>
          </p:cNvSpPr>
          <p:nvPr/>
        </p:nvSpPr>
        <p:spPr bwMode="auto">
          <a:xfrm>
            <a:off x="7524750" y="56610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日期占位符 1"/>
          <p:cNvSpPr txBox="1">
            <a:spLocks noGrp="1"/>
          </p:cNvSpPr>
          <p:nvPr/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9D0302D-40BA-4F40-8ABD-6754ECF3E5D1}" type="datetime1">
              <a:rPr lang="zh-CN" altLang="en-US" sz="1400" b="0" baseline="0">
                <a:ea typeface="宋体" panose="02010600030101010101" pitchFamily="2" charset="-122"/>
              </a:rPr>
              <a:pPr eaLnBrk="1" hangingPunct="1"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62467" name="灯片编号占位符 3"/>
          <p:cNvSpPr txBox="1">
            <a:spLocks noGrp="1"/>
          </p:cNvSpPr>
          <p:nvPr/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7FE8AEA-1F43-47E2-B0F5-447A3F6ABE90}" type="slidenum">
              <a:rPr lang="en-US" altLang="zh-CN" sz="1400" b="0" baseline="0">
                <a:ea typeface="宋体" panose="02010600030101010101" pitchFamily="2" charset="-122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zh-CN" sz="1400" b="0" baseline="0">
              <a:ea typeface="宋体" panose="02010600030101010101" pitchFamily="2" charset="-122"/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1447800" y="1524000"/>
            <a:ext cx="1143000" cy="3200400"/>
          </a:xfrm>
          <a:prstGeom prst="rect">
            <a:avLst/>
          </a:prstGeom>
          <a:solidFill>
            <a:srgbClr val="6699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2000" b="0" baseline="0">
              <a:ea typeface="宋体" panose="02010600030101010101" pitchFamily="2" charset="-122"/>
            </a:endParaRP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Sample Program</a:t>
            </a:r>
          </a:p>
        </p:txBody>
      </p:sp>
      <p:graphicFrame>
        <p:nvGraphicFramePr>
          <p:cNvPr id="79938" name="Group 66"/>
          <p:cNvGraphicFramePr>
            <a:graphicFrameLocks noGrp="1"/>
          </p:cNvGraphicFramePr>
          <p:nvPr/>
        </p:nvGraphicFramePr>
        <p:xfrm>
          <a:off x="266700" y="1143000"/>
          <a:ext cx="8610600" cy="3568700"/>
        </p:xfrm>
        <a:graphic>
          <a:graphicData uri="http://schemas.openxmlformats.org/drawingml/2006/table">
            <a:tbl>
              <a:tblPr/>
              <a:tblGrid>
                <a:gridCol w="113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Address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Instruction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Comments</a:t>
                      </a:r>
                    </a:p>
                  </a:txBody>
                  <a:tcPr marR="0" marT="91440" marB="9144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1 1 1 0 0 0 1 0 1 1 1 1 1 1 1 1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R1 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(PC+0xFF)= x3100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0 1 0 1 0 1 1 0 1 1 1 0 0 0 0 0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R3 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x3002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0 1 1 0 1 0 0 0 0 1 0 0 0 0 0 0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R4 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M[R1]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X3003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0 0 0 0 1 0 0 0 0 0 0 0 0 0 1 1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If N, </a:t>
                      </a:r>
                      <a:r>
                        <a:rPr kumimoji="0" lang="en-US" altLang="zh-CN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goto</a:t>
                      </a:r>
                      <a:r>
                        <a:rPr kumimoji="0" lang="en-US" altLang="zh-CN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(PC+ 3)=X3007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X3004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0 0 0 1 0 1 1 0 1 1 0 0 0 1 0 0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R3 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R3 + R4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X3005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0 0 0 1 0 0 1 0 0 1 1 0 0 0 0 1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R1 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Symbol" panose="05050102010706020507" pitchFamily="18" charset="2"/>
                        </a:rPr>
                        <a:t></a:t>
                      </a: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R1 + 1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x3006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0 0 0 0 1 1 1 1 1 1 1 1 1 0 1 1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Goto (PC-5)= x3002</a:t>
                      </a:r>
                    </a:p>
                  </a:txBody>
                  <a:tcPr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2503" name="Line 67"/>
          <p:cNvSpPr>
            <a:spLocks noChangeShapeType="1"/>
          </p:cNvSpPr>
          <p:nvPr/>
        </p:nvSpPr>
        <p:spPr bwMode="auto">
          <a:xfrm>
            <a:off x="2743200" y="19240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04" name="Line 68"/>
          <p:cNvSpPr>
            <a:spLocks noChangeShapeType="1"/>
          </p:cNvSpPr>
          <p:nvPr/>
        </p:nvSpPr>
        <p:spPr bwMode="auto">
          <a:xfrm>
            <a:off x="2743200" y="2371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05" name="Line 69"/>
          <p:cNvSpPr>
            <a:spLocks noChangeShapeType="1"/>
          </p:cNvSpPr>
          <p:nvPr/>
        </p:nvSpPr>
        <p:spPr bwMode="auto">
          <a:xfrm>
            <a:off x="2743200" y="2819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06" name="Line 70"/>
          <p:cNvSpPr>
            <a:spLocks noChangeShapeType="1"/>
          </p:cNvSpPr>
          <p:nvPr/>
        </p:nvSpPr>
        <p:spPr bwMode="auto">
          <a:xfrm>
            <a:off x="2743200" y="325755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07" name="Line 71"/>
          <p:cNvSpPr>
            <a:spLocks noChangeShapeType="1"/>
          </p:cNvSpPr>
          <p:nvPr/>
        </p:nvSpPr>
        <p:spPr bwMode="auto">
          <a:xfrm>
            <a:off x="2743200" y="37052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08" name="Line 72"/>
          <p:cNvSpPr>
            <a:spLocks noChangeShapeType="1"/>
          </p:cNvSpPr>
          <p:nvPr/>
        </p:nvSpPr>
        <p:spPr bwMode="auto">
          <a:xfrm>
            <a:off x="2743200" y="414337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09" name="Line 73"/>
          <p:cNvSpPr>
            <a:spLocks noChangeShapeType="1"/>
          </p:cNvSpPr>
          <p:nvPr/>
        </p:nvSpPr>
        <p:spPr bwMode="auto">
          <a:xfrm>
            <a:off x="2743200" y="45815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0" name="Line 77"/>
          <p:cNvSpPr>
            <a:spLocks noChangeShapeType="1"/>
          </p:cNvSpPr>
          <p:nvPr/>
        </p:nvSpPr>
        <p:spPr bwMode="auto">
          <a:xfrm>
            <a:off x="3657600" y="1924050"/>
            <a:ext cx="2590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1" name="Line 78"/>
          <p:cNvSpPr>
            <a:spLocks noChangeShapeType="1"/>
          </p:cNvSpPr>
          <p:nvPr/>
        </p:nvSpPr>
        <p:spPr bwMode="auto">
          <a:xfrm>
            <a:off x="3657600" y="2371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2" name="Line 79"/>
          <p:cNvSpPr>
            <a:spLocks noChangeShapeType="1"/>
          </p:cNvSpPr>
          <p:nvPr/>
        </p:nvSpPr>
        <p:spPr bwMode="auto">
          <a:xfrm>
            <a:off x="4876800" y="2371725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3" name="Line 80"/>
          <p:cNvSpPr>
            <a:spLocks noChangeShapeType="1"/>
          </p:cNvSpPr>
          <p:nvPr/>
        </p:nvSpPr>
        <p:spPr bwMode="auto">
          <a:xfrm>
            <a:off x="3657600" y="2819400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4" name="Line 81"/>
          <p:cNvSpPr>
            <a:spLocks noChangeShapeType="1"/>
          </p:cNvSpPr>
          <p:nvPr/>
        </p:nvSpPr>
        <p:spPr bwMode="auto">
          <a:xfrm>
            <a:off x="4876800" y="2819400"/>
            <a:ext cx="1371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5" name="Line 83"/>
          <p:cNvSpPr>
            <a:spLocks noChangeShapeType="1"/>
          </p:cNvSpPr>
          <p:nvPr/>
        </p:nvSpPr>
        <p:spPr bwMode="auto">
          <a:xfrm>
            <a:off x="3635375" y="3284538"/>
            <a:ext cx="25955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6" name="Line 86"/>
          <p:cNvSpPr>
            <a:spLocks noChangeShapeType="1"/>
          </p:cNvSpPr>
          <p:nvPr/>
        </p:nvSpPr>
        <p:spPr bwMode="auto">
          <a:xfrm>
            <a:off x="3635375" y="4149725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7" name="Line 88"/>
          <p:cNvSpPr>
            <a:spLocks noChangeShapeType="1"/>
          </p:cNvSpPr>
          <p:nvPr/>
        </p:nvSpPr>
        <p:spPr bwMode="auto">
          <a:xfrm>
            <a:off x="3657600" y="4581525"/>
            <a:ext cx="26130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8" name="Line 86"/>
          <p:cNvSpPr>
            <a:spLocks noChangeShapeType="1"/>
          </p:cNvSpPr>
          <p:nvPr/>
        </p:nvSpPr>
        <p:spPr bwMode="auto">
          <a:xfrm>
            <a:off x="3635375" y="3716338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19" name="Line 86"/>
          <p:cNvSpPr>
            <a:spLocks noChangeShapeType="1"/>
          </p:cNvSpPr>
          <p:nvPr/>
        </p:nvSpPr>
        <p:spPr bwMode="auto">
          <a:xfrm>
            <a:off x="5508625" y="3716338"/>
            <a:ext cx="762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20" name="Line 86"/>
          <p:cNvSpPr>
            <a:spLocks noChangeShapeType="1"/>
          </p:cNvSpPr>
          <p:nvPr/>
        </p:nvSpPr>
        <p:spPr bwMode="auto">
          <a:xfrm>
            <a:off x="4889500" y="3716338"/>
            <a:ext cx="4746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2521" name="Line 90"/>
          <p:cNvSpPr>
            <a:spLocks noChangeShapeType="1"/>
          </p:cNvSpPr>
          <p:nvPr/>
        </p:nvSpPr>
        <p:spPr bwMode="auto">
          <a:xfrm>
            <a:off x="4570413" y="4151313"/>
            <a:ext cx="1660525" cy="1587"/>
          </a:xfrm>
          <a:custGeom>
            <a:avLst/>
            <a:gdLst>
              <a:gd name="T0" fmla="*/ 0 w 1046"/>
              <a:gd name="T1" fmla="*/ 0 h 1"/>
              <a:gd name="T2" fmla="*/ 2147483646 w 1046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46" h="1">
                <a:moveTo>
                  <a:pt x="0" y="0"/>
                </a:moveTo>
                <a:lnTo>
                  <a:pt x="1046" y="0"/>
                </a:ln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136986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B6D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1276899"/>
            <a:ext cx="611764" cy="624357"/>
          </a:xfrm>
          <a:prstGeom prst="rect">
            <a:avLst/>
          </a:prstGeom>
          <a:solidFill>
            <a:srgbClr val="4B6DB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41790" y="19239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7CA1ABF6-512F-4E23-8BED-97B5C396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17189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Control Instructions Overview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B90F23FD-87CF-4514-9F1B-7A22DB09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078929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4B6DB2">
                  <a:tint val="66000"/>
                  <a:satMod val="160000"/>
                </a:srgbClr>
              </a:gs>
              <a:gs pos="50000">
                <a:srgbClr val="4B6DB2">
                  <a:tint val="44500"/>
                  <a:satMod val="160000"/>
                </a:srgbClr>
              </a:gs>
              <a:gs pos="100000">
                <a:srgbClr val="4B6DB2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D063DF9-A08E-4271-8E45-8D82510F001A}"/>
              </a:ext>
            </a:extLst>
          </p:cNvPr>
          <p:cNvCxnSpPr/>
          <p:nvPr/>
        </p:nvCxnSpPr>
        <p:spPr>
          <a:xfrm>
            <a:off x="441790" y="272595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">
            <a:extLst>
              <a:ext uri="{FF2B5EF4-FFF2-40B4-BE49-F238E27FC236}">
                <a16:creationId xmlns:a16="http://schemas.microsoft.com/office/drawing/2014/main" id="{992D6025-C1FE-4145-818B-1BAF735D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880959"/>
            <a:ext cx="7418983" cy="770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Conditional Branch Instruction and Loop Control Example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5492AE36-B4D1-4EC1-8F5F-D762EDC5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95419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4B6DB2">
                  <a:tint val="66000"/>
                  <a:satMod val="160000"/>
                </a:srgbClr>
              </a:gs>
              <a:gs pos="50000">
                <a:srgbClr val="4B6DB2">
                  <a:tint val="44500"/>
                  <a:satMod val="160000"/>
                </a:srgbClr>
              </a:gs>
              <a:gs pos="100000">
                <a:srgbClr val="4B6DB2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02130A7-98BD-4448-9D19-CC61B0CAC32A}"/>
              </a:ext>
            </a:extLst>
          </p:cNvPr>
          <p:cNvCxnSpPr/>
          <p:nvPr/>
        </p:nvCxnSpPr>
        <p:spPr>
          <a:xfrm>
            <a:off x="441790" y="360121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">
            <a:extLst>
              <a:ext uri="{FF2B5EF4-FFF2-40B4-BE49-F238E27FC236}">
                <a16:creationId xmlns:a16="http://schemas.microsoft.com/office/drawing/2014/main" id="{11AF7488-951F-44E9-95DD-D797BE05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3899757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Jump &amp; TRAP Instruction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2D153A1E-D5BA-47B5-AC4C-18C6BFB2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3806791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4B6DB2">
                  <a:tint val="66000"/>
                  <a:satMod val="160000"/>
                </a:srgbClr>
              </a:gs>
              <a:gs pos="50000">
                <a:srgbClr val="4B6DB2">
                  <a:tint val="44500"/>
                  <a:satMod val="160000"/>
                </a:srgbClr>
              </a:gs>
              <a:gs pos="100000">
                <a:srgbClr val="4B6DB2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91BA157-4AE6-4F73-B007-1B18D2FEB5BA}"/>
              </a:ext>
            </a:extLst>
          </p:cNvPr>
          <p:cNvCxnSpPr/>
          <p:nvPr/>
        </p:nvCxnSpPr>
        <p:spPr>
          <a:xfrm>
            <a:off x="441790" y="445381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7">
            <a:extLst>
              <a:ext uri="{FF2B5EF4-FFF2-40B4-BE49-F238E27FC236}">
                <a16:creationId xmlns:a16="http://schemas.microsoft.com/office/drawing/2014/main" id="{0D7DF76F-F355-46EB-91F2-3633C435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4747153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82DD75B4-06C8-4C5A-BAAC-D44C2B0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465418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4B6DB2">
                  <a:tint val="66000"/>
                  <a:satMod val="160000"/>
                </a:srgbClr>
              </a:gs>
              <a:gs pos="50000">
                <a:srgbClr val="4B6DB2">
                  <a:tint val="44500"/>
                  <a:satMod val="160000"/>
                </a:srgbClr>
              </a:gs>
              <a:gs pos="100000">
                <a:srgbClr val="4B6DB2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7BA0EB1-A160-4151-9580-BE1F360F8F0F}"/>
              </a:ext>
            </a:extLst>
          </p:cNvPr>
          <p:cNvCxnSpPr/>
          <p:nvPr/>
        </p:nvCxnSpPr>
        <p:spPr>
          <a:xfrm>
            <a:off x="441790" y="530120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Others_2">
            <a:extLst>
              <a:ext uri="{FF2B5EF4-FFF2-40B4-BE49-F238E27FC236}">
                <a16:creationId xmlns:a16="http://schemas.microsoft.com/office/drawing/2014/main" id="{69A31DFF-EB4B-46D0-BF99-3CFD38C055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7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136986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1276899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41790" y="19239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7CA1ABF6-512F-4E23-8BED-97B5C396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17189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Control Instructions Overview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B90F23FD-87CF-4514-9F1B-7A22DB09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078929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D063DF9-A08E-4271-8E45-8D82510F001A}"/>
              </a:ext>
            </a:extLst>
          </p:cNvPr>
          <p:cNvCxnSpPr/>
          <p:nvPr/>
        </p:nvCxnSpPr>
        <p:spPr>
          <a:xfrm>
            <a:off x="441790" y="272595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">
            <a:extLst>
              <a:ext uri="{FF2B5EF4-FFF2-40B4-BE49-F238E27FC236}">
                <a16:creationId xmlns:a16="http://schemas.microsoft.com/office/drawing/2014/main" id="{992D6025-C1FE-4145-818B-1BAF735D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880959"/>
            <a:ext cx="7418983" cy="770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Conditional Branch Instruction and Loop Control Example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5492AE36-B4D1-4EC1-8F5F-D762EDC5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95419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02130A7-98BD-4448-9D19-CC61B0CAC32A}"/>
              </a:ext>
            </a:extLst>
          </p:cNvPr>
          <p:cNvCxnSpPr/>
          <p:nvPr/>
        </p:nvCxnSpPr>
        <p:spPr>
          <a:xfrm>
            <a:off x="441790" y="360121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">
            <a:extLst>
              <a:ext uri="{FF2B5EF4-FFF2-40B4-BE49-F238E27FC236}">
                <a16:creationId xmlns:a16="http://schemas.microsoft.com/office/drawing/2014/main" id="{11AF7488-951F-44E9-95DD-D797BE05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3899757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B6D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Jump &amp; TRAP Instruction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2D153A1E-D5BA-47B5-AC4C-18C6BFB2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3806791"/>
            <a:ext cx="611764" cy="624357"/>
          </a:xfrm>
          <a:prstGeom prst="rect">
            <a:avLst/>
          </a:prstGeom>
          <a:solidFill>
            <a:srgbClr val="4B6DB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91BA157-4AE6-4F73-B007-1B18D2FEB5BA}"/>
              </a:ext>
            </a:extLst>
          </p:cNvPr>
          <p:cNvCxnSpPr/>
          <p:nvPr/>
        </p:nvCxnSpPr>
        <p:spPr>
          <a:xfrm>
            <a:off x="441790" y="445381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7">
            <a:extLst>
              <a:ext uri="{FF2B5EF4-FFF2-40B4-BE49-F238E27FC236}">
                <a16:creationId xmlns:a16="http://schemas.microsoft.com/office/drawing/2014/main" id="{0D7DF76F-F355-46EB-91F2-3633C435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4747153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82DD75B4-06C8-4C5A-BAAC-D44C2B0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465418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7BA0EB1-A160-4151-9580-BE1F360F8F0F}"/>
              </a:ext>
            </a:extLst>
          </p:cNvPr>
          <p:cNvCxnSpPr/>
          <p:nvPr/>
        </p:nvCxnSpPr>
        <p:spPr>
          <a:xfrm>
            <a:off x="441790" y="530120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Others_2">
            <a:extLst>
              <a:ext uri="{FF2B5EF4-FFF2-40B4-BE49-F238E27FC236}">
                <a16:creationId xmlns:a16="http://schemas.microsoft.com/office/drawing/2014/main" id="{69A31DFF-EB4B-46D0-BF99-3CFD38C055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585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965D13-67D7-4E8B-8CC4-C2A371BC298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2023/11/2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A2BEC-C012-4211-BFEC-926EC1774FEA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JMP (Register)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86800" cy="5334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Jump is an unconditional branch -- </a:t>
            </a:r>
            <a:r>
              <a:rPr lang="en-US" altLang="zh-CN" i="1" u="sng" dirty="0">
                <a:ea typeface="宋体" panose="02010600030101010101" pitchFamily="2" charset="-122"/>
              </a:rPr>
              <a:t>always</a:t>
            </a:r>
            <a:r>
              <a:rPr lang="en-US" altLang="zh-CN" dirty="0">
                <a:ea typeface="宋体" panose="02010600030101010101" pitchFamily="2" charset="-122"/>
              </a:rPr>
              <a:t> taken.</a:t>
            </a:r>
          </a:p>
          <a:p>
            <a:pPr marL="576263" lvl="1" indent="-234950"/>
            <a:r>
              <a:rPr lang="en-US" altLang="zh-CN" dirty="0"/>
              <a:t>Target address is the contents of a register.</a:t>
            </a:r>
          </a:p>
          <a:p>
            <a:pPr marL="576263" lvl="1" indent="-234950"/>
            <a:r>
              <a:rPr lang="en-US" altLang="zh-CN" dirty="0"/>
              <a:t>Allows any target address.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63494" name="Picture 4" descr="ch05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74406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5" descr="ch05-2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53657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JMP (Register)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043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JMP (Register)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0807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ea typeface="宋体" panose="02010600030101010101" pitchFamily="2" charset="-122"/>
              </a:rPr>
              <a:t>JMP (Register)</a:t>
            </a:r>
            <a:endParaRPr lang="en-US" altLang="zh-CN" kern="0" baseline="0" dirty="0">
              <a:ea typeface="宋体" panose="02010600030101010101" pitchFamily="2" charset="-122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>
                  <a:solidFill>
                    <a:schemeClr val="accent2"/>
                  </a:solidFill>
                  <a:latin typeface="Arial" charset="0"/>
                  <a:ea typeface="+mn-ea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104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solidFill>
                  <a:srgbClr val="003399"/>
                </a:solidFill>
                <a:ea typeface="宋体" panose="02010600030101010101" pitchFamily="2" charset="-122"/>
              </a:rPr>
              <a:t>JMP R7(Register)</a:t>
            </a:r>
            <a:endParaRPr lang="en-US" altLang="zh-CN" kern="0" baseline="0" dirty="0">
              <a:solidFill>
                <a:srgbClr val="003399"/>
              </a:solidFill>
              <a:ea typeface="宋体" panose="02010600030101010101" pitchFamily="2" charset="-122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0" name="组合 449"/>
          <p:cNvGrpSpPr/>
          <p:nvPr/>
        </p:nvGrpSpPr>
        <p:grpSpPr>
          <a:xfrm>
            <a:off x="4101216" y="187437"/>
            <a:ext cx="4863271" cy="569418"/>
            <a:chOff x="3706688" y="187437"/>
            <a:chExt cx="5257800" cy="569418"/>
          </a:xfrm>
        </p:grpSpPr>
        <p:sp>
          <p:nvSpPr>
            <p:cNvPr id="455" name="Line 5"/>
            <p:cNvSpPr>
              <a:spLocks noChangeShapeType="1"/>
            </p:cNvSpPr>
            <p:nvPr/>
          </p:nvSpPr>
          <p:spPr bwMode="auto">
            <a:xfrm rot="16200000">
              <a:off x="46591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6" name="Line 6"/>
            <p:cNvSpPr>
              <a:spLocks noChangeShapeType="1"/>
            </p:cNvSpPr>
            <p:nvPr/>
          </p:nvSpPr>
          <p:spPr bwMode="auto">
            <a:xfrm rot="16200000">
              <a:off x="5497388" y="176217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7" name="Line 7"/>
            <p:cNvSpPr>
              <a:spLocks noChangeShapeType="1"/>
            </p:cNvSpPr>
            <p:nvPr/>
          </p:nvSpPr>
          <p:spPr bwMode="auto">
            <a:xfrm rot="16200000">
              <a:off x="6335588" y="19289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8" name="Line 8"/>
            <p:cNvSpPr>
              <a:spLocks noChangeShapeType="1"/>
            </p:cNvSpPr>
            <p:nvPr/>
          </p:nvSpPr>
          <p:spPr bwMode="auto">
            <a:xfrm rot="16200000">
              <a:off x="7173788" y="207339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59" name="Line 9"/>
            <p:cNvSpPr>
              <a:spLocks noChangeShapeType="1"/>
            </p:cNvSpPr>
            <p:nvPr/>
          </p:nvSpPr>
          <p:spPr bwMode="auto">
            <a:xfrm rot="16200000">
              <a:off x="8011988" y="197336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0" name="Line 13"/>
            <p:cNvSpPr>
              <a:spLocks noChangeShapeType="1"/>
            </p:cNvSpPr>
            <p:nvPr/>
          </p:nvSpPr>
          <p:spPr bwMode="auto">
            <a:xfrm rot="16200000">
              <a:off x="8812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1" name="Line 14"/>
            <p:cNvSpPr>
              <a:spLocks noChangeShapeType="1"/>
            </p:cNvSpPr>
            <p:nvPr/>
          </p:nvSpPr>
          <p:spPr bwMode="auto">
            <a:xfrm rot="16200000" flipH="1">
              <a:off x="87777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2" name="Line 15"/>
            <p:cNvSpPr>
              <a:spLocks noChangeShapeType="1"/>
            </p:cNvSpPr>
            <p:nvPr/>
          </p:nvSpPr>
          <p:spPr bwMode="auto">
            <a:xfrm rot="16200000" flipV="1">
              <a:off x="6335588" y="-1872045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3" name="Line 16"/>
            <p:cNvSpPr>
              <a:spLocks noChangeShapeType="1"/>
            </p:cNvSpPr>
            <p:nvPr/>
          </p:nvSpPr>
          <p:spPr bwMode="auto">
            <a:xfrm rot="16200000">
              <a:off x="3519955" y="570122"/>
              <a:ext cx="37346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4" name="Line 17"/>
            <p:cNvSpPr>
              <a:spLocks noChangeShapeType="1"/>
            </p:cNvSpPr>
            <p:nvPr/>
          </p:nvSpPr>
          <p:spPr bwMode="auto">
            <a:xfrm rot="16200000">
              <a:off x="3859088" y="23099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465" name="Text Box 4"/>
            <p:cNvSpPr txBox="1">
              <a:spLocks noChangeArrowheads="1"/>
            </p:cNvSpPr>
            <p:nvPr/>
          </p:nvSpPr>
          <p:spPr bwMode="auto">
            <a:xfrm>
              <a:off x="4842967" y="187437"/>
              <a:ext cx="48016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>
                  <a:solidFill>
                    <a:schemeClr val="bg1"/>
                  </a:solidFill>
                  <a:latin typeface="Arial" charset="0"/>
                  <a:ea typeface="+mn-ea"/>
                </a:rPr>
                <a:t>D</a:t>
              </a:r>
            </a:p>
          </p:txBody>
        </p:sp>
        <p:sp>
          <p:nvSpPr>
            <p:cNvPr id="466" name="Text Box 10"/>
            <p:cNvSpPr txBox="1">
              <a:spLocks noChangeArrowheads="1"/>
            </p:cNvSpPr>
            <p:nvPr/>
          </p:nvSpPr>
          <p:spPr bwMode="auto">
            <a:xfrm>
              <a:off x="3995239" y="189333"/>
              <a:ext cx="48016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F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OP</a:t>
            </a:r>
            <a:endParaRPr lang="en-US" sz="1400" baseline="0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51223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</a:t>
            </a:r>
            <a:r>
              <a:rPr lang="en-US" altLang="zh-CN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X</a:t>
            </a:r>
            <a:endParaRPr lang="en-US" sz="1400" baseline="0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823231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S</a:t>
            </a:r>
            <a:endParaRPr lang="en-US" sz="1400" baseline="0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5936032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EA</a:t>
            </a:r>
            <a:endParaRPr lang="en-US" sz="1400" baseline="0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5232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baseline="0" dirty="0">
                  <a:latin typeface="Arial" charset="0"/>
                </a:rPr>
                <a:t>SEXT</a:t>
              </a:r>
              <a:endParaRPr kumimoji="0" lang="zh-CN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ALUK</a:t>
            </a:r>
            <a:endParaRPr lang="zh-CN" altLang="en-US" sz="1000" baseline="0" dirty="0"/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baseline="0" dirty="0">
                <a:solidFill>
                  <a:srgbClr val="003399"/>
                </a:solidFill>
                <a:ea typeface="宋体" panose="02010600030101010101" pitchFamily="2" charset="-122"/>
              </a:rPr>
              <a:t>JMP R7(Register)</a:t>
            </a:r>
            <a:endParaRPr lang="en-US" altLang="zh-CN" kern="0" baseline="0" dirty="0">
              <a:solidFill>
                <a:srgbClr val="003399"/>
              </a:solidFill>
              <a:ea typeface="宋体" panose="02010600030101010101" pitchFamily="2" charset="-122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8640"/>
            <a:ext cx="4863271" cy="568215"/>
            <a:chOff x="4101216" y="188640"/>
            <a:chExt cx="4863271" cy="568215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9333"/>
              <a:ext cx="4863271" cy="567522"/>
              <a:chOff x="3706688" y="189333"/>
              <a:chExt cx="5257800" cy="567522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400"/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aseline="0" dirty="0">
                    <a:solidFill>
                      <a:schemeClr val="accent2"/>
                    </a:solidFill>
                    <a:latin typeface="Arial" charset="0"/>
                    <a:ea typeface="+mn-ea"/>
                  </a:rPr>
                  <a:t>F</a:t>
                </a:r>
              </a:p>
            </p:txBody>
          </p:sp>
        </p:grpSp>
        <p:sp>
          <p:nvSpPr>
            <p:cNvPr id="452" name="Text Box 10"/>
            <p:cNvSpPr txBox="1">
              <a:spLocks noChangeArrowheads="1"/>
            </p:cNvSpPr>
            <p:nvPr/>
          </p:nvSpPr>
          <p:spPr bwMode="auto">
            <a:xfrm>
              <a:off x="6686398" y="198917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OP</a:t>
              </a:r>
            </a:p>
          </p:txBody>
        </p:sp>
        <p:sp>
          <p:nvSpPr>
            <p:cNvPr id="453" name="Text Box 10"/>
            <p:cNvSpPr txBox="1">
              <a:spLocks noChangeArrowheads="1"/>
            </p:cNvSpPr>
            <p:nvPr/>
          </p:nvSpPr>
          <p:spPr bwMode="auto">
            <a:xfrm>
              <a:off x="8251832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S</a:t>
              </a:r>
            </a:p>
          </p:txBody>
        </p: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aseline="0" dirty="0">
                  <a:solidFill>
                    <a:schemeClr val="accent2"/>
                  </a:solidFill>
                  <a:latin typeface="Arial" charset="0"/>
                  <a:ea typeface="+mn-ea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5135973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D</a:t>
            </a:r>
            <a:endParaRPr lang="en-US" sz="1400" baseline="0" dirty="0">
              <a:solidFill>
                <a:schemeClr val="accent2"/>
              </a:solidFill>
              <a:latin typeface="Arial" charset="0"/>
              <a:ea typeface="+mn-ea"/>
            </a:endParaRP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495270" y="199218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aseline="0" dirty="0">
                <a:solidFill>
                  <a:schemeClr val="accent2"/>
                </a:solidFill>
                <a:latin typeface="Arial" charset="0"/>
                <a:ea typeface="+mn-ea"/>
              </a:rPr>
              <a:t>EX</a:t>
            </a: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63136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5BDD6-13F7-4031-A64D-0AF749BAE3E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698EF-13E4-4F78-AEA7-929AB033FA7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TRAP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4582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Calls a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service routine</a:t>
            </a:r>
            <a:r>
              <a:rPr lang="en-US" altLang="zh-CN" dirty="0">
                <a:ea typeface="宋体" panose="02010600030101010101" pitchFamily="2" charset="-122"/>
              </a:rPr>
              <a:t>, identified by 8-bit “trap vector.”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Example:</a:t>
            </a:r>
          </a:p>
          <a:p>
            <a:pPr marL="0" indent="0"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TRAP x23 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 sz="1800" dirty="0">
                <a:ea typeface="宋体" panose="02010600030101010101" pitchFamily="2" charset="-122"/>
              </a:rPr>
              <a:t>; Directs the operating system to execute the </a:t>
            </a:r>
            <a:r>
              <a:rPr lang="en-US" altLang="zh-CN" sz="1800" dirty="0">
                <a:solidFill>
                  <a:srgbClr val="FF0000"/>
                </a:solidFill>
                <a:ea typeface="宋体" panose="02010600030101010101" pitchFamily="2" charset="-122"/>
              </a:rPr>
              <a:t>IN</a:t>
            </a:r>
            <a:r>
              <a:rPr lang="en-US" altLang="zh-CN" sz="1800" dirty="0">
                <a:ea typeface="宋体" panose="02010600030101010101" pitchFamily="2" charset="-122"/>
              </a:rPr>
              <a:t> system call.</a:t>
            </a:r>
          </a:p>
          <a:p>
            <a:pPr marL="0" indent="0">
              <a:buNone/>
            </a:pPr>
            <a:r>
              <a:rPr lang="en-US" altLang="zh-CN" sz="1800" dirty="0">
                <a:ea typeface="宋体" panose="02010600030101010101" pitchFamily="2" charset="-122"/>
              </a:rPr>
              <a:t>	; The starting address of this system call is contained in </a:t>
            </a:r>
            <a:r>
              <a:rPr lang="en-US" altLang="zh-CN" sz="1800" dirty="0">
                <a:solidFill>
                  <a:srgbClr val="FF0000"/>
                </a:solidFill>
                <a:ea typeface="宋体" panose="02010600030101010101" pitchFamily="2" charset="-122"/>
              </a:rPr>
              <a:t>memory location x0023</a:t>
            </a:r>
            <a:r>
              <a:rPr lang="en-US" altLang="zh-CN" sz="1800" dirty="0">
                <a:ea typeface="宋体" panose="02010600030101010101" pitchFamily="2" charset="-122"/>
              </a:rPr>
              <a:t>.</a:t>
            </a:r>
            <a:endParaRPr lang="zh-CN" altLang="en-US" sz="1600" dirty="0">
              <a:ea typeface="宋体" panose="02010600030101010101" pitchFamily="2" charset="-122"/>
            </a:endParaRPr>
          </a:p>
        </p:txBody>
      </p:sp>
      <p:graphicFrame>
        <p:nvGraphicFramePr>
          <p:cNvPr id="165892" name="Group 4"/>
          <p:cNvGraphicFramePr>
            <a:graphicFrameLocks noGrp="1"/>
          </p:cNvGraphicFramePr>
          <p:nvPr/>
        </p:nvGraphicFramePr>
        <p:xfrm>
          <a:off x="1600200" y="2590800"/>
          <a:ext cx="5791200" cy="1879600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vector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routine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input a character from the keyboard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output a character to the monitor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halt the program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535" name="Picture 21" descr="ch05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705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81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5BDD6-13F7-4031-A64D-0AF749BAE3ED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698EF-13E4-4F78-AEA7-929AB033FA7D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TRAP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81200"/>
            <a:ext cx="8458200" cy="4572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Calls a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service routine</a:t>
            </a:r>
            <a:r>
              <a:rPr lang="en-US" altLang="zh-CN" dirty="0">
                <a:ea typeface="宋体" panose="02010600030101010101" pitchFamily="2" charset="-122"/>
              </a:rPr>
              <a:t>, identified by 8-bit “trap vector.”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When routine is done,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PC is set to the instruction following TRAP.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dirty="0">
                <a:ea typeface="宋体" panose="02010600030101010101" pitchFamily="2" charset="-122"/>
              </a:rPr>
              <a:t>(We’ll talk about how this works later.)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sz="2000" dirty="0">
              <a:ea typeface="宋体" panose="02010600030101010101" pitchFamily="2" charset="-122"/>
            </a:endParaRPr>
          </a:p>
        </p:txBody>
      </p:sp>
      <p:graphicFrame>
        <p:nvGraphicFramePr>
          <p:cNvPr id="165892" name="Group 4"/>
          <p:cNvGraphicFramePr>
            <a:graphicFrameLocks noGrp="1"/>
          </p:cNvGraphicFramePr>
          <p:nvPr/>
        </p:nvGraphicFramePr>
        <p:xfrm>
          <a:off x="1600200" y="2590800"/>
          <a:ext cx="5791200" cy="1879600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vector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routine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input a character from the keyboard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output a character to the monitor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itchFamily="2" charset="-122"/>
                        </a:rPr>
                        <a:t>x25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halt the program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4535" name="Picture 21" descr="ch05-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705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89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08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27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28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9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1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2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3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34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35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47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#3: Abstraction Helps Us Manage Complexity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2023/11/2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200" baseline="0">
                  <a:solidFill>
                    <a:srgbClr val="000000"/>
                  </a:solidFill>
                  <a:ea typeface="宋体" panose="02010600030101010101" pitchFamily="2" charset="-122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Gaussian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Jacobi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 dirty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zh-CN" sz="1200" baseline="0">
                    <a:solidFill>
                      <a:srgbClr val="000000"/>
                    </a:solidFill>
                    <a:ea typeface="宋体" panose="02010600030101010101" pitchFamily="2" charset="-122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srgbClr val="000000"/>
                </a:solidFill>
              </a:endParaRPr>
            </a:p>
          </p:txBody>
        </p:sp>
      </p:grpSp>
      <p:sp>
        <p:nvSpPr>
          <p:cNvPr id="90" name="矩形 89">
            <a:extLst>
              <a:ext uri="{FF2B5EF4-FFF2-40B4-BE49-F238E27FC236}">
                <a16:creationId xmlns:a16="http://schemas.microsoft.com/office/drawing/2014/main" id="{C560C8C4-5EEE-41C4-AC70-48165D0473EA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="0" baseline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Algorithm and Data Structure</a:t>
              </a:r>
              <a:endParaRPr lang="zh-CN" altLang="en-US" sz="1800" b="0" baseline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="0" baseline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aseline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aseline="0" dirty="0">
                  <a:solidFill>
                    <a:srgbClr val="FFFFFF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="0" baseline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="0" baseline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="0" baseline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="0" baseline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="0" baseline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zh-CN" sz="1800" baseline="0">
                  <a:solidFill>
                    <a:srgbClr val="FF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2957E336-7614-43E1-A24C-6C1A453F3684}"/>
              </a:ext>
            </a:extLst>
          </p:cNvPr>
          <p:cNvCxnSpPr>
            <a:cxnSpLocks/>
            <a:stCxn id="78" idx="1"/>
          </p:cNvCxnSpPr>
          <p:nvPr/>
        </p:nvCxnSpPr>
        <p:spPr bwMode="auto">
          <a:xfrm flipH="1" flipV="1">
            <a:off x="4030060" y="3704685"/>
            <a:ext cx="235906" cy="62392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5C80D713-1397-43BF-A430-C9B60EBCF6FC}"/>
              </a:ext>
            </a:extLst>
          </p:cNvPr>
          <p:cNvSpPr/>
          <p:nvPr/>
        </p:nvSpPr>
        <p:spPr bwMode="auto">
          <a:xfrm>
            <a:off x="4265966" y="3704685"/>
            <a:ext cx="4716524" cy="1247855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6692F43F-8414-49CD-93C0-36333FEC4028}"/>
              </a:ext>
            </a:extLst>
          </p:cNvPr>
          <p:cNvSpPr/>
          <p:nvPr/>
        </p:nvSpPr>
        <p:spPr bwMode="auto">
          <a:xfrm>
            <a:off x="3850697" y="3178055"/>
            <a:ext cx="301009" cy="1053619"/>
          </a:xfrm>
          <a:prstGeom prst="rightBrace">
            <a:avLst>
              <a:gd name="adj1" fmla="val 8333"/>
              <a:gd name="adj2" fmla="val 47787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8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79" name="直接连接符 378"/>
          <p:cNvCxnSpPr/>
          <p:nvPr/>
        </p:nvCxnSpPr>
        <p:spPr bwMode="auto">
          <a:xfrm flipV="1">
            <a:off x="4644008" y="1448792"/>
            <a:ext cx="1726" cy="10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80" name="组合 37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438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9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0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1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2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3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4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45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46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9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1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2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3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  <p:sp>
        <p:nvSpPr>
          <p:cNvPr id="390" name="椭圆 389"/>
          <p:cNvSpPr/>
          <p:nvPr/>
        </p:nvSpPr>
        <p:spPr bwMode="auto">
          <a:xfrm>
            <a:off x="4622400" y="1412776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1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组合 358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8" name="组合 367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70" name="等腰三角形 369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75" name="直接连接符 374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9" name="文本框 368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9" name="组合 37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80" name="组合 379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91" name="等腰三角形 39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97" name="直接连接符 396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90" name="文本框 38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98" name="组合 397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399" name="直接连接符 398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7" name="直接连接符 426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7" name="等腰三角形 86"/>
          <p:cNvSpPr/>
          <p:nvPr/>
        </p:nvSpPr>
        <p:spPr bwMode="auto">
          <a:xfrm rot="5400000">
            <a:off x="6677446" y="39131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88" name="直接连接符 87"/>
          <p:cNvCxnSpPr/>
          <p:nvPr/>
        </p:nvCxnSpPr>
        <p:spPr bwMode="auto">
          <a:xfrm rot="5400000">
            <a:off x="6184465" y="3501034"/>
            <a:ext cx="0" cy="972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9" name="矩形 388"/>
          <p:cNvSpPr/>
          <p:nvPr/>
        </p:nvSpPr>
        <p:spPr bwMode="auto">
          <a:xfrm>
            <a:off x="5731200" y="4283503"/>
            <a:ext cx="501327" cy="10694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360" name="组合 359"/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361" name="Line 5"/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Line 6"/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Line 7"/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8" name="Line 8"/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7" name="Line 9"/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8" name="Text Box 10"/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449" name="Text Box 11"/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450" name="Text Box 12"/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451" name="Line 13"/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2" name="Line 14"/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3" name="Line 15"/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4" name="Line 16"/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5" name="Line 17"/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6" name="Text Box 18"/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7" name="Text Box 19"/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458" name="Text Box 4"/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311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44022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7437"/>
            <a:ext cx="4863271" cy="569418"/>
            <a:chOff x="4101216" y="187437"/>
            <a:chExt cx="4863271" cy="569418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7437"/>
              <a:ext cx="4863271" cy="569418"/>
              <a:chOff x="3706688" y="187437"/>
              <a:chExt cx="5257800" cy="569418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5" name="Text Box 4"/>
              <p:cNvSpPr txBox="1">
                <a:spLocks noChangeArrowheads="1"/>
              </p:cNvSpPr>
              <p:nvPr/>
            </p:nvSpPr>
            <p:spPr bwMode="auto">
              <a:xfrm>
                <a:off x="4842967" y="187437"/>
                <a:ext cx="480169" cy="307777"/>
              </a:xfrm>
              <a:prstGeom prst="rect">
                <a:avLst/>
              </a:prstGeom>
              <a:solidFill>
                <a:srgbClr val="003399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D</a:t>
                </a: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3231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788411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8640"/>
            <a:ext cx="4863271" cy="568215"/>
            <a:chOff x="4101216" y="188640"/>
            <a:chExt cx="4863271" cy="568215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9333"/>
              <a:ext cx="4863271" cy="567522"/>
              <a:chOff x="3706688" y="189333"/>
              <a:chExt cx="5257800" cy="567522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68" name="直接连接符 467"/>
          <p:cNvCxnSpPr/>
          <p:nvPr/>
        </p:nvCxnSpPr>
        <p:spPr bwMode="auto">
          <a:xfrm flipV="1">
            <a:off x="4644008" y="1432800"/>
            <a:ext cx="1726" cy="12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35047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44022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5135973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  <p:sp>
        <p:nvSpPr>
          <p:cNvPr id="391" name="Text Box 10"/>
          <p:cNvSpPr txBox="1">
            <a:spLocks noChangeArrowheads="1"/>
          </p:cNvSpPr>
          <p:nvPr/>
        </p:nvSpPr>
        <p:spPr bwMode="auto">
          <a:xfrm>
            <a:off x="8232317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90838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7" name="直接连接符 466"/>
          <p:cNvCxnSpPr/>
          <p:nvPr/>
        </p:nvCxnSpPr>
        <p:spPr bwMode="auto">
          <a:xfrm rot="10800000">
            <a:off x="1224000" y="4233600"/>
            <a:ext cx="1726" cy="48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Text Box 10"/>
          <p:cNvSpPr txBox="1">
            <a:spLocks noChangeArrowheads="1"/>
          </p:cNvSpPr>
          <p:nvPr/>
        </p:nvSpPr>
        <p:spPr bwMode="auto">
          <a:xfrm>
            <a:off x="672014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OP</a:t>
            </a:r>
          </a:p>
        </p:txBody>
      </p:sp>
      <p:sp>
        <p:nvSpPr>
          <p:cNvPr id="389" name="Text Box 10"/>
          <p:cNvSpPr txBox="1">
            <a:spLocks noChangeArrowheads="1"/>
          </p:cNvSpPr>
          <p:nvPr/>
        </p:nvSpPr>
        <p:spPr bwMode="auto">
          <a:xfrm>
            <a:off x="7440229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EX</a:t>
            </a:r>
          </a:p>
        </p:txBody>
      </p: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j-cs"/>
              </a:rPr>
              <a:t>TRAP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+mj-cs"/>
            </a:endParaRPr>
          </a:p>
        </p:txBody>
      </p:sp>
      <p:sp>
        <p:nvSpPr>
          <p:cNvPr id="375" name="矩形 374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49" name="组合 448"/>
          <p:cNvGrpSpPr/>
          <p:nvPr/>
        </p:nvGrpSpPr>
        <p:grpSpPr>
          <a:xfrm>
            <a:off x="4101216" y="188640"/>
            <a:ext cx="4863271" cy="568215"/>
            <a:chOff x="4101216" y="188640"/>
            <a:chExt cx="4863271" cy="568215"/>
          </a:xfrm>
        </p:grpSpPr>
        <p:grpSp>
          <p:nvGrpSpPr>
            <p:cNvPr id="450" name="组合 449"/>
            <p:cNvGrpSpPr/>
            <p:nvPr/>
          </p:nvGrpSpPr>
          <p:grpSpPr>
            <a:xfrm>
              <a:off x="4101216" y="189333"/>
              <a:ext cx="4863271" cy="567522"/>
              <a:chOff x="3706688" y="189333"/>
              <a:chExt cx="5257800" cy="567522"/>
            </a:xfrm>
          </p:grpSpPr>
          <p:sp>
            <p:nvSpPr>
              <p:cNvPr id="455" name="Line 5"/>
              <p:cNvSpPr>
                <a:spLocks noChangeShapeType="1"/>
              </p:cNvSpPr>
              <p:nvPr/>
            </p:nvSpPr>
            <p:spPr bwMode="auto">
              <a:xfrm rot="16200000">
                <a:off x="46591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6" name="Line 6"/>
              <p:cNvSpPr>
                <a:spLocks noChangeShapeType="1"/>
              </p:cNvSpPr>
              <p:nvPr/>
            </p:nvSpPr>
            <p:spPr bwMode="auto">
              <a:xfrm rot="16200000">
                <a:off x="5497388" y="176217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7" name="Line 7"/>
              <p:cNvSpPr>
                <a:spLocks noChangeShapeType="1"/>
              </p:cNvSpPr>
              <p:nvPr/>
            </p:nvSpPr>
            <p:spPr bwMode="auto">
              <a:xfrm rot="16200000">
                <a:off x="6335588" y="192890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8" name="Line 8"/>
              <p:cNvSpPr>
                <a:spLocks noChangeShapeType="1"/>
              </p:cNvSpPr>
              <p:nvPr/>
            </p:nvSpPr>
            <p:spPr bwMode="auto">
              <a:xfrm rot="16200000">
                <a:off x="7173788" y="207339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9" name="Line 9"/>
              <p:cNvSpPr>
                <a:spLocks noChangeShapeType="1"/>
              </p:cNvSpPr>
              <p:nvPr/>
            </p:nvSpPr>
            <p:spPr bwMode="auto">
              <a:xfrm rot="16200000">
                <a:off x="8011988" y="197336"/>
                <a:ext cx="0" cy="3810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0" name="Line 13"/>
              <p:cNvSpPr>
                <a:spLocks noChangeShapeType="1"/>
              </p:cNvSpPr>
              <p:nvPr/>
            </p:nvSpPr>
            <p:spPr bwMode="auto">
              <a:xfrm rot="16200000">
                <a:off x="8812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1" name="Line 14"/>
              <p:cNvSpPr>
                <a:spLocks noChangeShapeType="1"/>
              </p:cNvSpPr>
              <p:nvPr/>
            </p:nvSpPr>
            <p:spPr bwMode="auto">
              <a:xfrm rot="16200000" flipH="1">
                <a:off x="87777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2" name="Line 15"/>
              <p:cNvSpPr>
                <a:spLocks noChangeShapeType="1"/>
              </p:cNvSpPr>
              <p:nvPr/>
            </p:nvSpPr>
            <p:spPr bwMode="auto">
              <a:xfrm rot="16200000" flipV="1">
                <a:off x="6335588" y="-1872045"/>
                <a:ext cx="0" cy="5257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3" name="Line 16"/>
              <p:cNvSpPr>
                <a:spLocks noChangeShapeType="1"/>
              </p:cNvSpPr>
              <p:nvPr/>
            </p:nvSpPr>
            <p:spPr bwMode="auto">
              <a:xfrm rot="16200000">
                <a:off x="3519955" y="570122"/>
                <a:ext cx="373465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4" name="Line 17"/>
              <p:cNvSpPr>
                <a:spLocks noChangeShapeType="1"/>
              </p:cNvSpPr>
              <p:nvPr/>
            </p:nvSpPr>
            <p:spPr bwMode="auto">
              <a:xfrm rot="16200000">
                <a:off x="3859088" y="230990"/>
                <a:ext cx="0" cy="3048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6" name="Text Box 10"/>
              <p:cNvSpPr txBox="1">
                <a:spLocks noChangeArrowheads="1"/>
              </p:cNvSpPr>
              <p:nvPr/>
            </p:nvSpPr>
            <p:spPr bwMode="auto">
              <a:xfrm>
                <a:off x="3995239" y="189333"/>
                <a:ext cx="480169" cy="30777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336699"/>
                </a:outerShdw>
              </a:effec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黑体"/>
                    <a:cs typeface="+mn-cs"/>
                  </a:rPr>
                  <a:t>F</a:t>
                </a:r>
              </a:p>
            </p:txBody>
          </p:sp>
        </p:grpSp>
        <p:sp>
          <p:nvSpPr>
            <p:cNvPr id="453" name="Text Box 10"/>
            <p:cNvSpPr txBox="1">
              <a:spLocks noChangeArrowheads="1"/>
            </p:cNvSpPr>
            <p:nvPr/>
          </p:nvSpPr>
          <p:spPr bwMode="auto">
            <a:xfrm>
              <a:off x="8251832" y="188640"/>
              <a:ext cx="444139" cy="307777"/>
            </a:xfrm>
            <a:prstGeom prst="rect">
              <a:avLst/>
            </a:prstGeom>
            <a:solidFill>
              <a:srgbClr val="0033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454" name="Text Box 10"/>
            <p:cNvSpPr txBox="1">
              <a:spLocks noChangeArrowheads="1"/>
            </p:cNvSpPr>
            <p:nvPr/>
          </p:nvSpPr>
          <p:spPr bwMode="auto">
            <a:xfrm>
              <a:off x="5929836" y="188640"/>
              <a:ext cx="444139" cy="3077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0" name="Text Box 10"/>
          <p:cNvSpPr txBox="1">
            <a:spLocks noChangeArrowheads="1"/>
          </p:cNvSpPr>
          <p:nvPr/>
        </p:nvSpPr>
        <p:spPr bwMode="auto">
          <a:xfrm>
            <a:off x="5135973" y="188640"/>
            <a:ext cx="444139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黑体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65928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136986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1276899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41790" y="19239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7CA1ABF6-512F-4E23-8BED-97B5C396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17189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Control Instructions Overview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B90F23FD-87CF-4514-9F1B-7A22DB09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078929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D063DF9-A08E-4271-8E45-8D82510F001A}"/>
              </a:ext>
            </a:extLst>
          </p:cNvPr>
          <p:cNvCxnSpPr/>
          <p:nvPr/>
        </p:nvCxnSpPr>
        <p:spPr>
          <a:xfrm>
            <a:off x="441790" y="272595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">
            <a:extLst>
              <a:ext uri="{FF2B5EF4-FFF2-40B4-BE49-F238E27FC236}">
                <a16:creationId xmlns:a16="http://schemas.microsoft.com/office/drawing/2014/main" id="{992D6025-C1FE-4145-818B-1BAF735D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880959"/>
            <a:ext cx="7418983" cy="770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Conditional Branch Instruction and Loop Control Example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5492AE36-B4D1-4EC1-8F5F-D762EDC5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95419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02130A7-98BD-4448-9D19-CC61B0CAC32A}"/>
              </a:ext>
            </a:extLst>
          </p:cNvPr>
          <p:cNvCxnSpPr/>
          <p:nvPr/>
        </p:nvCxnSpPr>
        <p:spPr>
          <a:xfrm>
            <a:off x="441790" y="360121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">
            <a:extLst>
              <a:ext uri="{FF2B5EF4-FFF2-40B4-BE49-F238E27FC236}">
                <a16:creationId xmlns:a16="http://schemas.microsoft.com/office/drawing/2014/main" id="{11AF7488-951F-44E9-95DD-D797BE05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3899757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Jump &amp; TRAP Instruction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2D153A1E-D5BA-47B5-AC4C-18C6BFB2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3806791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91BA157-4AE6-4F73-B007-1B18D2FEB5BA}"/>
              </a:ext>
            </a:extLst>
          </p:cNvPr>
          <p:cNvCxnSpPr/>
          <p:nvPr/>
        </p:nvCxnSpPr>
        <p:spPr>
          <a:xfrm>
            <a:off x="441790" y="445381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7">
            <a:extLst>
              <a:ext uri="{FF2B5EF4-FFF2-40B4-BE49-F238E27FC236}">
                <a16:creationId xmlns:a16="http://schemas.microsoft.com/office/drawing/2014/main" id="{0D7DF76F-F355-46EB-91F2-3633C435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4747153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82DD75B4-06C8-4C5A-BAAC-D44C2B0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465418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7BA0EB1-A160-4151-9580-BE1F360F8F0F}"/>
              </a:ext>
            </a:extLst>
          </p:cNvPr>
          <p:cNvCxnSpPr/>
          <p:nvPr/>
        </p:nvCxnSpPr>
        <p:spPr>
          <a:xfrm>
            <a:off x="441790" y="530120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Others_2">
            <a:extLst>
              <a:ext uri="{FF2B5EF4-FFF2-40B4-BE49-F238E27FC236}">
                <a16:creationId xmlns:a16="http://schemas.microsoft.com/office/drawing/2014/main" id="{69A31DFF-EB4B-46D0-BF99-3CFD38C055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0282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LC-3</a:t>
            </a:r>
            <a:r>
              <a:rPr lang="zh-CN" altLang="en-US" dirty="0"/>
              <a:t> </a:t>
            </a:r>
            <a:r>
              <a:rPr lang="en-US" altLang="zh-CN" dirty="0"/>
              <a:t>ISA</a:t>
            </a:r>
            <a:r>
              <a:rPr lang="zh-CN" altLang="en-US" dirty="0"/>
              <a:t>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1CBB7B-8F77-4532-AF3B-692F6833BD27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00776" y="6476240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41A33-B750-4E2E-A7AE-D936BE1FEF4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0624" y="966680"/>
            <a:ext cx="3829807" cy="2574797"/>
            <a:chOff x="504494" y="926211"/>
            <a:chExt cx="3829807" cy="2574797"/>
          </a:xfrm>
        </p:grpSpPr>
        <p:sp>
          <p:nvSpPr>
            <p:cNvPr id="7" name="矩形 6"/>
            <p:cNvSpPr/>
            <p:nvPr/>
          </p:nvSpPr>
          <p:spPr bwMode="auto">
            <a:xfrm>
              <a:off x="504494" y="926211"/>
              <a:ext cx="3829807" cy="2574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运算指令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(Operate Instructions)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7255" y="1349152"/>
              <a:ext cx="3534039" cy="2079848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119" name="矩形 118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DR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SR1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SR2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03" name="矩形 102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85" name="矩形 8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69" name="矩形 6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SR2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53" name="矩形 52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Imm5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AND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NOT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Reserved</a:t>
                </a:r>
                <a:endParaRPr kumimoji="0" lang="zh-CN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ADD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grpSp>
        <p:nvGrpSpPr>
          <p:cNvPr id="135" name="组合 134"/>
          <p:cNvGrpSpPr/>
          <p:nvPr/>
        </p:nvGrpSpPr>
        <p:grpSpPr>
          <a:xfrm>
            <a:off x="459787" y="3573877"/>
            <a:ext cx="3851482" cy="3024601"/>
            <a:chOff x="504494" y="3554486"/>
            <a:chExt cx="3851482" cy="3024601"/>
          </a:xfrm>
        </p:grpSpPr>
        <p:sp>
          <p:nvSpPr>
            <p:cNvPr id="136" name="矩形 135"/>
            <p:cNvSpPr/>
            <p:nvPr/>
          </p:nvSpPr>
          <p:spPr bwMode="auto">
            <a:xfrm>
              <a:off x="504494" y="3554486"/>
              <a:ext cx="3851482" cy="3024601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控制指令</a:t>
              </a:r>
              <a:r>
                <a:rPr kumimoji="0" lang="en-US" altLang="zh-CN" sz="24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(Control Instructions)</a:t>
              </a:r>
              <a:endPara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1399105" y="6237344"/>
              <a:ext cx="2868712" cy="288000"/>
              <a:chOff x="381000" y="3212976"/>
              <a:chExt cx="2868712" cy="288000"/>
            </a:xfrm>
          </p:grpSpPr>
          <p:sp>
            <p:nvSpPr>
              <p:cNvPr id="266" name="矩形 265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631123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1809712" y="3212976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TrapVector8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 bwMode="auto">
            <a:xfrm>
              <a:off x="696381" y="6236242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TRAP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96381" y="4005064"/>
              <a:ext cx="3575669" cy="2124691"/>
              <a:chOff x="696381" y="3857190"/>
              <a:chExt cx="3575669" cy="2124691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399105" y="3857190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232" name="组合 231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250" name="矩形 249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3" name="矩形 252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0</a:t>
                    </a:r>
                    <a:endParaRPr kumimoji="0" lang="zh-CN" altLang="en-US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1095356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n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5" name="矩形 254"/>
                  <p:cNvSpPr/>
                  <p:nvPr/>
                </p:nvSpPr>
                <p:spPr bwMode="auto">
                  <a:xfrm>
                    <a:off x="1273945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z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6" name="矩形 255"/>
                  <p:cNvSpPr/>
                  <p:nvPr/>
                </p:nvSpPr>
                <p:spPr bwMode="auto">
                  <a:xfrm>
                    <a:off x="1452534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p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57" name="矩形 256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PCoffset9</a:t>
                    </a:r>
                    <a:endPara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234" name="矩形 233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35" name="矩形 234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6" name="矩形 235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7" name="矩形 236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8" name="矩形 237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39" name="矩形 238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9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8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2" name="矩形 241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7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3" name="矩形 242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6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4" name="矩形 243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5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4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6" name="矩形 245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3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7" name="矩形 246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2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anose="02010600030101010101" pitchFamily="2" charset="-122"/>
                        <a:cs typeface="+mn-cs"/>
                      </a:rPr>
                      <a:t>1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249" name="矩形 248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宋体" pitchFamily="2" charset="-122"/>
                        <a:cs typeface="+mn-cs"/>
                      </a:rPr>
                      <a:t>0</a:t>
                    </a:r>
                    <a:endParaRPr kumimoji="0" lang="zh-CN" altLang="en-US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41" name="组合 140"/>
              <p:cNvGrpSpPr/>
              <p:nvPr/>
            </p:nvGrpSpPr>
            <p:grpSpPr>
              <a:xfrm>
                <a:off x="1399105" y="4388379"/>
                <a:ext cx="2872945" cy="288000"/>
                <a:chOff x="381000" y="3212976"/>
                <a:chExt cx="2872945" cy="288000"/>
              </a:xfrm>
            </p:grpSpPr>
            <p:sp>
              <p:nvSpPr>
                <p:cNvPr id="216" name="矩形 21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 bwMode="auto">
                <a:xfrm>
                  <a:off x="1273945" y="3212976"/>
                  <a:ext cx="19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PCoffset11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1399105" y="4703544"/>
                <a:ext cx="2858832" cy="288000"/>
                <a:chOff x="381000" y="3212976"/>
                <a:chExt cx="2858832" cy="288000"/>
              </a:xfrm>
            </p:grpSpPr>
            <p:sp>
              <p:nvSpPr>
                <p:cNvPr id="200" name="矩形 1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6" name="矩形 205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1399105" y="5018709"/>
                <a:ext cx="2858832" cy="288000"/>
                <a:chOff x="381000" y="3212976"/>
                <a:chExt cx="2858832" cy="288000"/>
              </a:xfrm>
            </p:grpSpPr>
            <p:sp>
              <p:nvSpPr>
                <p:cNvPr id="184" name="矩形 1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4" name="矩形 143"/>
              <p:cNvSpPr/>
              <p:nvPr/>
            </p:nvSpPr>
            <p:spPr bwMode="auto">
              <a:xfrm>
                <a:off x="696381" y="40704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BR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 bwMode="auto">
              <a:xfrm>
                <a:off x="696381" y="470189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696381" y="501760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RTI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696381" y="43908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399105" y="533491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68" name="矩形 1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BaseR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49" name="矩形 148"/>
              <p:cNvSpPr/>
              <p:nvPr/>
            </p:nvSpPr>
            <p:spPr bwMode="auto">
              <a:xfrm>
                <a:off x="696381" y="533380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JMP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1399105" y="569388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52" name="矩形 15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sp>
            <p:nvSpPr>
              <p:cNvPr id="151" name="矩形 150"/>
              <p:cNvSpPr/>
              <p:nvPr/>
            </p:nvSpPr>
            <p:spPr bwMode="auto">
              <a:xfrm>
                <a:off x="696381" y="569277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RET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</p:grpSp>
      <p:sp>
        <p:nvSpPr>
          <p:cNvPr id="283" name="矩形 282"/>
          <p:cNvSpPr/>
          <p:nvPr/>
        </p:nvSpPr>
        <p:spPr bwMode="auto">
          <a:xfrm>
            <a:off x="4716016" y="1268760"/>
            <a:ext cx="3939034" cy="457913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数据移动指令</a:t>
            </a:r>
            <a:endParaRPr kumimoji="0" lang="en-US" altLang="zh-CN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(Data Movement Instructions)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84" name="组合 283"/>
          <p:cNvGrpSpPr/>
          <p:nvPr/>
        </p:nvGrpSpPr>
        <p:grpSpPr>
          <a:xfrm>
            <a:off x="5004024" y="2449762"/>
            <a:ext cx="3539683" cy="1449519"/>
            <a:chOff x="833366" y="4427663"/>
            <a:chExt cx="3539683" cy="144951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1502926" y="4427663"/>
              <a:ext cx="2870123" cy="504024"/>
              <a:chOff x="345016" y="2996952"/>
              <a:chExt cx="2870123" cy="504024"/>
            </a:xfrm>
          </p:grpSpPr>
          <p:grpSp>
            <p:nvGrpSpPr>
              <p:cNvPr id="416" name="组合 415"/>
              <p:cNvGrpSpPr/>
              <p:nvPr/>
            </p:nvGrpSpPr>
            <p:grpSpPr>
              <a:xfrm>
                <a:off x="345016" y="3212976"/>
                <a:ext cx="2870123" cy="288000"/>
                <a:chOff x="381000" y="3212976"/>
                <a:chExt cx="2870123" cy="288000"/>
              </a:xfrm>
            </p:grpSpPr>
            <p:sp>
              <p:nvSpPr>
                <p:cNvPr id="434" name="矩形 43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5" name="矩形 43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6" name="矩形 43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7" name="矩形 43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0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38" name="矩形 43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DR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41" name="矩形 44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PCoffset9</a:t>
                  </a:r>
                  <a:r>
                    <a:rPr kumimoji="0" lang="zh-CN" altLang="en-US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</a:p>
              </p:txBody>
            </p:sp>
          </p:grpSp>
          <p:grpSp>
            <p:nvGrpSpPr>
              <p:cNvPr id="417" name="组合 416"/>
              <p:cNvGrpSpPr/>
              <p:nvPr/>
            </p:nvGrpSpPr>
            <p:grpSpPr>
              <a:xfrm>
                <a:off x="345016" y="2996952"/>
                <a:ext cx="2858832" cy="201861"/>
                <a:chOff x="395536" y="2924976"/>
                <a:chExt cx="2858832" cy="288000"/>
              </a:xfrm>
            </p:grpSpPr>
            <p:sp>
              <p:nvSpPr>
                <p:cNvPr id="418" name="矩形 417"/>
                <p:cNvSpPr/>
                <p:nvPr/>
              </p:nvSpPr>
              <p:spPr bwMode="auto">
                <a:xfrm>
                  <a:off x="39553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19" name="矩形 418"/>
                <p:cNvSpPr/>
                <p:nvPr/>
              </p:nvSpPr>
              <p:spPr bwMode="auto">
                <a:xfrm>
                  <a:off x="57412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0" name="矩形 419"/>
                <p:cNvSpPr/>
                <p:nvPr/>
              </p:nvSpPr>
              <p:spPr bwMode="auto">
                <a:xfrm>
                  <a:off x="75271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1" name="矩形 420"/>
                <p:cNvSpPr/>
                <p:nvPr/>
              </p:nvSpPr>
              <p:spPr bwMode="auto">
                <a:xfrm>
                  <a:off x="93130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2" name="矩形 421"/>
                <p:cNvSpPr/>
                <p:nvPr/>
              </p:nvSpPr>
              <p:spPr bwMode="auto">
                <a:xfrm>
                  <a:off x="110989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3" name="矩形 422"/>
                <p:cNvSpPr/>
                <p:nvPr/>
              </p:nvSpPr>
              <p:spPr bwMode="auto">
                <a:xfrm>
                  <a:off x="1288481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4" name="矩形 423"/>
                <p:cNvSpPr/>
                <p:nvPr/>
              </p:nvSpPr>
              <p:spPr bwMode="auto">
                <a:xfrm>
                  <a:off x="1467070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9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5" name="矩形 424"/>
                <p:cNvSpPr/>
                <p:nvPr/>
              </p:nvSpPr>
              <p:spPr bwMode="auto">
                <a:xfrm>
                  <a:off x="1645659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8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6" name="矩形 425"/>
                <p:cNvSpPr/>
                <p:nvPr/>
              </p:nvSpPr>
              <p:spPr bwMode="auto">
                <a:xfrm>
                  <a:off x="182424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7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7" name="矩形 426"/>
                <p:cNvSpPr/>
                <p:nvPr/>
              </p:nvSpPr>
              <p:spPr bwMode="auto">
                <a:xfrm>
                  <a:off x="2002837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6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8" name="矩形 427"/>
                <p:cNvSpPr/>
                <p:nvPr/>
              </p:nvSpPr>
              <p:spPr bwMode="auto">
                <a:xfrm>
                  <a:off x="218142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29" name="矩形 428"/>
                <p:cNvSpPr/>
                <p:nvPr/>
              </p:nvSpPr>
              <p:spPr bwMode="auto">
                <a:xfrm>
                  <a:off x="236001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0" name="矩形 429"/>
                <p:cNvSpPr/>
                <p:nvPr/>
              </p:nvSpPr>
              <p:spPr bwMode="auto">
                <a:xfrm>
                  <a:off x="253860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1" name="矩形 430"/>
                <p:cNvSpPr/>
                <p:nvPr/>
              </p:nvSpPr>
              <p:spPr bwMode="auto">
                <a:xfrm>
                  <a:off x="271719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2" name="矩形 431"/>
                <p:cNvSpPr/>
                <p:nvPr/>
              </p:nvSpPr>
              <p:spPr bwMode="auto">
                <a:xfrm>
                  <a:off x="289578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433" name="矩形 432"/>
                <p:cNvSpPr/>
                <p:nvPr/>
              </p:nvSpPr>
              <p:spPr bwMode="auto">
                <a:xfrm>
                  <a:off x="307436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361" name="组合 360"/>
            <p:cNvGrpSpPr/>
            <p:nvPr/>
          </p:nvGrpSpPr>
          <p:grpSpPr>
            <a:xfrm>
              <a:off x="1502926" y="4958852"/>
              <a:ext cx="2865890" cy="288000"/>
              <a:chOff x="381000" y="3212976"/>
              <a:chExt cx="2865890" cy="288000"/>
            </a:xfrm>
          </p:grpSpPr>
          <p:sp>
            <p:nvSpPr>
              <p:cNvPr id="400" name="矩形 399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1" name="矩形 400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2" name="矩形 401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3" name="矩形 402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07" name="矩形 406"/>
              <p:cNvSpPr/>
              <p:nvPr/>
            </p:nvSpPr>
            <p:spPr bwMode="auto">
              <a:xfrm>
                <a:off x="1631123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BaseR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410" name="矩形 409"/>
              <p:cNvSpPr/>
              <p:nvPr/>
            </p:nvSpPr>
            <p:spPr bwMode="auto">
              <a:xfrm>
                <a:off x="2166890" y="3212976"/>
                <a:ext cx="10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PCoffset6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62" name="组合 361"/>
            <p:cNvGrpSpPr/>
            <p:nvPr/>
          </p:nvGrpSpPr>
          <p:grpSpPr>
            <a:xfrm>
              <a:off x="1502926" y="5274017"/>
              <a:ext cx="2870123" cy="288000"/>
              <a:chOff x="381000" y="3212976"/>
              <a:chExt cx="2870123" cy="288000"/>
            </a:xfrm>
          </p:grpSpPr>
          <p:sp>
            <p:nvSpPr>
              <p:cNvPr id="384" name="矩形 38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85" name="矩形 38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86" name="矩形 38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87" name="矩形 38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8" name="矩形 387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91" name="矩形 39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r>
                  <a: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 </a:t>
                </a:r>
              </a:p>
            </p:txBody>
          </p:sp>
        </p:grpSp>
        <p:grpSp>
          <p:nvGrpSpPr>
            <p:cNvPr id="363" name="组合 362"/>
            <p:cNvGrpSpPr/>
            <p:nvPr/>
          </p:nvGrpSpPr>
          <p:grpSpPr>
            <a:xfrm>
              <a:off x="1502926" y="5589182"/>
              <a:ext cx="2870123" cy="288000"/>
              <a:chOff x="381000" y="3212976"/>
              <a:chExt cx="2870123" cy="288000"/>
            </a:xfrm>
          </p:grpSpPr>
          <p:sp>
            <p:nvSpPr>
              <p:cNvPr id="368" name="矩形 367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69" name="矩形 368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70" name="矩形 369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71" name="矩形 370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0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2" name="矩形 371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DR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75" name="矩形 374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r>
                  <a: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 </a:t>
                </a:r>
              </a:p>
            </p:txBody>
          </p:sp>
        </p:grpSp>
        <p:sp>
          <p:nvSpPr>
            <p:cNvPr id="364" name="矩形 363"/>
            <p:cNvSpPr/>
            <p:nvPr/>
          </p:nvSpPr>
          <p:spPr bwMode="auto">
            <a:xfrm>
              <a:off x="833366" y="4640935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LD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5" name="矩形 364"/>
            <p:cNvSpPr/>
            <p:nvPr/>
          </p:nvSpPr>
          <p:spPr bwMode="auto">
            <a:xfrm>
              <a:off x="833366" y="5272365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LDI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6" name="矩形 365"/>
            <p:cNvSpPr/>
            <p:nvPr/>
          </p:nvSpPr>
          <p:spPr bwMode="auto">
            <a:xfrm>
              <a:off x="833366" y="5588080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LEA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67" name="矩形 366"/>
            <p:cNvSpPr/>
            <p:nvPr/>
          </p:nvSpPr>
          <p:spPr bwMode="auto">
            <a:xfrm>
              <a:off x="833366" y="4961335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44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LDR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grpSp>
        <p:nvGrpSpPr>
          <p:cNvPr id="285" name="组合 284"/>
          <p:cNvGrpSpPr/>
          <p:nvPr/>
        </p:nvGrpSpPr>
        <p:grpSpPr>
          <a:xfrm>
            <a:off x="4944918" y="4565127"/>
            <a:ext cx="3611691" cy="1134354"/>
            <a:chOff x="5326485" y="4443852"/>
            <a:chExt cx="3611691" cy="1134354"/>
          </a:xfrm>
        </p:grpSpPr>
        <p:grpSp>
          <p:nvGrpSpPr>
            <p:cNvPr id="288" name="组合 287"/>
            <p:cNvGrpSpPr/>
            <p:nvPr/>
          </p:nvGrpSpPr>
          <p:grpSpPr>
            <a:xfrm>
              <a:off x="6068053" y="4443852"/>
              <a:ext cx="2870123" cy="504024"/>
              <a:chOff x="345016" y="2996952"/>
              <a:chExt cx="2870123" cy="504024"/>
            </a:xfrm>
          </p:grpSpPr>
          <p:grpSp>
            <p:nvGrpSpPr>
              <p:cNvPr id="326" name="组合 325"/>
              <p:cNvGrpSpPr/>
              <p:nvPr/>
            </p:nvGrpSpPr>
            <p:grpSpPr>
              <a:xfrm>
                <a:off x="345016" y="3212976"/>
                <a:ext cx="2870123" cy="288000"/>
                <a:chOff x="381000" y="3212976"/>
                <a:chExt cx="2870123" cy="288000"/>
              </a:xfrm>
            </p:grpSpPr>
            <p:sp>
              <p:nvSpPr>
                <p:cNvPr id="344" name="矩形 34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5" name="矩形 34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6" name="矩形 34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7" name="矩形 34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" name="矩形 34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SR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51" name="矩形 35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PCoffset9</a:t>
                  </a:r>
                  <a:endPara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  <p:grpSp>
            <p:nvGrpSpPr>
              <p:cNvPr id="327" name="组合 326"/>
              <p:cNvGrpSpPr/>
              <p:nvPr/>
            </p:nvGrpSpPr>
            <p:grpSpPr>
              <a:xfrm>
                <a:off x="345016" y="2996952"/>
                <a:ext cx="2858832" cy="201861"/>
                <a:chOff x="395536" y="2924976"/>
                <a:chExt cx="2858832" cy="288000"/>
              </a:xfrm>
            </p:grpSpPr>
            <p:sp>
              <p:nvSpPr>
                <p:cNvPr id="328" name="矩形 327"/>
                <p:cNvSpPr/>
                <p:nvPr/>
              </p:nvSpPr>
              <p:spPr bwMode="auto">
                <a:xfrm>
                  <a:off x="39553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9" name="矩形 328"/>
                <p:cNvSpPr/>
                <p:nvPr/>
              </p:nvSpPr>
              <p:spPr bwMode="auto">
                <a:xfrm>
                  <a:off x="57412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0" name="矩形 329"/>
                <p:cNvSpPr/>
                <p:nvPr/>
              </p:nvSpPr>
              <p:spPr bwMode="auto">
                <a:xfrm>
                  <a:off x="75271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1" name="矩形 330"/>
                <p:cNvSpPr/>
                <p:nvPr/>
              </p:nvSpPr>
              <p:spPr bwMode="auto">
                <a:xfrm>
                  <a:off x="93130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2" name="矩形 331"/>
                <p:cNvSpPr/>
                <p:nvPr/>
              </p:nvSpPr>
              <p:spPr bwMode="auto">
                <a:xfrm>
                  <a:off x="110989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3" name="矩形 332"/>
                <p:cNvSpPr/>
                <p:nvPr/>
              </p:nvSpPr>
              <p:spPr bwMode="auto">
                <a:xfrm>
                  <a:off x="1288481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4" name="矩形 333"/>
                <p:cNvSpPr/>
                <p:nvPr/>
              </p:nvSpPr>
              <p:spPr bwMode="auto">
                <a:xfrm>
                  <a:off x="1467070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9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5" name="矩形 334"/>
                <p:cNvSpPr/>
                <p:nvPr/>
              </p:nvSpPr>
              <p:spPr bwMode="auto">
                <a:xfrm>
                  <a:off x="1645659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8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6" name="矩形 335"/>
                <p:cNvSpPr/>
                <p:nvPr/>
              </p:nvSpPr>
              <p:spPr bwMode="auto">
                <a:xfrm>
                  <a:off x="182424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7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7" name="矩形 336"/>
                <p:cNvSpPr/>
                <p:nvPr/>
              </p:nvSpPr>
              <p:spPr bwMode="auto">
                <a:xfrm>
                  <a:off x="2002837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6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8" name="矩形 337"/>
                <p:cNvSpPr/>
                <p:nvPr/>
              </p:nvSpPr>
              <p:spPr bwMode="auto">
                <a:xfrm>
                  <a:off x="2181426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5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39" name="矩形 338"/>
                <p:cNvSpPr/>
                <p:nvPr/>
              </p:nvSpPr>
              <p:spPr bwMode="auto">
                <a:xfrm>
                  <a:off x="2360015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4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0" name="矩形 339"/>
                <p:cNvSpPr/>
                <p:nvPr/>
              </p:nvSpPr>
              <p:spPr bwMode="auto">
                <a:xfrm>
                  <a:off x="2538604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3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1" name="矩形 340"/>
                <p:cNvSpPr/>
                <p:nvPr/>
              </p:nvSpPr>
              <p:spPr bwMode="auto">
                <a:xfrm>
                  <a:off x="2717193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2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2" name="矩形 341"/>
                <p:cNvSpPr/>
                <p:nvPr/>
              </p:nvSpPr>
              <p:spPr bwMode="auto">
                <a:xfrm>
                  <a:off x="2895782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anose="02010600030101010101" pitchFamily="2" charset="-122"/>
                      <a:cs typeface="+mn-cs"/>
                    </a:rPr>
                    <a:t>1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  <p:sp>
              <p:nvSpPr>
                <p:cNvPr id="343" name="矩形 342"/>
                <p:cNvSpPr/>
                <p:nvPr/>
              </p:nvSpPr>
              <p:spPr bwMode="auto">
                <a:xfrm>
                  <a:off x="3074368" y="2924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400" b="0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0</a:t>
                  </a:r>
                  <a:endParaRPr kumimoji="0" lang="zh-CN" alt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289" name="组合 288"/>
            <p:cNvGrpSpPr/>
            <p:nvPr/>
          </p:nvGrpSpPr>
          <p:grpSpPr>
            <a:xfrm>
              <a:off x="6068053" y="4975041"/>
              <a:ext cx="2865890" cy="288000"/>
              <a:chOff x="381000" y="3212976"/>
              <a:chExt cx="2865890" cy="288000"/>
            </a:xfrm>
          </p:grpSpPr>
          <p:sp>
            <p:nvSpPr>
              <p:cNvPr id="310" name="矩形 309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1" name="矩形 310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2" name="矩形 311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3" name="矩形 312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" name="矩形 313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17" name="矩形 316"/>
              <p:cNvSpPr/>
              <p:nvPr/>
            </p:nvSpPr>
            <p:spPr bwMode="auto">
              <a:xfrm>
                <a:off x="1631123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BaseR</a:t>
                </a:r>
                <a:r>
                  <a:rPr kumimoji="0" lang="zh-CN" alt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</a:p>
            </p:txBody>
          </p:sp>
          <p:sp>
            <p:nvSpPr>
              <p:cNvPr id="320" name="矩形 319"/>
              <p:cNvSpPr/>
              <p:nvPr/>
            </p:nvSpPr>
            <p:spPr bwMode="auto">
              <a:xfrm>
                <a:off x="2166890" y="3212976"/>
                <a:ext cx="10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PCoffset6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90" name="组合 289"/>
            <p:cNvGrpSpPr/>
            <p:nvPr/>
          </p:nvGrpSpPr>
          <p:grpSpPr>
            <a:xfrm>
              <a:off x="6068053" y="5290206"/>
              <a:ext cx="2870123" cy="288000"/>
              <a:chOff x="381000" y="3212976"/>
              <a:chExt cx="2870123" cy="288000"/>
            </a:xfrm>
          </p:grpSpPr>
          <p:sp>
            <p:nvSpPr>
              <p:cNvPr id="294" name="矩形 293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5" name="矩形 294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0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6" name="矩形 295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297" name="矩形 296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1</a:t>
                </a:r>
                <a:endParaRPr kumimoji="0" lang="zh-CN" altLang="en-US" sz="18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8" name="矩形 297"/>
              <p:cNvSpPr/>
              <p:nvPr/>
            </p:nvSpPr>
            <p:spPr bwMode="auto">
              <a:xfrm>
                <a:off x="1095356" y="3212976"/>
                <a:ext cx="540000" cy="2880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SR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301" name="矩形 300"/>
              <p:cNvSpPr/>
              <p:nvPr/>
            </p:nvSpPr>
            <p:spPr bwMode="auto">
              <a:xfrm>
                <a:off x="1631123" y="3212976"/>
                <a:ext cx="162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anose="02010600030101010101" pitchFamily="2" charset="-122"/>
                    <a:cs typeface="+mn-cs"/>
                  </a:rPr>
                  <a:t>PCoffset9</a:t>
                </a:r>
                <a:endParaRPr kumimoji="0" lang="zh-CN" alt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91" name="矩形 290"/>
            <p:cNvSpPr/>
            <p:nvPr/>
          </p:nvSpPr>
          <p:spPr bwMode="auto">
            <a:xfrm>
              <a:off x="5326485" y="4657124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ST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92" name="矩形 291"/>
            <p:cNvSpPr/>
            <p:nvPr/>
          </p:nvSpPr>
          <p:spPr bwMode="auto">
            <a:xfrm>
              <a:off x="5326485" y="5288554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STI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93" name="矩形 292"/>
            <p:cNvSpPr/>
            <p:nvPr/>
          </p:nvSpPr>
          <p:spPr bwMode="auto">
            <a:xfrm>
              <a:off x="5326485" y="4977524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STR</a:t>
              </a:r>
              <a:endParaRPr kumimoji="0" lang="zh-CN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6" name="文本框 285"/>
          <p:cNvSpPr txBox="1"/>
          <p:nvPr/>
        </p:nvSpPr>
        <p:spPr>
          <a:xfrm>
            <a:off x="6437553" y="2038106"/>
            <a:ext cx="1473096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取数指令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(Load)</a:t>
            </a:r>
            <a:endParaRPr kumimoji="0" lang="zh-CN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文本框 286"/>
          <p:cNvSpPr txBox="1"/>
          <p:nvPr/>
        </p:nvSpPr>
        <p:spPr>
          <a:xfrm>
            <a:off x="6437553" y="4139595"/>
            <a:ext cx="1455911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存数指令</a:t>
            </a:r>
            <a:r>
              <a:rPr kumimoji="0" lang="en-US" altLang="zh-CN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(Store)</a:t>
            </a:r>
            <a:endParaRPr kumimoji="0" lang="zh-CN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2934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" name="矩形 388">
            <a:extLst>
              <a:ext uri="{FF2B5EF4-FFF2-40B4-BE49-F238E27FC236}">
                <a16:creationId xmlns:a16="http://schemas.microsoft.com/office/drawing/2014/main" id="{D9853F59-A185-4466-AB33-FFBFDE46518B}"/>
              </a:ext>
            </a:extLst>
          </p:cNvPr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标题 1"/>
          <p:cNvSpPr txBox="1">
            <a:spLocks/>
          </p:cNvSpPr>
          <p:nvPr/>
        </p:nvSpPr>
        <p:spPr>
          <a:xfrm>
            <a:off x="179388" y="71438"/>
            <a:ext cx="8839200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 After </a:t>
            </a:r>
            <a:r>
              <a:rPr lang="en-US" altLang="zh-CN" kern="0" baseline="0" dirty="0">
                <a:solidFill>
                  <a:srgbClr val="333399"/>
                </a:solidFill>
                <a:latin typeface="Arial"/>
                <a:ea typeface="黑体"/>
              </a:rPr>
              <a:t>O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perate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Instruction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0" name="直接连接符 389">
            <a:extLst>
              <a:ext uri="{FF2B5EF4-FFF2-40B4-BE49-F238E27FC236}">
                <a16:creationId xmlns:a16="http://schemas.microsoft.com/office/drawing/2014/main" id="{4906ED09-C9B5-4E99-B912-0A57E47DF2FE}"/>
              </a:ext>
            </a:extLst>
          </p:cNvPr>
          <p:cNvCxnSpPr/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1509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7865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2786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>
            <a:cxnSpLocks/>
          </p:cNvCxnSpPr>
          <p:nvPr/>
        </p:nvCxnSpPr>
        <p:spPr bwMode="auto">
          <a:xfrm flipV="1">
            <a:off x="1219899" y="3970961"/>
            <a:ext cx="7780" cy="74107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3" name="直接连接符 262"/>
          <p:cNvCxnSpPr/>
          <p:nvPr/>
        </p:nvCxnSpPr>
        <p:spPr bwMode="auto">
          <a:xfrm rot="10800000">
            <a:off x="3366482" y="3988800"/>
            <a:ext cx="1726" cy="84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321927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zh-CN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LC-3  Data Path After Load/Store Instruction</a:t>
            </a: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2" name="直接连接符 451"/>
          <p:cNvCxnSpPr>
            <a:cxnSpLocks/>
          </p:cNvCxnSpPr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5" name="文本框 354"/>
          <p:cNvSpPr txBox="1"/>
          <p:nvPr/>
        </p:nvSpPr>
        <p:spPr>
          <a:xfrm>
            <a:off x="6122062" y="4190891"/>
            <a:ext cx="8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ADD/AND</a:t>
            </a:r>
            <a:endParaRPr lang="zh-CN" altLang="en-US" sz="1000" b="1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4371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标题 1"/>
          <p:cNvSpPr txBox="1">
            <a:spLocks/>
          </p:cNvSpPr>
          <p:nvPr/>
        </p:nvSpPr>
        <p:spPr>
          <a:xfrm>
            <a:off x="179388" y="71438"/>
            <a:ext cx="8839200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zh-CN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LC-3  Data Path After Control Instruction</a:t>
            </a:r>
          </a:p>
        </p:txBody>
      </p: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765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459787" y="3573877"/>
            <a:ext cx="3851482" cy="3024601"/>
            <a:chOff x="504494" y="3554486"/>
            <a:chExt cx="3851482" cy="3024601"/>
          </a:xfrm>
        </p:grpSpPr>
        <p:sp>
          <p:nvSpPr>
            <p:cNvPr id="136" name="矩形 135"/>
            <p:cNvSpPr/>
            <p:nvPr/>
          </p:nvSpPr>
          <p:spPr bwMode="auto">
            <a:xfrm>
              <a:off x="504494" y="3554486"/>
              <a:ext cx="3851482" cy="3024601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控制指令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37" name="组合 136"/>
            <p:cNvGrpSpPr/>
            <p:nvPr/>
          </p:nvGrpSpPr>
          <p:grpSpPr>
            <a:xfrm>
              <a:off x="1399105" y="6237344"/>
              <a:ext cx="2868712" cy="288000"/>
              <a:chOff x="381000" y="3212976"/>
              <a:chExt cx="2868712" cy="288000"/>
            </a:xfrm>
          </p:grpSpPr>
          <p:sp>
            <p:nvSpPr>
              <p:cNvPr id="266" name="矩形 265"/>
              <p:cNvSpPr/>
              <p:nvPr/>
            </p:nvSpPr>
            <p:spPr bwMode="auto">
              <a:xfrm>
                <a:off x="381000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67" name="矩形 266"/>
              <p:cNvSpPr/>
              <p:nvPr/>
            </p:nvSpPr>
            <p:spPr bwMode="auto">
              <a:xfrm>
                <a:off x="559589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68" name="矩形 267"/>
              <p:cNvSpPr/>
              <p:nvPr/>
            </p:nvSpPr>
            <p:spPr bwMode="auto">
              <a:xfrm>
                <a:off x="738178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0" lang="zh-CN" altLang="en-US" b="1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69" name="矩形 268"/>
              <p:cNvSpPr/>
              <p:nvPr/>
            </p:nvSpPr>
            <p:spPr bwMode="auto">
              <a:xfrm>
                <a:off x="916767" y="3212976"/>
                <a:ext cx="180000" cy="28800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b="1" dirty="0">
                    <a:solidFill>
                      <a:schemeClr val="bg1"/>
                    </a:solidFill>
                    <a:latin typeface="Arial" charset="0"/>
                  </a:rPr>
                  <a:t>1</a:t>
                </a:r>
                <a:endParaRPr kumimoji="0" lang="zh-CN" altLang="en-US" b="1" i="0" u="none" strike="noStrike" cap="none" normalizeH="0" baseline="-2500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0" name="矩形 269"/>
              <p:cNvSpPr/>
              <p:nvPr/>
            </p:nvSpPr>
            <p:spPr bwMode="auto">
              <a:xfrm>
                <a:off x="1095356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1" name="矩形 270"/>
              <p:cNvSpPr/>
              <p:nvPr/>
            </p:nvSpPr>
            <p:spPr bwMode="auto">
              <a:xfrm>
                <a:off x="1273945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2" name="矩形 271"/>
              <p:cNvSpPr/>
              <p:nvPr/>
            </p:nvSpPr>
            <p:spPr bwMode="auto">
              <a:xfrm>
                <a:off x="1452534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3" name="矩形 272"/>
              <p:cNvSpPr/>
              <p:nvPr/>
            </p:nvSpPr>
            <p:spPr bwMode="auto">
              <a:xfrm>
                <a:off x="1631123" y="3212976"/>
                <a:ext cx="18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rPr>
                  <a:t>0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 bwMode="auto">
              <a:xfrm>
                <a:off x="1809712" y="3212976"/>
                <a:ext cx="1440000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TrapVector8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138" name="矩形 137"/>
            <p:cNvSpPr/>
            <p:nvPr/>
          </p:nvSpPr>
          <p:spPr bwMode="auto">
            <a:xfrm>
              <a:off x="696381" y="6236242"/>
              <a:ext cx="634282" cy="28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dirty="0">
                  <a:latin typeface="Arial" charset="0"/>
                </a:rPr>
                <a:t>TRAP</a:t>
              </a:r>
              <a:endParaRPr kumimoji="0" lang="zh-CN" altLang="en-US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139" name="组合 138"/>
            <p:cNvGrpSpPr/>
            <p:nvPr/>
          </p:nvGrpSpPr>
          <p:grpSpPr>
            <a:xfrm>
              <a:off x="696381" y="4005064"/>
              <a:ext cx="3575669" cy="2124691"/>
              <a:chOff x="696381" y="3857190"/>
              <a:chExt cx="3575669" cy="2124691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1399105" y="3857190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232" name="组合 231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250" name="矩形 249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3" name="矩形 252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4" name="矩形 253"/>
                  <p:cNvSpPr/>
                  <p:nvPr/>
                </p:nvSpPr>
                <p:spPr bwMode="auto">
                  <a:xfrm>
                    <a:off x="1095356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n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5" name="矩形 254"/>
                  <p:cNvSpPr/>
                  <p:nvPr/>
                </p:nvSpPr>
                <p:spPr bwMode="auto">
                  <a:xfrm>
                    <a:off x="1273945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z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6" name="矩形 255"/>
                  <p:cNvSpPr/>
                  <p:nvPr/>
                </p:nvSpPr>
                <p:spPr bwMode="auto">
                  <a:xfrm>
                    <a:off x="1452534" y="3212976"/>
                    <a:ext cx="18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p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57" name="矩形 256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PCoffset9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233" name="组合 232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234" name="矩形 233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5" name="矩形 234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36" name="矩形 235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37" name="矩形 236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38" name="矩形 237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39" name="矩形 238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9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8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2" name="矩形 241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7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3" name="矩形 242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6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4" name="矩形 243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6" name="矩形 245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7" name="矩形 246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249" name="矩形 248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141" name="组合 140"/>
              <p:cNvGrpSpPr/>
              <p:nvPr/>
            </p:nvGrpSpPr>
            <p:grpSpPr>
              <a:xfrm>
                <a:off x="1399105" y="4388379"/>
                <a:ext cx="2872945" cy="288000"/>
                <a:chOff x="381000" y="3212976"/>
                <a:chExt cx="2872945" cy="288000"/>
              </a:xfrm>
            </p:grpSpPr>
            <p:sp>
              <p:nvSpPr>
                <p:cNvPr id="216" name="矩形 215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7" name="矩形 216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8" name="矩形 217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9" name="矩形 218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矩形 219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矩形 220"/>
                <p:cNvSpPr/>
                <p:nvPr/>
              </p:nvSpPr>
              <p:spPr bwMode="auto">
                <a:xfrm>
                  <a:off x="1273945" y="3212976"/>
                  <a:ext cx="19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PCoffset11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42" name="组合 141"/>
              <p:cNvGrpSpPr/>
              <p:nvPr/>
            </p:nvGrpSpPr>
            <p:grpSpPr>
              <a:xfrm>
                <a:off x="1399105" y="4703544"/>
                <a:ext cx="2858832" cy="288000"/>
                <a:chOff x="381000" y="3212976"/>
                <a:chExt cx="2858832" cy="288000"/>
              </a:xfrm>
            </p:grpSpPr>
            <p:sp>
              <p:nvSpPr>
                <p:cNvPr id="200" name="矩形 1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1" name="矩形 2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2" name="矩形 2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3" name="矩形 2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矩形 203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5" name="矩形 204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6" name="矩形 205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07" name="矩形 2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 err="1">
                      <a:latin typeface="Arial" charset="0"/>
                    </a:rPr>
                    <a:t>BaseR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0" name="矩形 209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1" name="矩形 210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2" name="矩形 211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3" name="矩形 212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4" name="矩形 213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15" name="矩形 214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43" name="组合 142"/>
              <p:cNvGrpSpPr/>
              <p:nvPr/>
            </p:nvGrpSpPr>
            <p:grpSpPr>
              <a:xfrm>
                <a:off x="1399105" y="5018709"/>
                <a:ext cx="2858832" cy="288000"/>
                <a:chOff x="381000" y="3212976"/>
                <a:chExt cx="2858832" cy="288000"/>
              </a:xfrm>
            </p:grpSpPr>
            <p:sp>
              <p:nvSpPr>
                <p:cNvPr id="184" name="矩形 1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5" name="矩形 1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6" name="矩形 1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7" name="矩形 1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矩形 187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9" name="矩形 188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0" name="矩形 189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1" name="矩形 190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2" name="矩形 191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3" name="矩形 192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4" name="矩形 193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5" name="矩形 194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6" name="矩形 195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7" name="矩形 196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8" name="矩形 197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99" name="矩形 198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44" name="矩形 143"/>
              <p:cNvSpPr/>
              <p:nvPr/>
            </p:nvSpPr>
            <p:spPr bwMode="auto">
              <a:xfrm>
                <a:off x="696381" y="40704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BR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 bwMode="auto">
              <a:xfrm>
                <a:off x="696381" y="470189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JSRR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 bwMode="auto">
              <a:xfrm>
                <a:off x="696381" y="501760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RTI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 bwMode="auto">
              <a:xfrm>
                <a:off x="696381" y="439086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JSR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>
                <a:off x="1399105" y="533491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68" name="矩形 1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矩形 171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3" name="矩形 172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4" name="矩形 173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5" name="矩形 174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 err="1">
                      <a:latin typeface="Arial" charset="0"/>
                    </a:rPr>
                    <a:t>BaseR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83" name="矩形 182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49" name="矩形 148"/>
              <p:cNvSpPr/>
              <p:nvPr/>
            </p:nvSpPr>
            <p:spPr bwMode="auto">
              <a:xfrm>
                <a:off x="696381" y="533380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JMP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1399105" y="5693881"/>
                <a:ext cx="2858832" cy="288000"/>
                <a:chOff x="381000" y="3212976"/>
                <a:chExt cx="2858832" cy="288000"/>
              </a:xfrm>
            </p:grpSpPr>
            <p:sp>
              <p:nvSpPr>
                <p:cNvPr id="152" name="矩形 151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3" name="矩形 152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4" name="矩形 153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5" name="矩形 154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矩形 155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7" name="矩形 156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4" name="矩形 163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51" name="矩形 150"/>
              <p:cNvSpPr/>
              <p:nvPr/>
            </p:nvSpPr>
            <p:spPr bwMode="auto">
              <a:xfrm>
                <a:off x="696381" y="5692779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RET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 bwMode="auto">
          <a:xfrm>
            <a:off x="35496" y="966680"/>
            <a:ext cx="9108504" cy="570268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82" name="组合 281"/>
          <p:cNvGrpSpPr/>
          <p:nvPr/>
        </p:nvGrpSpPr>
        <p:grpSpPr>
          <a:xfrm>
            <a:off x="4716016" y="1591482"/>
            <a:ext cx="3939034" cy="4256413"/>
            <a:chOff x="4860032" y="1548851"/>
            <a:chExt cx="3939034" cy="4256413"/>
          </a:xfrm>
        </p:grpSpPr>
        <p:sp>
          <p:nvSpPr>
            <p:cNvPr id="283" name="矩形 282"/>
            <p:cNvSpPr/>
            <p:nvPr/>
          </p:nvSpPr>
          <p:spPr bwMode="auto">
            <a:xfrm>
              <a:off x="4860032" y="1548851"/>
              <a:ext cx="3939034" cy="425641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移动数据指令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284" name="组合 283"/>
            <p:cNvGrpSpPr/>
            <p:nvPr/>
          </p:nvGrpSpPr>
          <p:grpSpPr>
            <a:xfrm>
              <a:off x="5148040" y="2407131"/>
              <a:ext cx="3539683" cy="1449519"/>
              <a:chOff x="833366" y="4427663"/>
              <a:chExt cx="3539683" cy="1449519"/>
            </a:xfrm>
          </p:grpSpPr>
          <p:grpSp>
            <p:nvGrpSpPr>
              <p:cNvPr id="360" name="组合 359"/>
              <p:cNvGrpSpPr/>
              <p:nvPr/>
            </p:nvGrpSpPr>
            <p:grpSpPr>
              <a:xfrm>
                <a:off x="1502926" y="4427663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416" name="组合 41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434" name="矩形 43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5" name="矩形 43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6" name="矩形 43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7" name="矩形 43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8" name="矩形 43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DR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41" name="矩形 44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PCoffset9</a:t>
                    </a:r>
                    <a:r>
                      <a:rPr kumimoji="0" lang="zh-CN" altLang="en-US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 </a:t>
                    </a:r>
                  </a:p>
                </p:txBody>
              </p:sp>
            </p:grpSp>
            <p:grpSp>
              <p:nvGrpSpPr>
                <p:cNvPr id="417" name="组合 41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418" name="矩形 41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9" name="矩形 41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0" name="矩形 41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1" name="矩形 42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2" name="矩形 42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3" name="矩形 42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4" name="矩形 42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9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5" name="矩形 42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8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6" name="矩形 42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7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7" name="矩形 42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6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8" name="矩形 42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29" name="矩形 42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0" name="矩形 42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1" name="矩形 43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2" name="矩形 43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433" name="矩形 43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361" name="组合 360"/>
              <p:cNvGrpSpPr/>
              <p:nvPr/>
            </p:nvGrpSpPr>
            <p:grpSpPr>
              <a:xfrm>
                <a:off x="1502926" y="4958852"/>
                <a:ext cx="2865890" cy="288000"/>
                <a:chOff x="381000" y="3212976"/>
                <a:chExt cx="2865890" cy="288000"/>
              </a:xfrm>
            </p:grpSpPr>
            <p:sp>
              <p:nvSpPr>
                <p:cNvPr id="400" name="矩形 39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1" name="矩形 40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2" name="矩形 40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3" name="矩形 40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4" name="矩形 40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7" name="矩形 40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 err="1">
                      <a:latin typeface="Arial" charset="0"/>
                    </a:rPr>
                    <a:t>BaseR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10" name="矩形 40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PCoffset6</a:t>
                  </a:r>
                  <a:endParaRPr lang="zh-CN" altLang="en-US" dirty="0">
                    <a:latin typeface="Arial" charset="0"/>
                  </a:endParaRPr>
                </a:p>
              </p:txBody>
            </p:sp>
          </p:grpSp>
          <p:grpSp>
            <p:nvGrpSpPr>
              <p:cNvPr id="362" name="组合 361"/>
              <p:cNvGrpSpPr/>
              <p:nvPr/>
            </p:nvGrpSpPr>
            <p:grpSpPr>
              <a:xfrm>
                <a:off x="1502926" y="5274017"/>
                <a:ext cx="2870123" cy="288000"/>
                <a:chOff x="381000" y="3212976"/>
                <a:chExt cx="2870123" cy="288000"/>
              </a:xfrm>
            </p:grpSpPr>
            <p:sp>
              <p:nvSpPr>
                <p:cNvPr id="384" name="矩形 38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85" name="矩形 38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86" name="矩形 38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87" name="矩形 38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8" name="矩形 38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91" name="矩形 39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PCoffset9</a:t>
                  </a:r>
                  <a:r>
                    <a:rPr lang="zh-CN" altLang="en-US" dirty="0">
                      <a:latin typeface="Arial" charset="0"/>
                    </a:rPr>
                    <a:t> </a:t>
                  </a:r>
                </a:p>
              </p:txBody>
            </p:sp>
          </p:grpSp>
          <p:grpSp>
            <p:nvGrpSpPr>
              <p:cNvPr id="363" name="组合 362"/>
              <p:cNvGrpSpPr/>
              <p:nvPr/>
            </p:nvGrpSpPr>
            <p:grpSpPr>
              <a:xfrm>
                <a:off x="1502926" y="5589182"/>
                <a:ext cx="2870123" cy="288000"/>
                <a:chOff x="381000" y="3212976"/>
                <a:chExt cx="2870123" cy="288000"/>
              </a:xfrm>
            </p:grpSpPr>
            <p:sp>
              <p:nvSpPr>
                <p:cNvPr id="368" name="矩形 367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69" name="矩形 368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70" name="矩形 369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71" name="矩形 370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矩形 371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75" name="矩形 374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PCoffset9</a:t>
                  </a:r>
                  <a:r>
                    <a:rPr lang="zh-CN" altLang="en-US" dirty="0">
                      <a:latin typeface="Arial" charset="0"/>
                    </a:rPr>
                    <a:t> </a:t>
                  </a:r>
                </a:p>
              </p:txBody>
            </p:sp>
          </p:grpSp>
          <p:sp>
            <p:nvSpPr>
              <p:cNvPr id="364" name="矩形 363"/>
              <p:cNvSpPr/>
              <p:nvPr/>
            </p:nvSpPr>
            <p:spPr bwMode="auto">
              <a:xfrm>
                <a:off x="833366" y="46409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LD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65" name="矩形 364"/>
              <p:cNvSpPr/>
              <p:nvPr/>
            </p:nvSpPr>
            <p:spPr bwMode="auto">
              <a:xfrm>
                <a:off x="833366" y="527236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LDI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66" name="矩形 365"/>
              <p:cNvSpPr/>
              <p:nvPr/>
            </p:nvSpPr>
            <p:spPr bwMode="auto">
              <a:xfrm>
                <a:off x="833366" y="5588080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LEA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367" name="矩形 366"/>
              <p:cNvSpPr/>
              <p:nvPr/>
            </p:nvSpPr>
            <p:spPr bwMode="auto">
              <a:xfrm>
                <a:off x="833366" y="4961335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44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LDR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grpSp>
          <p:nvGrpSpPr>
            <p:cNvPr id="285" name="组合 284"/>
            <p:cNvGrpSpPr/>
            <p:nvPr/>
          </p:nvGrpSpPr>
          <p:grpSpPr>
            <a:xfrm>
              <a:off x="5088934" y="4522496"/>
              <a:ext cx="3611691" cy="1134354"/>
              <a:chOff x="5326485" y="4443852"/>
              <a:chExt cx="3611691" cy="1134354"/>
            </a:xfrm>
          </p:grpSpPr>
          <p:grpSp>
            <p:nvGrpSpPr>
              <p:cNvPr id="288" name="组合 287"/>
              <p:cNvGrpSpPr/>
              <p:nvPr/>
            </p:nvGrpSpPr>
            <p:grpSpPr>
              <a:xfrm>
                <a:off x="6068053" y="4443852"/>
                <a:ext cx="2870123" cy="504024"/>
                <a:chOff x="345016" y="2996952"/>
                <a:chExt cx="2870123" cy="504024"/>
              </a:xfrm>
            </p:grpSpPr>
            <p:grpSp>
              <p:nvGrpSpPr>
                <p:cNvPr id="326" name="组合 325"/>
                <p:cNvGrpSpPr/>
                <p:nvPr/>
              </p:nvGrpSpPr>
              <p:grpSpPr>
                <a:xfrm>
                  <a:off x="345016" y="3212976"/>
                  <a:ext cx="2870123" cy="288000"/>
                  <a:chOff x="381000" y="3212976"/>
                  <a:chExt cx="2870123" cy="288000"/>
                </a:xfrm>
              </p:grpSpPr>
              <p:sp>
                <p:nvSpPr>
                  <p:cNvPr id="344" name="矩形 343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5" name="矩形 344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6" name="矩形 345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7" name="矩形 346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8" name="矩形 347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SR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51" name="矩形 350"/>
                  <p:cNvSpPr/>
                  <p:nvPr/>
                </p:nvSpPr>
                <p:spPr bwMode="auto">
                  <a:xfrm>
                    <a:off x="1631123" y="3212976"/>
                    <a:ext cx="162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PCoffset9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327" name="组合 326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328" name="矩形 327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矩形 328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0" name="矩形 329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1" name="矩形 330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2" name="矩形 331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3" name="矩形 332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4" name="矩形 333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9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5" name="矩形 334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8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6" name="矩形 335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7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7" name="矩形 336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6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8" name="矩形 337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39" name="矩形 338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0" name="矩形 339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1" name="矩形 340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2" name="矩形 341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343" name="矩形 342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289" name="组合 288"/>
              <p:cNvGrpSpPr/>
              <p:nvPr/>
            </p:nvGrpSpPr>
            <p:grpSpPr>
              <a:xfrm>
                <a:off x="6068053" y="4975041"/>
                <a:ext cx="2865890" cy="288000"/>
                <a:chOff x="381000" y="3212976"/>
                <a:chExt cx="2865890" cy="288000"/>
              </a:xfrm>
            </p:grpSpPr>
            <p:sp>
              <p:nvSpPr>
                <p:cNvPr id="310" name="矩形 309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1" name="矩形 310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2" name="矩形 311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3" name="矩形 312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矩形 313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7" name="矩形 316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 err="1">
                      <a:latin typeface="Arial" charset="0"/>
                    </a:rPr>
                    <a:t>BaseR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0" name="矩形 319"/>
                <p:cNvSpPr/>
                <p:nvPr/>
              </p:nvSpPr>
              <p:spPr bwMode="auto">
                <a:xfrm>
                  <a:off x="2166890" y="3212976"/>
                  <a:ext cx="10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PCoffset6</a:t>
                  </a:r>
                  <a:endParaRPr lang="zh-CN" altLang="en-US" dirty="0">
                    <a:latin typeface="Arial" charset="0"/>
                  </a:endParaRPr>
                </a:p>
              </p:txBody>
            </p:sp>
          </p:grpSp>
          <p:grpSp>
            <p:nvGrpSpPr>
              <p:cNvPr id="290" name="组合 289"/>
              <p:cNvGrpSpPr/>
              <p:nvPr/>
            </p:nvGrpSpPr>
            <p:grpSpPr>
              <a:xfrm>
                <a:off x="6068053" y="5290206"/>
                <a:ext cx="2870123" cy="288000"/>
                <a:chOff x="381000" y="3212976"/>
                <a:chExt cx="2870123" cy="288000"/>
              </a:xfrm>
            </p:grpSpPr>
            <p:sp>
              <p:nvSpPr>
                <p:cNvPr id="294" name="矩形 293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 bwMode="auto">
                <a:xfrm>
                  <a:off x="1631123" y="3212976"/>
                  <a:ext cx="162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r>
                    <a:rPr lang="en-US" altLang="zh-CN" dirty="0">
                      <a:latin typeface="Arial" charset="0"/>
                    </a:rPr>
                    <a:t>PCoffset9</a:t>
                  </a:r>
                  <a:endParaRPr lang="zh-CN" altLang="en-US" dirty="0">
                    <a:latin typeface="Arial" charset="0"/>
                  </a:endParaRPr>
                </a:p>
              </p:txBody>
            </p:sp>
          </p:grpSp>
          <p:sp>
            <p:nvSpPr>
              <p:cNvPr id="291" name="矩形 290"/>
              <p:cNvSpPr/>
              <p:nvPr/>
            </p:nvSpPr>
            <p:spPr bwMode="auto">
              <a:xfrm>
                <a:off x="5326485" y="46571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ST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92" name="矩形 291"/>
              <p:cNvSpPr/>
              <p:nvPr/>
            </p:nvSpPr>
            <p:spPr bwMode="auto">
              <a:xfrm>
                <a:off x="5326485" y="528855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STI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293" name="矩形 292"/>
              <p:cNvSpPr/>
              <p:nvPr/>
            </p:nvSpPr>
            <p:spPr bwMode="auto">
              <a:xfrm>
                <a:off x="5326485" y="4977524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STR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86" name="文本框 285"/>
            <p:cNvSpPr txBox="1"/>
            <p:nvPr/>
          </p:nvSpPr>
          <p:spPr>
            <a:xfrm>
              <a:off x="6350794" y="1995475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取数指令</a:t>
              </a:r>
            </a:p>
          </p:txBody>
        </p:sp>
        <p:sp>
          <p:nvSpPr>
            <p:cNvPr id="287" name="文本框 286"/>
            <p:cNvSpPr txBox="1"/>
            <p:nvPr/>
          </p:nvSpPr>
          <p:spPr>
            <a:xfrm>
              <a:off x="6350794" y="4137131"/>
              <a:ext cx="870751" cy="297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存数指令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0624" y="966680"/>
            <a:ext cx="3829807" cy="2574797"/>
            <a:chOff x="504494" y="926211"/>
            <a:chExt cx="3829807" cy="2574797"/>
          </a:xfrm>
        </p:grpSpPr>
        <p:sp>
          <p:nvSpPr>
            <p:cNvPr id="7" name="矩形 6"/>
            <p:cNvSpPr/>
            <p:nvPr/>
          </p:nvSpPr>
          <p:spPr bwMode="auto">
            <a:xfrm>
              <a:off x="504494" y="926211"/>
              <a:ext cx="3829807" cy="257479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1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运算指令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17255" y="1349152"/>
              <a:ext cx="3534039" cy="2079848"/>
              <a:chOff x="827584" y="1628800"/>
              <a:chExt cx="3534039" cy="2079848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497144" y="1628800"/>
                <a:ext cx="2861657" cy="504024"/>
                <a:chOff x="345016" y="2996952"/>
                <a:chExt cx="2861657" cy="504024"/>
              </a:xfrm>
            </p:grpSpPr>
            <p:grpSp>
              <p:nvGrpSpPr>
                <p:cNvPr id="101" name="组合 100"/>
                <p:cNvGrpSpPr/>
                <p:nvPr/>
              </p:nvGrpSpPr>
              <p:grpSpPr>
                <a:xfrm>
                  <a:off x="345016" y="3212976"/>
                  <a:ext cx="2861657" cy="288000"/>
                  <a:chOff x="381000" y="3212976"/>
                  <a:chExt cx="2861657" cy="288000"/>
                </a:xfrm>
              </p:grpSpPr>
              <p:sp>
                <p:nvSpPr>
                  <p:cNvPr id="119" name="矩形 118"/>
                  <p:cNvSpPr/>
                  <p:nvPr/>
                </p:nvSpPr>
                <p:spPr bwMode="auto">
                  <a:xfrm>
                    <a:off x="38100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 bwMode="auto">
                  <a:xfrm>
                    <a:off x="559589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 bwMode="auto">
                  <a:xfrm>
                    <a:off x="738178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 bwMode="auto">
                  <a:xfrm>
                    <a:off x="916767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b="1" dirty="0">
                        <a:solidFill>
                          <a:schemeClr val="bg1"/>
                        </a:solidFill>
                        <a:latin typeface="Arial" charset="0"/>
                      </a:rPr>
                      <a:t>1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 bwMode="auto">
                  <a:xfrm>
                    <a:off x="1095356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DR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 bwMode="auto">
                  <a:xfrm>
                    <a:off x="1631123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SR1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 bwMode="auto">
                  <a:xfrm>
                    <a:off x="2166890" y="3212976"/>
                    <a:ext cx="180000" cy="288000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 bwMode="auto">
                  <a:xfrm>
                    <a:off x="2345479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 bwMode="auto">
                  <a:xfrm>
                    <a:off x="2524068" y="3212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 bwMode="auto">
                  <a:xfrm>
                    <a:off x="2702657" y="3212976"/>
                    <a:ext cx="540000" cy="288000"/>
                  </a:xfrm>
                  <a:prstGeom prst="rect">
                    <a:avLst/>
                  </a:prstGeom>
                  <a:solidFill>
                    <a:srgbClr val="FFC0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dirty="0">
                        <a:latin typeface="Arial" charset="0"/>
                      </a:rPr>
                      <a:t>SR2</a:t>
                    </a:r>
                    <a:endParaRPr kumimoji="0" lang="zh-CN" altLang="en-US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  <p:grpSp>
              <p:nvGrpSpPr>
                <p:cNvPr id="102" name="组合 101"/>
                <p:cNvGrpSpPr/>
                <p:nvPr/>
              </p:nvGrpSpPr>
              <p:grpSpPr>
                <a:xfrm>
                  <a:off x="345016" y="2996952"/>
                  <a:ext cx="2858832" cy="201861"/>
                  <a:chOff x="395536" y="2924976"/>
                  <a:chExt cx="2858832" cy="288000"/>
                </a:xfrm>
              </p:grpSpPr>
              <p:sp>
                <p:nvSpPr>
                  <p:cNvPr id="103" name="矩形 102"/>
                  <p:cNvSpPr/>
                  <p:nvPr/>
                </p:nvSpPr>
                <p:spPr bwMode="auto">
                  <a:xfrm>
                    <a:off x="39553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 bwMode="auto">
                  <a:xfrm>
                    <a:off x="57412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 bwMode="auto">
                  <a:xfrm>
                    <a:off x="75271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 bwMode="auto">
                  <a:xfrm>
                    <a:off x="93130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 bwMode="auto">
                  <a:xfrm>
                    <a:off x="110989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 bwMode="auto">
                  <a:xfrm>
                    <a:off x="1288481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 bwMode="auto">
                  <a:xfrm>
                    <a:off x="1467070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9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 bwMode="auto">
                  <a:xfrm>
                    <a:off x="1645659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8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 bwMode="auto">
                  <a:xfrm>
                    <a:off x="182424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7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 bwMode="auto">
                  <a:xfrm>
                    <a:off x="2002837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6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 bwMode="auto">
                  <a:xfrm>
                    <a:off x="2181426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5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 bwMode="auto">
                  <a:xfrm>
                    <a:off x="2360015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4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 bwMode="auto">
                  <a:xfrm>
                    <a:off x="2538604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3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 bwMode="auto">
                  <a:xfrm>
                    <a:off x="2717193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2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 bwMode="auto">
                  <a:xfrm>
                    <a:off x="2895782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CN" sz="1400" dirty="0">
                        <a:latin typeface="Arial" charset="0"/>
                      </a:rPr>
                      <a:t>1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 bwMode="auto">
                  <a:xfrm>
                    <a:off x="3074368" y="2924976"/>
                    <a:ext cx="180000" cy="28800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rPr>
                      <a:t>0</a:t>
                    </a:r>
                    <a:endParaRPr kumimoji="0" lang="zh-CN" altLang="en-US" sz="1400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1497144" y="2159989"/>
                <a:ext cx="2864479" cy="288000"/>
                <a:chOff x="381000" y="3212976"/>
                <a:chExt cx="2864479" cy="288000"/>
              </a:xfrm>
            </p:grpSpPr>
            <p:sp>
              <p:nvSpPr>
                <p:cNvPr id="85" name="矩形 84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矩形 88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92" name="矩形 91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Imm5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1497144" y="2475154"/>
                <a:ext cx="2861657" cy="288000"/>
                <a:chOff x="381000" y="3212976"/>
                <a:chExt cx="2861657" cy="288000"/>
              </a:xfrm>
            </p:grpSpPr>
            <p:sp>
              <p:nvSpPr>
                <p:cNvPr id="69" name="矩形 68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2702657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SR2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497144" y="2790319"/>
                <a:ext cx="2864479" cy="288000"/>
                <a:chOff x="381000" y="3212976"/>
                <a:chExt cx="2864479" cy="288000"/>
              </a:xfrm>
            </p:grpSpPr>
            <p:sp>
              <p:nvSpPr>
                <p:cNvPr id="53" name="矩形 52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5" name="矩形 54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矩形 56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60" name="矩形 59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63" name="矩形 62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 bwMode="auto">
                <a:xfrm>
                  <a:off x="2345479" y="3212976"/>
                  <a:ext cx="90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Imm5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1497144" y="3105484"/>
                <a:ext cx="2858832" cy="288000"/>
                <a:chOff x="381000" y="3212976"/>
                <a:chExt cx="2858832" cy="288000"/>
              </a:xfrm>
            </p:grpSpPr>
            <p:sp>
              <p:nvSpPr>
                <p:cNvPr id="37" name="矩形 36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8" name="矩形 37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0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 bwMode="auto">
                <a:xfrm>
                  <a:off x="1095356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DR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4" name="矩形 43"/>
                <p:cNvSpPr/>
                <p:nvPr/>
              </p:nvSpPr>
              <p:spPr bwMode="auto">
                <a:xfrm>
                  <a:off x="1631123" y="3212976"/>
                  <a:ext cx="540000" cy="2880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SR1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7" name="矩形 46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8" name="矩形 47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49" name="矩形 48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0" name="矩形 49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1" name="矩形 50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497144" y="3420648"/>
                <a:ext cx="2858832" cy="288000"/>
                <a:chOff x="381000" y="3212976"/>
                <a:chExt cx="2858832" cy="288000"/>
              </a:xfrm>
            </p:grpSpPr>
            <p:sp>
              <p:nvSpPr>
                <p:cNvPr id="21" name="矩形 20"/>
                <p:cNvSpPr/>
                <p:nvPr/>
              </p:nvSpPr>
              <p:spPr bwMode="auto">
                <a:xfrm>
                  <a:off x="381000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 bwMode="auto">
                <a:xfrm>
                  <a:off x="559589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 bwMode="auto">
                <a:xfrm>
                  <a:off x="738178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b="1" i="0" u="none" strike="noStrike" cap="none" normalizeH="0" baseline="-2500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  <a:ea typeface="宋体" pitchFamily="2" charset="-122"/>
                    </a:rPr>
                    <a:t>0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 bwMode="auto">
                <a:xfrm>
                  <a:off x="916767" y="3212976"/>
                  <a:ext cx="180000" cy="288000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b="1" dirty="0">
                      <a:solidFill>
                        <a:schemeClr val="bg1"/>
                      </a:solidFill>
                      <a:latin typeface="Arial" charset="0"/>
                    </a:rPr>
                    <a:t>1</a:t>
                  </a:r>
                  <a:endParaRPr kumimoji="0" lang="zh-CN" altLang="en-US" b="1" i="0" u="none" strike="noStrike" cap="none" normalizeH="0" baseline="-2500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 bwMode="auto">
                <a:xfrm>
                  <a:off x="109535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 bwMode="auto">
                <a:xfrm>
                  <a:off x="1273945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 bwMode="auto">
                <a:xfrm>
                  <a:off x="1452534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 bwMode="auto">
                <a:xfrm>
                  <a:off x="1631123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 bwMode="auto">
                <a:xfrm>
                  <a:off x="180971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 bwMode="auto">
                <a:xfrm>
                  <a:off x="1988301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 bwMode="auto">
                <a:xfrm>
                  <a:off x="2166890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 bwMode="auto">
                <a:xfrm>
                  <a:off x="2345479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 bwMode="auto">
                <a:xfrm>
                  <a:off x="2524068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 bwMode="auto">
                <a:xfrm>
                  <a:off x="2702657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81246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 bwMode="auto">
                <a:xfrm>
                  <a:off x="3059832" y="3212976"/>
                  <a:ext cx="180000" cy="288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b="0" i="0" u="none" strike="noStrike" cap="none" normalizeH="0" baseline="-2500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宋体" pitchFamily="2" charset="-122"/>
                  </a:endParaRPr>
                </a:p>
              </p:txBody>
            </p:sp>
          </p:grpSp>
          <p:sp>
            <p:nvSpPr>
              <p:cNvPr id="15" name="矩形 14"/>
              <p:cNvSpPr/>
              <p:nvPr/>
            </p:nvSpPr>
            <p:spPr bwMode="auto">
              <a:xfrm>
                <a:off x="827584" y="18420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ADD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 bwMode="auto">
              <a:xfrm>
                <a:off x="827584" y="247350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AND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827584" y="2789217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AND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827584" y="310493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NOT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827584" y="3420648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sz="1600" dirty="0">
                    <a:latin typeface="Arial" charset="0"/>
                  </a:rPr>
                  <a:t>Reserved</a:t>
                </a:r>
                <a:endParaRPr kumimoji="0" lang="zh-CN" altLang="en-US" sz="16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827584" y="2162472"/>
                <a:ext cx="634282" cy="28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8000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CN" dirty="0">
                    <a:latin typeface="Arial" charset="0"/>
                  </a:rPr>
                  <a:t>ADD</a:t>
                </a:r>
                <a:endParaRPr kumimoji="0" lang="zh-CN" altLang="en-US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LC-3</a:t>
            </a:r>
            <a:r>
              <a:rPr lang="zh-CN" altLang="en-US" dirty="0"/>
              <a:t> </a:t>
            </a:r>
            <a:r>
              <a:rPr lang="en-US" altLang="zh-CN" dirty="0"/>
              <a:t>ISA Overview</a:t>
            </a:r>
            <a:r>
              <a:rPr lang="zh-CN" altLang="en-US" dirty="0"/>
              <a:t> 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CBB7B-8F77-4532-AF3B-692F6833BD27}" type="datetime1">
              <a:rPr lang="zh-CN" altLang="en-US" smtClean="0"/>
              <a:pPr>
                <a:defRPr/>
              </a:pPr>
              <a:t>2023/11/2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41A33-B750-4E2E-A7AE-D936BE1FEF48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5569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8217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直接连接符 37"/>
          <p:cNvCxnSpPr/>
          <p:nvPr/>
        </p:nvCxnSpPr>
        <p:spPr bwMode="auto">
          <a:xfrm>
            <a:off x="7203138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[10:0]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[8:0]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[5:0]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[4:0]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26294" y="3740160"/>
            <a:ext cx="5750850" cy="900072"/>
            <a:chOff x="1226294" y="3740160"/>
            <a:chExt cx="5750850" cy="900072"/>
          </a:xfrm>
        </p:grpSpPr>
        <p:cxnSp>
          <p:nvCxnSpPr>
            <p:cNvPr id="200" name="直接连接符 199"/>
            <p:cNvCxnSpPr/>
            <p:nvPr/>
          </p:nvCxnSpPr>
          <p:spPr bwMode="auto">
            <a:xfrm rot="16200000">
              <a:off x="5086281" y="1859144"/>
              <a:ext cx="1726" cy="37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直接连接符 174"/>
            <p:cNvCxnSpPr/>
            <p:nvPr/>
          </p:nvCxnSpPr>
          <p:spPr bwMode="auto">
            <a:xfrm>
              <a:off x="6956208" y="3740176"/>
              <a:ext cx="2289" cy="180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9" name="矩形 148"/>
            <p:cNvSpPr/>
            <p:nvPr/>
          </p:nvSpPr>
          <p:spPr bwMode="auto">
            <a:xfrm>
              <a:off x="1733276" y="4424232"/>
              <a:ext cx="677722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SEXT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199" name="直接连接符 198"/>
            <p:cNvCxnSpPr/>
            <p:nvPr/>
          </p:nvCxnSpPr>
          <p:spPr bwMode="auto">
            <a:xfrm rot="10800000">
              <a:off x="3214082" y="3740160"/>
              <a:ext cx="1726" cy="792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直接连接符 246"/>
            <p:cNvCxnSpPr/>
            <p:nvPr/>
          </p:nvCxnSpPr>
          <p:spPr bwMode="auto">
            <a:xfrm rot="16200000">
              <a:off x="1477431" y="4280232"/>
              <a:ext cx="1726" cy="504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直接连接符 197"/>
            <p:cNvCxnSpPr/>
            <p:nvPr/>
          </p:nvCxnSpPr>
          <p:spPr bwMode="auto">
            <a:xfrm rot="16200000">
              <a:off x="2822531" y="4130832"/>
              <a:ext cx="1726" cy="8028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MEM.EN,R,W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MAR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LD.MAR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PC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5" name="直接连接符 354"/>
          <p:cNvCxnSpPr/>
          <p:nvPr/>
        </p:nvCxnSpPr>
        <p:spPr bwMode="auto">
          <a:xfrm>
            <a:off x="4649268" y="1060966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9E528-1FB2-4ADD-81AD-0CADE8E681E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OUTPUT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MEMORY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MDR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/>
          <p:nvPr/>
        </p:nvCxnSpPr>
        <p:spPr bwMode="auto">
          <a:xfrm rot="10800000">
            <a:off x="1218173" y="2638432"/>
            <a:ext cx="1726" cy="2073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…</a:t>
            </a:r>
            <a:endParaRPr kumimoji="0" lang="zh-CN" alt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rPr>
                <a:t>+</a:t>
              </a:r>
              <a:endParaRPr kumimoji="0" lang="zh-CN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ADDR1MUX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PCMUX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+1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MARMUX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SEXT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[7:0]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GateMARMUX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LD.PC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ADDR2MUX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MUX</a:t>
            </a: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MIO.EN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GateMDR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ALU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</a:t>
            </a:r>
            <a:endParaRPr kumimoji="0" lang="zh-CN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6420017" y="4250019"/>
            <a:ext cx="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ALUK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2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FINITE STATE MACHINE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N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Z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P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组合 10"/>
          <p:cNvGrpSpPr/>
          <p:nvPr/>
        </p:nvGrpSpPr>
        <p:grpSpPr>
          <a:xfrm>
            <a:off x="3358097" y="4004728"/>
            <a:ext cx="1368000" cy="828000"/>
            <a:chOff x="3358097" y="4004728"/>
            <a:chExt cx="1368000" cy="828000"/>
          </a:xfrm>
        </p:grpSpPr>
        <p:cxnSp>
          <p:nvCxnSpPr>
            <p:cNvPr id="263" name="直接连接符 262"/>
            <p:cNvCxnSpPr/>
            <p:nvPr/>
          </p:nvCxnSpPr>
          <p:spPr bwMode="auto">
            <a:xfrm rot="10800000">
              <a:off x="3366482" y="4004728"/>
              <a:ext cx="1726" cy="82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4" name="直接连接符 263"/>
            <p:cNvCxnSpPr/>
            <p:nvPr/>
          </p:nvCxnSpPr>
          <p:spPr bwMode="auto">
            <a:xfrm rot="16200000">
              <a:off x="4041234" y="3321927"/>
              <a:ext cx="1726" cy="1368000"/>
            </a:xfrm>
            <a:prstGeom prst="line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RUN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LD.IR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IR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接连接符 59"/>
          <p:cNvCxnSpPr/>
          <p:nvPr/>
        </p:nvCxnSpPr>
        <p:spPr bwMode="auto">
          <a:xfrm flipH="1">
            <a:off x="7530770" y="1111864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DR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LD.REG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 FILE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OUT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3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GateALU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SR1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t>LOGIC</a:t>
            </a: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16</a:t>
              </a:r>
              <a:endParaRPr kumimoji="0" lang="zh-CN" alt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LD.CC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" name="标题 1"/>
          <p:cNvSpPr txBox="1">
            <a:spLocks/>
          </p:cNvSpPr>
          <p:nvPr/>
        </p:nvSpPr>
        <p:spPr>
          <a:xfrm>
            <a:off x="179388" y="71438"/>
            <a:ext cx="8839200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LC-3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黑体"/>
                <a:cs typeface="+mj-cs"/>
              </a:rPr>
              <a:t>Data Path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黑体"/>
              <a:cs typeface="+mj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0105" y="1097936"/>
            <a:ext cx="5889529" cy="4131264"/>
            <a:chOff x="130105" y="1097936"/>
            <a:chExt cx="5889529" cy="4131264"/>
          </a:xfrm>
        </p:grpSpPr>
        <p:sp>
          <p:nvSpPr>
            <p:cNvPr id="375" name="矩形 374"/>
            <p:cNvSpPr/>
            <p:nvPr/>
          </p:nvSpPr>
          <p:spPr bwMode="auto">
            <a:xfrm>
              <a:off x="130105" y="1097936"/>
              <a:ext cx="5889529" cy="4131264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430292" y="2314348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Control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8307" y="5302983"/>
            <a:ext cx="6290524" cy="1497514"/>
            <a:chOff x="138307" y="5302983"/>
            <a:chExt cx="6290524" cy="1497514"/>
          </a:xfrm>
        </p:grpSpPr>
        <p:sp>
          <p:nvSpPr>
            <p:cNvPr id="379" name="矩形 378"/>
            <p:cNvSpPr/>
            <p:nvPr/>
          </p:nvSpPr>
          <p:spPr bwMode="auto">
            <a:xfrm>
              <a:off x="138307" y="5302983"/>
              <a:ext cx="6290524" cy="1497514"/>
            </a:xfrm>
            <a:prstGeom prst="rect">
              <a:avLst/>
            </a:prstGeom>
            <a:noFill/>
            <a:ln w="63500" cap="flat" cmpd="sng" algn="ctr">
              <a:solidFill>
                <a:srgbClr val="00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1" name="矩形 390"/>
            <p:cNvSpPr/>
            <p:nvPr/>
          </p:nvSpPr>
          <p:spPr bwMode="auto">
            <a:xfrm>
              <a:off x="1571013" y="5444804"/>
              <a:ext cx="3506015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Memory Unit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组合 21"/>
          <p:cNvGrpSpPr/>
          <p:nvPr/>
        </p:nvGrpSpPr>
        <p:grpSpPr>
          <a:xfrm>
            <a:off x="6094401" y="1111864"/>
            <a:ext cx="2872192" cy="4131264"/>
            <a:chOff x="6094401" y="1111864"/>
            <a:chExt cx="2872192" cy="4131264"/>
          </a:xfrm>
        </p:grpSpPr>
        <p:sp>
          <p:nvSpPr>
            <p:cNvPr id="14" name="矩形 13"/>
            <p:cNvSpPr/>
            <p:nvPr/>
          </p:nvSpPr>
          <p:spPr bwMode="auto">
            <a:xfrm>
              <a:off x="6094401" y="1111864"/>
              <a:ext cx="2872192" cy="4131264"/>
            </a:xfrm>
            <a:prstGeom prst="rect">
              <a:avLst/>
            </a:prstGeom>
            <a:noFill/>
            <a:ln w="635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sp>
          <p:nvSpPr>
            <p:cNvPr id="397" name="矩形 396"/>
            <p:cNvSpPr/>
            <p:nvPr/>
          </p:nvSpPr>
          <p:spPr bwMode="auto">
            <a:xfrm>
              <a:off x="6146232" y="2420306"/>
              <a:ext cx="2736977" cy="1205811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Processing Unit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2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组合 276"/>
          <p:cNvGrpSpPr/>
          <p:nvPr/>
        </p:nvGrpSpPr>
        <p:grpSpPr>
          <a:xfrm>
            <a:off x="2511649" y="3398698"/>
            <a:ext cx="396344" cy="215444"/>
            <a:chOff x="7272000" y="2565484"/>
            <a:chExt cx="396344" cy="215444"/>
          </a:xfrm>
        </p:grpSpPr>
        <p:cxnSp>
          <p:nvCxnSpPr>
            <p:cNvPr id="278" name="直接连接符 277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文本框 278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82" name="矩形 181"/>
          <p:cNvSpPr/>
          <p:nvPr/>
        </p:nvSpPr>
        <p:spPr bwMode="auto">
          <a:xfrm>
            <a:off x="1731563" y="35601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矩形 184"/>
          <p:cNvSpPr/>
          <p:nvPr/>
        </p:nvSpPr>
        <p:spPr bwMode="auto">
          <a:xfrm>
            <a:off x="1731563" y="255204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文本框 269"/>
          <p:cNvSpPr txBox="1"/>
          <p:nvPr/>
        </p:nvSpPr>
        <p:spPr>
          <a:xfrm>
            <a:off x="1197857" y="2419041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[7:0]</a:t>
            </a:r>
            <a:endParaRPr lang="zh-CN" altLang="en-US" sz="1200" b="1" baseline="0" dirty="0"/>
          </a:p>
        </p:txBody>
      </p:sp>
      <p:grpSp>
        <p:nvGrpSpPr>
          <p:cNvPr id="322" name="组合 321"/>
          <p:cNvGrpSpPr/>
          <p:nvPr/>
        </p:nvGrpSpPr>
        <p:grpSpPr>
          <a:xfrm>
            <a:off x="1983416" y="2176846"/>
            <a:ext cx="396344" cy="215444"/>
            <a:chOff x="7272000" y="2565484"/>
            <a:chExt cx="396344" cy="215444"/>
          </a:xfrm>
        </p:grpSpPr>
        <p:cxnSp>
          <p:nvCxnSpPr>
            <p:cNvPr id="323" name="直接连接符 32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4" name="文本框 32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78" name="直接连接符 177"/>
          <p:cNvCxnSpPr/>
          <p:nvPr/>
        </p:nvCxnSpPr>
        <p:spPr bwMode="auto">
          <a:xfrm flipV="1">
            <a:off x="2595659" y="327212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直接连接符 189"/>
          <p:cNvCxnSpPr/>
          <p:nvPr/>
        </p:nvCxnSpPr>
        <p:spPr bwMode="auto">
          <a:xfrm rot="16200000">
            <a:off x="1478644" y="3416136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91"/>
          <p:cNvCxnSpPr/>
          <p:nvPr/>
        </p:nvCxnSpPr>
        <p:spPr bwMode="auto">
          <a:xfrm rot="16200000">
            <a:off x="2513171" y="3570936"/>
            <a:ext cx="1726" cy="19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90"/>
          <p:cNvCxnSpPr/>
          <p:nvPr/>
        </p:nvCxnSpPr>
        <p:spPr bwMode="auto">
          <a:xfrm rot="16200000">
            <a:off x="1478644" y="240804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8" name="组合 337"/>
          <p:cNvGrpSpPr/>
          <p:nvPr/>
        </p:nvGrpSpPr>
        <p:grpSpPr>
          <a:xfrm>
            <a:off x="2080239" y="3105493"/>
            <a:ext cx="360039" cy="119168"/>
            <a:chOff x="5292080" y="3452075"/>
            <a:chExt cx="360039" cy="119168"/>
          </a:xfrm>
        </p:grpSpPr>
        <p:sp>
          <p:nvSpPr>
            <p:cNvPr id="339" name="等腰三角形 33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40" name="直接连接符 33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1" name="文本框 340"/>
          <p:cNvSpPr txBox="1"/>
          <p:nvPr/>
        </p:nvSpPr>
        <p:spPr>
          <a:xfrm>
            <a:off x="1136717" y="3046345"/>
            <a:ext cx="991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ADDR2MUX</a:t>
            </a:r>
            <a:endParaRPr lang="zh-CN" altLang="en-US" sz="1000" baseline="0" dirty="0"/>
          </a:p>
        </p:txBody>
      </p:sp>
      <p:sp>
        <p:nvSpPr>
          <p:cNvPr id="266" name="文本框 265"/>
          <p:cNvSpPr txBox="1"/>
          <p:nvPr/>
        </p:nvSpPr>
        <p:spPr>
          <a:xfrm>
            <a:off x="1197857" y="3427153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[10:0]</a:t>
            </a:r>
            <a:endParaRPr lang="zh-CN" altLang="en-US" sz="1200" b="1" baseline="0" dirty="0"/>
          </a:p>
        </p:txBody>
      </p:sp>
      <p:cxnSp>
        <p:nvCxnSpPr>
          <p:cNvPr id="195" name="直接连接符 194"/>
          <p:cNvCxnSpPr/>
          <p:nvPr/>
        </p:nvCxnSpPr>
        <p:spPr bwMode="auto">
          <a:xfrm rot="10800000">
            <a:off x="2061954" y="2047944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" name="矩形 407"/>
          <p:cNvSpPr/>
          <p:nvPr/>
        </p:nvSpPr>
        <p:spPr bwMode="auto">
          <a:xfrm>
            <a:off x="168480" y="692696"/>
            <a:ext cx="8896977" cy="6089104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157" name="组合 156"/>
          <p:cNvGrpSpPr/>
          <p:nvPr/>
        </p:nvGrpSpPr>
        <p:grpSpPr>
          <a:xfrm>
            <a:off x="6670466" y="2543542"/>
            <a:ext cx="360039" cy="119168"/>
            <a:chOff x="5292080" y="3452075"/>
            <a:chExt cx="360039" cy="119168"/>
          </a:xfrm>
        </p:grpSpPr>
        <p:sp>
          <p:nvSpPr>
            <p:cNvPr id="158" name="等腰三角形 157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9" name="直接连接符 158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3" name="文本框 292"/>
          <p:cNvSpPr txBox="1"/>
          <p:nvPr/>
        </p:nvSpPr>
        <p:spPr>
          <a:xfrm>
            <a:off x="6310425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  <a:endParaRPr lang="zh-CN" altLang="en-US" sz="1000" baseline="0" dirty="0"/>
          </a:p>
        </p:txBody>
      </p:sp>
      <p:grpSp>
        <p:nvGrpSpPr>
          <p:cNvPr id="346" name="组合 345"/>
          <p:cNvGrpSpPr/>
          <p:nvPr/>
        </p:nvGrpSpPr>
        <p:grpSpPr>
          <a:xfrm>
            <a:off x="6670553" y="2547150"/>
            <a:ext cx="360000" cy="221857"/>
            <a:chOff x="5898218" y="3494595"/>
            <a:chExt cx="360000" cy="221857"/>
          </a:xfrm>
        </p:grpSpPr>
        <p:cxnSp>
          <p:nvCxnSpPr>
            <p:cNvPr id="347" name="直接连接符 34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" name="文本框 34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137865" y="3056080"/>
            <a:ext cx="396344" cy="215444"/>
            <a:chOff x="7272000" y="2565484"/>
            <a:chExt cx="396344" cy="215444"/>
          </a:xfrm>
        </p:grpSpPr>
        <p:sp>
          <p:nvSpPr>
            <p:cNvPr id="164" name="文本框 16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163" name="直接连接符 16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8" name="直接连接符 37"/>
          <p:cNvCxnSpPr/>
          <p:nvPr/>
        </p:nvCxnSpPr>
        <p:spPr bwMode="auto">
          <a:xfrm>
            <a:off x="7202786" y="2768048"/>
            <a:ext cx="1726" cy="11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0" name="组合 279"/>
          <p:cNvGrpSpPr/>
          <p:nvPr/>
        </p:nvGrpSpPr>
        <p:grpSpPr>
          <a:xfrm>
            <a:off x="2710025" y="3398698"/>
            <a:ext cx="396344" cy="215444"/>
            <a:chOff x="7272000" y="2565484"/>
            <a:chExt cx="396344" cy="215444"/>
          </a:xfrm>
        </p:grpSpPr>
        <p:cxnSp>
          <p:nvCxnSpPr>
            <p:cNvPr id="281" name="直接连接符 28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2" name="文本框 28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45" name="直接连接符 144"/>
          <p:cNvCxnSpPr/>
          <p:nvPr/>
        </p:nvCxnSpPr>
        <p:spPr bwMode="auto">
          <a:xfrm flipV="1">
            <a:off x="2926049" y="2975144"/>
            <a:ext cx="1726" cy="100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接连接符 135"/>
          <p:cNvCxnSpPr/>
          <p:nvPr/>
        </p:nvCxnSpPr>
        <p:spPr bwMode="auto">
          <a:xfrm flipV="1">
            <a:off x="4870265" y="209970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直接连接符 140"/>
          <p:cNvCxnSpPr/>
          <p:nvPr/>
        </p:nvCxnSpPr>
        <p:spPr bwMode="auto">
          <a:xfrm flipV="1">
            <a:off x="4436491" y="2108560"/>
            <a:ext cx="1726" cy="19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接连接符 141"/>
          <p:cNvCxnSpPr/>
          <p:nvPr/>
        </p:nvCxnSpPr>
        <p:spPr bwMode="auto">
          <a:xfrm flipV="1">
            <a:off x="4652515" y="2108560"/>
            <a:ext cx="1726" cy="313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直接连接符 146"/>
          <p:cNvCxnSpPr/>
          <p:nvPr/>
        </p:nvCxnSpPr>
        <p:spPr bwMode="auto">
          <a:xfrm flipV="1">
            <a:off x="3790145" y="2386600"/>
            <a:ext cx="1726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椭圆 147"/>
          <p:cNvSpPr/>
          <p:nvPr/>
        </p:nvSpPr>
        <p:spPr bwMode="auto">
          <a:xfrm>
            <a:off x="3775881" y="2359138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1" name="组合 270"/>
          <p:cNvGrpSpPr/>
          <p:nvPr/>
        </p:nvGrpSpPr>
        <p:grpSpPr>
          <a:xfrm>
            <a:off x="5661476" y="2176846"/>
            <a:ext cx="396344" cy="215444"/>
            <a:chOff x="7272000" y="2565484"/>
            <a:chExt cx="396344" cy="215444"/>
          </a:xfrm>
        </p:grpSpPr>
        <p:cxnSp>
          <p:nvCxnSpPr>
            <p:cNvPr id="272" name="直接连接符 27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3" name="文本框 27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4" name="直接连接符 133"/>
          <p:cNvCxnSpPr/>
          <p:nvPr/>
        </p:nvCxnSpPr>
        <p:spPr bwMode="auto">
          <a:xfrm rot="16200000">
            <a:off x="5122241" y="213714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3" name="组合 312"/>
          <p:cNvGrpSpPr/>
          <p:nvPr/>
        </p:nvGrpSpPr>
        <p:grpSpPr>
          <a:xfrm>
            <a:off x="5313792" y="2176846"/>
            <a:ext cx="396344" cy="215444"/>
            <a:chOff x="7272000" y="2565484"/>
            <a:chExt cx="396344" cy="215444"/>
          </a:xfrm>
        </p:grpSpPr>
        <p:cxnSp>
          <p:nvCxnSpPr>
            <p:cNvPr id="314" name="直接连接符 3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5" name="文本框 3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38" name="直接连接符 137"/>
          <p:cNvCxnSpPr/>
          <p:nvPr/>
        </p:nvCxnSpPr>
        <p:spPr bwMode="auto">
          <a:xfrm rot="16200000">
            <a:off x="3901881" y="1747544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直接连接符 138"/>
          <p:cNvCxnSpPr/>
          <p:nvPr/>
        </p:nvCxnSpPr>
        <p:spPr bwMode="auto">
          <a:xfrm rot="16200000">
            <a:off x="3091881" y="1717129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直接连接符 145"/>
          <p:cNvCxnSpPr/>
          <p:nvPr/>
        </p:nvCxnSpPr>
        <p:spPr bwMode="auto">
          <a:xfrm rot="16200000">
            <a:off x="4221282" y="1969129"/>
            <a:ext cx="1726" cy="86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5" name="组合 324"/>
          <p:cNvGrpSpPr/>
          <p:nvPr/>
        </p:nvGrpSpPr>
        <p:grpSpPr>
          <a:xfrm>
            <a:off x="4585967" y="2176846"/>
            <a:ext cx="396344" cy="215444"/>
            <a:chOff x="7272000" y="2565484"/>
            <a:chExt cx="396344" cy="215444"/>
          </a:xfrm>
        </p:grpSpPr>
        <p:cxnSp>
          <p:nvCxnSpPr>
            <p:cNvPr id="326" name="直接连接符 32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" name="文本框 32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83" name="组合 282"/>
          <p:cNvGrpSpPr/>
          <p:nvPr/>
        </p:nvGrpSpPr>
        <p:grpSpPr>
          <a:xfrm>
            <a:off x="2926049" y="3398698"/>
            <a:ext cx="396344" cy="215444"/>
            <a:chOff x="7272000" y="2565484"/>
            <a:chExt cx="396344" cy="215444"/>
          </a:xfrm>
        </p:grpSpPr>
        <p:cxnSp>
          <p:nvCxnSpPr>
            <p:cNvPr id="284" name="直接连接符 28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5" name="文本框 28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181" name="直接连接符 180"/>
          <p:cNvCxnSpPr/>
          <p:nvPr/>
        </p:nvCxnSpPr>
        <p:spPr bwMode="auto">
          <a:xfrm flipV="1">
            <a:off x="3212355" y="3272104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梯形 94"/>
          <p:cNvSpPr/>
          <p:nvPr/>
        </p:nvSpPr>
        <p:spPr bwMode="auto">
          <a:xfrm>
            <a:off x="2421993" y="3056080"/>
            <a:ext cx="972000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6" name="梯形 95"/>
          <p:cNvSpPr/>
          <p:nvPr/>
        </p:nvSpPr>
        <p:spPr bwMode="auto">
          <a:xfrm>
            <a:off x="3664802" y="3056080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44" name="直接连接符 143"/>
          <p:cNvCxnSpPr/>
          <p:nvPr/>
        </p:nvCxnSpPr>
        <p:spPr bwMode="auto">
          <a:xfrm flipV="1">
            <a:off x="4076451" y="2804080"/>
            <a:ext cx="1726" cy="2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直接连接符 172"/>
          <p:cNvCxnSpPr/>
          <p:nvPr/>
        </p:nvCxnSpPr>
        <p:spPr bwMode="auto">
          <a:xfrm flipV="1">
            <a:off x="3790145" y="3272104"/>
            <a:ext cx="1726" cy="32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直接连接符 175"/>
          <p:cNvCxnSpPr/>
          <p:nvPr/>
        </p:nvCxnSpPr>
        <p:spPr bwMode="auto">
          <a:xfrm flipV="1">
            <a:off x="3500387" y="2804072"/>
            <a:ext cx="1726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直接连接符 176"/>
          <p:cNvCxnSpPr/>
          <p:nvPr/>
        </p:nvCxnSpPr>
        <p:spPr bwMode="auto">
          <a:xfrm rot="16200000">
            <a:off x="3210681" y="2684409"/>
            <a:ext cx="1726" cy="597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1" name="组合 260"/>
          <p:cNvGrpSpPr/>
          <p:nvPr/>
        </p:nvGrpSpPr>
        <p:grpSpPr>
          <a:xfrm>
            <a:off x="3286201" y="2595651"/>
            <a:ext cx="1008000" cy="244405"/>
            <a:chOff x="2843920" y="2392507"/>
            <a:chExt cx="1008000" cy="244405"/>
          </a:xfrm>
        </p:grpSpPr>
        <p:sp>
          <p:nvSpPr>
            <p:cNvPr id="94" name="梯形 93"/>
            <p:cNvSpPr/>
            <p:nvPr/>
          </p:nvSpPr>
          <p:spPr bwMode="auto">
            <a:xfrm>
              <a:off x="2843920" y="2392507"/>
              <a:ext cx="1008000" cy="232989"/>
            </a:xfrm>
            <a:prstGeom prst="trapezoid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21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000" b="1" dirty="0">
                  <a:solidFill>
                    <a:schemeClr val="bg1"/>
                  </a:solidFill>
                  <a:latin typeface="Arial" charset="0"/>
                </a:rPr>
                <a:t>+</a:t>
              </a:r>
              <a:endParaRPr kumimoji="0" lang="zh-CN" altLang="en-US" sz="20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等腰三角形 256"/>
            <p:cNvSpPr/>
            <p:nvPr/>
          </p:nvSpPr>
          <p:spPr bwMode="auto">
            <a:xfrm>
              <a:off x="3249397" y="2545331"/>
              <a:ext cx="197047" cy="91581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9" name="直接连接符 258"/>
            <p:cNvCxnSpPr/>
            <p:nvPr/>
          </p:nvCxnSpPr>
          <p:spPr bwMode="auto">
            <a:xfrm flipV="1">
              <a:off x="3249397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0" name="直接连接符 259"/>
            <p:cNvCxnSpPr/>
            <p:nvPr/>
          </p:nvCxnSpPr>
          <p:spPr bwMode="auto">
            <a:xfrm flipH="1" flipV="1">
              <a:off x="3347864" y="2545331"/>
              <a:ext cx="98524" cy="9158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6" name="组合 285"/>
          <p:cNvGrpSpPr/>
          <p:nvPr/>
        </p:nvGrpSpPr>
        <p:grpSpPr>
          <a:xfrm>
            <a:off x="3142073" y="3398698"/>
            <a:ext cx="396344" cy="215444"/>
            <a:chOff x="7272000" y="2565484"/>
            <a:chExt cx="396344" cy="215444"/>
          </a:xfrm>
        </p:grpSpPr>
        <p:cxnSp>
          <p:nvCxnSpPr>
            <p:cNvPr id="287" name="直接连接符 28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8" name="文本框 28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3709468" y="3371360"/>
            <a:ext cx="396344" cy="215444"/>
            <a:chOff x="7272000" y="2565484"/>
            <a:chExt cx="396344" cy="215444"/>
          </a:xfrm>
        </p:grpSpPr>
        <p:cxnSp>
          <p:nvCxnSpPr>
            <p:cNvPr id="311" name="直接连接符 310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2" name="文本框 311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34" name="文本框 333"/>
          <p:cNvSpPr txBox="1"/>
          <p:nvPr/>
        </p:nvSpPr>
        <p:spPr>
          <a:xfrm>
            <a:off x="4717064" y="3032135"/>
            <a:ext cx="913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ADDR1MUX</a:t>
            </a:r>
            <a:endParaRPr lang="zh-CN" altLang="en-US" sz="1000" baseline="0" dirty="0"/>
          </a:p>
        </p:txBody>
      </p:sp>
      <p:grpSp>
        <p:nvGrpSpPr>
          <p:cNvPr id="335" name="组合 334"/>
          <p:cNvGrpSpPr/>
          <p:nvPr/>
        </p:nvGrpSpPr>
        <p:grpSpPr>
          <a:xfrm flipH="1">
            <a:off x="4419247" y="3101884"/>
            <a:ext cx="360039" cy="119168"/>
            <a:chOff x="5292080" y="3452075"/>
            <a:chExt cx="360039" cy="119168"/>
          </a:xfrm>
        </p:grpSpPr>
        <p:sp>
          <p:nvSpPr>
            <p:cNvPr id="336" name="等腰三角形 3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37" name="直接连接符 3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1" name="直接连接符 170"/>
          <p:cNvCxnSpPr/>
          <p:nvPr/>
        </p:nvCxnSpPr>
        <p:spPr bwMode="auto">
          <a:xfrm rot="16200000">
            <a:off x="5014281" y="2749264"/>
            <a:ext cx="1726" cy="14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直接连接符 171"/>
          <p:cNvCxnSpPr/>
          <p:nvPr/>
        </p:nvCxnSpPr>
        <p:spPr bwMode="auto">
          <a:xfrm flipV="1">
            <a:off x="4292475" y="3272104"/>
            <a:ext cx="1726" cy="21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6" name="直接连接符 185"/>
          <p:cNvCxnSpPr>
            <a:cxnSpLocks/>
          </p:cNvCxnSpPr>
          <p:nvPr/>
        </p:nvCxnSpPr>
        <p:spPr bwMode="auto">
          <a:xfrm flipV="1">
            <a:off x="1219899" y="3970961"/>
            <a:ext cx="7780" cy="74107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直接连接符 178"/>
          <p:cNvCxnSpPr/>
          <p:nvPr/>
        </p:nvCxnSpPr>
        <p:spPr bwMode="auto">
          <a:xfrm flipV="1">
            <a:off x="2801224" y="3272104"/>
            <a:ext cx="1726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直接连接符 179"/>
          <p:cNvCxnSpPr/>
          <p:nvPr/>
        </p:nvCxnSpPr>
        <p:spPr bwMode="auto">
          <a:xfrm flipV="1">
            <a:off x="3006789" y="3272104"/>
            <a:ext cx="1726" cy="97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3" name="矩形 182"/>
          <p:cNvSpPr/>
          <p:nvPr/>
        </p:nvSpPr>
        <p:spPr bwMode="auto">
          <a:xfrm>
            <a:off x="1733276" y="384991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矩形 183"/>
          <p:cNvSpPr/>
          <p:nvPr/>
        </p:nvSpPr>
        <p:spPr bwMode="auto">
          <a:xfrm>
            <a:off x="1733276" y="4137950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8" name="直接连接符 187"/>
          <p:cNvCxnSpPr/>
          <p:nvPr/>
        </p:nvCxnSpPr>
        <p:spPr bwMode="auto">
          <a:xfrm rot="16200000">
            <a:off x="1477431" y="3993950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直接连接符 188"/>
          <p:cNvCxnSpPr/>
          <p:nvPr/>
        </p:nvCxnSpPr>
        <p:spPr bwMode="auto">
          <a:xfrm rot="16200000">
            <a:off x="1478644" y="3705918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3" name="直接连接符 192"/>
          <p:cNvCxnSpPr/>
          <p:nvPr/>
        </p:nvCxnSpPr>
        <p:spPr bwMode="auto">
          <a:xfrm rot="16200000">
            <a:off x="2621171" y="3752718"/>
            <a:ext cx="1726" cy="410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" name="直接连接符 193"/>
          <p:cNvCxnSpPr/>
          <p:nvPr/>
        </p:nvCxnSpPr>
        <p:spPr bwMode="auto">
          <a:xfrm rot="16200000">
            <a:off x="2721971" y="3939950"/>
            <a:ext cx="1726" cy="61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" name="文本框 266"/>
          <p:cNvSpPr txBox="1"/>
          <p:nvPr/>
        </p:nvSpPr>
        <p:spPr>
          <a:xfrm>
            <a:off x="1197857" y="3715185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[8:0]</a:t>
            </a:r>
            <a:endParaRPr lang="zh-CN" altLang="en-US" sz="1200" b="1" baseline="0" dirty="0"/>
          </a:p>
        </p:txBody>
      </p:sp>
      <p:sp>
        <p:nvSpPr>
          <p:cNvPr id="268" name="文本框 267"/>
          <p:cNvSpPr txBox="1"/>
          <p:nvPr/>
        </p:nvSpPr>
        <p:spPr>
          <a:xfrm>
            <a:off x="1197857" y="4003217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[5:0]</a:t>
            </a:r>
            <a:endParaRPr lang="zh-CN" altLang="en-US" sz="1200" b="1" baseline="0" dirty="0"/>
          </a:p>
        </p:txBody>
      </p:sp>
      <p:grpSp>
        <p:nvGrpSpPr>
          <p:cNvPr id="6" name="组合 5"/>
          <p:cNvGrpSpPr/>
          <p:nvPr/>
        </p:nvGrpSpPr>
        <p:grpSpPr>
          <a:xfrm>
            <a:off x="66045" y="4705522"/>
            <a:ext cx="794285" cy="246221"/>
            <a:chOff x="66045" y="4705522"/>
            <a:chExt cx="794285" cy="246221"/>
          </a:xfrm>
        </p:grpSpPr>
        <p:grpSp>
          <p:nvGrpSpPr>
            <p:cNvPr id="381" name="组合 380"/>
            <p:cNvGrpSpPr/>
            <p:nvPr/>
          </p:nvGrpSpPr>
          <p:grpSpPr>
            <a:xfrm>
              <a:off x="500291" y="4760252"/>
              <a:ext cx="360039" cy="119168"/>
              <a:chOff x="5292080" y="3452075"/>
              <a:chExt cx="360039" cy="119168"/>
            </a:xfrm>
          </p:grpSpPr>
          <p:sp>
            <p:nvSpPr>
              <p:cNvPr id="382" name="等腰三角形 381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83" name="直接连接符 382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4" name="文本框 383"/>
            <p:cNvSpPr txBox="1"/>
            <p:nvPr/>
          </p:nvSpPr>
          <p:spPr>
            <a:xfrm>
              <a:off x="66045" y="4705522"/>
              <a:ext cx="5204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LD.IR</a:t>
              </a:r>
              <a:endParaRPr lang="zh-CN" altLang="en-US" sz="1000" baseline="0" dirty="0"/>
            </a:p>
          </p:txBody>
        </p:sp>
      </p:grpSp>
      <p:cxnSp>
        <p:nvCxnSpPr>
          <p:cNvPr id="203" name="直接连接符 202"/>
          <p:cNvCxnSpPr/>
          <p:nvPr/>
        </p:nvCxnSpPr>
        <p:spPr bwMode="auto">
          <a:xfrm flipV="1">
            <a:off x="1218173" y="4928288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直接连接符 126"/>
          <p:cNvCxnSpPr/>
          <p:nvPr/>
        </p:nvCxnSpPr>
        <p:spPr bwMode="auto">
          <a:xfrm rot="5400000">
            <a:off x="5812482" y="1553144"/>
            <a:ext cx="1726" cy="408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直接连接符 61"/>
          <p:cNvCxnSpPr/>
          <p:nvPr/>
        </p:nvCxnSpPr>
        <p:spPr bwMode="auto">
          <a:xfrm>
            <a:off x="8110625" y="5360336"/>
            <a:ext cx="0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接连接符 64"/>
          <p:cNvCxnSpPr/>
          <p:nvPr/>
        </p:nvCxnSpPr>
        <p:spPr bwMode="auto">
          <a:xfrm>
            <a:off x="7030505" y="5324336"/>
            <a:ext cx="0" cy="57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矩形 66"/>
          <p:cNvSpPr/>
          <p:nvPr/>
        </p:nvSpPr>
        <p:spPr bwMode="auto">
          <a:xfrm>
            <a:off x="6512153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INPUT</a:t>
            </a:r>
            <a:endParaRPr lang="zh-CN" altLang="en-US" sz="1200" b="1" baseline="0" dirty="0"/>
          </a:p>
        </p:txBody>
      </p:sp>
      <p:cxnSp>
        <p:nvCxnSpPr>
          <p:cNvPr id="358" name="直接连接符 357"/>
          <p:cNvCxnSpPr/>
          <p:nvPr/>
        </p:nvCxnSpPr>
        <p:spPr bwMode="auto">
          <a:xfrm>
            <a:off x="4836233" y="5919928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7" name="直接连接符 356"/>
          <p:cNvCxnSpPr/>
          <p:nvPr/>
        </p:nvCxnSpPr>
        <p:spPr bwMode="auto">
          <a:xfrm rot="16200000">
            <a:off x="4600265" y="5968436"/>
            <a:ext cx="0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5" name="组合 384"/>
          <p:cNvGrpSpPr/>
          <p:nvPr/>
        </p:nvGrpSpPr>
        <p:grpSpPr>
          <a:xfrm flipH="1">
            <a:off x="4370149" y="6565995"/>
            <a:ext cx="360039" cy="119168"/>
            <a:chOff x="5292080" y="3452075"/>
            <a:chExt cx="360039" cy="119168"/>
          </a:xfrm>
        </p:grpSpPr>
        <p:sp>
          <p:nvSpPr>
            <p:cNvPr id="386" name="等腰三角形 38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87" name="直接连接符 38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88" name="文本框 387"/>
          <p:cNvSpPr txBox="1"/>
          <p:nvPr/>
        </p:nvSpPr>
        <p:spPr>
          <a:xfrm>
            <a:off x="4665830" y="6517650"/>
            <a:ext cx="995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MEM.EN,R,W</a:t>
            </a:r>
            <a:endParaRPr lang="zh-CN" altLang="en-US" sz="1000" baseline="0" dirty="0"/>
          </a:p>
        </p:txBody>
      </p:sp>
      <p:grpSp>
        <p:nvGrpSpPr>
          <p:cNvPr id="418" name="组合 417"/>
          <p:cNvGrpSpPr/>
          <p:nvPr/>
        </p:nvGrpSpPr>
        <p:grpSpPr>
          <a:xfrm>
            <a:off x="4745207" y="5930003"/>
            <a:ext cx="396344" cy="215444"/>
            <a:chOff x="7272000" y="2565484"/>
            <a:chExt cx="396344" cy="215444"/>
          </a:xfrm>
        </p:grpSpPr>
        <p:cxnSp>
          <p:nvCxnSpPr>
            <p:cNvPr id="419" name="直接连接符 41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0" name="文本框 41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105" name="矩形 104"/>
          <p:cNvSpPr/>
          <p:nvPr/>
        </p:nvSpPr>
        <p:spPr bwMode="auto">
          <a:xfrm>
            <a:off x="4514169" y="5684384"/>
            <a:ext cx="676800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MAR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6" name="直接连接符 355"/>
          <p:cNvCxnSpPr/>
          <p:nvPr/>
        </p:nvCxnSpPr>
        <p:spPr bwMode="auto">
          <a:xfrm>
            <a:off x="4836233" y="5360336"/>
            <a:ext cx="0" cy="35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1" name="组合 370"/>
          <p:cNvGrpSpPr/>
          <p:nvPr/>
        </p:nvGrpSpPr>
        <p:grpSpPr>
          <a:xfrm flipH="1">
            <a:off x="5230306" y="5732800"/>
            <a:ext cx="360039" cy="119168"/>
            <a:chOff x="5292080" y="3452075"/>
            <a:chExt cx="360039" cy="119168"/>
          </a:xfrm>
        </p:grpSpPr>
        <p:sp>
          <p:nvSpPr>
            <p:cNvPr id="372" name="等腰三角形 37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73" name="直接连接符 37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5" name="组合 414"/>
          <p:cNvGrpSpPr/>
          <p:nvPr/>
        </p:nvGrpSpPr>
        <p:grpSpPr>
          <a:xfrm>
            <a:off x="4745207" y="5378888"/>
            <a:ext cx="396344" cy="215444"/>
            <a:chOff x="7272000" y="2565484"/>
            <a:chExt cx="396344" cy="215444"/>
          </a:xfrm>
        </p:grpSpPr>
        <p:cxnSp>
          <p:nvCxnSpPr>
            <p:cNvPr id="416" name="直接连接符 415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7" name="文本框 416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4" name="文本框 373"/>
          <p:cNvSpPr txBox="1"/>
          <p:nvPr/>
        </p:nvSpPr>
        <p:spPr>
          <a:xfrm>
            <a:off x="5587295" y="5669274"/>
            <a:ext cx="723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LD.MAR</a:t>
            </a:r>
            <a:endParaRPr lang="zh-CN" altLang="en-US" sz="1000" baseline="0" dirty="0"/>
          </a:p>
        </p:txBody>
      </p:sp>
      <p:cxnSp>
        <p:nvCxnSpPr>
          <p:cNvPr id="137" name="直接连接符 136"/>
          <p:cNvCxnSpPr/>
          <p:nvPr/>
        </p:nvCxnSpPr>
        <p:spPr bwMode="auto">
          <a:xfrm flipV="1">
            <a:off x="4654241" y="17485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1" name="组合 150"/>
          <p:cNvGrpSpPr/>
          <p:nvPr/>
        </p:nvGrpSpPr>
        <p:grpSpPr>
          <a:xfrm>
            <a:off x="3934162" y="1941680"/>
            <a:ext cx="360039" cy="119168"/>
            <a:chOff x="5292080" y="3452075"/>
            <a:chExt cx="360039" cy="119168"/>
          </a:xfrm>
        </p:grpSpPr>
        <p:sp>
          <p:nvSpPr>
            <p:cNvPr id="152" name="等腰三角形 1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组合 153"/>
          <p:cNvGrpSpPr/>
          <p:nvPr/>
        </p:nvGrpSpPr>
        <p:grpSpPr>
          <a:xfrm>
            <a:off x="3934161" y="1592352"/>
            <a:ext cx="360039" cy="119168"/>
            <a:chOff x="5292080" y="3452075"/>
            <a:chExt cx="360039" cy="119168"/>
          </a:xfrm>
        </p:grpSpPr>
        <p:sp>
          <p:nvSpPr>
            <p:cNvPr id="155" name="等腰三角形 1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组合 50"/>
          <p:cNvGrpSpPr/>
          <p:nvPr/>
        </p:nvGrpSpPr>
        <p:grpSpPr>
          <a:xfrm>
            <a:off x="4563756" y="1213012"/>
            <a:ext cx="180969" cy="402036"/>
            <a:chOff x="2185214" y="1412776"/>
            <a:chExt cx="180969" cy="402036"/>
          </a:xfrm>
        </p:grpSpPr>
        <p:sp>
          <p:nvSpPr>
            <p:cNvPr id="52" name="等腰三角形 51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" name="矩形 103"/>
          <p:cNvSpPr/>
          <p:nvPr/>
        </p:nvSpPr>
        <p:spPr bwMode="auto">
          <a:xfrm>
            <a:off x="4294201" y="1543936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PC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54" name="组合 253"/>
          <p:cNvGrpSpPr/>
          <p:nvPr/>
        </p:nvGrpSpPr>
        <p:grpSpPr>
          <a:xfrm>
            <a:off x="4222194" y="1255880"/>
            <a:ext cx="360039" cy="119168"/>
            <a:chOff x="5292080" y="3452075"/>
            <a:chExt cx="360039" cy="119168"/>
          </a:xfrm>
        </p:grpSpPr>
        <p:sp>
          <p:nvSpPr>
            <p:cNvPr id="255" name="等腰三角形 25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6" name="直接连接符 25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7" name="文本框 306"/>
          <p:cNvSpPr txBox="1"/>
          <p:nvPr/>
        </p:nvSpPr>
        <p:spPr>
          <a:xfrm>
            <a:off x="3569657" y="1209382"/>
            <a:ext cx="698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GatePC</a:t>
            </a:r>
            <a:endParaRPr lang="zh-CN" altLang="en-US" sz="1000" baseline="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322257" y="6537325"/>
            <a:ext cx="2743200" cy="244475"/>
          </a:xfrm>
        </p:spPr>
        <p:txBody>
          <a:bodyPr/>
          <a:lstStyle/>
          <a:p>
            <a:pPr>
              <a:defRPr/>
            </a:pPr>
            <a:fld id="{0DE9E528-1FB2-4ADD-81AD-0CADE8E681E0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grpSp>
        <p:nvGrpSpPr>
          <p:cNvPr id="54" name="组合 53"/>
          <p:cNvGrpSpPr/>
          <p:nvPr/>
        </p:nvGrpSpPr>
        <p:grpSpPr>
          <a:xfrm>
            <a:off x="2784736" y="5347152"/>
            <a:ext cx="180969" cy="402036"/>
            <a:chOff x="2185214" y="1412776"/>
            <a:chExt cx="180969" cy="402036"/>
          </a:xfrm>
        </p:grpSpPr>
        <p:sp>
          <p:nvSpPr>
            <p:cNvPr id="55" name="等腰三角形 54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8" name="矩形 67"/>
          <p:cNvSpPr/>
          <p:nvPr/>
        </p:nvSpPr>
        <p:spPr bwMode="auto">
          <a:xfrm>
            <a:off x="7632180" y="5900336"/>
            <a:ext cx="950400" cy="576064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OUTPUT</a:t>
            </a:r>
            <a:endParaRPr lang="zh-CN" altLang="en-US" sz="1200" b="1" baseline="0" dirty="0"/>
          </a:p>
        </p:txBody>
      </p:sp>
      <p:sp>
        <p:nvSpPr>
          <p:cNvPr id="69" name="矩形 68"/>
          <p:cNvSpPr/>
          <p:nvPr/>
        </p:nvSpPr>
        <p:spPr bwMode="auto">
          <a:xfrm>
            <a:off x="3392528" y="5651906"/>
            <a:ext cx="950400" cy="1101059"/>
          </a:xfrm>
          <a:prstGeom prst="rect">
            <a:avLst/>
          </a:prstGeom>
          <a:solidFill>
            <a:srgbClr val="FF99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/>
              <a:t>MEMORY</a:t>
            </a:r>
            <a:endParaRPr lang="zh-CN" altLang="en-US" sz="1200" b="1" baseline="0" dirty="0"/>
          </a:p>
        </p:txBody>
      </p:sp>
      <p:sp>
        <p:nvSpPr>
          <p:cNvPr id="106" name="矩形 105"/>
          <p:cNvSpPr/>
          <p:nvPr/>
        </p:nvSpPr>
        <p:spPr bwMode="auto">
          <a:xfrm>
            <a:off x="2536359" y="568438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MDR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0" name="直接连接符 139"/>
          <p:cNvCxnSpPr/>
          <p:nvPr/>
        </p:nvCxnSpPr>
        <p:spPr bwMode="auto">
          <a:xfrm rot="10800000">
            <a:off x="3358098" y="1075872"/>
            <a:ext cx="1726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8" name="矩形 227"/>
          <p:cNvSpPr/>
          <p:nvPr/>
        </p:nvSpPr>
        <p:spPr bwMode="auto">
          <a:xfrm>
            <a:off x="5806369" y="4712264"/>
            <a:ext cx="360040" cy="3456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square" lIns="10800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Arial" charset="0"/>
              </a:rPr>
              <a:t>…</a:t>
            </a:r>
            <a:endParaRPr kumimoji="0" lang="zh-CN" altLang="en-US" sz="2400" b="1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直接连接符 238"/>
          <p:cNvCxnSpPr/>
          <p:nvPr/>
        </p:nvCxnSpPr>
        <p:spPr bwMode="auto">
          <a:xfrm>
            <a:off x="2672447" y="5908126"/>
            <a:ext cx="0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直接连接符 240"/>
          <p:cNvCxnSpPr/>
          <p:nvPr/>
        </p:nvCxnSpPr>
        <p:spPr bwMode="auto">
          <a:xfrm flipV="1">
            <a:off x="2854041" y="6368472"/>
            <a:ext cx="0" cy="21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直接连接符 241"/>
          <p:cNvCxnSpPr/>
          <p:nvPr/>
        </p:nvCxnSpPr>
        <p:spPr bwMode="auto">
          <a:xfrm rot="16200000">
            <a:off x="3106281" y="6315335"/>
            <a:ext cx="1726" cy="54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4" name="直接连接符 243"/>
          <p:cNvCxnSpPr/>
          <p:nvPr/>
        </p:nvCxnSpPr>
        <p:spPr bwMode="auto">
          <a:xfrm rot="16200000">
            <a:off x="1736994" y="6026858"/>
            <a:ext cx="1726" cy="10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1" name="组合 330"/>
          <p:cNvGrpSpPr/>
          <p:nvPr/>
        </p:nvGrpSpPr>
        <p:grpSpPr>
          <a:xfrm>
            <a:off x="1154425" y="5000296"/>
            <a:ext cx="396344" cy="215444"/>
            <a:chOff x="7272000" y="2565484"/>
            <a:chExt cx="396344" cy="215444"/>
          </a:xfrm>
        </p:grpSpPr>
        <p:cxnSp>
          <p:nvCxnSpPr>
            <p:cNvPr id="332" name="直接连接符 33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3" name="文本框 33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43" name="组合 342"/>
          <p:cNvGrpSpPr/>
          <p:nvPr/>
        </p:nvGrpSpPr>
        <p:grpSpPr>
          <a:xfrm>
            <a:off x="3895814" y="1945790"/>
            <a:ext cx="360000" cy="217408"/>
            <a:chOff x="5898218" y="3494595"/>
            <a:chExt cx="360000" cy="217408"/>
          </a:xfrm>
        </p:grpSpPr>
        <p:cxnSp>
          <p:nvCxnSpPr>
            <p:cNvPr id="344" name="直接连接符 343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5" name="文本框 344"/>
            <p:cNvSpPr txBox="1"/>
            <p:nvPr/>
          </p:nvSpPr>
          <p:spPr>
            <a:xfrm>
              <a:off x="5898218" y="3496559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sp>
        <p:nvSpPr>
          <p:cNvPr id="93" name="梯形 92"/>
          <p:cNvSpPr/>
          <p:nvPr/>
        </p:nvSpPr>
        <p:spPr bwMode="auto">
          <a:xfrm>
            <a:off x="4240866" y="1892536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7200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PC</a:t>
            </a: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1" name="直接连接符 130"/>
          <p:cNvCxnSpPr/>
          <p:nvPr/>
        </p:nvCxnSpPr>
        <p:spPr bwMode="auto">
          <a:xfrm>
            <a:off x="5366663" y="1424500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矩形 131"/>
          <p:cNvSpPr/>
          <p:nvPr/>
        </p:nvSpPr>
        <p:spPr bwMode="auto">
          <a:xfrm>
            <a:off x="5233467" y="1831944"/>
            <a:ext cx="356878" cy="19852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Arial" charset="0"/>
              </a:rPr>
              <a:t>+1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33" name="直接连接符 132"/>
          <p:cNvCxnSpPr/>
          <p:nvPr/>
        </p:nvCxnSpPr>
        <p:spPr bwMode="auto">
          <a:xfrm rot="16200000">
            <a:off x="5025024" y="1084719"/>
            <a:ext cx="1726" cy="72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直接连接符 134"/>
          <p:cNvCxnSpPr/>
          <p:nvPr/>
        </p:nvCxnSpPr>
        <p:spPr bwMode="auto">
          <a:xfrm>
            <a:off x="5374321" y="2012008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椭圆 167"/>
          <p:cNvSpPr/>
          <p:nvPr/>
        </p:nvSpPr>
        <p:spPr bwMode="auto">
          <a:xfrm>
            <a:off x="5328602" y="1423034"/>
            <a:ext cx="45719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2" name="梯形 91"/>
          <p:cNvSpPr/>
          <p:nvPr/>
        </p:nvSpPr>
        <p:spPr bwMode="auto">
          <a:xfrm>
            <a:off x="1750396" y="1820528"/>
            <a:ext cx="988993" cy="236862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MARMUX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169" name="直接连接符 168"/>
          <p:cNvCxnSpPr/>
          <p:nvPr/>
        </p:nvCxnSpPr>
        <p:spPr bwMode="auto">
          <a:xfrm rot="16200000">
            <a:off x="5554281" y="1246719"/>
            <a:ext cx="1726" cy="396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直接连接符 169"/>
          <p:cNvCxnSpPr/>
          <p:nvPr/>
        </p:nvCxnSpPr>
        <p:spPr bwMode="auto">
          <a:xfrm rot="10800000">
            <a:off x="5734361" y="1436127"/>
            <a:ext cx="1726" cy="205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8" name="组合 247"/>
          <p:cNvGrpSpPr/>
          <p:nvPr/>
        </p:nvGrpSpPr>
        <p:grpSpPr>
          <a:xfrm>
            <a:off x="1413881" y="1878792"/>
            <a:ext cx="360039" cy="119168"/>
            <a:chOff x="5292080" y="3452075"/>
            <a:chExt cx="360039" cy="119168"/>
          </a:xfrm>
        </p:grpSpPr>
        <p:sp>
          <p:nvSpPr>
            <p:cNvPr id="249" name="等腰三角形 24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0" name="直接连接符 24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1" name="组合 250"/>
          <p:cNvGrpSpPr/>
          <p:nvPr/>
        </p:nvGrpSpPr>
        <p:grpSpPr>
          <a:xfrm>
            <a:off x="1845930" y="1424744"/>
            <a:ext cx="360039" cy="119168"/>
            <a:chOff x="5292080" y="3452075"/>
            <a:chExt cx="360039" cy="119168"/>
          </a:xfrm>
        </p:grpSpPr>
        <p:sp>
          <p:nvSpPr>
            <p:cNvPr id="252" name="等腰三角形 251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53" name="直接连接符 252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8" name="文本框 307"/>
          <p:cNvSpPr txBox="1"/>
          <p:nvPr/>
        </p:nvSpPr>
        <p:spPr>
          <a:xfrm>
            <a:off x="787257" y="1369699"/>
            <a:ext cx="113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GateMARMUX</a:t>
            </a:r>
            <a:endParaRPr lang="zh-CN" altLang="en-US" sz="1000" baseline="0" dirty="0"/>
          </a:p>
        </p:txBody>
      </p:sp>
      <p:sp>
        <p:nvSpPr>
          <p:cNvPr id="309" name="文本框 308"/>
          <p:cNvSpPr txBox="1"/>
          <p:nvPr/>
        </p:nvSpPr>
        <p:spPr>
          <a:xfrm>
            <a:off x="3311140" y="154690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/>
              <a:t>LD.PC</a:t>
            </a:r>
            <a:endParaRPr lang="zh-CN" altLang="en-US" sz="1000" baseline="0" dirty="0"/>
          </a:p>
        </p:txBody>
      </p:sp>
      <p:grpSp>
        <p:nvGrpSpPr>
          <p:cNvPr id="316" name="组合 315"/>
          <p:cNvGrpSpPr/>
          <p:nvPr/>
        </p:nvGrpSpPr>
        <p:grpSpPr>
          <a:xfrm>
            <a:off x="3281052" y="2014654"/>
            <a:ext cx="396344" cy="215444"/>
            <a:chOff x="7272000" y="2565484"/>
            <a:chExt cx="396344" cy="215444"/>
          </a:xfrm>
        </p:grpSpPr>
        <p:cxnSp>
          <p:nvCxnSpPr>
            <p:cNvPr id="317" name="直接连接符 316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8" name="文本框 317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364" name="组合 363"/>
          <p:cNvGrpSpPr/>
          <p:nvPr/>
        </p:nvGrpSpPr>
        <p:grpSpPr>
          <a:xfrm>
            <a:off x="2170281" y="5732800"/>
            <a:ext cx="360039" cy="119168"/>
            <a:chOff x="5292080" y="3452075"/>
            <a:chExt cx="360039" cy="119168"/>
          </a:xfrm>
        </p:grpSpPr>
        <p:sp>
          <p:nvSpPr>
            <p:cNvPr id="365" name="等腰三角形 36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366" name="直接连接符 36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7" name="文本框 366"/>
          <p:cNvSpPr txBox="1"/>
          <p:nvPr/>
        </p:nvSpPr>
        <p:spPr>
          <a:xfrm>
            <a:off x="1557897" y="5669274"/>
            <a:ext cx="744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LD.MDR</a:t>
            </a:r>
            <a:endParaRPr lang="zh-CN" altLang="en-US" sz="1000" baseline="0" dirty="0"/>
          </a:p>
        </p:txBody>
      </p:sp>
      <p:sp>
        <p:nvSpPr>
          <p:cNvPr id="392" name="梯形 391"/>
          <p:cNvSpPr/>
          <p:nvPr/>
        </p:nvSpPr>
        <p:spPr bwMode="auto">
          <a:xfrm>
            <a:off x="2187064" y="6122668"/>
            <a:ext cx="773415" cy="227440"/>
          </a:xfrm>
          <a:prstGeom prst="trapezoid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393" name="直接连接符 392"/>
          <p:cNvCxnSpPr/>
          <p:nvPr/>
        </p:nvCxnSpPr>
        <p:spPr bwMode="auto">
          <a:xfrm flipV="1">
            <a:off x="2277977" y="6368448"/>
            <a:ext cx="0" cy="208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4" name="直接连接符 393"/>
          <p:cNvCxnSpPr/>
          <p:nvPr/>
        </p:nvCxnSpPr>
        <p:spPr bwMode="auto">
          <a:xfrm>
            <a:off x="1197857" y="5351128"/>
            <a:ext cx="0" cy="12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5" name="直接连接符 394"/>
          <p:cNvCxnSpPr/>
          <p:nvPr/>
        </p:nvCxnSpPr>
        <p:spPr bwMode="auto">
          <a:xfrm>
            <a:off x="3104495" y="5904000"/>
            <a:ext cx="0" cy="3096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6" name="直接连接符 395"/>
          <p:cNvCxnSpPr/>
          <p:nvPr/>
        </p:nvCxnSpPr>
        <p:spPr bwMode="auto">
          <a:xfrm rot="5400000" flipH="1">
            <a:off x="3248479" y="6058435"/>
            <a:ext cx="0" cy="28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0" name="组合 399"/>
          <p:cNvGrpSpPr/>
          <p:nvPr/>
        </p:nvGrpSpPr>
        <p:grpSpPr>
          <a:xfrm>
            <a:off x="1837251" y="6173636"/>
            <a:ext cx="360039" cy="119168"/>
            <a:chOff x="5292080" y="3452075"/>
            <a:chExt cx="360039" cy="119168"/>
          </a:xfrm>
        </p:grpSpPr>
        <p:sp>
          <p:nvSpPr>
            <p:cNvPr id="401" name="等腰三角形 400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2" name="直接连接符 401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3" name="文本框 402"/>
          <p:cNvSpPr txBox="1"/>
          <p:nvPr/>
        </p:nvSpPr>
        <p:spPr>
          <a:xfrm>
            <a:off x="1294916" y="6110110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MIO.EN</a:t>
            </a:r>
            <a:endParaRPr lang="zh-CN" altLang="en-US" sz="1000" baseline="0" dirty="0"/>
          </a:p>
        </p:txBody>
      </p:sp>
      <p:grpSp>
        <p:nvGrpSpPr>
          <p:cNvPr id="404" name="组合 403"/>
          <p:cNvGrpSpPr/>
          <p:nvPr/>
        </p:nvGrpSpPr>
        <p:grpSpPr>
          <a:xfrm>
            <a:off x="2426458" y="5380465"/>
            <a:ext cx="360039" cy="119168"/>
            <a:chOff x="5292080" y="3452075"/>
            <a:chExt cx="360039" cy="119168"/>
          </a:xfrm>
        </p:grpSpPr>
        <p:sp>
          <p:nvSpPr>
            <p:cNvPr id="405" name="等腰三角形 40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06" name="直接连接符 40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7" name="文本框 406"/>
          <p:cNvSpPr txBox="1"/>
          <p:nvPr/>
        </p:nvSpPr>
        <p:spPr>
          <a:xfrm>
            <a:off x="1629907" y="5333967"/>
            <a:ext cx="842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baseline="0" dirty="0" err="1"/>
              <a:t>GateMDR</a:t>
            </a:r>
            <a:endParaRPr lang="zh-CN" altLang="en-US" sz="1000" baseline="0" dirty="0"/>
          </a:p>
        </p:txBody>
      </p:sp>
      <p:grpSp>
        <p:nvGrpSpPr>
          <p:cNvPr id="421" name="组合 420"/>
          <p:cNvGrpSpPr/>
          <p:nvPr/>
        </p:nvGrpSpPr>
        <p:grpSpPr>
          <a:xfrm>
            <a:off x="1134212" y="5442899"/>
            <a:ext cx="396344" cy="215444"/>
            <a:chOff x="7272000" y="2565484"/>
            <a:chExt cx="396344" cy="215444"/>
          </a:xfrm>
        </p:grpSpPr>
        <p:cxnSp>
          <p:nvCxnSpPr>
            <p:cNvPr id="422" name="直接连接符 421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3" name="文本框 422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424" name="组合 423"/>
          <p:cNvGrpSpPr/>
          <p:nvPr/>
        </p:nvGrpSpPr>
        <p:grpSpPr>
          <a:xfrm>
            <a:off x="2978204" y="6542014"/>
            <a:ext cx="360000" cy="221857"/>
            <a:chOff x="5898218" y="3494595"/>
            <a:chExt cx="360000" cy="221857"/>
          </a:xfrm>
        </p:grpSpPr>
        <p:cxnSp>
          <p:nvCxnSpPr>
            <p:cNvPr id="425" name="直接连接符 424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6" name="文本框 425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42" name="直接连接符 41"/>
          <p:cNvCxnSpPr/>
          <p:nvPr/>
        </p:nvCxnSpPr>
        <p:spPr bwMode="auto">
          <a:xfrm>
            <a:off x="622673" y="1039856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直接连接符 43"/>
          <p:cNvCxnSpPr/>
          <p:nvPr/>
        </p:nvCxnSpPr>
        <p:spPr bwMode="auto">
          <a:xfrm>
            <a:off x="8971840" y="980728"/>
            <a:ext cx="2881" cy="437040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直接连接符 42"/>
          <p:cNvCxnSpPr/>
          <p:nvPr/>
        </p:nvCxnSpPr>
        <p:spPr bwMode="auto">
          <a:xfrm>
            <a:off x="621793" y="5288328"/>
            <a:ext cx="8344800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流程图: 手动操作 4"/>
          <p:cNvSpPr/>
          <p:nvPr/>
        </p:nvSpPr>
        <p:spPr bwMode="auto">
          <a:xfrm>
            <a:off x="6994561" y="4289586"/>
            <a:ext cx="1080000" cy="390640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44000" rIns="91440" bIns="144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ALU</a:t>
            </a:r>
            <a:endParaRPr kumimoji="0" lang="zh-CN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 bwMode="auto">
          <a:xfrm>
            <a:off x="4746598" y="3915536"/>
            <a:ext cx="950556" cy="1233418"/>
          </a:xfrm>
          <a:prstGeom prst="rect">
            <a:avLst/>
          </a:prstGeom>
          <a:solidFill>
            <a:srgbClr val="CC0000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2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FINITE STATE MACHINE</a:t>
            </a:r>
            <a:endParaRPr lang="zh-CN" altLang="en-US" sz="12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3" name="直接连接符 262"/>
          <p:cNvCxnSpPr/>
          <p:nvPr/>
        </p:nvCxnSpPr>
        <p:spPr bwMode="auto">
          <a:xfrm rot="10800000">
            <a:off x="3366482" y="3988800"/>
            <a:ext cx="1726" cy="84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4" name="直接连接符 263"/>
          <p:cNvCxnSpPr/>
          <p:nvPr/>
        </p:nvCxnSpPr>
        <p:spPr bwMode="auto">
          <a:xfrm rot="16200000">
            <a:off x="4041234" y="3321927"/>
            <a:ext cx="1726" cy="13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组合 7"/>
          <p:cNvGrpSpPr/>
          <p:nvPr/>
        </p:nvGrpSpPr>
        <p:grpSpPr>
          <a:xfrm>
            <a:off x="4067944" y="4941168"/>
            <a:ext cx="695029" cy="318229"/>
            <a:chOff x="4067944" y="4941168"/>
            <a:chExt cx="695029" cy="318229"/>
          </a:xfrm>
        </p:grpSpPr>
        <p:grpSp>
          <p:nvGrpSpPr>
            <p:cNvPr id="360" name="组合 359"/>
            <p:cNvGrpSpPr/>
            <p:nvPr/>
          </p:nvGrpSpPr>
          <p:grpSpPr>
            <a:xfrm>
              <a:off x="4349249" y="4941168"/>
              <a:ext cx="360039" cy="119168"/>
              <a:chOff x="5292080" y="3452075"/>
              <a:chExt cx="360039" cy="119168"/>
            </a:xfrm>
          </p:grpSpPr>
          <p:sp>
            <p:nvSpPr>
              <p:cNvPr id="361" name="等腰三角形 360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2" name="直接连接符 361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3" name="文本框 362"/>
            <p:cNvSpPr txBox="1"/>
            <p:nvPr/>
          </p:nvSpPr>
          <p:spPr>
            <a:xfrm>
              <a:off x="4067944" y="5013176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RUN</a:t>
              </a:r>
              <a:endParaRPr lang="zh-CN" altLang="en-US" sz="1000" baseline="0" dirty="0"/>
            </a:p>
          </p:txBody>
        </p:sp>
      </p:grpSp>
      <p:cxnSp>
        <p:nvCxnSpPr>
          <p:cNvPr id="262" name="直接连接符 261"/>
          <p:cNvCxnSpPr/>
          <p:nvPr/>
        </p:nvCxnSpPr>
        <p:spPr bwMode="auto">
          <a:xfrm rot="16200000">
            <a:off x="2464347" y="3913064"/>
            <a:ext cx="1726" cy="1814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矩形 106"/>
          <p:cNvSpPr/>
          <p:nvPr/>
        </p:nvSpPr>
        <p:spPr bwMode="auto">
          <a:xfrm>
            <a:off x="880175" y="4712264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IR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>
            <a:off x="7530770" y="1088792"/>
            <a:ext cx="7582" cy="468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9" name="组合 408"/>
          <p:cNvGrpSpPr/>
          <p:nvPr/>
        </p:nvGrpSpPr>
        <p:grpSpPr>
          <a:xfrm>
            <a:off x="7462553" y="1111864"/>
            <a:ext cx="396344" cy="215444"/>
            <a:chOff x="7272000" y="2565484"/>
            <a:chExt cx="396344" cy="215444"/>
          </a:xfrm>
        </p:grpSpPr>
        <p:cxnSp>
          <p:nvCxnSpPr>
            <p:cNvPr id="410" name="直接连接符 40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1" name="文本框 41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59" name="直接连接符 58"/>
          <p:cNvCxnSpPr/>
          <p:nvPr/>
        </p:nvCxnSpPr>
        <p:spPr bwMode="auto">
          <a:xfrm flipV="1">
            <a:off x="7534561" y="4676296"/>
            <a:ext cx="0" cy="32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" name="等腰三角形 209"/>
          <p:cNvSpPr/>
          <p:nvPr/>
        </p:nvSpPr>
        <p:spPr bwMode="auto">
          <a:xfrm rot="5400000">
            <a:off x="7325518" y="4995394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208" name="直接连接符 207"/>
          <p:cNvCxnSpPr/>
          <p:nvPr/>
        </p:nvCxnSpPr>
        <p:spPr bwMode="auto">
          <a:xfrm>
            <a:off x="7533698" y="5144344"/>
            <a:ext cx="1726" cy="14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等腰三角形 57"/>
          <p:cNvSpPr/>
          <p:nvPr/>
        </p:nvSpPr>
        <p:spPr bwMode="auto">
          <a:xfrm flipV="1">
            <a:off x="7444077" y="5000296"/>
            <a:ext cx="180969" cy="148657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274" name="组合 273"/>
          <p:cNvGrpSpPr/>
          <p:nvPr/>
        </p:nvGrpSpPr>
        <p:grpSpPr>
          <a:xfrm>
            <a:off x="7462553" y="4712844"/>
            <a:ext cx="396344" cy="215444"/>
            <a:chOff x="7272000" y="2565484"/>
            <a:chExt cx="396344" cy="215444"/>
          </a:xfrm>
        </p:grpSpPr>
        <p:cxnSp>
          <p:nvCxnSpPr>
            <p:cNvPr id="275" name="直接连接符 274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6" name="文本框 275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06" name="文本框 305"/>
          <p:cNvSpPr txBox="1"/>
          <p:nvPr/>
        </p:nvSpPr>
        <p:spPr>
          <a:xfrm>
            <a:off x="7695313" y="4951513"/>
            <a:ext cx="83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 err="1"/>
              <a:t>GateALU</a:t>
            </a:r>
            <a:endParaRPr lang="zh-CN" altLang="en-US" sz="1000" baseline="0" dirty="0"/>
          </a:p>
        </p:txBody>
      </p:sp>
      <p:cxnSp>
        <p:nvCxnSpPr>
          <p:cNvPr id="211" name="直接连接符 210"/>
          <p:cNvCxnSpPr/>
          <p:nvPr/>
        </p:nvCxnSpPr>
        <p:spPr bwMode="auto">
          <a:xfrm rot="5400000">
            <a:off x="6526537" y="4277233"/>
            <a:ext cx="0" cy="158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矩形 111"/>
          <p:cNvSpPr/>
          <p:nvPr/>
        </p:nvSpPr>
        <p:spPr bwMode="auto">
          <a:xfrm>
            <a:off x="3544471" y="4712288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72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100" b="1" baseline="0" dirty="0">
                <a:latin typeface="Arial" charset="0"/>
              </a:rPr>
              <a:t>LOGIC</a:t>
            </a:r>
            <a:endParaRPr kumimoji="0" lang="zh-CN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5" name="直接连接符 204"/>
          <p:cNvCxnSpPr/>
          <p:nvPr/>
        </p:nvCxnSpPr>
        <p:spPr bwMode="auto">
          <a:xfrm flipV="1">
            <a:off x="3882469" y="4919128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8" name="组合 327"/>
          <p:cNvGrpSpPr/>
          <p:nvPr/>
        </p:nvGrpSpPr>
        <p:grpSpPr>
          <a:xfrm>
            <a:off x="3813474" y="5000876"/>
            <a:ext cx="396344" cy="215444"/>
            <a:chOff x="7272000" y="2565484"/>
            <a:chExt cx="396344" cy="215444"/>
          </a:xfrm>
        </p:grpSpPr>
        <p:cxnSp>
          <p:nvCxnSpPr>
            <p:cNvPr id="329" name="直接连接符 328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0" name="文本框 329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sp>
        <p:nvSpPr>
          <p:cNvPr id="379" name="Rectangle 2"/>
          <p:cNvSpPr txBox="1">
            <a:spLocks noChangeArrowheads="1"/>
          </p:cNvSpPr>
          <p:nvPr/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altLang="zh-CN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LC-3  Data Path After Load/Store Instruction</a:t>
            </a:r>
          </a:p>
        </p:txBody>
      </p:sp>
      <p:sp>
        <p:nvSpPr>
          <p:cNvPr id="10" name="等腰三角形 9"/>
          <p:cNvSpPr/>
          <p:nvPr/>
        </p:nvSpPr>
        <p:spPr bwMode="auto">
          <a:xfrm flipV="1">
            <a:off x="7391088" y="4289586"/>
            <a:ext cx="199657" cy="13936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86742" y="4280216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A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19344" y="4289554"/>
            <a:ext cx="102592" cy="1846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</a:rPr>
              <a:t>B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7390425" y="4298836"/>
            <a:ext cx="99828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接连接符 23"/>
          <p:cNvCxnSpPr/>
          <p:nvPr/>
        </p:nvCxnSpPr>
        <p:spPr bwMode="auto">
          <a:xfrm flipH="1">
            <a:off x="7497834" y="4298836"/>
            <a:ext cx="92793" cy="1393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2" name="等腰三角形 221"/>
          <p:cNvSpPr/>
          <p:nvPr/>
        </p:nvSpPr>
        <p:spPr bwMode="auto">
          <a:xfrm rot="5400000">
            <a:off x="6965478" y="4370395"/>
            <a:ext cx="119168" cy="133129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7059361" y="1543912"/>
            <a:ext cx="950400" cy="120990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40" name="直接连接符 39"/>
          <p:cNvCxnSpPr/>
          <p:nvPr/>
        </p:nvCxnSpPr>
        <p:spPr bwMode="auto">
          <a:xfrm>
            <a:off x="7866941" y="2768136"/>
            <a:ext cx="1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" name="组合 160"/>
          <p:cNvGrpSpPr/>
          <p:nvPr/>
        </p:nvGrpSpPr>
        <p:grpSpPr>
          <a:xfrm>
            <a:off x="7786289" y="3056080"/>
            <a:ext cx="396344" cy="215444"/>
            <a:chOff x="7272000" y="2565484"/>
            <a:chExt cx="396344" cy="215444"/>
          </a:xfrm>
        </p:grpSpPr>
        <p:cxnSp>
          <p:nvCxnSpPr>
            <p:cNvPr id="114" name="直接连接符 113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5" name="文本框 114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grpSp>
        <p:nvGrpSpPr>
          <p:cNvPr id="229" name="组合 228"/>
          <p:cNvGrpSpPr/>
          <p:nvPr/>
        </p:nvGrpSpPr>
        <p:grpSpPr>
          <a:xfrm>
            <a:off x="6703212" y="2153305"/>
            <a:ext cx="360039" cy="119168"/>
            <a:chOff x="5292080" y="3452075"/>
            <a:chExt cx="360039" cy="119168"/>
          </a:xfrm>
        </p:grpSpPr>
        <p:sp>
          <p:nvSpPr>
            <p:cNvPr id="230" name="等腰三角形 229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1" name="直接连接符 230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2" name="组合 231"/>
          <p:cNvGrpSpPr/>
          <p:nvPr/>
        </p:nvGrpSpPr>
        <p:grpSpPr>
          <a:xfrm>
            <a:off x="6703212" y="1615920"/>
            <a:ext cx="360039" cy="119168"/>
            <a:chOff x="5292080" y="3452075"/>
            <a:chExt cx="360039" cy="119168"/>
          </a:xfrm>
        </p:grpSpPr>
        <p:sp>
          <p:nvSpPr>
            <p:cNvPr id="233" name="等腰三角形 23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4" name="直接连接符 23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组合 234"/>
          <p:cNvGrpSpPr/>
          <p:nvPr/>
        </p:nvGrpSpPr>
        <p:grpSpPr>
          <a:xfrm flipH="1">
            <a:off x="8019245" y="2552024"/>
            <a:ext cx="360039" cy="119168"/>
            <a:chOff x="5292080" y="3452075"/>
            <a:chExt cx="360039" cy="119168"/>
          </a:xfrm>
        </p:grpSpPr>
        <p:sp>
          <p:nvSpPr>
            <p:cNvPr id="236" name="等腰三角形 235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37" name="直接连接符 236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1" name="文本框 290"/>
          <p:cNvSpPr txBox="1"/>
          <p:nvPr/>
        </p:nvSpPr>
        <p:spPr>
          <a:xfrm>
            <a:off x="6382433" y="1572499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DR</a:t>
            </a:r>
            <a:endParaRPr lang="zh-CN" altLang="en-US" sz="1000" baseline="0" dirty="0"/>
          </a:p>
        </p:txBody>
      </p:sp>
      <p:sp>
        <p:nvSpPr>
          <p:cNvPr id="292" name="文本框 291"/>
          <p:cNvSpPr txBox="1"/>
          <p:nvPr/>
        </p:nvSpPr>
        <p:spPr>
          <a:xfrm>
            <a:off x="6094401" y="2089779"/>
            <a:ext cx="695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LD.REG</a:t>
            </a:r>
            <a:endParaRPr lang="zh-CN" altLang="en-US" sz="1000" baseline="0" dirty="0"/>
          </a:p>
        </p:txBody>
      </p:sp>
      <p:sp>
        <p:nvSpPr>
          <p:cNvPr id="296" name="文本框 295"/>
          <p:cNvSpPr txBox="1"/>
          <p:nvPr/>
        </p:nvSpPr>
        <p:spPr>
          <a:xfrm>
            <a:off x="7282873" y="1705103"/>
            <a:ext cx="580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baseline="0" dirty="0"/>
              <a:t>REG FILE</a:t>
            </a:r>
            <a:endParaRPr lang="zh-CN" altLang="en-US" sz="1200" b="1" baseline="0" dirty="0"/>
          </a:p>
        </p:txBody>
      </p:sp>
      <p:sp>
        <p:nvSpPr>
          <p:cNvPr id="297" name="文本框 296"/>
          <p:cNvSpPr txBox="1"/>
          <p:nvPr/>
        </p:nvSpPr>
        <p:spPr>
          <a:xfrm>
            <a:off x="7606569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sp>
        <p:nvSpPr>
          <p:cNvPr id="298" name="文本框 297"/>
          <p:cNvSpPr txBox="1"/>
          <p:nvPr/>
        </p:nvSpPr>
        <p:spPr>
          <a:xfrm>
            <a:off x="7078792" y="2408008"/>
            <a:ext cx="527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SR2</a:t>
            </a:r>
          </a:p>
          <a:p>
            <a:r>
              <a:rPr lang="en-US" altLang="zh-CN" sz="1000" baseline="0" dirty="0"/>
              <a:t>OUT</a:t>
            </a:r>
            <a:endParaRPr lang="zh-CN" altLang="en-US" sz="1000" baseline="0" dirty="0"/>
          </a:p>
        </p:txBody>
      </p:sp>
      <p:grpSp>
        <p:nvGrpSpPr>
          <p:cNvPr id="349" name="组合 348"/>
          <p:cNvGrpSpPr/>
          <p:nvPr/>
        </p:nvGrpSpPr>
        <p:grpSpPr>
          <a:xfrm>
            <a:off x="8110665" y="2557773"/>
            <a:ext cx="360000" cy="221857"/>
            <a:chOff x="5898218" y="3494595"/>
            <a:chExt cx="360000" cy="221857"/>
          </a:xfrm>
        </p:grpSpPr>
        <p:cxnSp>
          <p:nvCxnSpPr>
            <p:cNvPr id="350" name="直接连接符 349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1" name="文本框 350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grpSp>
        <p:nvGrpSpPr>
          <p:cNvPr id="352" name="组合 351"/>
          <p:cNvGrpSpPr/>
          <p:nvPr/>
        </p:nvGrpSpPr>
        <p:grpSpPr>
          <a:xfrm>
            <a:off x="6695955" y="1625004"/>
            <a:ext cx="360000" cy="221857"/>
            <a:chOff x="5898218" y="3494595"/>
            <a:chExt cx="360000" cy="221857"/>
          </a:xfrm>
        </p:grpSpPr>
        <p:cxnSp>
          <p:nvCxnSpPr>
            <p:cNvPr id="353" name="直接连接符 35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4" name="文本框 35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</p:grpSp>
      <p:sp>
        <p:nvSpPr>
          <p:cNvPr id="294" name="文本框 293"/>
          <p:cNvSpPr txBox="1"/>
          <p:nvPr/>
        </p:nvSpPr>
        <p:spPr>
          <a:xfrm>
            <a:off x="8326649" y="2480016"/>
            <a:ext cx="441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aseline="0" dirty="0"/>
              <a:t>SR1</a:t>
            </a:r>
            <a:endParaRPr lang="zh-CN" altLang="en-US" sz="1000" baseline="0" dirty="0"/>
          </a:p>
        </p:txBody>
      </p:sp>
      <p:sp>
        <p:nvSpPr>
          <p:cNvPr id="28" name="流程图: 手动操作 27"/>
          <p:cNvSpPr/>
          <p:nvPr/>
        </p:nvSpPr>
        <p:spPr bwMode="auto">
          <a:xfrm>
            <a:off x="6742473" y="3892235"/>
            <a:ext cx="684016" cy="184837"/>
          </a:xfrm>
          <a:prstGeom prst="flowChartManualOperation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b="1" baseline="0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SR2MUX</a:t>
            </a:r>
            <a:endParaRPr kumimoji="0" lang="zh-CN" altLang="en-US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>
            <a:off x="7172232" y="4064192"/>
            <a:ext cx="2289" cy="24262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9" name="组合 298"/>
          <p:cNvGrpSpPr/>
          <p:nvPr/>
        </p:nvGrpSpPr>
        <p:grpSpPr>
          <a:xfrm>
            <a:off x="7091627" y="4017787"/>
            <a:ext cx="396344" cy="215444"/>
            <a:chOff x="7272000" y="2565484"/>
            <a:chExt cx="396344" cy="215444"/>
          </a:xfrm>
        </p:grpSpPr>
        <p:cxnSp>
          <p:nvCxnSpPr>
            <p:cNvPr id="300" name="直接连接符 29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文本框 30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35" name="直接连接符 34"/>
          <p:cNvCxnSpPr/>
          <p:nvPr/>
        </p:nvCxnSpPr>
        <p:spPr bwMode="auto">
          <a:xfrm>
            <a:off x="7866941" y="3613228"/>
            <a:ext cx="1" cy="68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椭圆 123"/>
          <p:cNvSpPr/>
          <p:nvPr/>
        </p:nvSpPr>
        <p:spPr bwMode="auto">
          <a:xfrm>
            <a:off x="7839281" y="3562247"/>
            <a:ext cx="55320" cy="488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42" name="组合 341"/>
          <p:cNvGrpSpPr/>
          <p:nvPr/>
        </p:nvGrpSpPr>
        <p:grpSpPr>
          <a:xfrm>
            <a:off x="6340499" y="3697739"/>
            <a:ext cx="360000" cy="221857"/>
            <a:chOff x="5898218" y="3494595"/>
            <a:chExt cx="360000" cy="221857"/>
          </a:xfrm>
        </p:grpSpPr>
        <p:sp>
          <p:nvSpPr>
            <p:cNvPr id="304" name="文本框 303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cxnSp>
          <p:nvCxnSpPr>
            <p:cNvPr id="303" name="直接连接符 302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5" name="直接连接符 174"/>
          <p:cNvCxnSpPr/>
          <p:nvPr/>
        </p:nvCxnSpPr>
        <p:spPr bwMode="auto">
          <a:xfrm>
            <a:off x="6956208" y="3740176"/>
            <a:ext cx="2289" cy="1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直接连接符 206"/>
          <p:cNvCxnSpPr/>
          <p:nvPr/>
        </p:nvCxnSpPr>
        <p:spPr bwMode="auto">
          <a:xfrm rot="16200000">
            <a:off x="4408514" y="4021887"/>
            <a:ext cx="1726" cy="6624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直接连接符 199"/>
          <p:cNvCxnSpPr/>
          <p:nvPr/>
        </p:nvCxnSpPr>
        <p:spPr bwMode="auto">
          <a:xfrm rot="16200000">
            <a:off x="5086281" y="1859144"/>
            <a:ext cx="1726" cy="378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9" name="矩形 148"/>
          <p:cNvSpPr/>
          <p:nvPr/>
        </p:nvSpPr>
        <p:spPr bwMode="auto">
          <a:xfrm>
            <a:off x="1733276" y="4424232"/>
            <a:ext cx="677722" cy="2160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b="1" baseline="0" dirty="0">
                <a:latin typeface="Arial" charset="0"/>
              </a:rPr>
              <a:t>SEXT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9" name="直接连接符 198"/>
          <p:cNvCxnSpPr/>
          <p:nvPr/>
        </p:nvCxnSpPr>
        <p:spPr bwMode="auto">
          <a:xfrm rot="10800000">
            <a:off x="3214082" y="3740160"/>
            <a:ext cx="1726" cy="792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9" name="文本框 268"/>
          <p:cNvSpPr txBox="1"/>
          <p:nvPr/>
        </p:nvSpPr>
        <p:spPr>
          <a:xfrm>
            <a:off x="1197857" y="4291249"/>
            <a:ext cx="610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baseline="0" dirty="0"/>
              <a:t>[4:0]</a:t>
            </a:r>
            <a:endParaRPr lang="zh-CN" altLang="en-US" sz="1200" b="1" baseline="0" dirty="0"/>
          </a:p>
        </p:txBody>
      </p:sp>
      <p:cxnSp>
        <p:nvCxnSpPr>
          <p:cNvPr id="247" name="直接连接符 246"/>
          <p:cNvCxnSpPr/>
          <p:nvPr/>
        </p:nvCxnSpPr>
        <p:spPr bwMode="auto">
          <a:xfrm rot="16200000">
            <a:off x="1477431" y="4280232"/>
            <a:ext cx="1726" cy="50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8" name="直接连接符 197"/>
          <p:cNvCxnSpPr/>
          <p:nvPr/>
        </p:nvCxnSpPr>
        <p:spPr bwMode="auto">
          <a:xfrm rot="16200000">
            <a:off x="2822531" y="4130832"/>
            <a:ext cx="1726" cy="802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6" name="组合 375"/>
          <p:cNvGrpSpPr/>
          <p:nvPr/>
        </p:nvGrpSpPr>
        <p:grpSpPr>
          <a:xfrm>
            <a:off x="6258090" y="4397737"/>
            <a:ext cx="360000" cy="221857"/>
            <a:chOff x="5898218" y="3494595"/>
            <a:chExt cx="360000" cy="221857"/>
          </a:xfrm>
        </p:grpSpPr>
        <p:cxnSp>
          <p:nvCxnSpPr>
            <p:cNvPr id="377" name="直接连接符 376"/>
            <p:cNvCxnSpPr/>
            <p:nvPr/>
          </p:nvCxnSpPr>
          <p:spPr bwMode="auto">
            <a:xfrm flipH="1">
              <a:off x="5959620" y="3494595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8" name="文本框 377"/>
            <p:cNvSpPr txBox="1"/>
            <p:nvPr/>
          </p:nvSpPr>
          <p:spPr>
            <a:xfrm>
              <a:off x="5898218" y="3501008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83425" y="4218423"/>
            <a:ext cx="394752" cy="277817"/>
            <a:chOff x="2731971" y="4365104"/>
            <a:chExt cx="327861" cy="216000"/>
          </a:xfrm>
        </p:grpSpPr>
        <p:sp>
          <p:nvSpPr>
            <p:cNvPr id="108" name="矩形 107"/>
            <p:cNvSpPr/>
            <p:nvPr/>
          </p:nvSpPr>
          <p:spPr bwMode="auto">
            <a:xfrm>
              <a:off x="2731971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N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2839983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Z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0" name="矩形 109"/>
            <p:cNvSpPr/>
            <p:nvPr/>
          </p:nvSpPr>
          <p:spPr bwMode="auto">
            <a:xfrm>
              <a:off x="2947995" y="4365104"/>
              <a:ext cx="111837" cy="2160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rPr>
                <a:t>P</a:t>
              </a:r>
              <a:endParaRPr kumimoji="0" lang="zh-CN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cxnSp>
        <p:nvCxnSpPr>
          <p:cNvPr id="206" name="直接连接符 205"/>
          <p:cNvCxnSpPr/>
          <p:nvPr/>
        </p:nvCxnSpPr>
        <p:spPr bwMode="auto">
          <a:xfrm flipV="1">
            <a:off x="3883332" y="4472728"/>
            <a:ext cx="0" cy="2448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8" name="组合 217"/>
          <p:cNvGrpSpPr/>
          <p:nvPr/>
        </p:nvGrpSpPr>
        <p:grpSpPr>
          <a:xfrm>
            <a:off x="5734361" y="4224976"/>
            <a:ext cx="360039" cy="119168"/>
            <a:chOff x="5292080" y="3452075"/>
            <a:chExt cx="360039" cy="119168"/>
          </a:xfrm>
        </p:grpSpPr>
        <p:sp>
          <p:nvSpPr>
            <p:cNvPr id="219" name="等腰三角形 218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0" name="直接连接符 219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3" name="直接连接符 222"/>
          <p:cNvCxnSpPr/>
          <p:nvPr/>
        </p:nvCxnSpPr>
        <p:spPr bwMode="auto">
          <a:xfrm rot="5400000">
            <a:off x="6346497" y="3832234"/>
            <a:ext cx="0" cy="12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4" name="组合 223"/>
          <p:cNvGrpSpPr/>
          <p:nvPr/>
        </p:nvGrpSpPr>
        <p:grpSpPr>
          <a:xfrm>
            <a:off x="5734361" y="4529776"/>
            <a:ext cx="360039" cy="119168"/>
            <a:chOff x="5292080" y="3452075"/>
            <a:chExt cx="360039" cy="119168"/>
          </a:xfrm>
        </p:grpSpPr>
        <p:sp>
          <p:nvSpPr>
            <p:cNvPr id="225" name="等腰三角形 224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26" name="直接连接符 225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组合 8"/>
          <p:cNvGrpSpPr/>
          <p:nvPr/>
        </p:nvGrpSpPr>
        <p:grpSpPr>
          <a:xfrm>
            <a:off x="3707904" y="3717032"/>
            <a:ext cx="695029" cy="504055"/>
            <a:chOff x="3707904" y="3717032"/>
            <a:chExt cx="695029" cy="504055"/>
          </a:xfrm>
        </p:grpSpPr>
        <p:grpSp>
          <p:nvGrpSpPr>
            <p:cNvPr id="359" name="组合 358"/>
            <p:cNvGrpSpPr/>
            <p:nvPr/>
          </p:nvGrpSpPr>
          <p:grpSpPr>
            <a:xfrm rot="5400000" flipV="1">
              <a:off x="3684324" y="3981484"/>
              <a:ext cx="360039" cy="119168"/>
              <a:chOff x="5292080" y="3452075"/>
              <a:chExt cx="360039" cy="119168"/>
            </a:xfrm>
          </p:grpSpPr>
          <p:sp>
            <p:nvSpPr>
              <p:cNvPr id="368" name="等腰三角形 367"/>
              <p:cNvSpPr/>
              <p:nvPr/>
            </p:nvSpPr>
            <p:spPr bwMode="auto">
              <a:xfrm rot="5400000">
                <a:off x="5525971" y="3445094"/>
                <a:ext cx="119168" cy="133129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18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  <p:cxnSp>
            <p:nvCxnSpPr>
              <p:cNvPr id="369" name="直接连接符 368"/>
              <p:cNvCxnSpPr/>
              <p:nvPr/>
            </p:nvCxnSpPr>
            <p:spPr bwMode="auto">
              <a:xfrm rot="5400000">
                <a:off x="5405536" y="3405478"/>
                <a:ext cx="0" cy="22691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70" name="文本框 369"/>
            <p:cNvSpPr txBox="1"/>
            <p:nvPr/>
          </p:nvSpPr>
          <p:spPr>
            <a:xfrm>
              <a:off x="3707904" y="3717032"/>
              <a:ext cx="695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baseline="0" dirty="0"/>
                <a:t>LD.CC</a:t>
              </a:r>
              <a:endParaRPr lang="zh-CN" altLang="en-US" sz="1000" baseline="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98465" y="3920177"/>
            <a:ext cx="1105129" cy="119168"/>
            <a:chOff x="5698465" y="3920177"/>
            <a:chExt cx="1105129" cy="119168"/>
          </a:xfrm>
        </p:grpSpPr>
        <p:cxnSp>
          <p:nvCxnSpPr>
            <p:cNvPr id="88" name="直接连接符 87"/>
            <p:cNvCxnSpPr/>
            <p:nvPr/>
          </p:nvCxnSpPr>
          <p:spPr bwMode="auto">
            <a:xfrm rot="5400000">
              <a:off x="6184465" y="3501035"/>
              <a:ext cx="0" cy="972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等腰三角形 86"/>
            <p:cNvSpPr/>
            <p:nvPr/>
          </p:nvSpPr>
          <p:spPr bwMode="auto">
            <a:xfrm rot="5400000">
              <a:off x="6677446" y="3913196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212" name="组合 211"/>
          <p:cNvGrpSpPr/>
          <p:nvPr/>
        </p:nvGrpSpPr>
        <p:grpSpPr>
          <a:xfrm>
            <a:off x="5734361" y="4072576"/>
            <a:ext cx="360039" cy="119168"/>
            <a:chOff x="5292080" y="3452075"/>
            <a:chExt cx="360039" cy="119168"/>
          </a:xfrm>
        </p:grpSpPr>
        <p:sp>
          <p:nvSpPr>
            <p:cNvPr id="213" name="等腰三角形 212"/>
            <p:cNvSpPr/>
            <p:nvPr/>
          </p:nvSpPr>
          <p:spPr bwMode="auto">
            <a:xfrm rot="5400000">
              <a:off x="5525971" y="3445094"/>
              <a:ext cx="119168" cy="133129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214" name="直接连接符 213"/>
            <p:cNvCxnSpPr/>
            <p:nvPr/>
          </p:nvCxnSpPr>
          <p:spPr bwMode="auto">
            <a:xfrm rot="5400000">
              <a:off x="5405536" y="3405478"/>
              <a:ext cx="0" cy="22691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2" name="直接连接符 451"/>
          <p:cNvCxnSpPr>
            <a:cxnSpLocks/>
          </p:cNvCxnSpPr>
          <p:nvPr/>
        </p:nvCxnSpPr>
        <p:spPr bwMode="auto">
          <a:xfrm flipH="1">
            <a:off x="1221015" y="4514400"/>
            <a:ext cx="2297" cy="187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5" name="文本框 354"/>
          <p:cNvSpPr txBox="1"/>
          <p:nvPr/>
        </p:nvSpPr>
        <p:spPr>
          <a:xfrm>
            <a:off x="6122062" y="4190891"/>
            <a:ext cx="8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ADD/AND</a:t>
            </a:r>
            <a:endParaRPr lang="zh-CN" altLang="en-US" sz="1000" b="1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" name="直接连接符 142"/>
          <p:cNvCxnSpPr/>
          <p:nvPr/>
        </p:nvCxnSpPr>
        <p:spPr bwMode="auto">
          <a:xfrm flipV="1">
            <a:off x="2421993" y="2048040"/>
            <a:ext cx="1726" cy="360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9" name="组合 318"/>
          <p:cNvGrpSpPr/>
          <p:nvPr/>
        </p:nvGrpSpPr>
        <p:grpSpPr>
          <a:xfrm>
            <a:off x="2350548" y="2176846"/>
            <a:ext cx="396344" cy="215444"/>
            <a:chOff x="7272000" y="2565484"/>
            <a:chExt cx="396344" cy="215444"/>
          </a:xfrm>
        </p:grpSpPr>
        <p:cxnSp>
          <p:nvCxnSpPr>
            <p:cNvPr id="320" name="直接连接符 319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1" name="文本框 320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  <p:cxnSp>
        <p:nvCxnSpPr>
          <p:cNvPr id="265" name="直接连接符 264"/>
          <p:cNvCxnSpPr/>
          <p:nvPr/>
        </p:nvCxnSpPr>
        <p:spPr bwMode="auto">
          <a:xfrm>
            <a:off x="2258637" y="1111864"/>
            <a:ext cx="1726" cy="3240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0" name="组合 49"/>
          <p:cNvGrpSpPr/>
          <p:nvPr/>
        </p:nvGrpSpPr>
        <p:grpSpPr>
          <a:xfrm>
            <a:off x="2169016" y="1429908"/>
            <a:ext cx="180969" cy="402036"/>
            <a:chOff x="2185214" y="1412776"/>
            <a:chExt cx="180969" cy="402036"/>
          </a:xfrm>
        </p:grpSpPr>
        <p:sp>
          <p:nvSpPr>
            <p:cNvPr id="47" name="等腰三角形 46"/>
            <p:cNvSpPr/>
            <p:nvPr/>
          </p:nvSpPr>
          <p:spPr bwMode="auto">
            <a:xfrm>
              <a:off x="2185214" y="1412776"/>
              <a:ext cx="180969" cy="148657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2275698" y="1561433"/>
              <a:ext cx="0" cy="2533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2" name="组合 411"/>
          <p:cNvGrpSpPr/>
          <p:nvPr/>
        </p:nvGrpSpPr>
        <p:grpSpPr>
          <a:xfrm>
            <a:off x="2174743" y="1170445"/>
            <a:ext cx="396344" cy="215444"/>
            <a:chOff x="7272000" y="2565484"/>
            <a:chExt cx="396344" cy="215444"/>
          </a:xfrm>
        </p:grpSpPr>
        <p:cxnSp>
          <p:nvCxnSpPr>
            <p:cNvPr id="413" name="直接连接符 412"/>
            <p:cNvCxnSpPr/>
            <p:nvPr/>
          </p:nvCxnSpPr>
          <p:spPr bwMode="auto">
            <a:xfrm flipH="1">
              <a:off x="7272000" y="2626896"/>
              <a:ext cx="144000" cy="108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4" name="文本框 413"/>
            <p:cNvSpPr txBox="1"/>
            <p:nvPr/>
          </p:nvSpPr>
          <p:spPr>
            <a:xfrm>
              <a:off x="7308344" y="2565484"/>
              <a:ext cx="360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039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3645F5-D573-4DB4-A689-19E0A28251A8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EA6FBC-31A5-461C-9A68-BB8169FC91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Today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We are going to learn how to: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Used to alter the sequence of instructions (by changing the Program Counter)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1835696" y="2673809"/>
          <a:ext cx="5352256" cy="3754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CorelDRAW" r:id="rId4" imgW="5743575" imgH="4029075" progId="CorelDRAW.Graphic.9">
                  <p:embed/>
                </p:oleObj>
              </mc:Choice>
              <mc:Fallback>
                <p:oleObj name="CorelDRAW" r:id="rId4" imgW="5743575" imgH="4029075" progId="CorelDRAW.Graphic.9">
                  <p:embed/>
                  <p:pic>
                    <p:nvPicPr>
                      <p:cNvPr id="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673809"/>
                        <a:ext cx="5352256" cy="3754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 bwMode="auto">
          <a:xfrm>
            <a:off x="2666999" y="5427321"/>
            <a:ext cx="3701459" cy="1001112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CD847CD-3A84-4244-8A25-695199C38716}"/>
              </a:ext>
            </a:extLst>
          </p:cNvPr>
          <p:cNvGrpSpPr/>
          <p:nvPr/>
        </p:nvGrpSpPr>
        <p:grpSpPr>
          <a:xfrm rot="16200000">
            <a:off x="6262811" y="-1998928"/>
            <a:ext cx="569421" cy="4942139"/>
            <a:chOff x="7543800" y="1143000"/>
            <a:chExt cx="813273" cy="5257800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909A08DE-FFA4-4D18-A5DC-7926DFFB5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9050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2C5CDCC-C194-4B6B-856E-18FD199EA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1013" y="27432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7612F04B-1D4D-48CA-965F-5F1A793DA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35814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52EC5AF1-659B-4B7E-B97D-1FC8269D0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6563" y="44196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4B85D9F-7C01-4991-924E-C1E367D53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0850" y="5257800"/>
              <a:ext cx="0" cy="3810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42C28447-D47C-483A-98E3-CA9B9E21D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8" y="31377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EA</a:t>
              </a: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AC3C823F-1F63-4802-A77D-29BCD7585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39759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OP</a:t>
              </a: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4FCD24E3-0624-4207-8215-7DAADED30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48141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EX</a:t>
              </a:r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35DD780D-8E3D-40B7-A4E8-FB53426B1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6096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2C89ED00-8B05-44F6-8A6F-297651D740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3800" y="64008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2DC6E25C-3820-4188-AD1A-67289C2189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1143000"/>
              <a:ext cx="0" cy="5257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C2B76F26-AEBC-4154-BBEF-56FB58CF7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1143000"/>
              <a:ext cx="5334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25CABBA1-3307-4A0C-BE9C-AB63057A9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200" y="1143000"/>
              <a:ext cx="0" cy="3048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FACC10C4-D07C-46EA-8D71-E3AFEC56C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5652372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S</a:t>
              </a: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94AEB6E9-9BA1-48A0-A1A8-47AB67915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1461372"/>
              <a:ext cx="480169" cy="43958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F</a:t>
              </a:r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DBD529B4-E16B-4B19-BBA2-3DFF534D6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897194" y="2299573"/>
              <a:ext cx="480169" cy="439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336699"/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 charset="0"/>
                  <a:ea typeface="黑体"/>
                  <a:cs typeface="+mn-cs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5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136986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1276899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41790" y="192392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7CA1ABF6-512F-4E23-8BED-97B5C3960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171895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B6DB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LC-3 Control Instructions Overview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B90F23FD-87CF-4514-9F1B-7A22DB09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078929"/>
            <a:ext cx="611764" cy="624357"/>
          </a:xfrm>
          <a:prstGeom prst="rect">
            <a:avLst/>
          </a:prstGeom>
          <a:solidFill>
            <a:srgbClr val="4B6DB2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D063DF9-A08E-4271-8E45-8D82510F001A}"/>
              </a:ext>
            </a:extLst>
          </p:cNvPr>
          <p:cNvCxnSpPr/>
          <p:nvPr/>
        </p:nvCxnSpPr>
        <p:spPr>
          <a:xfrm>
            <a:off x="441790" y="2725950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7">
            <a:extLst>
              <a:ext uri="{FF2B5EF4-FFF2-40B4-BE49-F238E27FC236}">
                <a16:creationId xmlns:a16="http://schemas.microsoft.com/office/drawing/2014/main" id="{992D6025-C1FE-4145-818B-1BAF735D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2880959"/>
            <a:ext cx="7418983" cy="7708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Conditional Branch Instruction and Loop Control Example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5492AE36-B4D1-4EC1-8F5F-D762EDC5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2954192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502130A7-98BD-4448-9D19-CC61B0CAC32A}"/>
              </a:ext>
            </a:extLst>
          </p:cNvPr>
          <p:cNvCxnSpPr/>
          <p:nvPr/>
        </p:nvCxnSpPr>
        <p:spPr>
          <a:xfrm>
            <a:off x="441790" y="3601213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7">
            <a:extLst>
              <a:ext uri="{FF2B5EF4-FFF2-40B4-BE49-F238E27FC236}">
                <a16:creationId xmlns:a16="http://schemas.microsoft.com/office/drawing/2014/main" id="{11AF7488-951F-44E9-95DD-D797BE05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3899757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Jump &amp; TRAP Instruction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2D153A1E-D5BA-47B5-AC4C-18C6BFB2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3806791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A91BA157-4AE6-4F73-B007-1B18D2FEB5BA}"/>
              </a:ext>
            </a:extLst>
          </p:cNvPr>
          <p:cNvCxnSpPr/>
          <p:nvPr/>
        </p:nvCxnSpPr>
        <p:spPr>
          <a:xfrm>
            <a:off x="441790" y="445381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7">
            <a:extLst>
              <a:ext uri="{FF2B5EF4-FFF2-40B4-BE49-F238E27FC236}">
                <a16:creationId xmlns:a16="http://schemas.microsoft.com/office/drawing/2014/main" id="{0D7DF76F-F355-46EB-91F2-3633C435B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444" y="4747153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82DD75B4-06C8-4C5A-BAAC-D44C2B0A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01" y="465418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7BA0EB1-A160-4151-9580-BE1F360F8F0F}"/>
              </a:ext>
            </a:extLst>
          </p:cNvPr>
          <p:cNvCxnSpPr/>
          <p:nvPr/>
        </p:nvCxnSpPr>
        <p:spPr>
          <a:xfrm>
            <a:off x="441790" y="5301208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H_Others_2">
            <a:extLst>
              <a:ext uri="{FF2B5EF4-FFF2-40B4-BE49-F238E27FC236}">
                <a16:creationId xmlns:a16="http://schemas.microsoft.com/office/drawing/2014/main" id="{69A31DFF-EB4B-46D0-BF99-3CFD38C055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823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E921E-7FD0-42CF-BD44-67E0E3B30614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2023/11/2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3D092-D68B-4393-8217-9C0DD0EC5A47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Control Instructions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66788"/>
            <a:ext cx="868680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Conditional Branch</a:t>
            </a:r>
            <a:endParaRPr lang="en-US" altLang="zh-CN" dirty="0">
              <a:ea typeface="宋体" panose="02010600030101010101" pitchFamily="2" charset="-122"/>
            </a:endParaRPr>
          </a:p>
          <a:p>
            <a:pPr marL="576263" lvl="1" indent="-234950"/>
            <a:r>
              <a:rPr lang="en-US" altLang="zh-CN" dirty="0"/>
              <a:t>branch is </a:t>
            </a:r>
            <a:r>
              <a:rPr lang="en-US" altLang="zh-CN" i="1" dirty="0"/>
              <a:t>taken</a:t>
            </a:r>
            <a:r>
              <a:rPr lang="en-US" altLang="zh-CN" dirty="0"/>
              <a:t> if a specified condition is true</a:t>
            </a:r>
          </a:p>
          <a:p>
            <a:pPr marL="1022350" lvl="2" indent="-222250"/>
            <a:r>
              <a:rPr lang="en-US" altLang="zh-CN" dirty="0"/>
              <a:t>signed offset is added to PC to yield new PC</a:t>
            </a:r>
          </a:p>
          <a:p>
            <a:pPr marL="576263" lvl="1" indent="-234950"/>
            <a:r>
              <a:rPr lang="en-US" altLang="zh-CN" dirty="0"/>
              <a:t>else, the branch is </a:t>
            </a:r>
            <a:r>
              <a:rPr lang="en-US" altLang="zh-CN" i="1" dirty="0"/>
              <a:t>not taken</a:t>
            </a:r>
            <a:endParaRPr lang="en-US" altLang="zh-CN" dirty="0"/>
          </a:p>
          <a:p>
            <a:pPr marL="1022350" lvl="2" indent="-222250"/>
            <a:r>
              <a:rPr lang="en-US" altLang="zh-CN" dirty="0"/>
              <a:t>PC is not changed, points to the next sequential instruction</a:t>
            </a:r>
          </a:p>
          <a:p>
            <a:pPr marL="0" indent="0">
              <a:lnSpc>
                <a:spcPct val="90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Unconditional Branch (or Jump)</a:t>
            </a:r>
            <a:endParaRPr lang="en-US" altLang="zh-CN" dirty="0">
              <a:ea typeface="宋体" panose="02010600030101010101" pitchFamily="2" charset="-122"/>
            </a:endParaRPr>
          </a:p>
          <a:p>
            <a:pPr marL="576263" lvl="1" indent="-234950"/>
            <a:r>
              <a:rPr lang="en-US" altLang="zh-CN" dirty="0"/>
              <a:t>always changes the PC</a:t>
            </a:r>
          </a:p>
          <a:p>
            <a:pPr marL="0" indent="0">
              <a:lnSpc>
                <a:spcPct val="90000"/>
              </a:lnSpc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TRAP</a:t>
            </a:r>
            <a:endParaRPr lang="en-US" altLang="zh-CN" dirty="0">
              <a:ea typeface="宋体" panose="02010600030101010101" pitchFamily="2" charset="-122"/>
            </a:endParaRPr>
          </a:p>
          <a:p>
            <a:pPr marL="576263" lvl="1" indent="-234950"/>
            <a:r>
              <a:rPr lang="en-US" altLang="zh-CN" dirty="0"/>
              <a:t>changes PC to the address of an OS “service routine”</a:t>
            </a:r>
          </a:p>
          <a:p>
            <a:pPr marL="576263" lvl="1" indent="-234950"/>
            <a:r>
              <a:rPr lang="en-US" altLang="zh-CN" dirty="0"/>
              <a:t>routine will return control to the next instruction (after TRAP)</a:t>
            </a:r>
          </a:p>
        </p:txBody>
      </p:sp>
    </p:spTree>
    <p:extLst>
      <p:ext uri="{BB962C8B-B14F-4D97-AF65-F5344CB8AC3E}">
        <p14:creationId xmlns:p14="http://schemas.microsoft.com/office/powerpoint/2010/main" val="30435469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4278</TotalTime>
  <Pages>0</Pages>
  <Words>5940</Words>
  <Characters>0</Characters>
  <Application>Microsoft Office PowerPoint</Application>
  <DocSecurity>0</DocSecurity>
  <PresentationFormat>全屏显示(4:3)</PresentationFormat>
  <Lines>0</Lines>
  <Paragraphs>3447</Paragraphs>
  <Slides>50</Slides>
  <Notes>41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70" baseType="lpstr">
      <vt:lpstr>CourierPS</vt:lpstr>
      <vt:lpstr>Gungsuh</vt:lpstr>
      <vt:lpstr>等线</vt:lpstr>
      <vt:lpstr>仿宋</vt:lpstr>
      <vt:lpstr>黑体</vt:lpstr>
      <vt:lpstr>华文新魏</vt:lpstr>
      <vt:lpstr>楷体</vt:lpstr>
      <vt:lpstr>宋体</vt:lpstr>
      <vt:lpstr>微软雅黑</vt:lpstr>
      <vt:lpstr>Arial</vt:lpstr>
      <vt:lpstr>Calibri</vt:lpstr>
      <vt:lpstr>Franklin Gothic Book</vt:lpstr>
      <vt:lpstr>Garamond</vt:lpstr>
      <vt:lpstr>Tahoma</vt:lpstr>
      <vt:lpstr>Wingdings</vt:lpstr>
      <vt:lpstr>Wingdings 3</vt:lpstr>
      <vt:lpstr>1_Office 主题​​</vt:lpstr>
      <vt:lpstr>学术交流模板3-中文</vt:lpstr>
      <vt:lpstr>1_学术交流模板3-中文</vt:lpstr>
      <vt:lpstr>CorelDRAW</vt:lpstr>
      <vt:lpstr>Chapter 5-3   The LC-3 Control Instructions</vt:lpstr>
      <vt:lpstr>PowerPoint 演示文稿</vt:lpstr>
      <vt:lpstr>PowerPoint 演示文稿</vt:lpstr>
      <vt:lpstr>Great Idea #3: Abstraction Helps Us Manage Complexity</vt:lpstr>
      <vt:lpstr>LC-3 ISA Overview </vt:lpstr>
      <vt:lpstr>PowerPoint 演示文稿</vt:lpstr>
      <vt:lpstr>Today</vt:lpstr>
      <vt:lpstr>PowerPoint 演示文稿</vt:lpstr>
      <vt:lpstr>Control Instructions</vt:lpstr>
      <vt:lpstr>LC-3 ISA Overview </vt:lpstr>
      <vt:lpstr>Control Instructions</vt:lpstr>
      <vt:lpstr>Condition Codes</vt:lpstr>
      <vt:lpstr>PowerPoint 演示文稿</vt:lpstr>
      <vt:lpstr>Conditional Branch Instruction</vt:lpstr>
      <vt:lpstr>BR (PC-Relative)</vt:lpstr>
      <vt:lpstr>BR (PC-Relative): BRz    x4101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BR (PC-Relative)</vt:lpstr>
      <vt:lpstr>Using Branch Instructions</vt:lpstr>
      <vt:lpstr>Sample Program(The use of a counter)</vt:lpstr>
      <vt:lpstr>Using Branch Instructions</vt:lpstr>
      <vt:lpstr>Using Branch Instructions</vt:lpstr>
      <vt:lpstr>Sample Program(The use of a sentinel)</vt:lpstr>
      <vt:lpstr>Using Branch Instructions(Code Optimization)</vt:lpstr>
      <vt:lpstr>Sample Program</vt:lpstr>
      <vt:lpstr>PowerPoint 演示文稿</vt:lpstr>
      <vt:lpstr>JMP (Register)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TRAP</vt:lpstr>
      <vt:lpstr>TRAP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LC-3 ISA </vt:lpstr>
      <vt:lpstr>PowerPoint 演示文稿</vt:lpstr>
      <vt:lpstr>PowerPoint 演示文稿</vt:lpstr>
      <vt:lpstr>PowerPoint 演示文稿</vt:lpstr>
      <vt:lpstr>PowerPoint 演示文稿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640</cp:revision>
  <cp:lastPrinted>2020-01-03T04:21:52Z</cp:lastPrinted>
  <dcterms:created xsi:type="dcterms:W3CDTF">2012-09-03T16:09:03Z</dcterms:created>
  <dcterms:modified xsi:type="dcterms:W3CDTF">2023-11-02T12:50:06Z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