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4" r:id="rId3"/>
    <p:sldMasterId id="2147483868" r:id="rId4"/>
  </p:sldMasterIdLst>
  <p:notesMasterIdLst>
    <p:notesMasterId r:id="rId47"/>
  </p:notesMasterIdLst>
  <p:sldIdLst>
    <p:sldId id="1541" r:id="rId5"/>
    <p:sldId id="1561" r:id="rId6"/>
    <p:sldId id="1563" r:id="rId7"/>
    <p:sldId id="657" r:id="rId8"/>
    <p:sldId id="560" r:id="rId9"/>
    <p:sldId id="1567" r:id="rId10"/>
    <p:sldId id="561" r:id="rId11"/>
    <p:sldId id="563" r:id="rId12"/>
    <p:sldId id="562" r:id="rId13"/>
    <p:sldId id="1564" r:id="rId14"/>
    <p:sldId id="564" r:id="rId15"/>
    <p:sldId id="565" r:id="rId16"/>
    <p:sldId id="409" r:id="rId17"/>
    <p:sldId id="690" r:id="rId18"/>
    <p:sldId id="569" r:id="rId19"/>
    <p:sldId id="570" r:id="rId20"/>
    <p:sldId id="571" r:id="rId21"/>
    <p:sldId id="572" r:id="rId22"/>
    <p:sldId id="573" r:id="rId23"/>
    <p:sldId id="1562" r:id="rId24"/>
    <p:sldId id="574" r:id="rId25"/>
    <p:sldId id="575" r:id="rId26"/>
    <p:sldId id="576" r:id="rId27"/>
    <p:sldId id="593" r:id="rId28"/>
    <p:sldId id="594" r:id="rId29"/>
    <p:sldId id="577" r:id="rId30"/>
    <p:sldId id="578" r:id="rId31"/>
    <p:sldId id="579" r:id="rId32"/>
    <p:sldId id="1565" r:id="rId33"/>
    <p:sldId id="580" r:id="rId34"/>
    <p:sldId id="581" r:id="rId35"/>
    <p:sldId id="582" r:id="rId36"/>
    <p:sldId id="584" r:id="rId37"/>
    <p:sldId id="585" r:id="rId38"/>
    <p:sldId id="1568" r:id="rId39"/>
    <p:sldId id="586" r:id="rId40"/>
    <p:sldId id="587" r:id="rId41"/>
    <p:sldId id="588" r:id="rId42"/>
    <p:sldId id="589" r:id="rId43"/>
    <p:sldId id="1566" r:id="rId44"/>
    <p:sldId id="591" r:id="rId45"/>
    <p:sldId id="590" r:id="rId4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FFCC"/>
    <a:srgbClr val="CCFFFF"/>
    <a:srgbClr val="0152A3"/>
    <a:srgbClr val="333399"/>
    <a:srgbClr val="003399"/>
    <a:srgbClr val="0000FF"/>
    <a:srgbClr val="FFCCFF"/>
    <a:srgbClr val="0074BF"/>
    <a:srgbClr val="A6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9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1752" y="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2023/11/16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82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477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1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177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588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08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1813"/>
            <a:ext cx="5910262" cy="4116387"/>
          </a:xfrm>
          <a:noFill/>
        </p:spPr>
        <p:txBody>
          <a:bodyPr lIns="90475" tIns="44444" rIns="90475" bIns="44444" anchor="t"/>
          <a:lstStyle/>
          <a:p>
            <a:pPr defTabSz="457200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679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49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84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83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230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02075" y="8715375"/>
            <a:ext cx="2978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75" tIns="0" rIns="17575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49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B971D-3A3F-46C5-BE2B-C25B76BCD076}" type="slidenum">
              <a:rPr kumimoji="0" lang="en-US" altLang="zh-CN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9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99" tIns="46867" rIns="95199" bIns="46867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153370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16E1B-D57C-4DD9-8C78-E9F14A888E6F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60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9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26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09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59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34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5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06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87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8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75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18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6209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2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8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32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3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5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2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8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54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4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37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43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066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2023/11/16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56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373381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2023/11/16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830550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2393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744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8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8977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2809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3847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7045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3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6028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7671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2156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543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2023/11/16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2023/11/16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1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2023/11/16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814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7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Assembly Language Program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90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.01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Assembly Process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Assembly Language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779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LC-3 Program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6AFFD-C3BD-4EE6-B713-ECC62B3C1F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1C7DF-C7BE-4EB5-A329-87F30D195B6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7584" y="1124744"/>
            <a:ext cx="3066865" cy="4487382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0 1 0 1 0 1 0 0 1 0 1 0 0 0 0 0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0 0 1 0 0 1 1 0 0 0 0 1 0 0 0 0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1 1 1 1 0 0 0 0 0 0 1 0 0 0 1 1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0 1 1 0 0 0 1 0 1 1 0 0 0 0 0 0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0 0 0 1 1 0 0 0 0 1 1 1 1 1 0 0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0 0 0 0 0 1 0 0 0 0 0 0 1 0 0 0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1 0 0 1 0 0 1 0 0 1 1 1 1 1 1 1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0 0 0 1 0 0 1 0 0 1 1 0 0 0 0 1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0 0 0 1 0 0 1 0 0 1 0 0 0 0 0 0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0 0 0 0 1 0 1 0 0 0 0 0 0 0 0 1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0 0 0 1 0 1 0 0 1 0 1 0 0 0 0 1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0 0 0 1 0 1 1 0 1 1 1 0 0 0 0 1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0 1 1 0 0 0 1 0 1 1 0 0 0 0 0 0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0 0 0 0 1 1 1 1 1 1 1 1 0 1 1 0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0 0 1 0 0 0 0 0 0 0 0 0 0 1 0 0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0 0 0 1 0 0 0 0 0 0 0 0 0 0 1 0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1 1 1 1 0 0 0 0 0 0 1 0 0 0 0 1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1 1 1 1 0 0 0 0 0 0 1 0 0 1 0 1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1 0 0 0 0 0 0 0 0 0 0 0 0 0 0 1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0 0 0 0 0 0 0 0 0 0 1 1 0 0 0 0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72335" y="1124744"/>
            <a:ext cx="3066865" cy="537377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0 0 0 0 0 0 0 0 0 1 0 0 1 1 0 0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0 0 0 0 0 0 0 0 0 1 0 0 1 0 1 0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0 0 0 0 0 0 0 0 0 1 0 1 0 0 0 1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0 0 0 0 0 0 0 0 0 1 0 0 1 1 0 0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0 0 0 0 0 0 0 0 0 1 0 1 0 1 1 0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0 0 0 0 0 0 0 0 0 1 0 0 0 0 0 1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0 0 0 0 0 0 0 0 0 1 0 1 0 0 1 1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0 0 0 0 0 0 0 0 0 1 0 1 0 1 1 0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0 0 0 0 0 0 0 0 0 1 0 1 0 1 1 0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0 0 0 0 0 0 0 0 0 1 0 0 1 0 0 1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0 0 0 0 0 0 0 0 0 1 0 1 1 0 0 0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0 0 0 0 0 0 0 0 0 1 0 0 1 1 0 0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0 0 0 0 0 0 0 0 0 1 0 0 1 1 1 0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0 0 0 0 0 0 0 0 0 0 0 0 0 1 0 0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0 0 0 0 0 0 0 0 0 1 0 0 0 0 0 0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0 0 0 0 0 0 0 0 0 1 0 1 1 0 1 0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0 0 0 0 0 0 0 0 0 0 0 0 0 1 0 0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388" y="1124744"/>
            <a:ext cx="649537" cy="448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X4104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76056" y="1124744"/>
            <a:ext cx="649537" cy="537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X800F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X8018</a:t>
            </a:r>
          </a:p>
        </p:txBody>
      </p:sp>
    </p:spTree>
    <p:extLst>
      <p:ext uri="{BB962C8B-B14F-4D97-AF65-F5344CB8AC3E}">
        <p14:creationId xmlns:p14="http://schemas.microsoft.com/office/powerpoint/2010/main" val="198425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CD274-A5C8-4B2F-8C56-50A1CCB61C7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41462-AF87-4FCD-BD65-BCED37D4D91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Human-Readable Machine Language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Computers like ones and zeros…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Humans like symbols…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003399"/>
              </a:solidFill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003399"/>
                </a:solidFill>
                <a:ea typeface="宋体" panose="02010600030101010101" pitchFamily="2" charset="-122"/>
              </a:rPr>
              <a:t>Assembler</a:t>
            </a:r>
            <a:r>
              <a:rPr lang="en-US" altLang="zh-CN" dirty="0">
                <a:ea typeface="宋体" panose="02010600030101010101" pitchFamily="2" charset="-122"/>
              </a:rPr>
              <a:t> (</a:t>
            </a:r>
            <a:r>
              <a:rPr lang="zh-CN" altLang="en-US" dirty="0">
                <a:ea typeface="宋体" panose="02010600030101010101" pitchFamily="2" charset="-122"/>
              </a:rPr>
              <a:t>汇编器</a:t>
            </a:r>
            <a:r>
              <a:rPr lang="en-US" altLang="zh-CN" dirty="0">
                <a:ea typeface="宋体" panose="02010600030101010101" pitchFamily="2" charset="-122"/>
              </a:rPr>
              <a:t>) is a program that turns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symbols</a:t>
            </a:r>
            <a:r>
              <a:rPr lang="en-US" altLang="zh-CN" dirty="0">
                <a:ea typeface="宋体" panose="02010600030101010101" pitchFamily="2" charset="-122"/>
              </a:rPr>
              <a:t> into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machine instructions.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ISA-specific: close correspondence between </a:t>
            </a:r>
            <a:r>
              <a:rPr lang="en-US" altLang="zh-CN" dirty="0">
                <a:solidFill>
                  <a:schemeClr val="accent1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symbols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and </a:t>
            </a:r>
            <a:r>
              <a:rPr lang="en-US" altLang="zh-CN" dirty="0">
                <a:solidFill>
                  <a:schemeClr val="accent1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instruction set</a:t>
            </a:r>
          </a:p>
          <a:p>
            <a:pPr lvl="2"/>
            <a:r>
              <a:rPr lang="en-US" altLang="zh-CN" sz="1800" dirty="0"/>
              <a:t>mnemonics (</a:t>
            </a:r>
            <a:r>
              <a:rPr lang="zh-CN" altLang="en-US" sz="1800" dirty="0">
                <a:highlight>
                  <a:srgbClr val="FFFF00"/>
                </a:highlight>
              </a:rPr>
              <a:t>助记符</a:t>
            </a:r>
            <a:r>
              <a:rPr lang="en-US" altLang="zh-CN" sz="1800" dirty="0"/>
              <a:t>) for opcodes</a:t>
            </a:r>
          </a:p>
          <a:p>
            <a:pPr lvl="2"/>
            <a:r>
              <a:rPr lang="en-US" altLang="zh-CN" sz="1800" dirty="0"/>
              <a:t>labels (</a:t>
            </a:r>
            <a:r>
              <a:rPr lang="zh-CN" altLang="en-US" sz="1800" dirty="0">
                <a:highlight>
                  <a:srgbClr val="FFFF00"/>
                </a:highlight>
              </a:rPr>
              <a:t>标号</a:t>
            </a:r>
            <a:r>
              <a:rPr lang="en-US" altLang="zh-CN" sz="1800" dirty="0"/>
              <a:t>) for memory locations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additional operations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for allocating storage and initializing data</a:t>
            </a: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845443" y="2466975"/>
            <a:ext cx="6459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E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ADD	R6,R2,R6	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E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CE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increment index reg.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CE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CE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C = a + b;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905000" y="1458913"/>
            <a:ext cx="310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E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0001110010000110</a:t>
            </a:r>
            <a:endParaRPr kumimoji="0" lang="en-US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CE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7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196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C3147276-3C33-4DEF-8DF4-0989CDB1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5" y="1823315"/>
            <a:ext cx="1439863" cy="649287"/>
          </a:xfrm>
          <a:prstGeom prst="wedgeRoundRectCallout">
            <a:avLst>
              <a:gd name="adj1" fmla="val -133014"/>
              <a:gd name="adj2" fmla="val 7006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  <p:extLst>
      <p:ext uri="{BB962C8B-B14F-4D97-AF65-F5344CB8AC3E}">
        <p14:creationId xmlns:p14="http://schemas.microsoft.com/office/powerpoint/2010/main" val="205922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Gaussian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Jacobi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CC4F4D65-048A-4439-A1FD-6FE37628AE6A}"/>
              </a:ext>
            </a:extLst>
          </p:cNvPr>
          <p:cNvSpPr/>
          <p:nvPr/>
        </p:nvSpPr>
        <p:spPr bwMode="auto">
          <a:xfrm>
            <a:off x="4265966" y="2996952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749CE26-EB42-4EDD-9677-6BE1C30AA3A5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Algorithm and Data Structure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8A2D24A0-8BB8-437B-A5CB-8D54E162D91F}"/>
              </a:ext>
            </a:extLst>
          </p:cNvPr>
          <p:cNvCxnSpPr>
            <a:cxnSpLocks/>
            <a:stCxn id="89" idx="1"/>
            <a:endCxn id="99" idx="3"/>
          </p:cNvCxnSpPr>
          <p:nvPr/>
        </p:nvCxnSpPr>
        <p:spPr bwMode="auto">
          <a:xfrm flipH="1" flipV="1">
            <a:off x="3908413" y="2440136"/>
            <a:ext cx="357553" cy="77852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87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3EA2EB-AFA8-42C3-90E4-2A063F5CC6F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98F5B-4036-4560-BEC4-378222D05A4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An Assembly Language Program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2988"/>
            <a:ext cx="8686800" cy="5410200"/>
          </a:xfrm>
          <a:solidFill>
            <a:srgbClr val="CCECFF"/>
          </a:solidFill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 Program to multiply a number by the constant 6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  <a:r>
              <a:rPr lang="en-US" altLang="zh-CN" sz="20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.ORIG	x3050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LD	R1, SIX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LD	R2, NUMBER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AND	R3, R3, #0	; Clear R3.  It will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		; contain the product.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 The inner loop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AGAIN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ADD	R3, R3, R2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ADD	R1, R1, #-1	; R1 keeps track of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  <a:r>
              <a:rPr lang="en-US" altLang="zh-CN" sz="2000" dirty="0" err="1">
                <a:latin typeface="Courier New" panose="02070309020205020404" pitchFamily="49" charset="0"/>
                <a:ea typeface="宋体" panose="02010600030101010101" pitchFamily="2" charset="-122"/>
              </a:rPr>
              <a:t>BRp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  <a:r>
              <a:rPr lang="en-US" altLang="zh-CN" sz="2000" dirty="0">
                <a:solidFill>
                  <a:schemeClr val="accent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AGAIN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; the iteration.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HALT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NUMBER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  <a:r>
              <a:rPr lang="en-US" altLang="zh-CN" sz="20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.BLKW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1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SIX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  <a:r>
              <a:rPr lang="en-US" altLang="zh-CN" sz="20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.FILL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x0006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  <a:r>
              <a:rPr lang="en-US" altLang="zh-CN" sz="20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.END</a:t>
            </a:r>
          </a:p>
        </p:txBody>
      </p:sp>
    </p:spTree>
    <p:extLst>
      <p:ext uri="{BB962C8B-B14F-4D97-AF65-F5344CB8AC3E}">
        <p14:creationId xmlns:p14="http://schemas.microsoft.com/office/powerpoint/2010/main" val="129451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CEBD6-52D8-4CE5-9C8D-E87315F173A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8BAF3-65BD-4155-9644-73012F24E26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Assembly Language Syntax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3263057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Each line of a program is one of the following: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 </a:t>
            </a:r>
            <a:r>
              <a:rPr lang="en-US" altLang="zh-CN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instruction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 assembler </a:t>
            </a:r>
            <a:r>
              <a:rPr lang="en-US" altLang="zh-CN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directive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(or </a:t>
            </a:r>
            <a:r>
              <a:rPr lang="en-US" altLang="zh-CN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pseudo-op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zh-CN" altLang="en-US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伪操作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comment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empty</a:t>
            </a:r>
          </a:p>
          <a:p>
            <a:r>
              <a:rPr lang="en-US" altLang="zh-CN" sz="2000" dirty="0">
                <a:ea typeface="宋体" panose="02010600030101010101" pitchFamily="2" charset="-122"/>
              </a:rPr>
              <a:t>Whitespace (between symbols) and case are ignored.</a:t>
            </a:r>
          </a:p>
          <a:p>
            <a:r>
              <a:rPr lang="en-US" altLang="zh-CN" sz="2000" dirty="0">
                <a:ea typeface="宋体" panose="02010600030101010101" pitchFamily="2" charset="-122"/>
              </a:rPr>
              <a:t>Comments (beginning with “;”) are also ignored.</a:t>
            </a:r>
          </a:p>
          <a:p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ea typeface="宋体" panose="02010600030101010101" pitchFamily="2" charset="-122"/>
              </a:rPr>
              <a:t>An instruction has the following format: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1371600" y="4628728"/>
            <a:ext cx="566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LABEL OPCODE OPERANDS COMMENTS</a:t>
            </a:r>
            <a:endParaRPr kumimoji="0" lang="en-US" altLang="zh-CN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 flipV="1">
            <a:off x="1828800" y="5009728"/>
            <a:ext cx="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1828800" y="5466928"/>
            <a:ext cx="4343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1" name="Line 7"/>
          <p:cNvSpPr>
            <a:spLocks noChangeShapeType="1"/>
          </p:cNvSpPr>
          <p:nvPr/>
        </p:nvSpPr>
        <p:spPr bwMode="auto">
          <a:xfrm flipV="1">
            <a:off x="6172200" y="5009728"/>
            <a:ext cx="0" cy="457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1204913" y="5924128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optional</a:t>
            </a:r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 flipV="1">
            <a:off x="4572000" y="5009728"/>
            <a:ext cx="0" cy="990600"/>
          </a:xfrm>
          <a:prstGeom prst="line">
            <a:avLst/>
          </a:prstGeom>
          <a:noFill/>
          <a:ln w="28575">
            <a:solidFill>
              <a:srgbClr val="C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 flipV="1">
            <a:off x="3048000" y="5009728"/>
            <a:ext cx="0" cy="304800"/>
          </a:xfrm>
          <a:prstGeom prst="line">
            <a:avLst/>
          </a:prstGeom>
          <a:noFill/>
          <a:ln w="28575">
            <a:solidFill>
              <a:srgbClr val="C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3048000" y="5314528"/>
            <a:ext cx="1524000" cy="0"/>
          </a:xfrm>
          <a:prstGeom prst="line">
            <a:avLst/>
          </a:prstGeom>
          <a:noFill/>
          <a:ln w="28575">
            <a:solidFill>
              <a:srgbClr val="CE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3786188" y="5924128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CE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mandatory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527779C-21F7-4CE2-A1A6-3BADBE8BD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281062"/>
            <a:ext cx="5504645" cy="39368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8168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A44603-8A7B-428C-97EE-78A3EAC9BA4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826B26-0749-46B5-8345-F96CD986775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Opcodes and Operands </a:t>
            </a:r>
            <a:r>
              <a:rPr lang="zh-CN" altLang="en-US" dirty="0">
                <a:highlight>
                  <a:srgbClr val="FFFF00"/>
                </a:highlight>
                <a:ea typeface="宋体" panose="02010600030101010101" pitchFamily="2" charset="-122"/>
              </a:rPr>
              <a:t>操作码 和 操作数</a:t>
            </a:r>
            <a:endParaRPr lang="en-US" altLang="zh-CN" dirty="0">
              <a:highlight>
                <a:srgbClr val="FFFF00"/>
              </a:highlight>
              <a:ea typeface="宋体" panose="02010600030101010101" pitchFamily="2" charset="-122"/>
            </a:endParaRP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481638"/>
          </a:xfrm>
        </p:spPr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Opcodes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reserved symbols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that correspond to LC-3 instructions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listed in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Appendix A</a:t>
            </a:r>
          </a:p>
          <a:p>
            <a:pPr lvl="2"/>
            <a:r>
              <a:rPr lang="en-US" altLang="zh-CN" sz="1800" dirty="0"/>
              <a:t>ex: </a:t>
            </a:r>
            <a:r>
              <a:rPr lang="en-US" altLang="zh-CN" sz="1800" dirty="0">
                <a:latin typeface="Courier New" panose="02070309020205020404" pitchFamily="49" charset="0"/>
              </a:rPr>
              <a:t>ADD</a:t>
            </a:r>
            <a:r>
              <a:rPr lang="en-US" altLang="zh-CN" sz="1800" dirty="0"/>
              <a:t>,</a:t>
            </a:r>
            <a:r>
              <a:rPr lang="en-US" altLang="zh-CN" sz="1800" dirty="0">
                <a:latin typeface="Courier New" panose="02070309020205020404" pitchFamily="49" charset="0"/>
              </a:rPr>
              <a:t> AND</a:t>
            </a:r>
            <a:r>
              <a:rPr lang="en-US" altLang="zh-CN" sz="1800" dirty="0"/>
              <a:t>,</a:t>
            </a:r>
            <a:r>
              <a:rPr lang="en-US" altLang="zh-CN" sz="1800" dirty="0">
                <a:latin typeface="Courier New" panose="02070309020205020404" pitchFamily="49" charset="0"/>
              </a:rPr>
              <a:t> LD</a:t>
            </a:r>
            <a:r>
              <a:rPr lang="en-US" altLang="zh-CN" sz="1800" dirty="0"/>
              <a:t>,</a:t>
            </a:r>
            <a:r>
              <a:rPr lang="en-US" altLang="zh-CN" sz="1800" dirty="0">
                <a:latin typeface="Courier New" panose="02070309020205020404" pitchFamily="49" charset="0"/>
              </a:rPr>
              <a:t> LDR</a:t>
            </a:r>
            <a:r>
              <a:rPr lang="en-US" altLang="zh-CN" sz="1800" dirty="0"/>
              <a:t>, …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Operands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registers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-- specified by Rn, where n is the register number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numbers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-- indicated by # (decimal) or x (hex)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label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-- symbolic name of memory location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separated by comma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number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order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and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type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correspond to instruction format</a:t>
            </a:r>
          </a:p>
          <a:p>
            <a:pPr lvl="2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ex:	</a:t>
            </a:r>
            <a:r>
              <a:rPr lang="en-US" altLang="zh-CN" sz="1800" dirty="0">
                <a:latin typeface="Courier New" panose="02070309020205020404" pitchFamily="49" charset="0"/>
              </a:rPr>
              <a:t>ADD	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</a:rPr>
              <a:t>R1,R1,R3</a:t>
            </a:r>
            <a:br>
              <a:rPr lang="en-US" altLang="zh-CN" sz="1800" dirty="0">
                <a:latin typeface="Courier New" panose="02070309020205020404" pitchFamily="49" charset="0"/>
              </a:rPr>
            </a:br>
            <a:r>
              <a:rPr lang="en-US" altLang="zh-CN" sz="1800" dirty="0">
                <a:latin typeface="Courier New" panose="02070309020205020404" pitchFamily="49" charset="0"/>
              </a:rPr>
              <a:t>	ADD	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</a:rPr>
              <a:t>R1,R1,#3</a:t>
            </a:r>
            <a:b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zh-CN" sz="1800" dirty="0">
                <a:latin typeface="Courier New" panose="02070309020205020404" pitchFamily="49" charset="0"/>
              </a:rPr>
              <a:t>	LD	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</a:rPr>
              <a:t>R6,NUMBER</a:t>
            </a:r>
            <a:br>
              <a:rPr lang="en-US" altLang="zh-CN" sz="1800" dirty="0">
                <a:latin typeface="Courier New" panose="02070309020205020404" pitchFamily="49" charset="0"/>
              </a:rPr>
            </a:br>
            <a:r>
              <a:rPr lang="en-US" altLang="zh-CN" sz="1800" dirty="0">
                <a:latin typeface="Courier New" panose="02070309020205020404" pitchFamily="49" charset="0"/>
              </a:rPr>
              <a:t>	</a:t>
            </a:r>
            <a:r>
              <a:rPr lang="en-US" altLang="zh-CN" sz="1800" dirty="0" err="1">
                <a:latin typeface="Courier New" panose="02070309020205020404" pitchFamily="49" charset="0"/>
              </a:rPr>
              <a:t>BRz</a:t>
            </a:r>
            <a:r>
              <a:rPr lang="en-US" altLang="zh-CN" sz="1800" dirty="0">
                <a:latin typeface="Courier New" panose="02070309020205020404" pitchFamily="49" charset="0"/>
              </a:rPr>
              <a:t>	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</a:rPr>
              <a:t>LOOP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1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71B6B-0920-4BFA-B0C5-01C80538852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1B9619-3113-4DB3-A147-28D69814EDC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Labels and Comments  </a:t>
            </a:r>
            <a:r>
              <a:rPr lang="zh-CN" altLang="en-US" dirty="0">
                <a:highlight>
                  <a:srgbClr val="FFFF00"/>
                </a:highlight>
                <a:ea typeface="宋体" panose="02010600030101010101" pitchFamily="2" charset="-122"/>
              </a:rPr>
              <a:t>标号 和 注释</a:t>
            </a:r>
            <a:endParaRPr lang="en-US" altLang="zh-CN" dirty="0">
              <a:highlight>
                <a:srgbClr val="FFFF00"/>
              </a:highlight>
              <a:ea typeface="宋体" panose="02010600030101010101" pitchFamily="2" charset="-122"/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4816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Label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placed at the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beginning of the line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assigns a symbolic name to the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address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corresponding to line</a:t>
            </a:r>
          </a:p>
          <a:p>
            <a:pPr lvl="2">
              <a:spcBef>
                <a:spcPts val="0"/>
              </a:spcBef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r>
              <a:rPr lang="en-US" altLang="zh-CN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br>
              <a:rPr lang="en-US" altLang="zh-CN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b="0" dirty="0">
                <a:latin typeface="CourierPS" pitchFamily="49" charset="0"/>
              </a:rPr>
              <a:t>	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</a:rPr>
              <a:t>LOOP</a:t>
            </a:r>
            <a:r>
              <a:rPr lang="en-US" altLang="zh-CN" sz="1800" dirty="0">
                <a:latin typeface="Courier New" panose="02070309020205020404" pitchFamily="49" charset="0"/>
              </a:rPr>
              <a:t>	ADD	R1,R1,#-1</a:t>
            </a:r>
            <a:br>
              <a:rPr lang="en-US" altLang="zh-CN" sz="1800" dirty="0">
                <a:latin typeface="Courier New" panose="02070309020205020404" pitchFamily="49" charset="0"/>
              </a:rPr>
            </a:br>
            <a:r>
              <a:rPr lang="en-US" altLang="zh-CN" sz="1800" dirty="0">
                <a:latin typeface="Courier New" panose="02070309020205020404" pitchFamily="49" charset="0"/>
              </a:rPr>
              <a:t>		</a:t>
            </a:r>
            <a:r>
              <a:rPr lang="en-US" altLang="zh-CN" sz="1800" dirty="0" err="1">
                <a:latin typeface="Courier New" panose="02070309020205020404" pitchFamily="49" charset="0"/>
              </a:rPr>
              <a:t>BRp</a:t>
            </a:r>
            <a:r>
              <a:rPr lang="en-US" altLang="zh-CN" sz="1800" dirty="0">
                <a:latin typeface="Courier New" panose="02070309020205020404" pitchFamily="49" charset="0"/>
              </a:rPr>
              <a:t>	LOOP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Comment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anything after a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semicolon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(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zh-CN" altLang="en-US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分号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 is a comment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ignored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by assembler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used by humans to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document/understand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programs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tips for useful comments: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avoid restating the obvious, as “decrement R1”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provide </a:t>
            </a:r>
            <a:r>
              <a:rPr lang="en-US" altLang="zh-CN" sz="1800" dirty="0">
                <a:solidFill>
                  <a:srgbClr val="0070C0"/>
                </a:solidFill>
              </a:rPr>
              <a:t>additional insight</a:t>
            </a:r>
            <a:r>
              <a:rPr lang="en-US" altLang="zh-CN" sz="1800" dirty="0"/>
              <a:t>, as in “accumulate product in R6”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use comments to </a:t>
            </a:r>
            <a:r>
              <a:rPr lang="en-US" altLang="zh-CN" sz="1800" dirty="0">
                <a:solidFill>
                  <a:srgbClr val="0070C0"/>
                </a:solidFill>
              </a:rPr>
              <a:t>separate</a:t>
            </a:r>
            <a:r>
              <a:rPr lang="en-US" altLang="zh-CN" sz="1800" dirty="0"/>
              <a:t> pieces of program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513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83393-5A60-40A0-A095-498B8C60360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28B86-D942-44DE-B765-13A9D28C1DC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Assembler Directives (</a:t>
            </a:r>
            <a:r>
              <a:rPr lang="zh-CN" altLang="en-US" dirty="0">
                <a:highlight>
                  <a:srgbClr val="FFFF00"/>
                </a:highlight>
                <a:ea typeface="宋体" panose="02010600030101010101" pitchFamily="2" charset="-122"/>
              </a:rPr>
              <a:t>指示符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1798638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Pseudo-operations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do not refer to operations executed by program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used by assembler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look like instruction, but “opcode”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starts with dot</a:t>
            </a:r>
          </a:p>
        </p:txBody>
      </p:sp>
      <p:graphicFrame>
        <p:nvGraphicFramePr>
          <p:cNvPr id="3420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892"/>
              </p:ext>
            </p:extLst>
          </p:nvPr>
        </p:nvGraphicFramePr>
        <p:xfrm>
          <a:off x="743484" y="2795114"/>
          <a:ext cx="7711008" cy="3598222"/>
        </p:xfrm>
        <a:graphic>
          <a:graphicData uri="http://schemas.openxmlformats.org/drawingml/2006/table">
            <a:tbl>
              <a:tblPr/>
              <a:tblGrid>
                <a:gridCol w="1465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Opcode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Operand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Meaning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.ORIG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address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starting address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of program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.END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end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of program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.BLKW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allocate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words of storage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.FILL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allocate one word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initialize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with value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.STRINGZ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-character </a:t>
                      </a:r>
                      <a:b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string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allocate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n+1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locations, </a:t>
                      </a:r>
                      <a:b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initialize w/characters and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null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terminator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8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Assembly Process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Assembly Language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CE3C7-C218-4EDA-8DEF-DF3B2F82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335771-24CA-4D85-B961-C6722809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29B69D-9D65-4132-933F-3991FE7A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30A66DA-0A1D-42F7-9CA5-34782123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71061"/>
            <a:ext cx="5616748" cy="1079773"/>
          </a:xfrm>
          <a:solidFill>
            <a:srgbClr val="CCFFFF"/>
          </a:solidFill>
          <a:ln w="19050"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zh-C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.ORIG   X3010</a:t>
            </a:r>
          </a:p>
          <a:p>
            <a:pPr marL="0" indent="0">
              <a:buNone/>
            </a:pPr>
            <a:r>
              <a:rPr lang="en-US" altLang="zh-C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HELLO  .STRINGZ ”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  <a:r>
              <a:rPr lang="en-US" altLang="zh-C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en-US" altLang="zh-CN" sz="1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12C234C-4DF4-48B8-80AA-44F47FAF211F}"/>
              </a:ext>
            </a:extLst>
          </p:cNvPr>
          <p:cNvSpPr/>
          <p:nvPr/>
        </p:nvSpPr>
        <p:spPr>
          <a:xfrm>
            <a:off x="6247093" y="1089193"/>
            <a:ext cx="2441014" cy="526297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x3010: x0048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x3011: x0065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x3012: x006C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x3013: x006C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x3014: x006F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x3015: x002C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x3016: x0020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x3017: x0057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x3018: x006F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x3019: x0072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x301A: x006C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x301B: x0064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x301C: x0021</a:t>
            </a:r>
            <a:br>
              <a:rPr lang="en-US" altLang="zh-CN" sz="2400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sz="2400" b="1" baseline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x301D: x0000 </a:t>
            </a:r>
            <a:endParaRPr lang="zh-CN" altLang="en-US" sz="2400" b="1" baseline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C780671F-5F5D-45A8-BE5C-E067B6AF6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64790"/>
              </p:ext>
            </p:extLst>
          </p:nvPr>
        </p:nvGraphicFramePr>
        <p:xfrm>
          <a:off x="107504" y="2204864"/>
          <a:ext cx="6096000" cy="4064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00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nul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highlight>
                          <a:srgbClr val="FFFF00"/>
                        </a:highlight>
                        <a:latin typeface="CourierPS" pitchFamily="49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dle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sp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highlight>
                          <a:srgbClr val="FFFF00"/>
                        </a:highlight>
                        <a:latin typeface="CourierPS" pitchFamily="49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@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`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soh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!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"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#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eot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$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05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enq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nak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%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06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ack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PS" pitchFamily="49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syn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07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etb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'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08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(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09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sub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*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: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esc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+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[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{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2c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ourierPS" pitchFamily="49" charset="0"/>
                          <a:ea typeface="宋体" panose="02010600030101010101" pitchFamily="2" charset="-122"/>
                        </a:rPr>
                        <a:t>,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&lt;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\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|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=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}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&gt;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^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~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/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_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56FA43D5-67DA-4147-A4B2-227480AB6C16}"/>
              </a:ext>
            </a:extLst>
          </p:cNvPr>
          <p:cNvSpPr txBox="1"/>
          <p:nvPr/>
        </p:nvSpPr>
        <p:spPr>
          <a:xfrm>
            <a:off x="3173648" y="6382563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baseline="0" dirty="0">
                <a:solidFill>
                  <a:schemeClr val="accent1"/>
                </a:solidFill>
                <a:highlight>
                  <a:srgbClr val="FFFF00"/>
                </a:highlight>
              </a:rPr>
              <a:t>n = 13, </a:t>
            </a:r>
            <a:r>
              <a:rPr lang="zh-CN" altLang="en-US" sz="2000" b="1" baseline="0" dirty="0">
                <a:solidFill>
                  <a:schemeClr val="accent1"/>
                </a:solidFill>
                <a:highlight>
                  <a:srgbClr val="FFFF00"/>
                </a:highlight>
              </a:rPr>
              <a:t>占用了</a:t>
            </a:r>
            <a:r>
              <a:rPr lang="en-US" altLang="zh-CN" sz="2000" b="1" baseline="0" dirty="0">
                <a:solidFill>
                  <a:schemeClr val="accent1"/>
                </a:solidFill>
                <a:highlight>
                  <a:srgbClr val="FFFF00"/>
                </a:highlight>
              </a:rPr>
              <a:t>14</a:t>
            </a:r>
            <a:r>
              <a:rPr lang="zh-CN" altLang="en-US" sz="2000" b="1" baseline="0" dirty="0">
                <a:solidFill>
                  <a:schemeClr val="accent1"/>
                </a:solidFill>
                <a:highlight>
                  <a:srgbClr val="FFFF00"/>
                </a:highlight>
              </a:rPr>
              <a:t>个位置</a:t>
            </a:r>
          </a:p>
        </p:txBody>
      </p:sp>
    </p:spTree>
    <p:extLst>
      <p:ext uri="{BB962C8B-B14F-4D97-AF65-F5344CB8AC3E}">
        <p14:creationId xmlns:p14="http://schemas.microsoft.com/office/powerpoint/2010/main" val="198389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8BC26-D1E1-4EEF-B907-2189B4E0E4A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B7D7-6A8A-4A62-89A6-53CFBD7C845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Trap Codes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assembler provides “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pseudo-instructions</a:t>
            </a:r>
            <a:r>
              <a:rPr lang="en-US" altLang="zh-CN" dirty="0">
                <a:ea typeface="宋体" panose="02010600030101010101" pitchFamily="2" charset="-122"/>
              </a:rPr>
              <a:t>”(</a:t>
            </a:r>
            <a:r>
              <a:rPr lang="zh-CN" altLang="en-US" dirty="0">
                <a:highlight>
                  <a:srgbClr val="FFFF00"/>
                </a:highlight>
                <a:ea typeface="宋体" panose="02010600030101010101" pitchFamily="2" charset="-122"/>
              </a:rPr>
              <a:t>伪指令</a:t>
            </a:r>
            <a:r>
              <a:rPr lang="en-US" altLang="zh-CN" dirty="0">
                <a:ea typeface="宋体" panose="02010600030101010101" pitchFamily="2" charset="-122"/>
              </a:rPr>
              <a:t>) for each trap code, so you don’t have to remember them.</a:t>
            </a:r>
          </a:p>
        </p:txBody>
      </p:sp>
      <p:graphicFrame>
        <p:nvGraphicFramePr>
          <p:cNvPr id="3430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73291"/>
              </p:ext>
            </p:extLst>
          </p:nvPr>
        </p:nvGraphicFramePr>
        <p:xfrm>
          <a:off x="533400" y="2133600"/>
          <a:ext cx="8077200" cy="3976717"/>
        </p:xfrm>
        <a:graphic>
          <a:graphicData uri="http://schemas.openxmlformats.org/drawingml/2006/table">
            <a:tbl>
              <a:tblPr/>
              <a:tblGrid>
                <a:gridCol w="91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2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Code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Equivalent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Description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HALT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TRAP x25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Halt execution and print message to console.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IN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TRAP x23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Print prompt on console,</a:t>
                      </a:r>
                      <a:b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read (and echo) one character from keybd.</a:t>
                      </a:r>
                      <a:b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Character stored in R0[7:0].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OUT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TRAP x21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Write one character (in R0[7:0]) to console.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GETC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TRAP x20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Read one character from keyboard.</a:t>
                      </a:r>
                      <a:b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Character stored in R0[7:0].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PUTS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TRAP x22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Write null-terminated string to console.</a:t>
                      </a:r>
                      <a:b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Address of string is in R0.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60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A0FC7-A9EC-41C0-9843-398002A28D7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17CB0-FF0C-4F22-B9EE-D01BFC5317A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Style Guidelines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>
                <a:ea typeface="宋体" panose="02010600030101010101" pitchFamily="2" charset="-122"/>
              </a:rPr>
              <a:t>Use the following style guidelines to improve the readability and understandability of your programs:</a:t>
            </a:r>
          </a:p>
          <a:p>
            <a:pPr lvl="1">
              <a:spcBef>
                <a:spcPts val="0"/>
              </a:spcBef>
              <a:buFontTx/>
              <a:buAutoNum type="arabicPeriod"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Provide a program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header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with author’s name, date, </a:t>
            </a:r>
            <a:r>
              <a:rPr lang="en-US" altLang="zh-CN" dirty="0" err="1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etc.,and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purpose of program. </a:t>
            </a:r>
          </a:p>
          <a:p>
            <a:pPr lvl="1">
              <a:spcBef>
                <a:spcPts val="0"/>
              </a:spcBef>
              <a:buFontTx/>
              <a:buAutoNum type="arabicPeriod"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Start labels, opcode, operands, and comments in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same column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for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each line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 </a:t>
            </a:r>
            <a:r>
              <a:rPr lang="en-US" altLang="zh-CN" b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(Unless entire line is a comment.)</a:t>
            </a:r>
          </a:p>
          <a:p>
            <a:pPr lvl="1">
              <a:spcBef>
                <a:spcPts val="0"/>
              </a:spcBef>
              <a:buFontTx/>
              <a:buAutoNum type="arabicPeriod"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Use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comments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to explain what each register does.</a:t>
            </a:r>
          </a:p>
          <a:p>
            <a:pPr lvl="1">
              <a:spcBef>
                <a:spcPts val="0"/>
              </a:spcBef>
              <a:buFontTx/>
              <a:buAutoNum type="arabicPeriod"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Give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explanatory comment(</a:t>
            </a:r>
            <a:r>
              <a:rPr lang="zh-CN" altLang="en-US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备注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for most instructions.</a:t>
            </a:r>
          </a:p>
          <a:p>
            <a:pPr lvl="1">
              <a:spcBef>
                <a:spcPts val="0"/>
              </a:spcBef>
              <a:buFontTx/>
              <a:buAutoNum type="arabicPeriod"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Use meaningful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symbolic names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</a:p>
          <a:p>
            <a:pPr lvl="2">
              <a:spcBef>
                <a:spcPts val="0"/>
              </a:spcBef>
              <a:buFontTx/>
              <a:buChar char="•"/>
            </a:pPr>
            <a:r>
              <a:rPr lang="en-US" altLang="zh-CN" sz="1800" dirty="0"/>
              <a:t>Mixed upper and lower case for </a:t>
            </a:r>
            <a:r>
              <a:rPr lang="en-US" altLang="zh-CN" sz="1800" dirty="0">
                <a:solidFill>
                  <a:srgbClr val="0070C0"/>
                </a:solidFill>
              </a:rPr>
              <a:t>readability</a:t>
            </a:r>
            <a:r>
              <a:rPr lang="en-US" altLang="zh-CN" sz="1800" dirty="0"/>
              <a:t>.</a:t>
            </a:r>
          </a:p>
          <a:p>
            <a:pPr lvl="3">
              <a:spcBef>
                <a:spcPts val="0"/>
              </a:spcBef>
            </a:pPr>
            <a:r>
              <a:rPr lang="en-US" altLang="zh-CN" sz="2000" dirty="0" err="1"/>
              <a:t>ASCIItoBinary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InputRoutine</a:t>
            </a:r>
            <a:r>
              <a:rPr lang="en-US" altLang="zh-CN" sz="2000" dirty="0"/>
              <a:t>, SaveR1</a:t>
            </a:r>
            <a:endParaRPr lang="en-US" altLang="zh-CN" sz="1000" dirty="0"/>
          </a:p>
          <a:p>
            <a:pPr lvl="1">
              <a:spcBef>
                <a:spcPts val="0"/>
              </a:spcBef>
              <a:buFontTx/>
              <a:buAutoNum type="arabicPeriod"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Provide comments between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program sections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</a:p>
          <a:p>
            <a:pPr lvl="1">
              <a:spcBef>
                <a:spcPts val="0"/>
              </a:spcBef>
              <a:buFontTx/>
              <a:buAutoNum type="arabicPeriod"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Each line must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fit on the page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-- no wraparound or truncations.</a:t>
            </a:r>
          </a:p>
          <a:p>
            <a:pPr lvl="2">
              <a:spcBef>
                <a:spcPts val="0"/>
              </a:spcBef>
              <a:buFontTx/>
              <a:buChar char="•"/>
            </a:pPr>
            <a:r>
              <a:rPr lang="en-US" altLang="zh-CN" sz="1800" dirty="0"/>
              <a:t>Long statements split in aesthetically (</a:t>
            </a:r>
            <a:r>
              <a:rPr lang="zh-CN" altLang="en-US" sz="1800" dirty="0"/>
              <a:t>美学上</a:t>
            </a:r>
            <a:r>
              <a:rPr lang="en-US" altLang="zh-CN" sz="1800" dirty="0"/>
              <a:t>) pleasing manner.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8530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F11B2-B070-48FF-A805-6A6E998C21C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2D209-4025-4532-A2AD-355EF545D11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Sample Program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Count the occurrences of a character in a file.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Remember this?</a:t>
            </a:r>
          </a:p>
        </p:txBody>
      </p:sp>
      <p:graphicFrame>
        <p:nvGraphicFramePr>
          <p:cNvPr id="21510" name="Object 4"/>
          <p:cNvGraphicFramePr>
            <a:graphicFrameLocks noChangeAspect="1"/>
          </p:cNvGraphicFramePr>
          <p:nvPr/>
        </p:nvGraphicFramePr>
        <p:xfrm>
          <a:off x="609600" y="2057400"/>
          <a:ext cx="7888288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1" name="VISIO" r:id="rId3" imgW="6548628" imgH="3791712" progId="Visio.Drawing.6">
                  <p:embed/>
                </p:oleObj>
              </mc:Choice>
              <mc:Fallback>
                <p:oleObj name="VISIO" r:id="rId3" imgW="6548628" imgH="3791712" progId="Visio.Drawing.6">
                  <p:embed/>
                  <p:pic>
                    <p:nvPicPr>
                      <p:cNvPr id="215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888288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43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EB79D-AFCB-4771-A78C-FE21E3CE129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0AD74-A020-4C00-B7E9-065007C1E49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1485900" y="1524000"/>
            <a:ext cx="1143000" cy="4572000"/>
          </a:xfrm>
          <a:prstGeom prst="rect">
            <a:avLst/>
          </a:prstGeom>
          <a:solidFill>
            <a:srgbClr val="66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Program (1 of 2)</a:t>
            </a:r>
          </a:p>
        </p:txBody>
      </p:sp>
      <p:graphicFrame>
        <p:nvGraphicFramePr>
          <p:cNvPr id="169988" name="Group 4"/>
          <p:cNvGraphicFramePr>
            <a:graphicFrameLocks noGrp="1"/>
          </p:cNvGraphicFramePr>
          <p:nvPr/>
        </p:nvGraphicFramePr>
        <p:xfrm>
          <a:off x="266700" y="1143000"/>
          <a:ext cx="8610600" cy="4902200"/>
        </p:xfrm>
        <a:graphic>
          <a:graphicData uri="http://schemas.openxmlformats.org/drawingml/2006/table">
            <a:tbl>
              <a:tblPr/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Address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Instruction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Comments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0 1 0 1 0 1 0 0 1 0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R2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0 (counter)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AND R2,R2, #0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0 0 1 0 0 1 1 0 0 0 0 1 0 0 0 0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R3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M[x3012] (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ptr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LD R3, x3012       (LD R3, PTR)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x3002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1 1 1 1 0 0 0 0 0 0 1 0 0 0 1 1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Input to R0 (TRAP x23)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TRAP x23            (GETC)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x3003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0 1 1 0 0 0 1 0 1 1 0 0 0 0 0 0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R1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M[R3]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LDR R1, R3, #0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x3004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0 0 0 1 1 0 0 0 0 1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 1 1 1 0 0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R4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R1 – 4 (EOT)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 R4,R1, #-4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x3005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0 0 0 0 0 1 0 0 0 0 0 0 1 0 0 0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If Z, 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goto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x300E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</a:t>
                      </a:r>
                      <a:r>
                        <a:rPr kumimoji="0" lang="en-US" altLang="zh-CN" sz="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z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x300E        (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</a:t>
                      </a:r>
                      <a:r>
                        <a:rPr kumimoji="0" lang="en-US" altLang="zh-CN" sz="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z</a:t>
                      </a:r>
                      <a:r>
                        <a:rPr kumimoji="0" lang="en-US" altLang="zh-CN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OUTPUT)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x3006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1 0 0 1 0 0 1 0 0 1 1 1 1 1 1 1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R1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NOT R1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 R1,R1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x3007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0 0 0 1 0 0 1 0 0 1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R1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R1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 R1,R1,#1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X3008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0 0 0 1 0 0 1 0 0 1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R1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R1 + R0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 R1,R1,R0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x3009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0 0 0 0 1 0 1 0 0 0 0 0 0 0 0 1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If N or P, 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goto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x300B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</a:t>
                      </a:r>
                      <a:r>
                        <a:rPr kumimoji="0" lang="en-US" altLang="zh-CN" sz="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x300B   (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</a:t>
                      </a:r>
                      <a:r>
                        <a:rPr kumimoji="0" lang="en-US" altLang="zh-CN" sz="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</a:t>
                      </a:r>
                      <a:r>
                        <a:rPr kumimoji="0" lang="en-US" altLang="zh-CN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GETCHAR)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9683" name="Line 67"/>
          <p:cNvSpPr>
            <a:spLocks noChangeShapeType="1"/>
          </p:cNvSpPr>
          <p:nvPr/>
        </p:nvSpPr>
        <p:spPr bwMode="auto">
          <a:xfrm>
            <a:off x="2743200" y="593407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84" name="Line 68"/>
          <p:cNvSpPr>
            <a:spLocks noChangeShapeType="1"/>
          </p:cNvSpPr>
          <p:nvPr/>
        </p:nvSpPr>
        <p:spPr bwMode="auto">
          <a:xfrm>
            <a:off x="2743200" y="1914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85" name="Line 69"/>
          <p:cNvSpPr>
            <a:spLocks noChangeShapeType="1"/>
          </p:cNvSpPr>
          <p:nvPr/>
        </p:nvSpPr>
        <p:spPr bwMode="auto">
          <a:xfrm>
            <a:off x="2743200" y="23622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86" name="Line 70"/>
          <p:cNvSpPr>
            <a:spLocks noChangeShapeType="1"/>
          </p:cNvSpPr>
          <p:nvPr/>
        </p:nvSpPr>
        <p:spPr bwMode="auto">
          <a:xfrm>
            <a:off x="3962400" y="2819400"/>
            <a:ext cx="2286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87" name="Line 71"/>
          <p:cNvSpPr>
            <a:spLocks noChangeShapeType="1"/>
          </p:cNvSpPr>
          <p:nvPr/>
        </p:nvSpPr>
        <p:spPr bwMode="auto">
          <a:xfrm>
            <a:off x="2743200" y="32575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88" name="Line 72"/>
          <p:cNvSpPr>
            <a:spLocks noChangeShapeType="1"/>
          </p:cNvSpPr>
          <p:nvPr/>
        </p:nvSpPr>
        <p:spPr bwMode="auto">
          <a:xfrm>
            <a:off x="2743200" y="37147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89" name="Line 73"/>
          <p:cNvSpPr>
            <a:spLocks noChangeShapeType="1"/>
          </p:cNvSpPr>
          <p:nvPr/>
        </p:nvSpPr>
        <p:spPr bwMode="auto">
          <a:xfrm>
            <a:off x="2743200" y="41624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0" name="Line 74"/>
          <p:cNvSpPr>
            <a:spLocks noChangeShapeType="1"/>
          </p:cNvSpPr>
          <p:nvPr/>
        </p:nvSpPr>
        <p:spPr bwMode="auto">
          <a:xfrm>
            <a:off x="2743200" y="45910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1" name="Line 75"/>
          <p:cNvSpPr>
            <a:spLocks noChangeShapeType="1"/>
          </p:cNvSpPr>
          <p:nvPr/>
        </p:nvSpPr>
        <p:spPr bwMode="auto">
          <a:xfrm>
            <a:off x="2743200" y="5038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2" name="Line 76"/>
          <p:cNvSpPr>
            <a:spLocks noChangeShapeType="1"/>
          </p:cNvSpPr>
          <p:nvPr/>
        </p:nvSpPr>
        <p:spPr bwMode="auto">
          <a:xfrm>
            <a:off x="2743200" y="5486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3" name="Line 77"/>
          <p:cNvSpPr>
            <a:spLocks noChangeShapeType="1"/>
          </p:cNvSpPr>
          <p:nvPr/>
        </p:nvSpPr>
        <p:spPr bwMode="auto">
          <a:xfrm>
            <a:off x="3657600" y="1914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4" name="Line 78"/>
          <p:cNvSpPr>
            <a:spLocks noChangeShapeType="1"/>
          </p:cNvSpPr>
          <p:nvPr/>
        </p:nvSpPr>
        <p:spPr bwMode="auto">
          <a:xfrm>
            <a:off x="4876800" y="1914525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5" name="Line 79"/>
          <p:cNvSpPr>
            <a:spLocks noChangeShapeType="1"/>
          </p:cNvSpPr>
          <p:nvPr/>
        </p:nvSpPr>
        <p:spPr bwMode="auto">
          <a:xfrm>
            <a:off x="3657600" y="23622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6" name="Line 80"/>
          <p:cNvSpPr>
            <a:spLocks noChangeShapeType="1"/>
          </p:cNvSpPr>
          <p:nvPr/>
        </p:nvSpPr>
        <p:spPr bwMode="auto">
          <a:xfrm>
            <a:off x="3657600" y="32575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7" name="Line 81"/>
          <p:cNvSpPr>
            <a:spLocks noChangeShapeType="1"/>
          </p:cNvSpPr>
          <p:nvPr/>
        </p:nvSpPr>
        <p:spPr bwMode="auto">
          <a:xfrm>
            <a:off x="4572000" y="3257550"/>
            <a:ext cx="1676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8" name="Line 82"/>
          <p:cNvSpPr>
            <a:spLocks noChangeShapeType="1"/>
          </p:cNvSpPr>
          <p:nvPr/>
        </p:nvSpPr>
        <p:spPr bwMode="auto">
          <a:xfrm>
            <a:off x="3657600" y="37147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99" name="Line 83"/>
          <p:cNvSpPr>
            <a:spLocks noChangeShapeType="1"/>
          </p:cNvSpPr>
          <p:nvPr/>
        </p:nvSpPr>
        <p:spPr bwMode="auto">
          <a:xfrm>
            <a:off x="4876800" y="371475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700" name="Line 84"/>
          <p:cNvSpPr>
            <a:spLocks noChangeShapeType="1"/>
          </p:cNvSpPr>
          <p:nvPr/>
        </p:nvSpPr>
        <p:spPr bwMode="auto">
          <a:xfrm>
            <a:off x="3657600" y="4162425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701" name="Line 85"/>
          <p:cNvSpPr>
            <a:spLocks noChangeShapeType="1"/>
          </p:cNvSpPr>
          <p:nvPr/>
        </p:nvSpPr>
        <p:spPr bwMode="auto">
          <a:xfrm>
            <a:off x="3657600" y="45910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702" name="Line 86"/>
          <p:cNvSpPr>
            <a:spLocks noChangeShapeType="1"/>
          </p:cNvSpPr>
          <p:nvPr/>
        </p:nvSpPr>
        <p:spPr bwMode="auto">
          <a:xfrm>
            <a:off x="3657600" y="5038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703" name="Line 87"/>
          <p:cNvSpPr>
            <a:spLocks noChangeShapeType="1"/>
          </p:cNvSpPr>
          <p:nvPr/>
        </p:nvSpPr>
        <p:spPr bwMode="auto">
          <a:xfrm>
            <a:off x="4876800" y="5038725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704" name="Line 88"/>
          <p:cNvSpPr>
            <a:spLocks noChangeShapeType="1"/>
          </p:cNvSpPr>
          <p:nvPr/>
        </p:nvSpPr>
        <p:spPr bwMode="auto">
          <a:xfrm>
            <a:off x="3657600" y="5486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705" name="Line 89"/>
          <p:cNvSpPr>
            <a:spLocks noChangeShapeType="1"/>
          </p:cNvSpPr>
          <p:nvPr/>
        </p:nvSpPr>
        <p:spPr bwMode="auto">
          <a:xfrm>
            <a:off x="5486400" y="5486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706" name="Line 90"/>
          <p:cNvSpPr>
            <a:spLocks noChangeShapeType="1"/>
          </p:cNvSpPr>
          <p:nvPr/>
        </p:nvSpPr>
        <p:spPr bwMode="auto">
          <a:xfrm>
            <a:off x="3657600" y="5934075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279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BC85B-44D9-4E66-A192-C5263B44C0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B65CA-1D1D-4AC8-B9A9-75725A67C1C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1485900" y="1524000"/>
            <a:ext cx="1143000" cy="3657600"/>
          </a:xfrm>
          <a:prstGeom prst="rect">
            <a:avLst/>
          </a:prstGeom>
          <a:solidFill>
            <a:srgbClr val="66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Program (2 of 2)</a:t>
            </a:r>
          </a:p>
        </p:txBody>
      </p:sp>
      <p:graphicFrame>
        <p:nvGraphicFramePr>
          <p:cNvPr id="35915" name="Group 75"/>
          <p:cNvGraphicFramePr>
            <a:graphicFrameLocks noGrp="1"/>
          </p:cNvGraphicFramePr>
          <p:nvPr/>
        </p:nvGraphicFramePr>
        <p:xfrm>
          <a:off x="266700" y="1143000"/>
          <a:ext cx="8610600" cy="4945060"/>
        </p:xfrm>
        <a:graphic>
          <a:graphicData uri="http://schemas.openxmlformats.org/drawingml/2006/table">
            <a:tbl>
              <a:tblPr/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Address</a:t>
                      </a:r>
                    </a:p>
                  </a:txBody>
                  <a:tcPr marR="0" marT="91433" marB="91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Instruction</a:t>
                      </a:r>
                    </a:p>
                  </a:txBody>
                  <a:tcPr marR="0" marT="91433" marB="91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Comments</a:t>
                      </a:r>
                    </a:p>
                  </a:txBody>
                  <a:tcPr marR="0" marT="91433" marB="91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x300A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0 0 0 1 0 1 0 0 1 0 1 0 0 0 0 1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R2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R2 + 1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 R2,R2,#1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x300B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0 0 0 1 0 1 1 0 1 1 1 0 0 0 0 1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R3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R3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 R3,R3,#1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x300C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0 1 1 0 0 0 1 0 1 1 0 0 0 0 0 0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R1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M[R3]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LDR R1,R3,#0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0 0 0 0 1 1 1 1 1 1 1 1 0 1 1 0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Goto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x3004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</a:t>
                      </a:r>
                      <a:r>
                        <a:rPr kumimoji="0" lang="en-US" altLang="zh-CN" sz="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nzp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x3004     (</a:t>
                      </a:r>
                      <a:r>
                        <a:rPr kumimoji="0" lang="en-US" altLang="zh-CN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</a:t>
                      </a:r>
                      <a:r>
                        <a:rPr kumimoji="0" lang="en-US" altLang="zh-CN" sz="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nzp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TEST)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x300E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0 0 1 0 0 0 0 0 0 0 0 0 0 1 0 0          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R0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M[x3013]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LD R0,x3013     (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LD R0, ASCII)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x300F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0 0 0 1 0 0 0 0 0 0 0 0 0 0 1 0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R0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R0 + R2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 R0,R0,R2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x3010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1 1 1 1 0 0 0 0 0 0 1 0 0 0 0 1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Print R0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TRAP x21      (OUT)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x3011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1 1 1 1 0 0 0 0 0 0 1 0 0 1 0 1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HALT</a:t>
                      </a:r>
                      <a:b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TRAP x25      (HALT)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X3012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1 0 0 1 0 0 0 0 0 0 0 0 0 0 0 0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Starting Address of File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(X9000)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x3013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0 0 0 0 0 0 0 0 0 0 1 1 0 0 0 0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ASCII x30 (‘0’)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0707" name="Line 67"/>
          <p:cNvSpPr>
            <a:spLocks noChangeShapeType="1"/>
          </p:cNvSpPr>
          <p:nvPr/>
        </p:nvSpPr>
        <p:spPr bwMode="auto">
          <a:xfrm>
            <a:off x="2743200" y="19240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08" name="Line 68"/>
          <p:cNvSpPr>
            <a:spLocks noChangeShapeType="1"/>
          </p:cNvSpPr>
          <p:nvPr/>
        </p:nvSpPr>
        <p:spPr bwMode="auto">
          <a:xfrm>
            <a:off x="2743200" y="23622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09" name="Line 69"/>
          <p:cNvSpPr>
            <a:spLocks noChangeShapeType="1"/>
          </p:cNvSpPr>
          <p:nvPr/>
        </p:nvSpPr>
        <p:spPr bwMode="auto">
          <a:xfrm>
            <a:off x="27432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0" name="Line 70"/>
          <p:cNvSpPr>
            <a:spLocks noChangeShapeType="1"/>
          </p:cNvSpPr>
          <p:nvPr/>
        </p:nvSpPr>
        <p:spPr bwMode="auto">
          <a:xfrm>
            <a:off x="2743200" y="32575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1" name="Line 71"/>
          <p:cNvSpPr>
            <a:spLocks noChangeShapeType="1"/>
          </p:cNvSpPr>
          <p:nvPr/>
        </p:nvSpPr>
        <p:spPr bwMode="auto">
          <a:xfrm>
            <a:off x="2743200" y="37052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2" name="Line 72"/>
          <p:cNvSpPr>
            <a:spLocks noChangeShapeType="1"/>
          </p:cNvSpPr>
          <p:nvPr/>
        </p:nvSpPr>
        <p:spPr bwMode="auto">
          <a:xfrm>
            <a:off x="2743200" y="41529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3" name="Line 73"/>
          <p:cNvSpPr>
            <a:spLocks noChangeShapeType="1"/>
          </p:cNvSpPr>
          <p:nvPr/>
        </p:nvSpPr>
        <p:spPr bwMode="auto">
          <a:xfrm>
            <a:off x="3962400" y="4591050"/>
            <a:ext cx="2286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4" name="Line 74"/>
          <p:cNvSpPr>
            <a:spLocks noChangeShapeType="1"/>
          </p:cNvSpPr>
          <p:nvPr/>
        </p:nvSpPr>
        <p:spPr bwMode="auto">
          <a:xfrm>
            <a:off x="3962400" y="5048250"/>
            <a:ext cx="2286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5" name="Line 75"/>
          <p:cNvSpPr>
            <a:spLocks noChangeShapeType="1"/>
          </p:cNvSpPr>
          <p:nvPr/>
        </p:nvSpPr>
        <p:spPr bwMode="auto">
          <a:xfrm>
            <a:off x="3657600" y="19240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6" name="Line 76"/>
          <p:cNvSpPr>
            <a:spLocks noChangeShapeType="1"/>
          </p:cNvSpPr>
          <p:nvPr/>
        </p:nvSpPr>
        <p:spPr bwMode="auto">
          <a:xfrm>
            <a:off x="4876800" y="192405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7" name="Line 77"/>
          <p:cNvSpPr>
            <a:spLocks noChangeShapeType="1"/>
          </p:cNvSpPr>
          <p:nvPr/>
        </p:nvSpPr>
        <p:spPr bwMode="auto">
          <a:xfrm>
            <a:off x="3657600" y="23622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8" name="Line 78"/>
          <p:cNvSpPr>
            <a:spLocks noChangeShapeType="1"/>
          </p:cNvSpPr>
          <p:nvPr/>
        </p:nvSpPr>
        <p:spPr bwMode="auto">
          <a:xfrm>
            <a:off x="4876800" y="23622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19" name="Line 79"/>
          <p:cNvSpPr>
            <a:spLocks noChangeShapeType="1"/>
          </p:cNvSpPr>
          <p:nvPr/>
        </p:nvSpPr>
        <p:spPr bwMode="auto">
          <a:xfrm>
            <a:off x="36576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20" name="Line 80"/>
          <p:cNvSpPr>
            <a:spLocks noChangeShapeType="1"/>
          </p:cNvSpPr>
          <p:nvPr/>
        </p:nvSpPr>
        <p:spPr bwMode="auto">
          <a:xfrm flipV="1">
            <a:off x="4572000" y="2819400"/>
            <a:ext cx="1676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21" name="Line 81"/>
          <p:cNvSpPr>
            <a:spLocks noChangeShapeType="1"/>
          </p:cNvSpPr>
          <p:nvPr/>
        </p:nvSpPr>
        <p:spPr bwMode="auto">
          <a:xfrm>
            <a:off x="3657600" y="325755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22" name="Line 82"/>
          <p:cNvSpPr>
            <a:spLocks noChangeShapeType="1"/>
          </p:cNvSpPr>
          <p:nvPr/>
        </p:nvSpPr>
        <p:spPr bwMode="auto">
          <a:xfrm>
            <a:off x="3657600" y="3705225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23" name="Line 83"/>
          <p:cNvSpPr>
            <a:spLocks noChangeShapeType="1"/>
          </p:cNvSpPr>
          <p:nvPr/>
        </p:nvSpPr>
        <p:spPr bwMode="auto">
          <a:xfrm>
            <a:off x="3657600" y="41529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724" name="Line 84"/>
          <p:cNvSpPr>
            <a:spLocks noChangeShapeType="1"/>
          </p:cNvSpPr>
          <p:nvPr/>
        </p:nvSpPr>
        <p:spPr bwMode="auto">
          <a:xfrm>
            <a:off x="5486400" y="41529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0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C2BE3-AD35-4981-9269-F9A52FC3FE8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1B4B3-8136-4753-AE38-68E47A5DADB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Char Count in Assembly Language (1 of 3)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EC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01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02 ; Program to count occurrences of a character in a file.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03 ; Character to be input from the keyboard.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04 ; Result to be displayed on the monitor.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05 ; Program only works if no more than 9 occurrences are      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06 ; found.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07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08 ; Initialization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09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0A	.ORIG	x3000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0B	AND	R2, R2, #0	; R2 is counter, initially 0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0C	LD	R3, PTR	; R3 is pointer to characters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0D	GETC		; TRAP x23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0E			; R0 gets character input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0F	LDR	R1, R3, #0	; R1 gets first character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10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11 ; Test character for end of file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12 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AutoNum type="arabicPlain" startAt="13"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TEST	ADD	R4, R1, #-4    	; Test for EOT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AutoNum type="arabicPlain" startAt="13"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                         	; (ASCII x04)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15	</a:t>
            </a:r>
            <a:r>
              <a:rPr lang="en-US" altLang="zh-CN" sz="1800" dirty="0" err="1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OUTPUT	 	; If done, prepare the output</a:t>
            </a:r>
          </a:p>
        </p:txBody>
      </p:sp>
    </p:spTree>
    <p:extLst>
      <p:ext uri="{BB962C8B-B14F-4D97-AF65-F5344CB8AC3E}">
        <p14:creationId xmlns:p14="http://schemas.microsoft.com/office/powerpoint/2010/main" val="155325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74D72-CEC4-457E-9F13-BCC5E01AE01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42683-DEAF-457E-AB7A-0CAAF2FE136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Char Count in Assembly Language (2 of 3)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EC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16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17 ; Test character for match.  If a match, increment count.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18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19	  NOT	R1, R1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1A	  ADD	R1, R1, R0	; If match, R1 =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xFFFF</a:t>
            </a: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1B	  NOT	R1, R1	; If match, R1 = x0000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1C	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BRnp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GETCHAR	; If no match, do not increment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1D	  ADD	R2, R2, #1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1E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1F ; Get next character from file.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21 GETCHAR ADD	R3, R3, #1	; Point to next character.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22	  LDR	R1, R3, #0	; R1 gets next char to test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23	  </a:t>
            </a:r>
            <a:r>
              <a:rPr lang="en-US" altLang="zh-CN" sz="1800" dirty="0" err="1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BRnzp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TEST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24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25 ; Output the count.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26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27  OUTPUT LD	R0, ASCII	; Load the ASCII template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28	  ADD	R0, R0, R2	; Covert binary count to ASCII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29	  OUT		; TRAP x21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2A			; ASCII code in R0 is displayed.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2B	  HALT		; TRAP x25,Halt machine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208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D9FDF-44C2-4940-AEA9-D6BE953D03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F94C6-1F9C-4A53-8B5C-6F60EEA30B6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Char Count in Assembly Language (3 of 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EC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2C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2D ; Storage for pointer and ASCII template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2E 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2F ASCII	.FILL	x0030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30 PTR	.FILL	x9000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3717925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31	.END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tabLst>
                <a:tab pos="1147763" algn="l"/>
                <a:tab pos="2165350" algn="l"/>
                <a:tab pos="3717925" algn="l"/>
              </a:tabLst>
              <a:defRPr/>
            </a:pPr>
            <a:endParaRPr lang="zh-CN" altLang="en-US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414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Assembly Process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Assembly Language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189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Assembly Process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Assembly Language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823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A1033-7163-4AE7-9F4E-2DCFA9631DB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A80E7-4C51-4CC3-A049-75DA08DBB22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604" name="Picture 2" descr="ch07-assemb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2849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Assembly Process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Convert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assembly language </a:t>
            </a:r>
            <a:r>
              <a:rPr lang="en-US" altLang="zh-CN" dirty="0">
                <a:ea typeface="宋体" panose="02010600030101010101" pitchFamily="2" charset="-122"/>
              </a:rPr>
              <a:t>file (.</a:t>
            </a:r>
            <a:r>
              <a:rPr lang="en-US" altLang="zh-CN" dirty="0" err="1">
                <a:ea typeface="宋体" panose="02010600030101010101" pitchFamily="2" charset="-122"/>
              </a:rPr>
              <a:t>asm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into an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executable file </a:t>
            </a:r>
            <a:r>
              <a:rPr lang="en-US" altLang="zh-CN" dirty="0">
                <a:ea typeface="宋体" panose="02010600030101010101" pitchFamily="2" charset="-122"/>
              </a:rPr>
              <a:t>(.</a:t>
            </a:r>
            <a:r>
              <a:rPr lang="en-US" altLang="zh-CN" dirty="0" err="1">
                <a:ea typeface="宋体" panose="02010600030101010101" pitchFamily="2" charset="-122"/>
              </a:rPr>
              <a:t>obj</a:t>
            </a:r>
            <a:r>
              <a:rPr lang="en-US" altLang="zh-CN" dirty="0">
                <a:ea typeface="宋体" panose="02010600030101010101" pitchFamily="2" charset="-122"/>
              </a:rPr>
              <a:t>) for the LC-3 simulator.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First Pass: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scan program file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find all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labels</a:t>
            </a:r>
            <a:r>
              <a:rPr lang="en-US" altLang="zh-CN" dirty="0">
                <a:ea typeface="宋体" panose="02010600030101010101" pitchFamily="2" charset="-122"/>
              </a:rPr>
              <a:t> and calculate the corresponding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addresses</a:t>
            </a:r>
            <a:r>
              <a:rPr lang="en-US" altLang="zh-CN" dirty="0">
                <a:ea typeface="宋体" panose="02010600030101010101" pitchFamily="2" charset="-122"/>
              </a:rPr>
              <a:t>;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this is called the </a:t>
            </a:r>
            <a:r>
              <a:rPr lang="en-US" altLang="zh-CN" i="1" u="sng" dirty="0">
                <a:solidFill>
                  <a:srgbClr val="0070C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symbol table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Second Pass: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convert</a:t>
            </a:r>
            <a:r>
              <a:rPr lang="en-US" altLang="zh-CN" dirty="0">
                <a:ea typeface="宋体" panose="02010600030101010101" pitchFamily="2" charset="-122"/>
              </a:rPr>
              <a:t> instructions to machine language, using information from symbol table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462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81478-C9AA-4DED-BA3A-F418BC763EC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8CB9C-9F2F-46E4-8755-858DDBF576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First Pass: Constructing the Symbol Table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Find the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.ORIG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statement,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which tells us the address of the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first</a:t>
            </a:r>
            <a:r>
              <a:rPr lang="en-US" altLang="zh-CN" dirty="0">
                <a:ea typeface="宋体" panose="02010600030101010101" pitchFamily="2" charset="-122"/>
              </a:rPr>
              <a:t> instruction.</a:t>
            </a:r>
          </a:p>
          <a:p>
            <a:pPr marL="838200" lvl="1" indent="-381000"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Initialize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location counter </a:t>
            </a:r>
            <a:r>
              <a:rPr lang="en-US" altLang="zh-CN" dirty="0">
                <a:ea typeface="宋体" panose="02010600030101010101" pitchFamily="2" charset="-122"/>
              </a:rPr>
              <a:t>(LC), which keeps track of the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current instruction.</a:t>
            </a:r>
          </a:p>
          <a:p>
            <a:pPr marL="457200" indent="-457200">
              <a:spcBef>
                <a:spcPct val="80000"/>
              </a:spcBef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For each non-empty line in the program:</a:t>
            </a:r>
          </a:p>
          <a:p>
            <a:pPr marL="838200" lvl="1" indent="-381000">
              <a:buFontTx/>
              <a:buAutoNum type="alphaLcParenR"/>
            </a:pPr>
            <a:r>
              <a:rPr lang="en-US" altLang="zh-CN" dirty="0">
                <a:ea typeface="宋体" panose="02010600030101010101" pitchFamily="2" charset="-122"/>
              </a:rPr>
              <a:t>If line contains a label, add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label and LC </a:t>
            </a:r>
            <a:r>
              <a:rPr lang="en-US" altLang="zh-CN" dirty="0">
                <a:ea typeface="宋体" panose="02010600030101010101" pitchFamily="2" charset="-122"/>
              </a:rPr>
              <a:t>to symbol table.</a:t>
            </a:r>
          </a:p>
          <a:p>
            <a:pPr marL="838200" lvl="1" indent="-381000">
              <a:buFontTx/>
              <a:buAutoNum type="alphaLcParenR"/>
            </a:pPr>
            <a:r>
              <a:rPr lang="en-US" altLang="zh-CN" dirty="0">
                <a:ea typeface="宋体" panose="02010600030101010101" pitchFamily="2" charset="-122"/>
              </a:rPr>
              <a:t>Increment LC.</a:t>
            </a:r>
          </a:p>
          <a:p>
            <a:pPr marL="1257300" lvl="2" indent="-342900">
              <a:buFontTx/>
              <a:buChar char="–"/>
            </a:pPr>
            <a:r>
              <a:rPr lang="en-US" altLang="zh-CN" dirty="0"/>
              <a:t>NOTE: If statement is </a:t>
            </a:r>
            <a:r>
              <a:rPr lang="en-US" altLang="zh-CN" dirty="0">
                <a:latin typeface="Courier New" panose="02070309020205020404" pitchFamily="49" charset="0"/>
              </a:rPr>
              <a:t>.BLKW</a:t>
            </a:r>
            <a:r>
              <a:rPr lang="en-US" altLang="zh-CN" dirty="0"/>
              <a:t> or </a:t>
            </a:r>
            <a:r>
              <a:rPr lang="en-US" altLang="zh-CN" dirty="0">
                <a:latin typeface="Courier New" panose="02070309020205020404" pitchFamily="49" charset="0"/>
              </a:rPr>
              <a:t>.STRINGZ</a:t>
            </a:r>
            <a:r>
              <a:rPr lang="en-US" altLang="zh-CN" dirty="0"/>
              <a:t>,</a:t>
            </a:r>
            <a:br>
              <a:rPr lang="en-US" altLang="zh-CN" dirty="0"/>
            </a:br>
            <a:r>
              <a:rPr lang="en-US" altLang="zh-CN" dirty="0"/>
              <a:t>increment LC by the </a:t>
            </a:r>
            <a:r>
              <a:rPr lang="en-US" altLang="zh-CN" dirty="0">
                <a:solidFill>
                  <a:srgbClr val="0070C0"/>
                </a:solidFill>
              </a:rPr>
              <a:t>number of words allocated</a:t>
            </a:r>
            <a:r>
              <a:rPr lang="en-US" altLang="zh-CN" dirty="0"/>
              <a:t>.</a:t>
            </a:r>
          </a:p>
          <a:p>
            <a:pPr marL="457200" indent="-457200">
              <a:spcBef>
                <a:spcPct val="80000"/>
              </a:spcBef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Stop when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.END</a:t>
            </a:r>
            <a:r>
              <a:rPr lang="en-US" altLang="zh-CN" dirty="0">
                <a:ea typeface="宋体" panose="02010600030101010101" pitchFamily="2" charset="-122"/>
              </a:rPr>
              <a:t> statement is reached.  </a:t>
            </a:r>
            <a:endParaRPr lang="en-US" altLang="zh-CN" sz="1800" dirty="0">
              <a:ea typeface="宋体" panose="02010600030101010101" pitchFamily="2" charset="-122"/>
            </a:endParaRPr>
          </a:p>
          <a:p>
            <a:pPr marL="457200" indent="-457200">
              <a:spcBef>
                <a:spcPct val="80000"/>
              </a:spcBef>
            </a:pPr>
            <a:r>
              <a:rPr lang="en-US" altLang="zh-CN" sz="1800" dirty="0">
                <a:ea typeface="宋体" panose="02010600030101010101" pitchFamily="2" charset="-122"/>
              </a:rPr>
              <a:t>NOTE: A line that contains only a comment is considered an empty line.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2839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247D2-B591-4495-86AD-37DA444DF47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915E1-4D62-41EF-8FDB-8F17ED96ADF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536628" cy="5481638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Construct the symbol table for the program in Figure 7.2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1FE239B-F551-4E8A-81BE-32FD5F4B0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64" y="260876"/>
            <a:ext cx="4663348" cy="6276677"/>
          </a:xfrm>
          <a:prstGeom prst="rect">
            <a:avLst/>
          </a:prstGeom>
        </p:spPr>
      </p:pic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B3AD2685-63C8-4FD9-9CC2-D1A49ACE6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51263"/>
              </p:ext>
            </p:extLst>
          </p:nvPr>
        </p:nvGraphicFramePr>
        <p:xfrm>
          <a:off x="101136" y="3068960"/>
          <a:ext cx="4200128" cy="2499360"/>
        </p:xfrm>
        <a:graphic>
          <a:graphicData uri="http://schemas.openxmlformats.org/drawingml/2006/table">
            <a:tbl>
              <a:tblPr/>
              <a:tblGrid>
                <a:gridCol w="210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Symbol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Address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TEST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X3004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GETCHAR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X300B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OUTPUT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X300E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ASCII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X3012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PTR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X3013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E92096E9-53BB-4AC7-B58B-6F5BF2DBD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1920" y="2636912"/>
            <a:ext cx="792088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82396BC-4708-4DC9-8C40-B5FD51C79519}"/>
              </a:ext>
            </a:extLst>
          </p:cNvPr>
          <p:cNvCxnSpPr>
            <a:cxnSpLocks/>
          </p:cNvCxnSpPr>
          <p:nvPr/>
        </p:nvCxnSpPr>
        <p:spPr bwMode="auto">
          <a:xfrm>
            <a:off x="3905220" y="4315989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A743819-3F0D-4BC6-B23F-9F09B457D120}"/>
              </a:ext>
            </a:extLst>
          </p:cNvPr>
          <p:cNvCxnSpPr>
            <a:cxnSpLocks/>
          </p:cNvCxnSpPr>
          <p:nvPr/>
        </p:nvCxnSpPr>
        <p:spPr bwMode="auto">
          <a:xfrm>
            <a:off x="3851920" y="4653136"/>
            <a:ext cx="79208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588E39D-CDAD-4272-9AC2-E511EACFD4C0}"/>
              </a:ext>
            </a:extLst>
          </p:cNvPr>
          <p:cNvCxnSpPr>
            <a:cxnSpLocks/>
          </p:cNvCxnSpPr>
          <p:nvPr/>
        </p:nvCxnSpPr>
        <p:spPr bwMode="auto">
          <a:xfrm>
            <a:off x="3862511" y="4968387"/>
            <a:ext cx="834797" cy="980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4750058-1A63-400A-BF6D-8FD79563737F}"/>
              </a:ext>
            </a:extLst>
          </p:cNvPr>
          <p:cNvCxnSpPr>
            <a:cxnSpLocks/>
          </p:cNvCxnSpPr>
          <p:nvPr/>
        </p:nvCxnSpPr>
        <p:spPr bwMode="auto">
          <a:xfrm>
            <a:off x="3923353" y="5404072"/>
            <a:ext cx="720655" cy="6803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5402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1D950-9A6A-4234-9BA9-00B1F74AD8B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754735-D2CD-4AEB-855D-BF694FC931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Second Pass: Generating Machine Language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>
                <a:ea typeface="宋体" panose="02010600030101010101" pitchFamily="2" charset="-122"/>
              </a:rPr>
              <a:t>For each executable assembly language statement,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generate the corresponding machine language instruction.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If operand is a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label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look up the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address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from the symbol table.</a:t>
            </a:r>
          </a:p>
          <a:p>
            <a:pPr>
              <a:spcBef>
                <a:spcPts val="0"/>
              </a:spcBef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</a:pPr>
            <a:r>
              <a:rPr lang="en-US" altLang="zh-CN" dirty="0">
                <a:ea typeface="宋体" panose="02010600030101010101" pitchFamily="2" charset="-122"/>
              </a:rPr>
              <a:t>Potential problems: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Improper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number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or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type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of arguments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ex:	NOT	R1,#7		</a:t>
            </a:r>
            <a:b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ADD	R1,R2</a:t>
            </a:r>
            <a:b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ADD	R3,R3,NUMBER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Immediate argument too large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ex:	ADD	R1,R2,#1023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Address (associated with label) not on the same page </a:t>
            </a:r>
            <a:r>
              <a:rPr lang="zh-CN" altLang="en-US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被访问的标号地址不在当前指令直接寻址的范围之内</a:t>
            </a:r>
            <a:endParaRPr lang="en-US" altLang="zh-CN" dirty="0">
              <a:highlight>
                <a:srgbClr val="FFFF00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can’t use direct addressing mode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36209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D896-5768-4CF5-B5F4-8BB7D684414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DB284-378F-4EC1-A254-DBA198AA68D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Practice</a:t>
            </a:r>
          </a:p>
        </p:txBody>
      </p:sp>
      <p:graphicFrame>
        <p:nvGraphicFramePr>
          <p:cNvPr id="353284" name="Group 4"/>
          <p:cNvGraphicFramePr>
            <a:graphicFrameLocks noGrp="1"/>
          </p:cNvGraphicFramePr>
          <p:nvPr/>
        </p:nvGraphicFramePr>
        <p:xfrm>
          <a:off x="1219200" y="2590800"/>
          <a:ext cx="7162800" cy="264795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Statement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Machine Language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LD   R3,PTR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ADD  R4,R1,#-4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LDR  R1,R3,#0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BRnp GETCHAR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45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Using the symbol table constructed earlier,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translate these statements into LC-3 machine language.</a:t>
            </a:r>
          </a:p>
          <a:p>
            <a:r>
              <a:rPr lang="en-US" altLang="zh-CN" sz="1800" i="1">
                <a:ea typeface="宋体" panose="02010600030101010101" pitchFamily="2" charset="-122"/>
              </a:rPr>
              <a:t>(Assume all addresses are on the current page.)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3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58254D3-C3FE-4785-8F26-5133BDB80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124" y="290661"/>
            <a:ext cx="4663348" cy="6276677"/>
          </a:xfrm>
          <a:prstGeom prst="rect">
            <a:avLst/>
          </a:prstGeom>
        </p:spPr>
      </p:pic>
      <p:sp>
        <p:nvSpPr>
          <p:cNvPr id="307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D896-5768-4CF5-B5F4-8BB7D684414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DB284-378F-4EC1-A254-DBA198AA68D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Practice</a:t>
            </a:r>
          </a:p>
        </p:txBody>
      </p:sp>
      <p:graphicFrame>
        <p:nvGraphicFramePr>
          <p:cNvPr id="3532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31571"/>
              </p:ext>
            </p:extLst>
          </p:nvPr>
        </p:nvGraphicFramePr>
        <p:xfrm>
          <a:off x="107504" y="3645024"/>
          <a:ext cx="4608636" cy="173736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Statement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Machine Language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LD   R3,PTR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0010 011 000010001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ADD  R4,R1,#-4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0001 100 001 1  11100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LDR  R1,R3,#0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0110 001 011 000000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BRnp GETCHAR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0000 101 000000001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4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608636" cy="5481638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Using the symbol table constructed earlier,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translate these statements into LC-3 machine language.</a:t>
            </a:r>
          </a:p>
          <a:p>
            <a:r>
              <a:rPr lang="en-US" altLang="zh-CN" sz="1800" i="1" dirty="0">
                <a:ea typeface="宋体" panose="02010600030101010101" pitchFamily="2" charset="-122"/>
              </a:rPr>
              <a:t>(Assume all addresses are on the current page.)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1733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65C44-32B3-4240-9169-EDAEBD916A6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3F516-951C-45DE-89D8-65E741EFE1A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Assembler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Using “assemble” (Unix) or LC3 Edit (Windows),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generates several different output files.</a:t>
            </a:r>
          </a:p>
        </p:txBody>
      </p:sp>
      <p:pic>
        <p:nvPicPr>
          <p:cNvPr id="31750" name="Picture 4" descr="ch07-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199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7239000" y="2133600"/>
            <a:ext cx="1692275" cy="9255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This one gets</a:t>
            </a:r>
            <a:b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loaded into the</a:t>
            </a:r>
            <a:b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simulator.</a:t>
            </a:r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 flipH="1">
            <a:off x="7696200" y="3048000"/>
            <a:ext cx="76200" cy="609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68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8117A-3D9D-4AD7-8869-6F01207F1B5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2F259-F6B2-4208-969B-7AECCF33294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Object File Format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object file </a:t>
            </a:r>
            <a:r>
              <a:rPr lang="en-US" altLang="zh-CN" dirty="0">
                <a:ea typeface="宋体" panose="02010600030101010101" pitchFamily="2" charset="-122"/>
              </a:rPr>
              <a:t>contains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Starting address </a:t>
            </a:r>
            <a:r>
              <a:rPr lang="en-US" altLang="zh-CN" dirty="0">
                <a:ea typeface="宋体" panose="02010600030101010101" pitchFamily="2" charset="-122"/>
              </a:rPr>
              <a:t>(location where program must be loaded),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followed by…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Machine instructions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Example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Beginning of “count character” object file looks like this: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286000" y="3962400"/>
            <a:ext cx="34290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0011000000000000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0101010010100000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0010011000010100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1111000000100011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.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.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6172200" y="3962400"/>
            <a:ext cx="186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.ORIG x3000</a:t>
            </a: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6172200" y="4343400"/>
            <a:ext cx="231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AND R2, R2, #0</a:t>
            </a:r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6172200" y="47244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LD R3, PTR</a:t>
            </a:r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6172200" y="5105400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TRAP x23</a:t>
            </a:r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H="1">
            <a:off x="5562600" y="41910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04" name="Line 10"/>
          <p:cNvSpPr>
            <a:spLocks noChangeShapeType="1"/>
          </p:cNvSpPr>
          <p:nvPr/>
        </p:nvSpPr>
        <p:spPr bwMode="auto">
          <a:xfrm flipH="1">
            <a:off x="5562600" y="45720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05" name="Line 11"/>
          <p:cNvSpPr>
            <a:spLocks noChangeShapeType="1"/>
          </p:cNvSpPr>
          <p:nvPr/>
        </p:nvSpPr>
        <p:spPr bwMode="auto">
          <a:xfrm flipH="1">
            <a:off x="5562600" y="49530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 flipH="1">
            <a:off x="5562600" y="53340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58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7AE13-3A3A-4F89-ADC4-A4C8850A14C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821A7-2C02-4C26-BDAC-4126AB51124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Multiple Object Files</a:t>
            </a:r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An object file is not necessarily a complete program.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system-provided library routines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code blocks written by multiple developers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For LC-3, can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load multiple object files </a:t>
            </a:r>
            <a:r>
              <a:rPr lang="en-US" altLang="zh-CN" dirty="0">
                <a:ea typeface="宋体" panose="02010600030101010101" pitchFamily="2" charset="-122"/>
              </a:rPr>
              <a:t>into memory,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then start executing at a desired address.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system routines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such as keyboard input, are loaded automatically</a:t>
            </a:r>
          </a:p>
          <a:p>
            <a:pPr lvl="2"/>
            <a:r>
              <a:rPr lang="en-US" altLang="zh-CN" sz="1800" dirty="0"/>
              <a:t>loaded into “system memory,” below x1000</a:t>
            </a:r>
          </a:p>
          <a:p>
            <a:pPr lvl="2"/>
            <a:r>
              <a:rPr lang="en-US" altLang="zh-CN" sz="1800" dirty="0"/>
              <a:t>by convention, user code should be loaded between</a:t>
            </a:r>
            <a:br>
              <a:rPr lang="en-US" altLang="zh-CN" sz="1800" dirty="0"/>
            </a:br>
            <a:r>
              <a:rPr lang="en-US" altLang="zh-CN" sz="1800" dirty="0">
                <a:solidFill>
                  <a:srgbClr val="0070C0"/>
                </a:solidFill>
              </a:rPr>
              <a:t>x3000 and </a:t>
            </a:r>
            <a:r>
              <a:rPr lang="en-US" altLang="zh-CN" sz="1800" dirty="0" err="1">
                <a:solidFill>
                  <a:srgbClr val="0070C0"/>
                </a:solidFill>
              </a:rPr>
              <a:t>xCFFF</a:t>
            </a:r>
            <a:endParaRPr lang="en-US" altLang="zh-CN" sz="1800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each object file includes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 starting address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be careful not to load </a:t>
            </a:r>
            <a:r>
              <a:rPr lang="en-US" altLang="zh-CN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overlapping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object files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447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8254C-810D-4027-9977-720B66F415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5CB58E-F949-41C3-ABAB-D5C87F7D73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Linking and Loading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Loading</a:t>
            </a:r>
            <a:r>
              <a:rPr lang="en-US" altLang="zh-CN" dirty="0">
                <a:ea typeface="宋体" panose="02010600030101010101" pitchFamily="2" charset="-122"/>
              </a:rPr>
              <a:t> is the process of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copying</a:t>
            </a:r>
            <a:r>
              <a:rPr lang="en-US" altLang="zh-CN" dirty="0">
                <a:ea typeface="宋体" panose="02010600030101010101" pitchFamily="2" charset="-122"/>
              </a:rPr>
              <a:t> an executable image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into memory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more sophisticated loaders are able to </a:t>
            </a:r>
            <a:r>
              <a:rPr lang="en-US" altLang="zh-CN" i="1" u="sng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relocate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images to fit into available memory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must readjust (</a:t>
            </a:r>
            <a:r>
              <a:rPr lang="zh-CN" altLang="en-US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重新适应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 branch targets, load/store addresses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Linking</a:t>
            </a:r>
            <a:r>
              <a:rPr lang="en-US" altLang="zh-CN" dirty="0">
                <a:ea typeface="宋体" panose="02010600030101010101" pitchFamily="2" charset="-122"/>
              </a:rPr>
              <a:t> is the process of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resolving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symbols</a:t>
            </a:r>
            <a:r>
              <a:rPr lang="en-US" altLang="zh-CN" dirty="0">
                <a:ea typeface="宋体" panose="02010600030101010101" pitchFamily="2" charset="-122"/>
              </a:rPr>
              <a:t> between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independent object files.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suppose we define a symbol in one module, and want to use it in another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some notation, such as .EXTERNAL, is used to tell assembler that a symbol is defined in another module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linker will search symbol tables of other modules to resolve symbols and complete code generation before loading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82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ea typeface="宋体" panose="02010600030101010101" pitchFamily="2" charset="-122"/>
              </a:rPr>
              <a:t>Review: </a:t>
            </a:r>
            <a:r>
              <a:rPr lang="en-US" altLang="zh-CN" dirty="0">
                <a:ea typeface="宋体" panose="02010600030101010101" pitchFamily="2" charset="-122"/>
              </a:rPr>
              <a:t>The Transistor &amp; </a:t>
            </a:r>
            <a:r>
              <a:rPr lang="en-US" altLang="zh-CN" dirty="0"/>
              <a:t>Basic Logical Structure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6" descr="ch03-deco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1134839"/>
            <a:ext cx="1607995" cy="13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h03-m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98" y="1220495"/>
            <a:ext cx="2510333" cy="11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 descr="ch03-fullad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76" y="1063729"/>
            <a:ext cx="2160590" cy="12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h03-4bitad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2790549"/>
            <a:ext cx="4343400" cy="15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h03-dlat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13" y="2673224"/>
            <a:ext cx="2537917" cy="9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h03-regi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1" y="4780753"/>
            <a:ext cx="3383632" cy="12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h03-memo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31" y="3890110"/>
            <a:ext cx="2990974" cy="27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16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Assembly Process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Assembly Language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804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C0386-AB09-4D0E-A996-E2BD17D6378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Lecture 1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D4007-D1E4-442F-BCF4-C31D02E6EF4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78025"/>
            <a:ext cx="4133850" cy="874713"/>
          </a:xfrm>
        </p:spPr>
        <p:txBody>
          <a:bodyPr>
            <a:normAutofit lnSpcReduction="10000"/>
          </a:bodyPr>
          <a:lstStyle/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600">
                <a:solidFill>
                  <a:srgbClr val="003399"/>
                </a:solidFill>
                <a:ea typeface="宋体" panose="02010600030101010101" pitchFamily="2" charset="-122"/>
              </a:rPr>
              <a:t>lw	  $t0, 0($2)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600">
                <a:solidFill>
                  <a:srgbClr val="003399"/>
                </a:solidFill>
                <a:ea typeface="宋体" panose="02010600030101010101" pitchFamily="2" charset="-122"/>
              </a:rPr>
              <a:t>lw	  $t1, 4($2)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600">
                <a:solidFill>
                  <a:srgbClr val="003399"/>
                </a:solidFill>
                <a:ea typeface="宋体" panose="02010600030101010101" pitchFamily="2" charset="-122"/>
              </a:rPr>
              <a:t>sw	  $t1, 0($2)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600">
                <a:solidFill>
                  <a:srgbClr val="003399"/>
                </a:solidFill>
                <a:ea typeface="宋体" panose="02010600030101010101" pitchFamily="2" charset="-122"/>
              </a:rPr>
              <a:t>sw	  $t0, 4($2)</a:t>
            </a:r>
          </a:p>
        </p:txBody>
      </p:sp>
      <p:graphicFrame>
        <p:nvGraphicFramePr>
          <p:cNvPr id="36870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87888" y="5516563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5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3687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5516563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28700" y="1084263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4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High Level Language</a:t>
            </a:r>
            <a:b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Program (e.g., C)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28700" y="2165350"/>
            <a:ext cx="2592388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4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Assembly  Language Program (e.g., MIPS)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028700" y="3100388"/>
            <a:ext cx="2590800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4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Machine  Language Program (MIPS)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04800" y="44640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8000"/>
              </a:lnSpc>
              <a:spcBef>
                <a:spcPct val="4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Hardware Architecture Description</a:t>
            </a:r>
            <a:b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(e.g., block diagrams)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574675" y="1773238"/>
            <a:ext cx="1308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Compiler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74675" y="27876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Assembler</a:t>
            </a:r>
          </a:p>
        </p:txBody>
      </p:sp>
      <p:sp>
        <p:nvSpPr>
          <p:cNvPr id="36877" name="Rectangle 16"/>
          <p:cNvSpPr>
            <a:spLocks noChangeArrowheads="1"/>
          </p:cNvSpPr>
          <p:nvPr/>
        </p:nvSpPr>
        <p:spPr bwMode="auto">
          <a:xfrm>
            <a:off x="611188" y="3860800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Machine Interpretation</a:t>
            </a: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4654550" y="981075"/>
            <a:ext cx="30861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temp = v[k];</a:t>
            </a:r>
          </a:p>
          <a:p>
            <a:pPr marL="342900" marR="0" lvl="0" indent="-342900" algn="l" defTabSz="457200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v[k] = v[k+1];</a:t>
            </a:r>
          </a:p>
          <a:p>
            <a:pPr marL="342900" marR="0" lvl="0" indent="-342900" algn="l" defTabSz="457200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v[k+1] = temp;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80" name="Rectangle 20"/>
          <p:cNvSpPr>
            <a:spLocks noChangeArrowheads="1"/>
          </p:cNvSpPr>
          <p:nvPr/>
        </p:nvSpPr>
        <p:spPr bwMode="auto">
          <a:xfrm>
            <a:off x="4624388" y="2989263"/>
            <a:ext cx="44783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0000 1001 1100 0110 1010 1111 0101 1000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1010 1111 0101 1000 0000 1001 1100 0110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1100 0110 1010 1111 0101 1000 0000 1001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0101 1000 0000 1001 1100 0110 1010 1111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36881" name="Rectangle 22"/>
          <p:cNvSpPr>
            <a:spLocks noChangeArrowheads="1"/>
          </p:cNvSpPr>
          <p:nvPr/>
        </p:nvSpPr>
        <p:spPr bwMode="auto">
          <a:xfrm>
            <a:off x="958850" y="3644900"/>
            <a:ext cx="2730500" cy="1397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82" name="Rectangle 24"/>
          <p:cNvSpPr>
            <a:spLocks noChangeArrowheads="1"/>
          </p:cNvSpPr>
          <p:nvPr/>
        </p:nvSpPr>
        <p:spPr bwMode="auto">
          <a:xfrm>
            <a:off x="469900" y="58674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8000"/>
              </a:lnSpc>
              <a:spcBef>
                <a:spcPct val="4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Logic Circuit Description</a:t>
            </a:r>
            <a:b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(Circuit Schematic Diagrams)</a:t>
            </a:r>
          </a:p>
        </p:txBody>
      </p:sp>
      <p:sp>
        <p:nvSpPr>
          <p:cNvPr id="36883" name="Rectangle 27"/>
          <p:cNvSpPr>
            <a:spLocks noChangeArrowheads="1"/>
          </p:cNvSpPr>
          <p:nvPr/>
        </p:nvSpPr>
        <p:spPr bwMode="auto">
          <a:xfrm>
            <a:off x="574675" y="51657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Architecture Implementation</a:t>
            </a:r>
          </a:p>
        </p:txBody>
      </p:sp>
      <p:pic>
        <p:nvPicPr>
          <p:cNvPr id="36884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Rectangle 36"/>
          <p:cNvSpPr>
            <a:spLocks noChangeArrowheads="1"/>
          </p:cNvSpPr>
          <p:nvPr/>
        </p:nvSpPr>
        <p:spPr bwMode="auto">
          <a:xfrm>
            <a:off x="5956920" y="5143500"/>
            <a:ext cx="1017588" cy="515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86" name="TextBox 24"/>
          <p:cNvSpPr txBox="1">
            <a:spLocks noChangeArrowheads="1"/>
          </p:cNvSpPr>
          <p:nvPr/>
        </p:nvSpPr>
        <p:spPr bwMode="auto">
          <a:xfrm>
            <a:off x="6367463" y="2049463"/>
            <a:ext cx="2582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Anything can be represented</a:t>
            </a:r>
            <a:b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as a </a:t>
            </a: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number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</a:t>
            </a:r>
            <a:b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i.e., data or instructions</a:t>
            </a:r>
          </a:p>
        </p:txBody>
      </p:sp>
      <p:sp>
        <p:nvSpPr>
          <p:cNvPr id="36887" name="Rectangle 24"/>
          <p:cNvSpPr>
            <a:spLocks noChangeArrowheads="1"/>
          </p:cNvSpPr>
          <p:nvPr/>
        </p:nvSpPr>
        <p:spPr bwMode="auto">
          <a:xfrm>
            <a:off x="250825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Summary: Assembly Language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6888" name="AutoShape 25"/>
          <p:cNvCxnSpPr>
            <a:cxnSpLocks noChangeShapeType="1"/>
            <a:stCxn id="36871" idx="2"/>
            <a:endCxn id="36872" idx="0"/>
          </p:cNvCxnSpPr>
          <p:nvPr/>
        </p:nvCxnSpPr>
        <p:spPr bwMode="auto">
          <a:xfrm>
            <a:off x="2324100" y="1644650"/>
            <a:ext cx="1588" cy="506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9" name="AutoShape 27"/>
          <p:cNvCxnSpPr>
            <a:cxnSpLocks noChangeShapeType="1"/>
            <a:stCxn id="36872" idx="2"/>
            <a:endCxn id="36873" idx="0"/>
          </p:cNvCxnSpPr>
          <p:nvPr/>
        </p:nvCxnSpPr>
        <p:spPr bwMode="auto">
          <a:xfrm flipH="1">
            <a:off x="2324100" y="2711450"/>
            <a:ext cx="1588" cy="388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90" name="AutoShape 28"/>
          <p:cNvCxnSpPr>
            <a:cxnSpLocks noChangeShapeType="1"/>
            <a:stCxn id="36881" idx="2"/>
            <a:endCxn id="36874" idx="0"/>
          </p:cNvCxnSpPr>
          <p:nvPr/>
        </p:nvCxnSpPr>
        <p:spPr bwMode="auto">
          <a:xfrm>
            <a:off x="2324100" y="3784600"/>
            <a:ext cx="0" cy="6651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91" name="AutoShape 29"/>
          <p:cNvCxnSpPr>
            <a:cxnSpLocks noChangeShapeType="1"/>
            <a:stCxn id="36874" idx="2"/>
            <a:endCxn id="36882" idx="0"/>
          </p:cNvCxnSpPr>
          <p:nvPr/>
        </p:nvCxnSpPr>
        <p:spPr bwMode="auto">
          <a:xfrm>
            <a:off x="2324100" y="5040313"/>
            <a:ext cx="0" cy="812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2" name="AutoShape 15"/>
          <p:cNvSpPr>
            <a:spLocks noChangeArrowheads="1"/>
          </p:cNvSpPr>
          <p:nvPr/>
        </p:nvSpPr>
        <p:spPr bwMode="auto">
          <a:xfrm>
            <a:off x="7164388" y="1052513"/>
            <a:ext cx="1439862" cy="649287"/>
          </a:xfrm>
          <a:prstGeom prst="wedgeRoundRectCallout">
            <a:avLst>
              <a:gd name="adj1" fmla="val -294579"/>
              <a:gd name="adj2" fmla="val 16119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  <p:sp>
        <p:nvSpPr>
          <p:cNvPr id="36893" name="Rectangle 19"/>
          <p:cNvSpPr>
            <a:spLocks noChangeArrowheads="1"/>
          </p:cNvSpPr>
          <p:nvPr/>
        </p:nvSpPr>
        <p:spPr bwMode="auto">
          <a:xfrm>
            <a:off x="5916613" y="4724400"/>
            <a:ext cx="32273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ALUOP[0:3] &lt;= InstReg[9:11] &amp; MASK</a:t>
            </a:r>
          </a:p>
        </p:txBody>
      </p:sp>
    </p:spTree>
    <p:extLst>
      <p:ext uri="{BB962C8B-B14F-4D97-AF65-F5344CB8AC3E}">
        <p14:creationId xmlns:p14="http://schemas.microsoft.com/office/powerpoint/2010/main" val="198850563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map of the LC-3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6AFFD-C3BD-4EE6-B713-ECC62B3C1F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56176" y="6564119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1C7DF-C7BE-4EB5-A329-87F30D195B6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23928" y="2977207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PC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23928" y="3573016"/>
            <a:ext cx="1569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R4(Global pointer)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68068" y="5569495"/>
            <a:ext cx="1537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R6 (stack pointer)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19872" y="3717032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419872" y="311428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419872" y="573325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71600" y="4598733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971600" y="6124115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Device Register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Addresses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15608" y="9651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0x0000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15608" y="63540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0xFFFF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71600" y="1011555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971600" y="1550678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Interrupt Vector Table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71600" y="2080438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Operating System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and Supervisor Stack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15608" y="131054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15608" y="152657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0x0100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15608" y="1834350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5608" y="2050374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0x0200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9964" y="278092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0x2FFF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09964" y="299695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0x3000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15608" y="588674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0xFDFF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15608" y="6104329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0xFE00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971600" y="5661248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Run-time stack</a:t>
            </a: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971600" y="2996952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Program Text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971600" y="3658337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Global data section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971600" y="4149080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Heap (for dynamically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allocated memory)</a:t>
            </a:r>
          </a:p>
        </p:txBody>
      </p:sp>
      <p:cxnSp>
        <p:nvCxnSpPr>
          <p:cNvPr id="89" name="直接箭头连接符 88"/>
          <p:cNvCxnSpPr/>
          <p:nvPr/>
        </p:nvCxnSpPr>
        <p:spPr bwMode="auto">
          <a:xfrm>
            <a:off x="2196939" y="4653136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接箭头连接符 90"/>
          <p:cNvCxnSpPr/>
          <p:nvPr/>
        </p:nvCxnSpPr>
        <p:spPr bwMode="auto">
          <a:xfrm flipV="1">
            <a:off x="2195736" y="524680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Line 15"/>
          <p:cNvSpPr>
            <a:spLocks noChangeShapeType="1"/>
          </p:cNvSpPr>
          <p:nvPr/>
        </p:nvSpPr>
        <p:spPr bwMode="auto">
          <a:xfrm>
            <a:off x="3419872" y="594928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968068" y="5805264"/>
            <a:ext cx="15778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R5 (frame pointer)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5796136" y="3749550"/>
            <a:ext cx="2592288" cy="2847802"/>
            <a:chOff x="5508104" y="3140968"/>
            <a:chExt cx="2592288" cy="2847802"/>
          </a:xfrm>
        </p:grpSpPr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7092280" y="458112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7640476" y="443711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01" name="文本框 37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Function2</a:t>
              </a: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7092280" y="4077072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7654436" y="3913311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7092280" y="386104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Text Box 14"/>
            <p:cNvSpPr txBox="1">
              <a:spLocks noChangeArrowheads="1"/>
            </p:cNvSpPr>
            <p:nvPr/>
          </p:nvSpPr>
          <p:spPr bwMode="auto">
            <a:xfrm>
              <a:off x="7640476" y="3645024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7092280" y="328498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Text Box 14"/>
            <p:cNvSpPr txBox="1">
              <a:spLocks noChangeArrowheads="1"/>
            </p:cNvSpPr>
            <p:nvPr/>
          </p:nvSpPr>
          <p:spPr bwMode="auto">
            <a:xfrm>
              <a:off x="7654436" y="3140968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  <p:sp>
          <p:nvSpPr>
            <p:cNvPr id="109" name="任意多边形 41"/>
            <p:cNvSpPr>
              <a:spLocks/>
            </p:cNvSpPr>
            <p:nvPr/>
          </p:nvSpPr>
          <p:spPr bwMode="auto">
            <a:xfrm>
              <a:off x="5508104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任意多边形 41"/>
            <p:cNvSpPr>
              <a:spLocks/>
            </p:cNvSpPr>
            <p:nvPr/>
          </p:nvSpPr>
          <p:spPr bwMode="auto">
            <a:xfrm>
              <a:off x="6903367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文本框 37"/>
            <p:cNvSpPr txBox="1">
              <a:spLocks noChangeArrowheads="1"/>
            </p:cNvSpPr>
            <p:nvPr/>
          </p:nvSpPr>
          <p:spPr bwMode="auto">
            <a:xfrm>
              <a:off x="5652120" y="5231175"/>
              <a:ext cx="1414462" cy="64609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Function3</a:t>
              </a:r>
            </a:p>
          </p:txBody>
        </p:sp>
        <p:sp>
          <p:nvSpPr>
            <p:cNvPr id="112" name="文本框 37"/>
            <p:cNvSpPr txBox="1">
              <a:spLocks noChangeArrowheads="1"/>
            </p:cNvSpPr>
            <p:nvPr/>
          </p:nvSpPr>
          <p:spPr bwMode="auto">
            <a:xfrm>
              <a:off x="5652120" y="3224855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Function1</a:t>
              </a:r>
            </a:p>
          </p:txBody>
        </p:sp>
        <p:sp>
          <p:nvSpPr>
            <p:cNvPr id="113" name="Line 15"/>
            <p:cNvSpPr>
              <a:spLocks noChangeShapeType="1"/>
            </p:cNvSpPr>
            <p:nvPr/>
          </p:nvSpPr>
          <p:spPr bwMode="auto">
            <a:xfrm>
              <a:off x="7092280" y="5825009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7640476" y="5680993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15" name="Line 17"/>
            <p:cNvSpPr>
              <a:spLocks noChangeShapeType="1"/>
            </p:cNvSpPr>
            <p:nvPr/>
          </p:nvSpPr>
          <p:spPr bwMode="auto">
            <a:xfrm>
              <a:off x="7092280" y="532095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>
              <a:off x="7654436" y="515719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V="1">
            <a:off x="3419872" y="3850635"/>
            <a:ext cx="2505484" cy="1810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接连接符 119"/>
          <p:cNvCxnSpPr/>
          <p:nvPr/>
        </p:nvCxnSpPr>
        <p:spPr bwMode="auto">
          <a:xfrm>
            <a:off x="3430674" y="6131330"/>
            <a:ext cx="2480017" cy="361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341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i="1" dirty="0">
                <a:ea typeface="宋体" panose="02010600030101010101" pitchFamily="2" charset="-122"/>
              </a:rPr>
              <a:t>Review: </a:t>
            </a:r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9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51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3645F5-D573-4DB4-A689-19E0A28251A8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2023/11/16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EA6FBC-31A5-461C-9A68-BB8169FC91BE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en-US" altLang="zh-CN" i="1" dirty="0">
                <a:ea typeface="宋体" panose="02010600030101010101" pitchFamily="2" charset="-122"/>
              </a:rPr>
              <a:t>Review: </a:t>
            </a:r>
            <a:r>
              <a:rPr lang="en-US" altLang="zh-CN" dirty="0">
                <a:ea typeface="宋体" panose="02010600030101010101" pitchFamily="2" charset="-122"/>
              </a:rPr>
              <a:t>Von Neumann Model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So far, we’ve learned how to: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compute with values in registers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load data from memory to registers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store data from registers to memory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524000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131840" y="2673809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120008" y="4005064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411760" y="5445224"/>
            <a:ext cx="3600400" cy="98320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92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B5636-4D6D-4F33-88B9-E03041F5FEF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0218A-0C1D-4FAB-9271-766D82DF6C1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09" name="日期占位符 3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A17DB-206C-4907-A148-5598931F9E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10" name="灯片编号占位符 5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78FD7-F509-4BA1-9F23-6F802054B93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8311" name="Picture 2" descr="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0060"/>
            <a:ext cx="4032448" cy="6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i="1" dirty="0">
                <a:ea typeface="宋体" panose="02010600030101010101" pitchFamily="2" charset="-122"/>
              </a:rPr>
              <a:t>Review: The ISA</a:t>
            </a:r>
            <a:endParaRPr lang="zh-CN" altLang="en-US" i="1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61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C5A93-BE8E-4FBA-A949-3817E5A7A2D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5244A-E1FB-430F-8344-835650AB363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7" name="日期占位符 3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875DD-0FEC-47AC-8212-163EC75D457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8" name="灯片编号占位符 5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1E3F7-9F33-4F82-B8D7-2FE97C4FE60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0359" name="Picture 2" descr="StateMachin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006040"/>
            <a:ext cx="4213448" cy="5750608"/>
          </a:xfrm>
          <a:noFill/>
        </p:spPr>
      </p:pic>
      <p:sp>
        <p:nvSpPr>
          <p:cNvPr id="10036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i="1" dirty="0">
                <a:ea typeface="宋体" panose="02010600030101010101" pitchFamily="2" charset="-122"/>
              </a:rPr>
              <a:t>Review: </a:t>
            </a:r>
            <a:r>
              <a:rPr lang="en-US" altLang="zh-CN" dirty="0">
                <a:ea typeface="宋体" panose="02010600030101010101" pitchFamily="2" charset="-122"/>
              </a:rPr>
              <a:t>The State Machine(Turing Machine </a:t>
            </a:r>
            <a:r>
              <a:rPr lang="en-US" altLang="en-US" dirty="0"/>
              <a:t>equivalent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755C306-DC70-4F88-8FC1-24B77FC2A0FC}"/>
              </a:ext>
            </a:extLst>
          </p:cNvPr>
          <p:cNvGrpSpPr/>
          <p:nvPr/>
        </p:nvGrpSpPr>
        <p:grpSpPr>
          <a:xfrm>
            <a:off x="7524328" y="1196752"/>
            <a:ext cx="914400" cy="5257800"/>
            <a:chOff x="7543800" y="1143000"/>
            <a:chExt cx="914400" cy="5257800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11FB77B5-208F-4A3C-BF40-6E49CDC39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350AA21A-150B-441B-9179-97DB61AB3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29DA0A87-103E-4014-B41B-D1FEB30D0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E98BED3A-3BC0-4DB4-81F8-856E0B187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D87478CB-1BAF-4632-A46B-A97E10804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1C97D4B4-38BD-412D-B923-2D29F5AD5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83AE956B-2CFA-4E06-90CA-FD0CBE4CE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EAAC9037-8410-404F-AB72-476CAC82A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617B7DD3-97E6-4D64-A485-5026E62D8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2D71C69-9B93-4772-B300-3797B4039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876420BF-7599-4E60-80AD-DC0F5181A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C55B3719-776D-4E84-9746-89A844272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E05DA1F3-DE75-494A-A75A-9E163697A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C71318AF-CB54-40E8-8A06-8F90BB9B5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B614D9C7-828E-4A54-9B40-7299963EF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4" name="Text Box 4">
              <a:extLst>
                <a:ext uri="{FF2B5EF4-FFF2-40B4-BE49-F238E27FC236}">
                  <a16:creationId xmlns:a16="http://schemas.microsoft.com/office/drawing/2014/main" id="{D82D3DDA-E300-4522-871D-7A25D1BB2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16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D4E7D-8263-46BE-89CE-81C2D8BF65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21135E-EEB5-4D45-AE6F-CA10777BF62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333" name="日期占位符 3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1D0C2-3ECF-45A6-88A3-BF1AA1803F6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334" name="灯片编号占位符 5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8C5D37-17FD-4D93-9CFA-3BF310DD145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9335" name="Picture 2" descr="Datapath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124719"/>
            <a:ext cx="4032448" cy="5560588"/>
          </a:xfrm>
          <a:noFill/>
        </p:spPr>
      </p:pic>
      <p:sp>
        <p:nvSpPr>
          <p:cNvPr id="9933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i="1" dirty="0">
                <a:ea typeface="宋体" panose="02010600030101010101" pitchFamily="2" charset="-122"/>
              </a:rPr>
              <a:t>Review: </a:t>
            </a:r>
            <a:r>
              <a:rPr lang="en-US" altLang="zh-CN" dirty="0">
                <a:ea typeface="宋体" panose="02010600030101010101" pitchFamily="2" charset="-122"/>
              </a:rPr>
              <a:t>The Data Path(von Neumann Model)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716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</TotalTime>
  <Pages>0</Pages>
  <Words>4385</Words>
  <Characters>0</Characters>
  <Application>Microsoft Office PowerPoint</Application>
  <DocSecurity>0</DocSecurity>
  <PresentationFormat>全屏显示(4:3)</PresentationFormat>
  <Lines>0</Lines>
  <Paragraphs>1019</Paragraphs>
  <Slides>42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68" baseType="lpstr">
      <vt:lpstr>Courier</vt:lpstr>
      <vt:lpstr>CourierPS</vt:lpstr>
      <vt:lpstr>Gungsuh</vt:lpstr>
      <vt:lpstr>仿宋</vt:lpstr>
      <vt:lpstr>黑体</vt:lpstr>
      <vt:lpstr>华文新魏</vt:lpstr>
      <vt:lpstr>楷体</vt:lpstr>
      <vt:lpstr>微软雅黑</vt:lpstr>
      <vt:lpstr>Arial</vt:lpstr>
      <vt:lpstr>Calibri</vt:lpstr>
      <vt:lpstr>Corbel</vt:lpstr>
      <vt:lpstr>Courier New</vt:lpstr>
      <vt:lpstr>Franklin Gothic Book</vt:lpstr>
      <vt:lpstr>Franklin Gothic Demi</vt:lpstr>
      <vt:lpstr>Tahoma</vt:lpstr>
      <vt:lpstr>Times</vt:lpstr>
      <vt:lpstr>Times New Roman</vt:lpstr>
      <vt:lpstr>Wingdings</vt:lpstr>
      <vt:lpstr>Wingdings 3</vt:lpstr>
      <vt:lpstr>1_Office 主题​​</vt:lpstr>
      <vt:lpstr>学术交流模板3-中文</vt:lpstr>
      <vt:lpstr>2_Office 主题​​</vt:lpstr>
      <vt:lpstr>1_学术交流模板3-中文</vt:lpstr>
      <vt:lpstr>CorelDRAW</vt:lpstr>
      <vt:lpstr>VISIO</vt:lpstr>
      <vt:lpstr>Image</vt:lpstr>
      <vt:lpstr>Chapter 7   Assembly Language Program</vt:lpstr>
      <vt:lpstr>PowerPoint 演示文稿</vt:lpstr>
      <vt:lpstr>PowerPoint 演示文稿</vt:lpstr>
      <vt:lpstr>Review: The Transistor &amp; Basic Logical Structure</vt:lpstr>
      <vt:lpstr>Review: Von Neumann Model</vt:lpstr>
      <vt:lpstr>Review: Von Neumann Model</vt:lpstr>
      <vt:lpstr>Review: The ISA</vt:lpstr>
      <vt:lpstr>Review: The State Machine(Turing Machine equivalent)</vt:lpstr>
      <vt:lpstr>Review: The Data Path(von Neumann Model)</vt:lpstr>
      <vt:lpstr>PowerPoint 演示文稿</vt:lpstr>
      <vt:lpstr>An LC-3 Program</vt:lpstr>
      <vt:lpstr>Human-Readable Machine Language</vt:lpstr>
      <vt:lpstr>Great Idea #4: Software and Hardware Co-design </vt:lpstr>
      <vt:lpstr>Great Idea #3: Abstraction Helps Us Manage Complexity</vt:lpstr>
      <vt:lpstr>An Assembly Language Program</vt:lpstr>
      <vt:lpstr>LC-3 Assembly Language Syntax</vt:lpstr>
      <vt:lpstr>Opcodes and Operands 操作码 和 操作数</vt:lpstr>
      <vt:lpstr>Labels and Comments  标号 和 注释</vt:lpstr>
      <vt:lpstr>Assembler Directives (指示符)</vt:lpstr>
      <vt:lpstr>Example</vt:lpstr>
      <vt:lpstr>Trap Codes</vt:lpstr>
      <vt:lpstr>Style Guidelines</vt:lpstr>
      <vt:lpstr>Sample Program</vt:lpstr>
      <vt:lpstr>Program (1 of 2)</vt:lpstr>
      <vt:lpstr>Program (2 of 2)</vt:lpstr>
      <vt:lpstr>Char Count in Assembly Language (1 of 3)</vt:lpstr>
      <vt:lpstr>Char Count in Assembly Language (2 of 3)</vt:lpstr>
      <vt:lpstr>Char Count in Assembly Language (3 of 3)</vt:lpstr>
      <vt:lpstr>PowerPoint 演示文稿</vt:lpstr>
      <vt:lpstr>Assembly Process</vt:lpstr>
      <vt:lpstr>First Pass: Constructing the Symbol Table</vt:lpstr>
      <vt:lpstr>Example</vt:lpstr>
      <vt:lpstr>Second Pass: Generating Machine Language</vt:lpstr>
      <vt:lpstr>Practice</vt:lpstr>
      <vt:lpstr>Practice</vt:lpstr>
      <vt:lpstr>LC-3 Assembler</vt:lpstr>
      <vt:lpstr>Object File Format</vt:lpstr>
      <vt:lpstr>Multiple Object Files</vt:lpstr>
      <vt:lpstr>Linking and Loading</vt:lpstr>
      <vt:lpstr>PowerPoint 演示文稿</vt:lpstr>
      <vt:lpstr>PowerPoint 演示文稿</vt:lpstr>
      <vt:lpstr>Memory map of the LC-3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702</cp:revision>
  <cp:lastPrinted>1601-01-01T00:00:00Z</cp:lastPrinted>
  <dcterms:created xsi:type="dcterms:W3CDTF">2012-09-03T16:09:03Z</dcterms:created>
  <dcterms:modified xsi:type="dcterms:W3CDTF">2023-11-16T14:27:07Z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