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</p:sldMasterIdLst>
  <p:notesMasterIdLst>
    <p:notesMasterId r:id="rId28"/>
  </p:notesMasterIdLst>
  <p:sldIdLst>
    <p:sldId id="1541" r:id="rId3"/>
    <p:sldId id="1712" r:id="rId4"/>
    <p:sldId id="1778" r:id="rId5"/>
    <p:sldId id="1583" r:id="rId6"/>
    <p:sldId id="1775" r:id="rId7"/>
    <p:sldId id="1713" r:id="rId8"/>
    <p:sldId id="1714" r:id="rId9"/>
    <p:sldId id="1715" r:id="rId10"/>
    <p:sldId id="1716" r:id="rId11"/>
    <p:sldId id="1717" r:id="rId12"/>
    <p:sldId id="1718" r:id="rId13"/>
    <p:sldId id="1719" r:id="rId14"/>
    <p:sldId id="1720" r:id="rId15"/>
    <p:sldId id="1721" r:id="rId16"/>
    <p:sldId id="1722" r:id="rId17"/>
    <p:sldId id="599" r:id="rId18"/>
    <p:sldId id="600" r:id="rId19"/>
    <p:sldId id="601" r:id="rId20"/>
    <p:sldId id="1723" r:id="rId21"/>
    <p:sldId id="603" r:id="rId22"/>
    <p:sldId id="604" r:id="rId23"/>
    <p:sldId id="605" r:id="rId24"/>
    <p:sldId id="606" r:id="rId25"/>
    <p:sldId id="607" r:id="rId26"/>
    <p:sldId id="602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52A3"/>
    <a:srgbClr val="333399"/>
    <a:srgbClr val="003399"/>
    <a:srgbClr val="0000FF"/>
    <a:srgbClr val="CCFFFF"/>
    <a:srgbClr val="FFCCFF"/>
    <a:srgbClr val="0074BF"/>
    <a:srgbClr val="A6E0E0"/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92" autoAdjust="0"/>
    <p:restoredTop sz="86350" autoAdjust="0"/>
  </p:normalViewPr>
  <p:slideViewPr>
    <p:cSldViewPr>
      <p:cViewPr varScale="1">
        <p:scale>
          <a:sx n="103" d="100"/>
          <a:sy n="103" d="100"/>
        </p:scale>
        <p:origin x="1752" y="7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-496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0084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2023/11/23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90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7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83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6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31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576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559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446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0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8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0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24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94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26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09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59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34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8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5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06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87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8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75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1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2023/11/23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8-1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Subroutines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 (PC-Relative)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77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 (PC-Relative)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8640"/>
            <a:ext cx="4863271" cy="568215"/>
            <a:chOff x="4101216" y="188640"/>
            <a:chExt cx="4863271" cy="568215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9333"/>
              <a:ext cx="4863271" cy="567522"/>
              <a:chOff x="3706688" y="189333"/>
              <a:chExt cx="5257800" cy="567522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35047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8769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40309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 (PC-Relative)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50499" y="639998"/>
            <a:ext cx="8896977" cy="614180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7437"/>
            <a:ext cx="4863271" cy="569418"/>
            <a:chOff x="4101216" y="187437"/>
            <a:chExt cx="4863271" cy="569418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7437"/>
              <a:ext cx="4863271" cy="569418"/>
              <a:chOff x="3706688" y="187437"/>
              <a:chExt cx="5257800" cy="569418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5" name="Text Box 4"/>
              <p:cNvSpPr txBox="1">
                <a:spLocks noChangeArrowheads="1"/>
              </p:cNvSpPr>
              <p:nvPr/>
            </p:nvSpPr>
            <p:spPr bwMode="auto">
              <a:xfrm>
                <a:off x="4842967" y="187437"/>
                <a:ext cx="480169" cy="307777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D</a:t>
                </a: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6717019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2" name="Text Box 10"/>
            <p:cNvSpPr txBox="1">
              <a:spLocks noChangeArrowheads="1"/>
            </p:cNvSpPr>
            <p:nvPr/>
          </p:nvSpPr>
          <p:spPr bwMode="auto">
            <a:xfrm>
              <a:off x="7470949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3" name="Text Box 10"/>
            <p:cNvSpPr txBox="1">
              <a:spLocks noChangeArrowheads="1"/>
            </p:cNvSpPr>
            <p:nvPr/>
          </p:nvSpPr>
          <p:spPr bwMode="auto">
            <a:xfrm>
              <a:off x="8251832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57624" y="3398999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0" name="直接连接符 379"/>
          <p:cNvCxnSpPr/>
          <p:nvPr/>
        </p:nvCxnSpPr>
        <p:spPr bwMode="auto">
          <a:xfrm>
            <a:off x="1218173" y="3672000"/>
            <a:ext cx="0" cy="10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09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02479-66FB-4FC0-A078-DAD0B0BB9F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6A4FC2-D1AB-4380-B2BC-9F3767DE209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JSRR</a:t>
            </a:r>
            <a:endParaRPr lang="zh-CN" altLang="en-US" b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6911975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69963"/>
            <a:ext cx="63373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3048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60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JSRR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09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53187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JSRR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7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JSRR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02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JSRR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79512" y="674767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8640"/>
            <a:ext cx="4863271" cy="568215"/>
            <a:chOff x="4101216" y="188640"/>
            <a:chExt cx="4863271" cy="568215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9333"/>
              <a:ext cx="4863271" cy="567522"/>
              <a:chOff x="3706688" y="189333"/>
              <a:chExt cx="5257800" cy="567522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35047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2732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57624" y="3398999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80" name="直接连接符 379"/>
          <p:cNvCxnSpPr/>
          <p:nvPr/>
        </p:nvCxnSpPr>
        <p:spPr bwMode="auto">
          <a:xfrm>
            <a:off x="1218173" y="3672000"/>
            <a:ext cx="0" cy="10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40309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JSRR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50499" y="639998"/>
            <a:ext cx="8896977" cy="614180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7437"/>
            <a:ext cx="4863271" cy="569418"/>
            <a:chOff x="4101216" y="187437"/>
            <a:chExt cx="4863271" cy="569418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7437"/>
              <a:ext cx="4863271" cy="569418"/>
              <a:chOff x="3706688" y="187437"/>
              <a:chExt cx="5257800" cy="569418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5" name="Text Box 4"/>
              <p:cNvSpPr txBox="1">
                <a:spLocks noChangeArrowheads="1"/>
              </p:cNvSpPr>
              <p:nvPr/>
            </p:nvSpPr>
            <p:spPr bwMode="auto">
              <a:xfrm>
                <a:off x="4842967" y="187437"/>
                <a:ext cx="480169" cy="307777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D</a:t>
                </a: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6717019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2" name="Text Box 10"/>
            <p:cNvSpPr txBox="1">
              <a:spLocks noChangeArrowheads="1"/>
            </p:cNvSpPr>
            <p:nvPr/>
          </p:nvSpPr>
          <p:spPr bwMode="auto">
            <a:xfrm>
              <a:off x="7470949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3" name="Text Box 10"/>
            <p:cNvSpPr txBox="1">
              <a:spLocks noChangeArrowheads="1"/>
            </p:cNvSpPr>
            <p:nvPr/>
          </p:nvSpPr>
          <p:spPr bwMode="auto">
            <a:xfrm>
              <a:off x="8251832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5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C6537-F030-404F-A529-C35054480D1E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FF53B-8A79-4744-BBC6-1F68249DE81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RET instruction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RET – return instruction</a:t>
            </a:r>
          </a:p>
          <a:p>
            <a:pPr lvl="1"/>
            <a:r>
              <a:rPr lang="en-US" altLang="zh-CN" dirty="0"/>
              <a:t>How to return</a:t>
            </a:r>
          </a:p>
          <a:p>
            <a:pPr lvl="2"/>
            <a:r>
              <a:rPr lang="en-US" altLang="zh-CN" dirty="0"/>
              <a:t>Place address in R7 in PC, Return the execution to the last calling point.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PC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 (R7)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pSp>
        <p:nvGrpSpPr>
          <p:cNvPr id="8198" name="Group 19"/>
          <p:cNvGrpSpPr>
            <a:grpSpLocks/>
          </p:cNvGrpSpPr>
          <p:nvPr/>
        </p:nvGrpSpPr>
        <p:grpSpPr bwMode="auto">
          <a:xfrm>
            <a:off x="755650" y="3363913"/>
            <a:ext cx="6402388" cy="1182687"/>
            <a:chOff x="476" y="1570"/>
            <a:chExt cx="4033" cy="745"/>
          </a:xfrm>
        </p:grpSpPr>
        <p:sp>
          <p:nvSpPr>
            <p:cNvPr id="8199" name="Rectangle 5"/>
            <p:cNvSpPr>
              <a:spLocks noChangeArrowheads="1"/>
            </p:cNvSpPr>
            <p:nvPr/>
          </p:nvSpPr>
          <p:spPr bwMode="auto">
            <a:xfrm>
              <a:off x="1436" y="1831"/>
              <a:ext cx="2982" cy="27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b="0">
                <a:ea typeface="宋体" panose="02010600030101010101" pitchFamily="2" charset="-122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1379" y="1831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0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  </a:t>
              </a:r>
              <a:r>
                <a:rPr lang="en-US" altLang="zh-CN" sz="20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1  1  0  0</a:t>
              </a:r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flipV="1">
              <a:off x="2234" y="1831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1427" y="1570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15 14 13 12</a:t>
              </a:r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>
              <a:off x="2195" y="1570"/>
              <a:ext cx="11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11  10  9  8  7  6</a:t>
              </a: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3284" y="1570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buFontTx/>
                <a:buNone/>
              </a:pPr>
              <a:r>
                <a:rPr lang="zh-CN" altLang="en-US" sz="16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6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5  4   3  2  1  0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2243" y="1831"/>
              <a:ext cx="7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0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0  0  0  </a:t>
              </a:r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 flipV="1">
              <a:off x="2785" y="1831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476" y="1792"/>
              <a:ext cx="94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baseline="0" dirty="0">
                  <a:solidFill>
                    <a:srgbClr val="FF3300"/>
                  </a:solidFill>
                  <a:ea typeface="宋体" panose="02010600030101010101" pitchFamily="2" charset="-122"/>
                </a:rPr>
                <a:t>RET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baseline="0" dirty="0">
                  <a:solidFill>
                    <a:srgbClr val="FF3300"/>
                  </a:solidFill>
                  <a:ea typeface="宋体" panose="02010600030101010101" pitchFamily="2" charset="-122"/>
                </a:rPr>
                <a:t>(JMP R7)</a:t>
              </a:r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2785" y="1831"/>
              <a:ext cx="7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0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1  1  1  </a:t>
              </a:r>
            </a:p>
          </p:txBody>
        </p:sp>
        <p:sp>
          <p:nvSpPr>
            <p:cNvPr id="8209" name="Text Box 16"/>
            <p:cNvSpPr txBox="1">
              <a:spLocks noChangeArrowheads="1"/>
            </p:cNvSpPr>
            <p:nvPr/>
          </p:nvSpPr>
          <p:spPr bwMode="auto">
            <a:xfrm>
              <a:off x="3319" y="1831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000" baseline="0">
                  <a:solidFill>
                    <a:srgbClr val="0000CC"/>
                  </a:solidFill>
                  <a:ea typeface="宋体" panose="02010600030101010101" pitchFamily="2" charset="-122"/>
                </a:rPr>
                <a:t>0  0  0  0  0  0</a:t>
              </a:r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 flipV="1">
              <a:off x="3330" y="1831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112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E673B-8A09-4F93-B343-2464F4B7CD2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FEB77-5D07-4107-9B09-F25808391CD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Subroutines</a:t>
            </a:r>
            <a:endParaRPr lang="zh-CN" altLang="en-US" b="0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481638"/>
          </a:xfrm>
        </p:spPr>
        <p:txBody>
          <a:bodyPr/>
          <a:lstStyle/>
          <a:p>
            <a:r>
              <a:rPr lang="en-US" altLang="zh-CN" dirty="0"/>
              <a:t>A subroutine is a program fragment that. . 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Resides in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space (</a:t>
            </a:r>
            <a:r>
              <a:rPr lang="en-US" altLang="zh-CN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i.e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not in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Performs a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well-defined task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Is invoked (called)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multiple times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by a user program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control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to the calling program when finished</a:t>
            </a:r>
          </a:p>
          <a:p>
            <a:r>
              <a:rPr lang="en-US" altLang="zh-CN" dirty="0"/>
              <a:t>Virtues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Reuse code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without re-typing it (and debugging it!)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Divide task into parts (or among multiple programmers)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Use vendor-supplied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library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of useful routines that one software engineer writes a program that requires such fragments and another software engineer writes the fragments.</a:t>
            </a:r>
          </a:p>
          <a:p>
            <a:pPr lvl="2"/>
            <a:r>
              <a:rPr lang="en-US" altLang="zh-CN" sz="2000" dirty="0">
                <a:latin typeface="Comic Sans MS" panose="030F0702030302020204" pitchFamily="66" charset="0"/>
                <a:ea typeface="楷体_GB2312" pitchFamily="49" charset="-122"/>
                <a:cs typeface="Courier New" panose="02070309020205020404" pitchFamily="49" charset="0"/>
              </a:rPr>
              <a:t>math library</a:t>
            </a:r>
          </a:p>
          <a:p>
            <a:pPr lvl="2"/>
            <a:r>
              <a:rPr lang="en-US" altLang="zh-CN" sz="2000" dirty="0">
                <a:latin typeface="Comic Sans MS" panose="030F0702030302020204" pitchFamily="66" charset="0"/>
                <a:ea typeface="楷体_GB2312" pitchFamily="49" charset="-122"/>
                <a:cs typeface="Courier New" panose="02070309020205020404" pitchFamily="49" charset="0"/>
              </a:rPr>
              <a:t>square root, sine, and </a:t>
            </a:r>
            <a:r>
              <a:rPr lang="en-US" altLang="zh-CN" sz="2000" dirty="0" err="1">
                <a:latin typeface="Comic Sans MS" panose="030F0702030302020204" pitchFamily="66" charset="0"/>
                <a:ea typeface="楷体_GB2312" pitchFamily="49" charset="-122"/>
                <a:cs typeface="Courier New" panose="02070309020205020404" pitchFamily="49" charset="0"/>
              </a:rPr>
              <a:t>arctangent,etc</a:t>
            </a:r>
            <a:r>
              <a:rPr lang="en-US" altLang="zh-CN" sz="2000" dirty="0">
                <a:latin typeface="Comic Sans MS" panose="030F0702030302020204" pitchFamily="66" charset="0"/>
                <a:ea typeface="楷体_GB2312" pitchFamily="49" charset="-122"/>
                <a:cs typeface="Courier New" panose="02070309020205020404" pitchFamily="49" charset="0"/>
              </a:rPr>
              <a:t>.</a:t>
            </a:r>
            <a:endParaRPr lang="zh-CN" altLang="en-US" sz="2000" dirty="0">
              <a:latin typeface="Comic Sans MS" panose="030F0702030302020204" pitchFamily="66" charset="0"/>
              <a:ea typeface="楷体_GB2312" pitchFamily="49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6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591EA-128A-43C4-88C7-A44DE655EC2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4DFDC-AFF8-4DF9-B1CC-5C54687AE0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Example: Negate the value in R0</a:t>
            </a:r>
            <a:endParaRPr lang="zh-CN" altLang="en-US" b="0"/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736"/>
            <a:ext cx="8642350" cy="1655762"/>
          </a:xfrm>
          <a:noFill/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</a:pPr>
            <a:r>
              <a:rPr lang="en-US" altLang="zh-CN" sz="1800" dirty="0" err="1">
                <a:latin typeface="Courier New" panose="02070309020205020404" pitchFamily="49" charset="0"/>
              </a:rPr>
              <a:t>TwosComp</a:t>
            </a:r>
            <a:r>
              <a:rPr lang="en-US" altLang="zh-CN" sz="1800" dirty="0">
                <a:latin typeface="Courier New" panose="02070309020205020404" pitchFamily="49" charset="0"/>
              </a:rPr>
              <a:t>	NOT	</a:t>
            </a:r>
            <a:r>
              <a:rPr lang="en-US" altLang="zh-CN" sz="1800" dirty="0">
                <a:solidFill>
                  <a:srgbClr val="FF3300"/>
                </a:solidFill>
                <a:latin typeface="Courier New" panose="02070309020205020404" pitchFamily="49" charset="0"/>
              </a:rPr>
              <a:t>R0,R0</a:t>
            </a:r>
            <a:r>
              <a:rPr lang="en-US" altLang="zh-CN" sz="1800" dirty="0">
                <a:latin typeface="Courier New" panose="02070309020205020404" pitchFamily="49" charset="0"/>
              </a:rPr>
              <a:t>		;flip bits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</a:pPr>
            <a:r>
              <a:rPr lang="en-US" altLang="zh-CN" sz="1800" dirty="0">
                <a:latin typeface="Courier New" panose="02070309020205020404" pitchFamily="49" charset="0"/>
              </a:rPr>
              <a:t>		ADD 	</a:t>
            </a:r>
            <a:r>
              <a:rPr lang="en-US" altLang="zh-CN" sz="1800" dirty="0">
                <a:solidFill>
                  <a:srgbClr val="FF3300"/>
                </a:solidFill>
                <a:latin typeface="Courier New" panose="02070309020205020404" pitchFamily="49" charset="0"/>
              </a:rPr>
              <a:t>R0,R0</a:t>
            </a:r>
            <a:r>
              <a:rPr lang="en-US" altLang="zh-CN" sz="1800" dirty="0">
                <a:latin typeface="Courier New" panose="02070309020205020404" pitchFamily="49" charset="0"/>
              </a:rPr>
              <a:t>,#1	;add one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</a:pPr>
            <a:r>
              <a:rPr lang="en-US" altLang="zh-CN" sz="1800" dirty="0">
                <a:latin typeface="Courier New" panose="02070309020205020404" pitchFamily="49" charset="0"/>
              </a:rPr>
              <a:t>		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</a:rPr>
              <a:t>RET</a:t>
            </a:r>
            <a:r>
              <a:rPr lang="en-US" altLang="zh-CN" sz="1800" dirty="0">
                <a:latin typeface="Courier New" panose="02070309020205020404" pitchFamily="49" charset="0"/>
              </a:rPr>
              <a:t>			;return to caller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250825" y="3500438"/>
            <a:ext cx="8642350" cy="2376487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914400" algn="l"/>
                <a:tab pos="18288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568325" indent="-169863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914400" algn="l"/>
                <a:tab pos="1828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854075" indent="-171450">
              <a:spcBef>
                <a:spcPct val="20000"/>
              </a:spcBef>
              <a:buFont typeface="Gungsuh" pitchFamily="18" charset="-127"/>
              <a:buChar char="-"/>
              <a:tabLst>
                <a:tab pos="914400" algn="l"/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69863">
              <a:spcBef>
                <a:spcPct val="20000"/>
              </a:spcBef>
              <a:buChar char="•"/>
              <a:tabLst>
                <a:tab pos="914400" algn="l"/>
                <a:tab pos="1828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435100" indent="-120650">
              <a:spcBef>
                <a:spcPct val="20000"/>
              </a:spcBef>
              <a:buChar char="»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92300" indent="-120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49500" indent="-120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806700" indent="-120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63900" indent="-120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;need to compute R4 = R1-R3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ADD 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R0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,R3,#0	;copy R3 to R0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JSR 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TwosComp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;negate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ADD 	R4,R1,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R0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;add to 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...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23850" y="2997200"/>
            <a:ext cx="348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To call from a program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75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82CF5-C82E-4B48-8AF6-3A59A6B9645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D48F51-E248-4176-9618-A9FFBC51D0F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Using Subroutines</a:t>
            </a:r>
            <a:endParaRPr lang="zh-CN" altLang="en-US" b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Programmer must know</a:t>
            </a:r>
          </a:p>
          <a:p>
            <a:pPr lvl="1"/>
            <a:r>
              <a:rPr lang="en-US" altLang="zh-CN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or at least a label that will be bound to its address</a:t>
            </a:r>
          </a:p>
          <a:p>
            <a:pPr lvl="1"/>
            <a:r>
              <a:rPr lang="en-US" altLang="zh-CN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what it does</a:t>
            </a:r>
          </a:p>
          <a:p>
            <a:pPr lvl="2"/>
            <a:r>
              <a:rPr lang="en-US" altLang="zh-CN" sz="1800" dirty="0"/>
              <a:t>NOTE: The programmer does not need to know </a:t>
            </a:r>
            <a:r>
              <a:rPr lang="en-US" altLang="zh-CN" sz="1800" i="1" dirty="0"/>
              <a:t>how </a:t>
            </a:r>
            <a:r>
              <a:rPr lang="en-US" altLang="zh-CN" sz="1800" dirty="0"/>
              <a:t>the subroutine works, but what changes are visible in the machine</a:t>
            </a:r>
            <a:r>
              <a:rPr lang="en-US" altLang="zh-CN" sz="1800" dirty="0">
                <a:latin typeface="宋体" panose="02010600030101010101" pitchFamily="2" charset="-122"/>
              </a:rPr>
              <a:t>’</a:t>
            </a:r>
            <a:r>
              <a:rPr lang="en-US" altLang="zh-CN" sz="1800" dirty="0"/>
              <a:t>s state after the routine has run</a:t>
            </a:r>
          </a:p>
          <a:p>
            <a:pPr lvl="1"/>
            <a:r>
              <a:rPr lang="en-US" altLang="zh-CN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Arguments: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what they are and where they are placed</a:t>
            </a:r>
          </a:p>
          <a:p>
            <a:pPr lvl="1"/>
            <a:r>
              <a:rPr lang="en-US" altLang="zh-CN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values: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what they are and where they are placed</a:t>
            </a:r>
            <a:endParaRPr lang="en-US" altLang="zh-CN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884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D62E5-5A54-422C-9F85-FB77E4BFC35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1B2F15-25E5-4BDE-88CF-10009BB506F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Passing Information To Subroutines</a:t>
            </a:r>
            <a:endParaRPr lang="zh-CN" altLang="en-US" b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Argument(s)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passed in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to a subroutine is called an argument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This is a value needed by the subroutine to do its job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</a:p>
          <a:p>
            <a:pPr lvl="2"/>
            <a:r>
              <a:rPr lang="en-US" altLang="zh-CN" sz="1800" dirty="0" err="1"/>
              <a:t>TwosComp</a:t>
            </a:r>
            <a:r>
              <a:rPr lang="en-US" altLang="zh-CN" sz="1800" dirty="0"/>
              <a:t>: R0 is number to be negated</a:t>
            </a:r>
          </a:p>
          <a:p>
            <a:pPr lvl="2"/>
            <a:r>
              <a:rPr lang="en-US" altLang="zh-CN" sz="1800" dirty="0"/>
              <a:t>OUT: R0 is character to be printed</a:t>
            </a:r>
          </a:p>
          <a:p>
            <a:pPr lvl="2"/>
            <a:r>
              <a:rPr lang="en-US" altLang="zh-CN" sz="1800" dirty="0"/>
              <a:t>PUTS: R0 is </a:t>
            </a:r>
            <a:r>
              <a:rPr lang="en-US" altLang="zh-CN" sz="1800" i="1" dirty="0"/>
              <a:t>address </a:t>
            </a:r>
            <a:r>
              <a:rPr lang="en-US" altLang="zh-CN" sz="1800" dirty="0"/>
              <a:t>of string to be printed</a:t>
            </a:r>
          </a:p>
          <a:p>
            <a:r>
              <a:rPr lang="en-US" altLang="zh-CN" dirty="0"/>
              <a:t>How?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In registers (simple, fast, but limited number)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In memory (many, but awkward, expensive)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endParaRPr lang="en-US" altLang="zh-CN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724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CBF28-5634-441D-AFB1-EAE39C247ED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74E8B-D06B-4F49-8224-777E3941665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Getting Values From Subroutines</a:t>
            </a:r>
            <a:endParaRPr lang="zh-CN" altLang="en-US" b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Return Values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 value </a:t>
            </a:r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passed out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of a subroutine is called a return value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This is the value that you called the subroutine to compute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</a:p>
          <a:p>
            <a:pPr lvl="2"/>
            <a:r>
              <a:rPr lang="en-US" altLang="zh-CN" sz="1800" dirty="0" err="1"/>
              <a:t>TwosComp</a:t>
            </a:r>
            <a:r>
              <a:rPr lang="en-US" altLang="zh-CN" sz="1800" dirty="0"/>
              <a:t>: negated value is returned in R0</a:t>
            </a:r>
          </a:p>
          <a:p>
            <a:pPr lvl="2"/>
            <a:r>
              <a:rPr lang="en-US" altLang="zh-CN" sz="1800" dirty="0"/>
              <a:t>GETC: character read from the keyboard is returned in R0</a:t>
            </a:r>
          </a:p>
          <a:p>
            <a:r>
              <a:rPr lang="en-US" altLang="zh-CN" dirty="0"/>
              <a:t>How?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Registers, memory, or both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Single return value in register most common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9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E2A11-22C9-46D0-B833-62E27A6D9BD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34C77-63A2-4011-96BB-8D0E4B6A0B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Saving and Restore Registers</a:t>
            </a:r>
            <a:endParaRPr lang="zh-CN" altLang="en-US" b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Like service routines, must save and restore registers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Who saves what is part of the calling convention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Generally use “</a:t>
            </a:r>
            <a:r>
              <a:rPr lang="en-US" altLang="zh-CN" dirty="0" err="1">
                <a:solidFill>
                  <a:srgbClr val="FF0000"/>
                </a:solidFill>
              </a:rPr>
              <a:t>callee</a:t>
            </a:r>
            <a:r>
              <a:rPr lang="en-US" altLang="zh-CN" dirty="0">
                <a:solidFill>
                  <a:srgbClr val="FF0000"/>
                </a:solidFill>
              </a:rPr>
              <a:t>-save(</a:t>
            </a:r>
            <a:r>
              <a:rPr lang="zh-CN" altLang="en-US" dirty="0">
                <a:solidFill>
                  <a:srgbClr val="FF0000"/>
                </a:solidFill>
              </a:rPr>
              <a:t>被叫方保存</a:t>
            </a:r>
            <a:r>
              <a:rPr lang="en-US" altLang="zh-CN" dirty="0">
                <a:solidFill>
                  <a:srgbClr val="FF0000"/>
                </a:solidFill>
              </a:rPr>
              <a:t>)” strategy, except for return values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Same as trap service routines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Save anything that subroutine alters internally that shouldn’t be visible when the subroutine returns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Restore incoming arguments to original values (unless overwritten by return value)</a:t>
            </a:r>
          </a:p>
          <a:p>
            <a:r>
              <a:rPr lang="en-US" altLang="zh-CN" dirty="0"/>
              <a:t>Remember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MUST save R7 if you call any other subroutine or trap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Otherwise, you won’t be able to return!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682F-A1A4-4A80-BBF3-07F7FD22662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70C0C-7363-4779-B663-FB8A1697B4B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Subroutine Template</a:t>
            </a:r>
            <a:endParaRPr lang="zh-CN" altLang="en-US" b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8" y="981075"/>
            <a:ext cx="8839200" cy="4535488"/>
          </a:xfrm>
          <a:prstGeom prst="rect">
            <a:avLst/>
          </a:prstGeom>
          <a:noFill/>
          <a:ln w="41275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01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SUB_NAME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02 	;Register Saving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03 	ST R0, SUB_R0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04 	ST R1, SUB_R1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05 	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06 	ST R6, SUB_R6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07 	ST R7, SUB_R7;Return address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08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09	;***Code***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10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;……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11	;Register Restoring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12 	LD R0, SUB_R0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13 	LD R1, SUB_R1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14 	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15 	LD R6, SUB_R6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16 	LD R7, SUB_R7	;Return address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17 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274831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587" y="971550"/>
            <a:ext cx="8964612" cy="581025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01 START 	ST R1,SaveR1 	; Save registers needed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02 	ST R2,SaveR2 	; by this routine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03 	ST R3,SaveR3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04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05 	LD R2,Newline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06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L1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07 	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L1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	; Loop until monitor is ready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08 	STI R2,DDR 	; Move cursor to new clean 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09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0A 	LEA R1,Prompt 	; Starting address of prompt string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0B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LDR R0,R1,#0 	; Write the input prompt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0C 	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Input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; End of prompt string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0D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L2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0E 	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L2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	; Loop until monitor is ready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0F 	STI R0,DDR 	; Write next prompt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10 	ADD R1,R1,#1 	; Increment prompt pointer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11 	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BRnzp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Loop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; Get next prompt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12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13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Input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LDI R3,KBSR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14 	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Input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; Poll until a character is typed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15 	LDI R0,KBDR 	; Load input character into R0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16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L3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17 	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L3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	; Loop until monitor is ready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18 	STI R0,DDR 	; Echo input character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19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1A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L4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LDI R3,DSR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1B 	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BRzp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L4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	; Loop until monitor is ready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1C 	STI R2,DDR 	; Move cursor to new clean 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1D 	LD R1,SaveR1 	; Restore registers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1E 	LD R2,SaveR2 	; to original values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1F 	LD R3,SaveR3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 	JMP R7 ; Do the program’s next task</a:t>
            </a:r>
          </a:p>
        </p:txBody>
      </p:sp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 simple </a:t>
            </a:r>
            <a:r>
              <a:rPr lang="en-US" altLang="zh-CN" dirty="0"/>
              <a:t>illustration of a part of a program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9601" y="3045021"/>
            <a:ext cx="7926815" cy="527995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9601" y="4561535"/>
            <a:ext cx="7918214" cy="57606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81000" y="1830203"/>
            <a:ext cx="7926815" cy="57606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81000" y="5261398"/>
            <a:ext cx="7926815" cy="576064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13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 simple </a:t>
            </a:r>
            <a:r>
              <a:rPr lang="en-US" altLang="zh-CN" dirty="0"/>
              <a:t>illustration of a part of a program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964612" cy="581025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21 ;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22 SaveR1 .BLKW 1 ; Memory for registers saved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23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SaveR2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24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SaveR3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.BLKW 1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25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DSR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xFE04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26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DDR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xFE06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27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KBSR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xFE00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28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KBDR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xFE02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29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Newline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x000A ; ASCII code for newline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2A </a:t>
            </a:r>
            <a:r>
              <a:rPr lang="en-US" altLang="zh-CN" sz="18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Prompt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.STRINGZ ‘‘Input a character&gt;’’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1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733DC-8C81-4139-A8E2-65E78E61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Call/Return Mechanism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33BEC1-08C1-4B03-8AA8-E8EE6BFC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8A7D8F-A01F-4631-B12B-65D0849A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027E86-DBD4-49BC-B516-A8701882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04" y="982828"/>
            <a:ext cx="7848996" cy="55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Control Instructions for Subroutines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232668" y="1124744"/>
            <a:ext cx="8659812" cy="4968552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244144" y="5450550"/>
            <a:ext cx="6450116" cy="541667"/>
            <a:chOff x="381000" y="3212976"/>
            <a:chExt cx="2868712" cy="288000"/>
          </a:xfrm>
        </p:grpSpPr>
        <p:sp>
          <p:nvSpPr>
            <p:cNvPr id="212" name="矩形 211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1809712" y="3212976"/>
              <a:ext cx="144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TrapVector8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664114" y="5448477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TRAP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244144" y="1252106"/>
            <a:ext cx="6453289" cy="947962"/>
            <a:chOff x="345016" y="2996952"/>
            <a:chExt cx="2870123" cy="504024"/>
          </a:xfrm>
        </p:grpSpPr>
        <p:grpSp>
          <p:nvGrpSpPr>
            <p:cNvPr id="186" name="组合 185"/>
            <p:cNvGrpSpPr/>
            <p:nvPr/>
          </p:nvGrpSpPr>
          <p:grpSpPr>
            <a:xfrm>
              <a:off x="345016" y="3212976"/>
              <a:ext cx="2870123" cy="288000"/>
              <a:chOff x="381000" y="3212976"/>
              <a:chExt cx="2870123" cy="288000"/>
            </a:xfrm>
          </p:grpSpPr>
          <p:sp>
            <p:nvSpPr>
              <p:cNvPr id="204" name="矩形 20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z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p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345016" y="2996952"/>
              <a:ext cx="2858832" cy="201861"/>
              <a:chOff x="395536" y="2924976"/>
              <a:chExt cx="2858832" cy="288000"/>
            </a:xfrm>
          </p:grpSpPr>
          <p:sp>
            <p:nvSpPr>
              <p:cNvPr id="188" name="矩形 187"/>
              <p:cNvSpPr/>
              <p:nvPr/>
            </p:nvSpPr>
            <p:spPr bwMode="auto">
              <a:xfrm>
                <a:off x="39553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57412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75271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93130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110989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1288481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1467070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1645659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8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182424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7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2002837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6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218142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 bwMode="auto">
              <a:xfrm>
                <a:off x="236001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253860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271719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289578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307436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2244144" y="2251160"/>
            <a:ext cx="6459634" cy="541667"/>
            <a:chOff x="381000" y="3212976"/>
            <a:chExt cx="2872945" cy="288000"/>
          </a:xfrm>
        </p:grpSpPr>
        <p:sp>
          <p:nvSpPr>
            <p:cNvPr id="180" name="矩形 17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273945" y="3212976"/>
              <a:ext cx="19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PCoffset11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4144" y="2843918"/>
            <a:ext cx="6427902" cy="541667"/>
            <a:chOff x="381000" y="3212976"/>
            <a:chExt cx="2858832" cy="288000"/>
          </a:xfrm>
        </p:grpSpPr>
        <p:sp>
          <p:nvSpPr>
            <p:cNvPr id="166" name="矩形 16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" name="矩形 17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44144" y="3436676"/>
            <a:ext cx="6427902" cy="541667"/>
            <a:chOff x="381000" y="3212976"/>
            <a:chExt cx="2858832" cy="288000"/>
          </a:xfrm>
        </p:grpSpPr>
        <p:sp>
          <p:nvSpPr>
            <p:cNvPr id="150" name="矩形 14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664114" y="1653225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BR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664114" y="2840811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JSRR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664114" y="3434604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RTI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664114" y="2255830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JSR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244144" y="4031385"/>
            <a:ext cx="6427902" cy="541667"/>
            <a:chOff x="381000" y="3212976"/>
            <a:chExt cx="2858832" cy="288000"/>
          </a:xfrm>
        </p:grpSpPr>
        <p:sp>
          <p:nvSpPr>
            <p:cNvPr id="136" name="矩形 13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7" name="矩形 116"/>
          <p:cNvSpPr/>
          <p:nvPr/>
        </p:nvSpPr>
        <p:spPr bwMode="auto">
          <a:xfrm>
            <a:off x="664114" y="4029312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JMP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244144" y="4624020"/>
            <a:ext cx="6427902" cy="541667"/>
            <a:chOff x="381000" y="3212976"/>
            <a:chExt cx="2858832" cy="288000"/>
          </a:xfrm>
        </p:grpSpPr>
        <p:sp>
          <p:nvSpPr>
            <p:cNvPr id="120" name="矩形 11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9" name="矩形 118"/>
          <p:cNvSpPr/>
          <p:nvPr/>
        </p:nvSpPr>
        <p:spPr bwMode="auto">
          <a:xfrm>
            <a:off x="664114" y="4621948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3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450D3-8D1D-48CB-8381-0FE959F6AA3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1CC1D-D292-41E5-AD7F-F88C2A6F01C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JSR</a:t>
            </a:r>
            <a:endParaRPr lang="zh-CN" altLang="en-US" b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351837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8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 (PC-Relative)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24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JSR (PC-Relative)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577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Pages>0</Pages>
  <Words>2566</Words>
  <Characters>0</Characters>
  <Application>Microsoft Office PowerPoint</Application>
  <DocSecurity>0</DocSecurity>
  <PresentationFormat>全屏显示(4:3)</PresentationFormat>
  <Lines>0</Lines>
  <Paragraphs>1247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Gungsuh</vt:lpstr>
      <vt:lpstr>仿宋</vt:lpstr>
      <vt:lpstr>黑体</vt:lpstr>
      <vt:lpstr>华文新魏</vt:lpstr>
      <vt:lpstr>楷体</vt:lpstr>
      <vt:lpstr>宋体</vt:lpstr>
      <vt:lpstr>微软雅黑</vt:lpstr>
      <vt:lpstr>Arial</vt:lpstr>
      <vt:lpstr>Calibri</vt:lpstr>
      <vt:lpstr>Comic Sans MS</vt:lpstr>
      <vt:lpstr>Courier New</vt:lpstr>
      <vt:lpstr>Tahoma</vt:lpstr>
      <vt:lpstr>Wingdings</vt:lpstr>
      <vt:lpstr>1_Office 主题​​</vt:lpstr>
      <vt:lpstr>学术交流模板3-中文</vt:lpstr>
      <vt:lpstr>Chapter 8-1   Subroutines</vt:lpstr>
      <vt:lpstr>Subroutines</vt:lpstr>
      <vt:lpstr>A simple illustration of a part of a program</vt:lpstr>
      <vt:lpstr>A simple illustration of a part of a program</vt:lpstr>
      <vt:lpstr>The Call/Return Mechanism</vt:lpstr>
      <vt:lpstr>Control Instructions for Subroutines</vt:lpstr>
      <vt:lpstr>JSR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JSRR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RET instruction</vt:lpstr>
      <vt:lpstr>Example: Negate the value in R0</vt:lpstr>
      <vt:lpstr>Using Subroutines</vt:lpstr>
      <vt:lpstr>Passing Information To Subroutines</vt:lpstr>
      <vt:lpstr>Getting Values From Subroutines</vt:lpstr>
      <vt:lpstr>Saving and Restore Registers</vt:lpstr>
      <vt:lpstr>Subroutine Template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693</cp:revision>
  <cp:lastPrinted>1601-01-01T00:00:00Z</cp:lastPrinted>
  <dcterms:created xsi:type="dcterms:W3CDTF">2012-09-03T16:09:03Z</dcterms:created>
  <dcterms:modified xsi:type="dcterms:W3CDTF">2023-11-23T11:35:53Z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