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2" r:id="rId3"/>
  </p:sldMasterIdLst>
  <p:notesMasterIdLst>
    <p:notesMasterId r:id="rId42"/>
  </p:notesMasterIdLst>
  <p:sldIdLst>
    <p:sldId id="1541" r:id="rId4"/>
    <p:sldId id="1561" r:id="rId5"/>
    <p:sldId id="1562" r:id="rId6"/>
    <p:sldId id="498" r:id="rId7"/>
    <p:sldId id="616" r:id="rId8"/>
    <p:sldId id="1604" r:id="rId9"/>
    <p:sldId id="1563" r:id="rId10"/>
    <p:sldId id="1564" r:id="rId11"/>
    <p:sldId id="1565" r:id="rId12"/>
    <p:sldId id="1566" r:id="rId13"/>
    <p:sldId id="1567" r:id="rId14"/>
    <p:sldId id="1618" r:id="rId15"/>
    <p:sldId id="1606" r:id="rId16"/>
    <p:sldId id="1574" r:id="rId17"/>
    <p:sldId id="1607" r:id="rId18"/>
    <p:sldId id="1608" r:id="rId19"/>
    <p:sldId id="1605" r:id="rId20"/>
    <p:sldId id="1583" r:id="rId21"/>
    <p:sldId id="1609" r:id="rId22"/>
    <p:sldId id="1610" r:id="rId23"/>
    <p:sldId id="1616" r:id="rId24"/>
    <p:sldId id="1611" r:id="rId25"/>
    <p:sldId id="1612" r:id="rId26"/>
    <p:sldId id="1614" r:id="rId27"/>
    <p:sldId id="1615" r:id="rId28"/>
    <p:sldId id="1591" r:id="rId29"/>
    <p:sldId id="1592" r:id="rId30"/>
    <p:sldId id="1593" r:id="rId31"/>
    <p:sldId id="1594" r:id="rId32"/>
    <p:sldId id="1595" r:id="rId33"/>
    <p:sldId id="1596" r:id="rId34"/>
    <p:sldId id="1597" r:id="rId35"/>
    <p:sldId id="1598" r:id="rId36"/>
    <p:sldId id="1599" r:id="rId37"/>
    <p:sldId id="1600" r:id="rId38"/>
    <p:sldId id="1601" r:id="rId39"/>
    <p:sldId id="1602" r:id="rId40"/>
    <p:sldId id="1603" r:id="rId4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 autoAdjust="0"/>
    <p:restoredTop sz="86390" autoAdjust="0"/>
  </p:normalViewPr>
  <p:slideViewPr>
    <p:cSldViewPr>
      <p:cViewPr>
        <p:scale>
          <a:sx n="75" d="100"/>
          <a:sy n="75" d="100"/>
        </p:scale>
        <p:origin x="1690" y="67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2024/12/5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323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859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12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302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27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4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005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922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7806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151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56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0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4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16E1B-D57C-4DD9-8C78-E9F14A888E6F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13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032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715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28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725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2024/12/5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0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8EC-F4E5-415D-8AB8-7A2FA76C28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30B0-9293-4F0D-82ED-74F0C6335F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C3C-C5B4-461C-AA2E-E537409AB5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2061-D800-47C3-AE7A-73681109E7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3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6FF6-BC31-458D-B337-8AF8E7C9179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8A4C-00A1-4605-8504-DDED97D938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4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F0F-7912-4D74-A461-24EC544E2526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363F-A959-4A12-B6A7-45AE6D967C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FFC-4CE2-475A-A786-8955FCBC7D3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45E6-A75F-4D3A-8936-8CF45F7E2F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1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7074-B03B-4439-8FF7-3DD393E92B2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A60E-B2F0-4E41-9582-06856E6144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9220-AA52-475D-92EF-D1BEEC66470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E4F5-3281-42B7-9083-A44882BA9E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E2C-9229-4EB3-B0B8-F50355712DF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2AFC-A3A9-4791-A8BD-9497763A62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5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9A8-212E-49A4-BF09-D9233341BAE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39B3-D87C-4ACB-8AF1-AF5146CAC2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2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8226-4AA4-43DC-A798-AD8696FDE1A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CC4F-3B21-4FD9-A588-E801DD52B1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4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EF9B-3944-45EF-AA65-5FC15074673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24BF-C6D9-4FD0-BB25-AED0825765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8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8EC-F4E5-415D-8AB8-7A2FA76C28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30B0-9293-4F0D-82ED-74F0C6335F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9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1">
                <a:latin typeface="Courier New" panose="02070309020205020404" pitchFamily="49" charset="0"/>
                <a:ea typeface="仿宋" panose="02010609060101010101" pitchFamily="49" charset="-122"/>
                <a:cs typeface="Courier New" panose="02070309020205020404" pitchFamily="49" charset="0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C3C-C5B4-461C-AA2E-E537409AB5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2061-D800-47C3-AE7A-73681109E7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96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6FF6-BC31-458D-B337-8AF8E7C9179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8A4C-00A1-4605-8504-DDED97D938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F0F-7912-4D74-A461-24EC544E2526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363F-A959-4A12-B6A7-45AE6D967C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09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FFC-4CE2-475A-A786-8955FCBC7D3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45E6-A75F-4D3A-8936-8CF45F7E2F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5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7074-B03B-4439-8FF7-3DD393E92B2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A60E-B2F0-4E41-9582-06856E6144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51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9220-AA52-475D-92EF-D1BEEC66470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E4F5-3281-42B7-9083-A44882BA9E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E2C-9229-4EB3-B0B8-F50355712DF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2AFC-A3A9-4791-A8BD-9497763A62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9A8-212E-49A4-BF09-D9233341BAE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39B3-D87C-4ACB-8AF1-AF5146CAC2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92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8226-4AA4-43DC-A798-AD8696FDE1A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CC4F-3B21-4FD9-A588-E801DD52B1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7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EF9B-3944-45EF-AA65-5FC15074673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24BF-C6D9-4FD0-BB25-AED0825765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0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2024/12/5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 smtClean="0"/>
            </a:lvl1pPr>
          </a:lstStyle>
          <a:p>
            <a:pPr>
              <a:defRPr/>
            </a:pPr>
            <a:fld id="{68A3BBE9-3DFA-4135-A616-61A59E4C08C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05FD81E-F043-472B-89E0-0A80D04B5A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2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楷体_GB2312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b="1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 smtClean="0"/>
            </a:lvl1pPr>
          </a:lstStyle>
          <a:p>
            <a:pPr>
              <a:defRPr/>
            </a:pPr>
            <a:fld id="{68A3BBE9-3DFA-4135-A616-61A59E4C08C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2024/12/5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05FD81E-F043-472B-89E0-0A80D04B5A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楷体_GB2312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b="1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9-2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Operating System Service Routines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2790825" y="981073"/>
            <a:ext cx="4876800" cy="800100"/>
            <a:chOff x="1104" y="2064"/>
            <a:chExt cx="3072" cy="504"/>
          </a:xfrm>
        </p:grpSpPr>
        <p:sp>
          <p:nvSpPr>
            <p:cNvPr id="7176" name="Rectangle 5"/>
            <p:cNvSpPr>
              <a:spLocks noChangeArrowheads="1"/>
            </p:cNvSpPr>
            <p:nvPr/>
          </p:nvSpPr>
          <p:spPr bwMode="auto">
            <a:xfrm>
              <a:off x="1161" y="2284"/>
              <a:ext cx="2919" cy="27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1104" y="2304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1  1  1  1</a:t>
              </a:r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 flipV="1">
              <a:off x="1959" y="2280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1152" y="2064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15 14 13 12</a:t>
              </a:r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1920" y="2064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11  10  9  8</a:t>
              </a: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2736" y="2064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7  6   5  4   3  2  1  0</a:t>
              </a:r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1968" y="2304"/>
              <a:ext cx="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0  0  0  0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2784" y="2284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trap vector</a:t>
              </a:r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 flipV="1">
              <a:off x="2736" y="2291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7CE79B98-0809-4105-9F4D-8E7CE9EB08B8}"/>
              </a:ext>
            </a:extLst>
          </p:cNvPr>
          <p:cNvSpPr/>
          <p:nvPr/>
        </p:nvSpPr>
        <p:spPr bwMode="auto">
          <a:xfrm>
            <a:off x="5530655" y="1371988"/>
            <a:ext cx="1905471" cy="336394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9F650-4CF3-4134-8E57-68370F4EC40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FDC53-4BDF-4A4D-854D-E2F290F5175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TRAP Instruction</a:t>
            </a:r>
            <a:endParaRPr lang="zh-CN" altLang="en-US" b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5916612" cy="4896122"/>
          </a:xfrm>
        </p:spPr>
        <p:txBody>
          <a:bodyPr/>
          <a:lstStyle/>
          <a:p>
            <a:r>
              <a:rPr lang="en-US" altLang="zh-CN" dirty="0"/>
              <a:t>Trap vector</a:t>
            </a:r>
          </a:p>
          <a:p>
            <a:pPr lvl="1"/>
            <a:r>
              <a:rPr lang="en-US" altLang="zh-CN" dirty="0"/>
              <a:t>Identifies which </a:t>
            </a:r>
            <a:r>
              <a:rPr lang="en-US" altLang="zh-CN" dirty="0">
                <a:solidFill>
                  <a:srgbClr val="FF0000"/>
                </a:solidFill>
              </a:rPr>
              <a:t>service routine </a:t>
            </a:r>
            <a:r>
              <a:rPr lang="en-US" altLang="zh-CN" dirty="0"/>
              <a:t>the user program wants the </a:t>
            </a:r>
            <a:r>
              <a:rPr lang="en-US" altLang="zh-CN" dirty="0">
                <a:solidFill>
                  <a:srgbClr val="0070C0"/>
                </a:solidFill>
              </a:rPr>
              <a:t>operating system </a:t>
            </a:r>
            <a:r>
              <a:rPr lang="en-US" altLang="zh-CN" dirty="0"/>
              <a:t>to execute on its behalf</a:t>
            </a:r>
          </a:p>
          <a:p>
            <a:pPr lvl="1"/>
            <a:r>
              <a:rPr lang="en-US" altLang="zh-CN" dirty="0"/>
              <a:t>8-bit trap vector</a:t>
            </a:r>
            <a:r>
              <a:rPr lang="en-US" altLang="zh-CN" dirty="0">
                <a:solidFill>
                  <a:srgbClr val="FF0000"/>
                </a:solidFill>
              </a:rPr>
              <a:t> zero-extended </a:t>
            </a:r>
            <a:r>
              <a:rPr lang="en-US" altLang="zh-CN" dirty="0"/>
              <a:t>to form 16-bit address, serves as index into table of service routine addresses</a:t>
            </a:r>
          </a:p>
          <a:p>
            <a:r>
              <a:rPr lang="en-US" altLang="zh-CN" dirty="0"/>
              <a:t>Where to go</a:t>
            </a:r>
          </a:p>
          <a:p>
            <a:pPr lvl="1"/>
            <a:r>
              <a:rPr lang="en-US" altLang="zh-CN" dirty="0"/>
              <a:t>Lookup </a:t>
            </a:r>
            <a:r>
              <a:rPr lang="en-US" altLang="zh-CN" dirty="0">
                <a:solidFill>
                  <a:srgbClr val="FF0000"/>
                </a:solidFill>
              </a:rPr>
              <a:t>starting address </a:t>
            </a:r>
            <a:r>
              <a:rPr lang="en-US" altLang="zh-CN" dirty="0"/>
              <a:t>from table</a:t>
            </a:r>
          </a:p>
          <a:p>
            <a:r>
              <a:rPr lang="en-US" altLang="zh-CN" dirty="0"/>
              <a:t>Enabling return</a:t>
            </a:r>
          </a:p>
          <a:p>
            <a:pPr lvl="1"/>
            <a:r>
              <a:rPr lang="en-US" altLang="zh-CN" dirty="0"/>
              <a:t>Push the </a:t>
            </a:r>
            <a:r>
              <a:rPr lang="en-US" altLang="zh-CN" dirty="0">
                <a:solidFill>
                  <a:srgbClr val="FF0000"/>
                </a:solidFill>
              </a:rPr>
              <a:t>address</a:t>
            </a:r>
            <a:r>
              <a:rPr lang="en-US" altLang="zh-CN" dirty="0"/>
              <a:t> of next instruction after TRAP </a:t>
            </a:r>
            <a:r>
              <a:rPr lang="en-US" altLang="zh-CN" dirty="0">
                <a:solidFill>
                  <a:srgbClr val="0070C0"/>
                </a:solidFill>
              </a:rPr>
              <a:t>together with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PSR</a:t>
            </a:r>
            <a:r>
              <a:rPr lang="en-US" altLang="zh-CN" dirty="0"/>
              <a:t> to the system stack (</a:t>
            </a:r>
            <a:r>
              <a:rPr lang="en-US" altLang="zh-CN" dirty="0" err="1">
                <a:solidFill>
                  <a:srgbClr val="FF0000"/>
                </a:solidFill>
              </a:rPr>
              <a:t>Poped</a:t>
            </a:r>
            <a:r>
              <a:rPr lang="en-US" altLang="zh-CN" dirty="0">
                <a:solidFill>
                  <a:srgbClr val="FF0000"/>
                </a:solidFill>
              </a:rPr>
              <a:t> by the RTI instruction</a:t>
            </a:r>
            <a:r>
              <a:rPr lang="en-US" altLang="zh-CN" dirty="0"/>
              <a:t>)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763713" y="1311275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TRAP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28BFE93-C930-4A40-ABBB-447093785BFE}"/>
              </a:ext>
            </a:extLst>
          </p:cNvPr>
          <p:cNvGrpSpPr>
            <a:grpSpLocks/>
          </p:cNvGrpSpPr>
          <p:nvPr/>
        </p:nvGrpSpPr>
        <p:grpSpPr bwMode="auto">
          <a:xfrm>
            <a:off x="6110709" y="1811333"/>
            <a:ext cx="2385219" cy="4725992"/>
            <a:chOff x="176" y="720"/>
            <a:chExt cx="1692" cy="3239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3636F2A1-C1CB-4134-9195-BDAC5D1AE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720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E3A726A9-B425-4081-B1A7-B994EC7B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001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367397D-01DD-4FE0-AE58-C7D34A4ED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282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x0400</a:t>
              </a: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73472858-7F05-4959-8AF4-BA584D878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563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x0430</a:t>
              </a: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3D0C710C-FD01-40B5-9CA5-D231D8B6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84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x0450</a:t>
              </a: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1823186B-6AE6-4B56-A770-984BDC62A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2125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x04A0</a:t>
              </a: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96D93632-06BB-4F34-A7AD-9D788E118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240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x04E0</a:t>
              </a: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90C12E9-B51A-4F9A-91DC-5AE9C86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2688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x0520</a:t>
              </a:r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77B606E8-85A9-4C39-B939-3D09373D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720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x0000</a:t>
              </a: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5727A6D9-1449-464C-B291-641283A8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001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14BA7E51-37DE-41C9-886D-720D506E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282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x0020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F4F8588A-C58E-4FF6-81FB-2D88B7F48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563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x0021</a:t>
              </a: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664FFB9F-5CC4-4FBE-A602-6BEFEFFBB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844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x0022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9402016B-F011-4D73-9A69-68BCEEFBF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125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x0023</a:t>
              </a: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BA0DC00E-DB34-4C14-B911-B6F247848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6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x0024</a:t>
              </a: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F262722F-BF5B-443B-85B5-7882E2B28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688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x0025</a:t>
              </a:r>
            </a:p>
          </p:txBody>
        </p:sp>
        <p:sp>
          <p:nvSpPr>
            <p:cNvPr id="34" name="Rectangle 21">
              <a:extLst>
                <a:ext uri="{FF2B5EF4-FFF2-40B4-BE49-F238E27FC236}">
                  <a16:creationId xmlns:a16="http://schemas.microsoft.com/office/drawing/2014/main" id="{E25D915D-7767-42B2-AD23-7898C8AF5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297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1008327C-3B19-4DE6-8E86-ECAE01376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976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B40B90D2-B6D6-4998-A9B3-6A15B3557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326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201E5242-313F-4B5A-96EE-0BD59D62C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264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x00FF</a:t>
              </a:r>
            </a:p>
          </p:txBody>
        </p:sp>
        <p:sp>
          <p:nvSpPr>
            <p:cNvPr id="38" name="Text Box 25">
              <a:extLst>
                <a:ext uri="{FF2B5EF4-FFF2-40B4-BE49-F238E27FC236}">
                  <a16:creationId xmlns:a16="http://schemas.microsoft.com/office/drawing/2014/main" id="{A1717C36-9136-42AF-B8EA-C4C17BDEA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552"/>
              <a:ext cx="15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spcBef>
                  <a:spcPct val="0"/>
                </a:spcBef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The LC-3 </a:t>
              </a:r>
              <a:r>
                <a:rPr lang="en-US" altLang="zh-CN" sz="1800" baseline="0" dirty="0">
                  <a:solidFill>
                    <a:srgbClr val="0000FF"/>
                  </a:solidFill>
                  <a:ea typeface="宋体" panose="02010600030101010101" pitchFamily="2" charset="-122"/>
                </a:rPr>
                <a:t>Trap Vector Table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28995BD5-8B3F-4A1F-BC73-63B857415FBF}"/>
              </a:ext>
            </a:extLst>
          </p:cNvPr>
          <p:cNvSpPr/>
          <p:nvPr/>
        </p:nvSpPr>
        <p:spPr bwMode="auto">
          <a:xfrm>
            <a:off x="6084168" y="2708920"/>
            <a:ext cx="879655" cy="270177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C751D1C-6E02-4B5F-92ED-AC37F83A2F07}"/>
              </a:ext>
            </a:extLst>
          </p:cNvPr>
          <p:cNvSpPr/>
          <p:nvPr/>
        </p:nvSpPr>
        <p:spPr bwMode="auto">
          <a:xfrm>
            <a:off x="7217670" y="2708920"/>
            <a:ext cx="879655" cy="270177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1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283A8CF-0A59-446F-A8AF-ED93172D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22689"/>
            <a:ext cx="6696743" cy="5364228"/>
          </a:xfrm>
          <a:prstGeom prst="rect">
            <a:avLst/>
          </a:prstGeom>
        </p:spPr>
      </p:pic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B9326-11E2-45B9-945F-6B10860E9BD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BC7A3-91E2-418A-B0DC-8D109AC4504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TRAP Mechanism Operation</a:t>
            </a:r>
            <a:endParaRPr lang="zh-CN" altLang="en-US" b="0" dirty="0"/>
          </a:p>
        </p:txBody>
      </p:sp>
      <p:sp>
        <p:nvSpPr>
          <p:cNvPr id="9223" name="文本框 1"/>
          <p:cNvSpPr txBox="1">
            <a:spLocks noChangeArrowheads="1"/>
          </p:cNvSpPr>
          <p:nvPr/>
        </p:nvSpPr>
        <p:spPr bwMode="auto">
          <a:xfrm>
            <a:off x="4442200" y="1981151"/>
            <a:ext cx="542925" cy="523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4" name="文本框 11"/>
          <p:cNvSpPr txBox="1">
            <a:spLocks noChangeArrowheads="1"/>
          </p:cNvSpPr>
          <p:nvPr/>
        </p:nvSpPr>
        <p:spPr bwMode="auto">
          <a:xfrm>
            <a:off x="6141763" y="3531280"/>
            <a:ext cx="542925" cy="5222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5" name="文本框 12"/>
          <p:cNvSpPr txBox="1">
            <a:spLocks noChangeArrowheads="1"/>
          </p:cNvSpPr>
          <p:nvPr/>
        </p:nvSpPr>
        <p:spPr bwMode="auto">
          <a:xfrm>
            <a:off x="3702475" y="3704803"/>
            <a:ext cx="544512" cy="523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836898-7C48-44E1-AE3B-2B1050CBFBEC}"/>
              </a:ext>
            </a:extLst>
          </p:cNvPr>
          <p:cNvSpPr txBox="1"/>
          <p:nvPr/>
        </p:nvSpPr>
        <p:spPr>
          <a:xfrm>
            <a:off x="7896201" y="5346175"/>
            <a:ext cx="55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>
                <a:solidFill>
                  <a:srgbClr val="FF0000"/>
                </a:solidFill>
              </a:rPr>
              <a:t>RTI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D58992C-8261-4A80-8BB1-84E3D08C8B30}"/>
              </a:ext>
            </a:extLst>
          </p:cNvPr>
          <p:cNvCxnSpPr/>
          <p:nvPr/>
        </p:nvCxnSpPr>
        <p:spPr bwMode="auto">
          <a:xfrm flipH="1">
            <a:off x="5342882" y="2204864"/>
            <a:ext cx="1461366" cy="14999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63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B9326-11E2-45B9-945F-6B10860E9BD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BC7A3-91E2-418A-B0DC-8D109AC4504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TRAP Mechanism Operation</a:t>
            </a:r>
            <a:endParaRPr lang="zh-CN" altLang="en-US" b="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FD7F8D-F50A-4BFC-A0D0-6AC05119C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71" y="1388543"/>
            <a:ext cx="1117657" cy="6604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A5183F-2CA7-481E-976B-7486A346D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823" y="1153581"/>
            <a:ext cx="4394426" cy="17907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6E646B-639C-4A2F-B1AD-8CD379466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51" y="3057398"/>
            <a:ext cx="3939209" cy="19815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12B7B5-0B03-4780-96BB-2CD50545C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23" y="3135328"/>
            <a:ext cx="4394426" cy="17844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618946-7F3D-41A3-91B8-6EF73AE70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373" y="5010786"/>
            <a:ext cx="4419827" cy="17907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65B0890-01EA-4EE7-9EB6-9759F8071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16" y="5130009"/>
            <a:ext cx="3960644" cy="17257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CD7B8-364D-416D-89D8-14AC9A6278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09" y="2139993"/>
            <a:ext cx="4172164" cy="673135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4B43DE1-296B-4F41-B4D9-50CB4E7C19F7}"/>
              </a:ext>
            </a:extLst>
          </p:cNvPr>
          <p:cNvCxnSpPr/>
          <p:nvPr/>
        </p:nvCxnSpPr>
        <p:spPr bwMode="auto">
          <a:xfrm flipH="1">
            <a:off x="827584" y="2420888"/>
            <a:ext cx="3744416" cy="73260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F6727B6-722A-4C54-8832-B2EE1546919B}"/>
              </a:ext>
            </a:extLst>
          </p:cNvPr>
          <p:cNvCxnSpPr/>
          <p:nvPr/>
        </p:nvCxnSpPr>
        <p:spPr bwMode="auto">
          <a:xfrm>
            <a:off x="4355976" y="4365104"/>
            <a:ext cx="460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C1F07465-3212-45B0-B115-7D27F9B34010}"/>
              </a:ext>
            </a:extLst>
          </p:cNvPr>
          <p:cNvSpPr/>
          <p:nvPr/>
        </p:nvSpPr>
        <p:spPr bwMode="auto">
          <a:xfrm>
            <a:off x="4355976" y="3933056"/>
            <a:ext cx="4104456" cy="3825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B764E76-F288-41E4-AC10-271ADCA10260}"/>
              </a:ext>
            </a:extLst>
          </p:cNvPr>
          <p:cNvCxnSpPr/>
          <p:nvPr/>
        </p:nvCxnSpPr>
        <p:spPr bwMode="auto">
          <a:xfrm>
            <a:off x="4355976" y="6202474"/>
            <a:ext cx="460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9377F35-665C-444A-A720-DAACEA1EA4A1}"/>
              </a:ext>
            </a:extLst>
          </p:cNvPr>
          <p:cNvSpPr/>
          <p:nvPr/>
        </p:nvSpPr>
        <p:spPr bwMode="auto">
          <a:xfrm>
            <a:off x="4355976" y="1916832"/>
            <a:ext cx="4104456" cy="3825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4238E3E-C7B6-487B-9F04-3EE3952B87FC}"/>
              </a:ext>
            </a:extLst>
          </p:cNvPr>
          <p:cNvCxnSpPr/>
          <p:nvPr/>
        </p:nvCxnSpPr>
        <p:spPr bwMode="auto">
          <a:xfrm>
            <a:off x="4326239" y="2332940"/>
            <a:ext cx="460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F0187D9-7BA8-482D-A67D-50BB7ABB81C3}"/>
              </a:ext>
            </a:extLst>
          </p:cNvPr>
          <p:cNvSpPr/>
          <p:nvPr/>
        </p:nvSpPr>
        <p:spPr bwMode="auto">
          <a:xfrm>
            <a:off x="179388" y="3057398"/>
            <a:ext cx="8785100" cy="1981594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E4B52BC-9944-4500-B55A-CAB7A10849B6}"/>
              </a:ext>
            </a:extLst>
          </p:cNvPr>
          <p:cNvSpPr/>
          <p:nvPr/>
        </p:nvSpPr>
        <p:spPr bwMode="auto">
          <a:xfrm>
            <a:off x="179388" y="5113316"/>
            <a:ext cx="8785100" cy="1725709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4ED9EDF-6966-4580-8170-66AB88C0BABF}"/>
              </a:ext>
            </a:extLst>
          </p:cNvPr>
          <p:cNvSpPr/>
          <p:nvPr/>
        </p:nvSpPr>
        <p:spPr bwMode="auto">
          <a:xfrm>
            <a:off x="4419373" y="5212349"/>
            <a:ext cx="4104456" cy="9526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D381D-6CD2-4B7B-8387-0221D013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TRAP Mechanism Operation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77F04-F9EB-4065-BACF-DBB65D9F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OLD_PSR</a:t>
            </a:r>
            <a:r>
              <a:rPr lang="en-US" sz="2400" dirty="0"/>
              <a:t>=PSR;</a:t>
            </a:r>
          </a:p>
          <a:p>
            <a:pPr marL="457200" lvl="1" indent="0">
              <a:buNone/>
            </a:pPr>
            <a:r>
              <a:rPr lang="en-US" sz="2400" dirty="0"/>
              <a:t>if (PSR[15] ==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) { </a:t>
            </a:r>
            <a:r>
              <a:rPr lang="en-US" sz="2400" dirty="0">
                <a:solidFill>
                  <a:srgbClr val="00B0F0"/>
                </a:solidFill>
              </a:rPr>
              <a:t>// called by a user program</a:t>
            </a:r>
          </a:p>
          <a:p>
            <a:pPr marL="457200" lvl="1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	</a:t>
            </a:r>
            <a:r>
              <a:rPr lang="en-US" sz="2400" dirty="0" err="1">
                <a:highlight>
                  <a:srgbClr val="FFFF00"/>
                </a:highlight>
              </a:rPr>
              <a:t>Saved_USP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>
                <a:highlight>
                  <a:srgbClr val="FFFF00"/>
                </a:highlight>
                <a:sym typeface="Wingdings" panose="05000000000000000000" pitchFamily="2" charset="2"/>
              </a:rPr>
              <a:t> </a:t>
            </a:r>
            <a:r>
              <a:rPr lang="en-US" sz="2400" dirty="0">
                <a:highlight>
                  <a:srgbClr val="FFFF00"/>
                </a:highlight>
              </a:rPr>
              <a:t>R6;</a:t>
            </a:r>
          </a:p>
          <a:p>
            <a:pPr marL="457200" lvl="1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     R6 </a:t>
            </a:r>
            <a:r>
              <a:rPr lang="en-US" sz="2400" dirty="0">
                <a:highlight>
                  <a:srgbClr val="FFFF00"/>
                </a:highlight>
                <a:sym typeface="Wingdings" panose="05000000000000000000" pitchFamily="2" charset="2"/>
              </a:rPr>
              <a:t> </a:t>
            </a:r>
            <a:r>
              <a:rPr lang="en-US" sz="2400" dirty="0" err="1">
                <a:highlight>
                  <a:srgbClr val="FFFF00"/>
                </a:highlight>
              </a:rPr>
              <a:t>Saved_SSP</a:t>
            </a:r>
            <a:r>
              <a:rPr lang="en-US" sz="2400" dirty="0">
                <a:highlight>
                  <a:srgbClr val="FFFF00"/>
                </a:highlight>
              </a:rPr>
              <a:t>;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B0F0"/>
                </a:solidFill>
              </a:rPr>
              <a:t>//SSP</a:t>
            </a:r>
            <a:r>
              <a:rPr lang="zh-CN" altLang="en-US" sz="2400" dirty="0">
                <a:solidFill>
                  <a:srgbClr val="00B0F0"/>
                </a:solidFill>
              </a:rPr>
              <a:t>：系统栈指针</a:t>
            </a:r>
            <a:endParaRPr lang="en-US" sz="24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sz="2400" dirty="0"/>
              <a:t>}</a:t>
            </a:r>
          </a:p>
          <a:p>
            <a:pPr marL="457200" lvl="1" indent="0">
              <a:buNone/>
            </a:pPr>
            <a:r>
              <a:rPr lang="en-US" sz="2400" dirty="0"/>
              <a:t>PSR[15]=0; </a:t>
            </a:r>
            <a:r>
              <a:rPr lang="en-US" sz="2400" dirty="0">
                <a:solidFill>
                  <a:srgbClr val="00B0F0"/>
                </a:solidFill>
              </a:rPr>
              <a:t>// switch to supervisor mode</a:t>
            </a:r>
          </a:p>
          <a:p>
            <a:pPr marL="457200" lvl="1" indent="0">
              <a:buNone/>
            </a:pPr>
            <a:r>
              <a:rPr lang="en-US" sz="2400" dirty="0"/>
              <a:t>Push </a:t>
            </a:r>
            <a:r>
              <a:rPr lang="en-US" sz="2400" dirty="0">
                <a:solidFill>
                  <a:srgbClr val="00B050"/>
                </a:solidFill>
              </a:rPr>
              <a:t>OLD_PSR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PC+1</a:t>
            </a:r>
            <a:r>
              <a:rPr lang="en-US" sz="2400" dirty="0"/>
              <a:t> on the </a:t>
            </a:r>
            <a:r>
              <a:rPr lang="en-US" sz="2400" dirty="0">
                <a:solidFill>
                  <a:srgbClr val="FF0000"/>
                </a:solidFill>
              </a:rPr>
              <a:t>system stack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PC</a:t>
            </a:r>
            <a:r>
              <a:rPr lang="en-US" sz="2400" dirty="0"/>
              <a:t> = mem[ZEXT(trapvect8)]; // </a:t>
            </a:r>
            <a:r>
              <a:rPr lang="en-US" sz="2400" dirty="0">
                <a:solidFill>
                  <a:srgbClr val="00B0F0"/>
                </a:solidFill>
              </a:rPr>
              <a:t>set PC  </a:t>
            </a:r>
          </a:p>
          <a:p>
            <a:pPr lvl="1"/>
            <a:endParaRPr lang="en-US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81324D-2C42-4267-93EB-A10B12B5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9C3C-C5B4-461C-AA2E-E537409AB5D5}" type="datetime1">
              <a:rPr lang="zh-CN" altLang="en-US" smtClean="0"/>
              <a:pPr/>
              <a:t>2024/12/5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B18118-4D2C-4727-A3CE-37FD90C0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2061-D800-47C3-AE7A-73681109E7C9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178FD9-D029-4B9C-A9DE-F0AD9A741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55" y="4509120"/>
            <a:ext cx="8827343" cy="14940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C965C57-5667-4D4F-B795-BCA5C979F345}"/>
              </a:ext>
            </a:extLst>
          </p:cNvPr>
          <p:cNvSpPr txBox="1"/>
          <p:nvPr/>
        </p:nvSpPr>
        <p:spPr>
          <a:xfrm>
            <a:off x="467544" y="6018347"/>
            <a:ext cx="807943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1600" baseline="0" dirty="0">
                <a:solidFill>
                  <a:srgbClr val="FF0000"/>
                </a:solidFill>
              </a:rPr>
              <a:t>PSR[15]=0 </a:t>
            </a:r>
            <a:r>
              <a:rPr lang="en-US" altLang="zh-CN" sz="1600" baseline="0" dirty="0">
                <a:solidFill>
                  <a:srgbClr val="0070C0"/>
                </a:solidFill>
              </a:rPr>
              <a:t>means </a:t>
            </a:r>
            <a:r>
              <a:rPr lang="en-US" altLang="zh-CN" sz="1600" baseline="0" dirty="0">
                <a:solidFill>
                  <a:srgbClr val="FF0000"/>
                </a:solidFill>
              </a:rPr>
              <a:t>supervisor privilege</a:t>
            </a:r>
            <a:r>
              <a:rPr lang="en-US" altLang="zh-CN" sz="1600" baseline="0" dirty="0">
                <a:solidFill>
                  <a:srgbClr val="0070C0"/>
                </a:solidFill>
              </a:rPr>
              <a:t>, and </a:t>
            </a:r>
            <a:r>
              <a:rPr lang="en-US" altLang="zh-CN" sz="1600" baseline="0" dirty="0">
                <a:solidFill>
                  <a:srgbClr val="FF0000"/>
                </a:solidFill>
              </a:rPr>
              <a:t>PSR[15]=1 </a:t>
            </a:r>
            <a:r>
              <a:rPr lang="en-US" altLang="zh-CN" sz="1600" baseline="0" dirty="0">
                <a:solidFill>
                  <a:srgbClr val="0070C0"/>
                </a:solidFill>
              </a:rPr>
              <a:t>means </a:t>
            </a:r>
            <a:r>
              <a:rPr lang="en-US" altLang="zh-CN" sz="1600" baseline="0" dirty="0">
                <a:solidFill>
                  <a:srgbClr val="FF0000"/>
                </a:solidFill>
              </a:rPr>
              <a:t>unprivileged</a:t>
            </a:r>
            <a:r>
              <a:rPr lang="en-US" altLang="zh-CN" sz="1600" baseline="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30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C6537-F030-404F-A529-C35054480D1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FF53B-8A79-4744-BBC6-1F68249DE8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RTI instruction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RTI</a:t>
            </a:r>
            <a:r>
              <a:rPr lang="en-US" altLang="zh-CN" dirty="0">
                <a:ea typeface="宋体" panose="02010600030101010101" pitchFamily="2" charset="-122"/>
              </a:rPr>
              <a:t> instruction – Return from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Trap</a:t>
            </a:r>
            <a:r>
              <a:rPr lang="en-US" altLang="zh-CN" dirty="0">
                <a:ea typeface="宋体" panose="02010600030101010101" pitchFamily="2" charset="-122"/>
              </a:rPr>
              <a:t> or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Interrupt</a:t>
            </a:r>
          </a:p>
          <a:p>
            <a:endParaRPr lang="zh-CN" altLang="en-US" dirty="0"/>
          </a:p>
        </p:txBody>
      </p:sp>
      <p:grpSp>
        <p:nvGrpSpPr>
          <p:cNvPr id="8198" name="Group 19"/>
          <p:cNvGrpSpPr>
            <a:grpSpLocks/>
          </p:cNvGrpSpPr>
          <p:nvPr/>
        </p:nvGrpSpPr>
        <p:grpSpPr bwMode="auto">
          <a:xfrm>
            <a:off x="1194395" y="2358901"/>
            <a:ext cx="6257925" cy="854075"/>
            <a:chOff x="476" y="1570"/>
            <a:chExt cx="3942" cy="538"/>
          </a:xfrm>
        </p:grpSpPr>
        <p:sp>
          <p:nvSpPr>
            <p:cNvPr id="8199" name="Rectangle 5"/>
            <p:cNvSpPr>
              <a:spLocks noChangeArrowheads="1"/>
            </p:cNvSpPr>
            <p:nvPr/>
          </p:nvSpPr>
          <p:spPr bwMode="auto">
            <a:xfrm>
              <a:off x="1436" y="1831"/>
              <a:ext cx="2982" cy="27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1379" y="1831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1  0  0  0</a:t>
              </a:r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flipV="1">
              <a:off x="2234" y="1831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1427" y="1570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15 14 13 12</a:t>
              </a: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2195" y="1570"/>
              <a:ext cx="11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11  10  9  8  7  6</a:t>
              </a: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3284" y="1570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5  4   3  2  1  0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2243" y="1831"/>
              <a:ext cx="21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aseline="0" dirty="0">
                  <a:solidFill>
                    <a:srgbClr val="0000CC"/>
                  </a:solidFill>
                  <a:ea typeface="宋体" panose="02010600030101010101" pitchFamily="2" charset="-122"/>
                </a:rPr>
                <a:t>             0000 0000 0000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476" y="1792"/>
              <a:ext cx="4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55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C6537-F030-404F-A529-C35054480D1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FF53B-8A79-4744-BBC6-1F68249DE8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RTI instruction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// now ,we </a:t>
            </a:r>
            <a:r>
              <a:rPr lang="en-US" sz="2000" dirty="0">
                <a:solidFill>
                  <a:srgbClr val="FF0000"/>
                </a:solidFill>
              </a:rPr>
              <a:t>need</a:t>
            </a:r>
            <a:r>
              <a:rPr lang="en-US" sz="2000" dirty="0">
                <a:solidFill>
                  <a:srgbClr val="0070C0"/>
                </a:solidFill>
              </a:rPr>
              <a:t> to be in the </a:t>
            </a:r>
            <a:r>
              <a:rPr lang="en-US" altLang="zh-CN" sz="2000" dirty="0">
                <a:solidFill>
                  <a:srgbClr val="0070C0"/>
                </a:solidFill>
                <a:highlight>
                  <a:srgbClr val="FFFF00"/>
                </a:highlight>
              </a:rPr>
              <a:t>supervisor mode 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/>
              <a:t>if (</a:t>
            </a:r>
            <a:r>
              <a:rPr lang="en-US" sz="2000" dirty="0">
                <a:solidFill>
                  <a:srgbClr val="00B050"/>
                </a:solidFill>
              </a:rPr>
              <a:t>PSR</a:t>
            </a:r>
            <a:r>
              <a:rPr lang="en-US" sz="2000" dirty="0"/>
              <a:t>[15] == 1)  </a:t>
            </a:r>
            <a:r>
              <a:rPr lang="en-US" sz="2000" dirty="0">
                <a:solidFill>
                  <a:srgbClr val="0070C0"/>
                </a:solidFill>
              </a:rPr>
              <a:t>// which means we are in the </a:t>
            </a:r>
            <a:r>
              <a:rPr lang="en-US" sz="2000" dirty="0">
                <a:solidFill>
                  <a:srgbClr val="FF0000"/>
                </a:solidFill>
              </a:rPr>
              <a:t>user mode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fr-FR" sz="2000" dirty="0">
                <a:solidFill>
                  <a:srgbClr val="0070C0"/>
                </a:solidFill>
              </a:rPr>
              <a:t> //RTI </a:t>
            </a:r>
            <a:r>
              <a:rPr lang="fr-FR" sz="2000" dirty="0">
                <a:solidFill>
                  <a:srgbClr val="FF0000"/>
                </a:solidFill>
              </a:rPr>
              <a:t>cannot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be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fr-FR" sz="2000" dirty="0">
                <a:solidFill>
                  <a:srgbClr val="0070C0"/>
                </a:solidFill>
              </a:rPr>
              <a:t>called by user program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>
                <a:highlight>
                  <a:srgbClr val="FFFF00"/>
                </a:highlight>
              </a:rPr>
              <a:t>Initiate a privilege mode </a:t>
            </a:r>
            <a:r>
              <a:rPr lang="fr-FR" sz="2000" dirty="0">
                <a:solidFill>
                  <a:srgbClr val="FF0000"/>
                </a:solidFill>
                <a:highlight>
                  <a:srgbClr val="FFFF00"/>
                </a:highlight>
              </a:rPr>
              <a:t>exception</a:t>
            </a:r>
            <a:r>
              <a:rPr lang="fr-FR" sz="2000" dirty="0">
                <a:highlight>
                  <a:srgbClr val="FFFF00"/>
                </a:highlight>
              </a:rPr>
              <a:t>; </a:t>
            </a:r>
          </a:p>
          <a:p>
            <a:pPr marL="0" indent="0">
              <a:buNone/>
            </a:pPr>
            <a:r>
              <a:rPr lang="fr-FR" sz="2000" dirty="0"/>
              <a:t>else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PC</a:t>
            </a:r>
            <a:r>
              <a:rPr lang="en-US" sz="2000" dirty="0"/>
              <a:t> = mem[R6]; </a:t>
            </a:r>
            <a:r>
              <a:rPr lang="en-US" sz="2000" dirty="0">
                <a:solidFill>
                  <a:srgbClr val="0070C0"/>
                </a:solidFill>
              </a:rPr>
              <a:t>// R6 is the SSP, PC is restored </a:t>
            </a:r>
          </a:p>
          <a:p>
            <a:pPr marL="0" indent="0">
              <a:buNone/>
            </a:pPr>
            <a:r>
              <a:rPr lang="en-US" sz="2000" dirty="0"/>
              <a:t>	R6 = R6+1;</a:t>
            </a:r>
          </a:p>
          <a:p>
            <a:pPr marL="0" indent="0">
              <a:buNone/>
            </a:pPr>
            <a:r>
              <a:rPr lang="en-US" sz="2000" dirty="0"/>
              <a:t>	OLD_PSR = mem[R6]; // </a:t>
            </a:r>
            <a:r>
              <a:rPr lang="en-US" sz="2000" dirty="0">
                <a:solidFill>
                  <a:srgbClr val="0070C0"/>
                </a:solidFill>
              </a:rPr>
              <a:t>OLD_PSR is restored</a:t>
            </a:r>
          </a:p>
          <a:p>
            <a:pPr marL="0" indent="0">
              <a:buNone/>
            </a:pPr>
            <a:r>
              <a:rPr lang="en-US" sz="2000" dirty="0"/>
              <a:t>	R6 = R6+1;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//system stack completes POP before saved PSR 		          //is restored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PSR</a:t>
            </a:r>
            <a:r>
              <a:rPr lang="en-US" sz="2000" dirty="0"/>
              <a:t> = OLD_PSR ; </a:t>
            </a:r>
            <a:r>
              <a:rPr lang="en-US" sz="2000" dirty="0">
                <a:solidFill>
                  <a:srgbClr val="0070C0"/>
                </a:solidFill>
              </a:rPr>
              <a:t>//PSR is restored</a:t>
            </a:r>
          </a:p>
          <a:p>
            <a:pPr marL="0" indent="0">
              <a:buNone/>
            </a:pPr>
            <a:r>
              <a:rPr lang="en-US" sz="2000" dirty="0"/>
              <a:t>	if (</a:t>
            </a:r>
            <a:r>
              <a:rPr lang="en-US" sz="2000" dirty="0">
                <a:solidFill>
                  <a:srgbClr val="FF0000"/>
                </a:solidFill>
              </a:rPr>
              <a:t>PSR</a:t>
            </a:r>
            <a:r>
              <a:rPr lang="en-US" sz="2000" dirty="0"/>
              <a:t>[15] == 1) </a:t>
            </a:r>
            <a:r>
              <a:rPr lang="en-US" sz="2000" dirty="0">
                <a:solidFill>
                  <a:srgbClr val="0070C0"/>
                </a:solidFill>
              </a:rPr>
              <a:t>// 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supervisor mode 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user mode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err="1">
                <a:highlight>
                  <a:srgbClr val="FFFF00"/>
                </a:highlight>
              </a:rPr>
              <a:t>saved_SSP</a:t>
            </a:r>
            <a:r>
              <a:rPr lang="en-US" sz="2000" dirty="0">
                <a:highlight>
                  <a:srgbClr val="FFFF00"/>
                </a:highlight>
              </a:rPr>
              <a:t>=R6;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>
                <a:highlight>
                  <a:srgbClr val="FFFF00"/>
                </a:highlight>
              </a:rPr>
              <a:t>R6=</a:t>
            </a:r>
            <a:r>
              <a:rPr lang="en-US" sz="2000" dirty="0" err="1">
                <a:highlight>
                  <a:srgbClr val="FFFF00"/>
                </a:highlight>
              </a:rPr>
              <a:t>Saved_USP</a:t>
            </a:r>
            <a:r>
              <a:rPr lang="en-US" sz="2000" dirty="0">
                <a:highlight>
                  <a:srgbClr val="FFFF00"/>
                </a:highlight>
              </a:rPr>
              <a:t>;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131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5C3AA-94ED-4624-AAE9-480BB44E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using TRAP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529FAA8A-4EE8-4546-A6A6-089E81A5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.ORIG x3000</a:t>
            </a:r>
          </a:p>
          <a:p>
            <a:pPr marL="0" indent="0">
              <a:buNone/>
            </a:pPr>
            <a:r>
              <a:rPr lang="en-US" dirty="0"/>
              <a:t>		LD R2,TERM 	; </a:t>
            </a:r>
            <a:r>
              <a:rPr lang="en-US" dirty="0">
                <a:solidFill>
                  <a:srgbClr val="0070C0"/>
                </a:solidFill>
              </a:rPr>
              <a:t>Load –’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’</a:t>
            </a:r>
          </a:p>
          <a:p>
            <a:pPr marL="0" indent="0">
              <a:buNone/>
            </a:pPr>
            <a:r>
              <a:rPr lang="en-US" dirty="0"/>
              <a:t>		LD R3,ASCII 	; </a:t>
            </a:r>
            <a:r>
              <a:rPr lang="en-US" dirty="0">
                <a:solidFill>
                  <a:srgbClr val="0070C0"/>
                </a:solidFill>
              </a:rPr>
              <a:t>Load ASCII difference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AGAIN</a:t>
            </a:r>
            <a:r>
              <a:rPr lang="en-US" dirty="0"/>
              <a:t> 	</a:t>
            </a:r>
            <a:r>
              <a:rPr lang="en-US" dirty="0">
                <a:highlight>
                  <a:srgbClr val="FFFF00"/>
                </a:highlight>
              </a:rPr>
              <a:t>TRAP x23 </a:t>
            </a:r>
            <a:r>
              <a:rPr lang="en-US" dirty="0"/>
              <a:t>		; </a:t>
            </a:r>
            <a:r>
              <a:rPr lang="en-US" dirty="0">
                <a:solidFill>
                  <a:srgbClr val="0070C0"/>
                </a:solidFill>
              </a:rPr>
              <a:t>Request keyboard input</a:t>
            </a:r>
          </a:p>
          <a:p>
            <a:pPr marL="0" indent="0">
              <a:buNone/>
            </a:pPr>
            <a:r>
              <a:rPr lang="en-US" dirty="0"/>
              <a:t>		ADD R1,R2,R0 	; </a:t>
            </a:r>
            <a:r>
              <a:rPr lang="en-US" dirty="0">
                <a:solidFill>
                  <a:srgbClr val="0070C0"/>
                </a:solidFill>
              </a:rPr>
              <a:t>Test for terminating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BRz</a:t>
            </a:r>
            <a:r>
              <a:rPr lang="en-US" dirty="0"/>
              <a:t> EXIT 		; </a:t>
            </a:r>
            <a:r>
              <a:rPr lang="en-US" dirty="0">
                <a:solidFill>
                  <a:srgbClr val="0070C0"/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dirty="0"/>
              <a:t>		ADD R0,R0,R3 	; </a:t>
            </a:r>
            <a:r>
              <a:rPr lang="en-US" dirty="0">
                <a:solidFill>
                  <a:srgbClr val="0070C0"/>
                </a:solidFill>
              </a:rPr>
              <a:t>Change to lowercase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ighlight>
                  <a:srgbClr val="FFFF00"/>
                </a:highlight>
              </a:rPr>
              <a:t>TRAP x21 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; Output to the monitor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BRnzp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AGAIN</a:t>
            </a:r>
            <a:r>
              <a:rPr lang="en-US" dirty="0"/>
              <a:t> 	</a:t>
            </a:r>
            <a:r>
              <a:rPr lang="en-US" dirty="0">
                <a:solidFill>
                  <a:srgbClr val="0070C0"/>
                </a:solidFill>
              </a:rPr>
              <a:t>; ... and do it again!</a:t>
            </a:r>
          </a:p>
          <a:p>
            <a:pPr marL="0" indent="0">
              <a:buNone/>
            </a:pPr>
            <a:r>
              <a:rPr lang="en-US" dirty="0"/>
              <a:t>TERM 	.FILL xFFC9 	        </a:t>
            </a:r>
            <a:r>
              <a:rPr lang="en-US" dirty="0">
                <a:solidFill>
                  <a:srgbClr val="0070C0"/>
                </a:solidFill>
              </a:rPr>
              <a:t>; FFC9 is negative of ASCII ‘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’</a:t>
            </a:r>
          </a:p>
          <a:p>
            <a:pPr marL="0" indent="0">
              <a:buNone/>
            </a:pPr>
            <a:r>
              <a:rPr lang="en-US" dirty="0"/>
              <a:t>ASCII 		.FILL </a:t>
            </a:r>
            <a:r>
              <a:rPr lang="en-US" dirty="0">
                <a:highlight>
                  <a:srgbClr val="00FFFF"/>
                </a:highlight>
              </a:rPr>
              <a:t>x0020</a:t>
            </a:r>
          </a:p>
          <a:p>
            <a:pPr marL="0" indent="0">
              <a:buNone/>
            </a:pPr>
            <a:r>
              <a:rPr lang="en-US" dirty="0"/>
              <a:t>EXIT 		TRAP x25 		</a:t>
            </a:r>
            <a:r>
              <a:rPr lang="en-US" dirty="0">
                <a:solidFill>
                  <a:srgbClr val="0070C0"/>
                </a:solidFill>
              </a:rPr>
              <a:t>; Halt</a:t>
            </a:r>
          </a:p>
          <a:p>
            <a:pPr marL="0" indent="0">
              <a:buNone/>
            </a:pPr>
            <a:r>
              <a:rPr lang="en-US" dirty="0"/>
              <a:t>		.END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FD5EE1-3548-48EA-88B9-51CA9FC2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7074-B03B-4439-8FF7-3DD393E92B2F}" type="datetime1">
              <a:rPr lang="zh-CN" altLang="en-US" smtClean="0"/>
              <a:pPr/>
              <a:t>2024/12/5</a:t>
            </a:fld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2F1741-5BD1-4AA7-8CED-A4F63800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A60E-B2F0-4E41-9582-06856E61446D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414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Operating System Service Routines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>
            <a:extLst>
              <a:ext uri="{FF2B5EF4-FFF2-40B4-BE49-F238E27FC236}">
                <a16:creationId xmlns:a16="http://schemas.microsoft.com/office/drawing/2014/main" id="{606DEDEA-7C9B-477F-993D-E2F34343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C143FE60-2D61-4605-A70B-4032E4F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307206-0A2C-488D-BF34-19FFD54CC44C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E2F25E77-9020-44EF-9AF9-31A2CE8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TRAP Routines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8745904-E097-49DB-A277-EA67834E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227792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DFADD7D-5732-4590-B749-38C68B2744B6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336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Character Input Service Routine 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</a:t>
            </a:r>
            <a:r>
              <a:rPr lang="en-US" altLang="zh-CN" dirty="0">
                <a:ea typeface="宋体" panose="02010600030101010101" pitchFamily="2" charset="-122"/>
              </a:rPr>
              <a:t>, TRAP x23)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71550"/>
            <a:ext cx="91440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01 ; Service Routine for Keyboard Input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02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03 	.ORIG 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x04A0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04 START ST R1,SaveR1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Save the values in the registers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05 	ST R2,SaveR2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that are used so that they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06 	ST R3,SaveR3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can be restored before RTI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07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08 	LD R2,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Newline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Newline: ASCII code for newline </a:t>
            </a:r>
            <a:r>
              <a:rPr lang="en-US" altLang="zh-CN" sz="1800" baseline="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x000A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09 L1 	LDI R3,DSR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Check DDR -- is it free?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0A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L1	      ; 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Display is free when DSR is negative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0B 	STI R2,DDR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Move cursor to new clean 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0C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0D 	LEA R1,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Prompt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Prompt is starting address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0E 		   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of prompt string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1F Loop 	LDR R0,R1,#0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Get next prompt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10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Input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Check for end of prompt string, </a:t>
            </a:r>
            <a:r>
              <a:rPr lang="en-US" altLang="zh-CN" sz="1800" baseline="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nul</a:t>
            </a:r>
            <a:endParaRPr lang="en-US" altLang="zh-CN" sz="1800" baseline="0" dirty="0">
              <a:solidFill>
                <a:srgbClr val="0070C0"/>
              </a:solidFill>
              <a:highlight>
                <a:srgbClr val="FFFF00"/>
              </a:highlight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11 L2 	LDI R3,DSR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Check DDR -- is it free?</a:t>
            </a: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12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L2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13 	STI R0,DDR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Write next char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14 		   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prompt string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15 	ADD R1,R1,#1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Increment prompt pointer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16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BRnzp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Loop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17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1E4178-771F-4B52-95FF-D21322B808A4}"/>
              </a:ext>
            </a:extLst>
          </p:cNvPr>
          <p:cNvSpPr/>
          <p:nvPr/>
        </p:nvSpPr>
        <p:spPr>
          <a:xfrm>
            <a:off x="3275856" y="5746492"/>
            <a:ext cx="4572000" cy="111825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IN (TRAP x23)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Print a prompt on the screen and read a single character from the keyboard.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Character is </a:t>
            </a:r>
            <a:r>
              <a:rPr lang="en-US" altLang="zh-CN" sz="2000" dirty="0">
                <a:solidFill>
                  <a:srgbClr val="FF0000"/>
                </a:solidFill>
              </a:rPr>
              <a:t>echoed</a:t>
            </a:r>
            <a:r>
              <a:rPr lang="en-US" altLang="zh-CN" sz="2000" dirty="0"/>
              <a:t> to the console. 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ASCII</a:t>
            </a:r>
            <a:r>
              <a:rPr lang="en-US" altLang="zh-CN" sz="2000" dirty="0"/>
              <a:t> copied into R0 and R0[15:8] is cleared.</a:t>
            </a:r>
          </a:p>
        </p:txBody>
      </p:sp>
    </p:spTree>
    <p:extLst>
      <p:ext uri="{BB962C8B-B14F-4D97-AF65-F5344CB8AC3E}">
        <p14:creationId xmlns:p14="http://schemas.microsoft.com/office/powerpoint/2010/main" val="148551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Character Input Service Routine 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</a:t>
            </a:r>
            <a:r>
              <a:rPr lang="en-US" altLang="zh-CN" dirty="0">
                <a:ea typeface="宋体" panose="02010600030101010101" pitchFamily="2" charset="-122"/>
              </a:rPr>
              <a:t>, TRAP x23)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8392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18 Input LDI R3,KBSR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Has a character been typed?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19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Input   ;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When typed, KBSR is negative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1A 	LDI R0,KBDR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Load it into R0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1B L3   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1C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L3      ; 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Display is free when DSR is negative</a:t>
            </a: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1D 	STI R0,DDR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Echo input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1E 		   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to the monitor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1F 	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 L4 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21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L4      ; 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Display is free when DSR is negative</a:t>
            </a: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22 	STI R2,DDR  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Move cursor to new clean 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23 	LD R1,SaveR1 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Service routine done, restore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24 	LD R2,SaveR2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original values in registers.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25 	LD R3,SaveR3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26 	</a:t>
            </a:r>
            <a:r>
              <a:rPr lang="en-US" altLang="zh-CN" sz="1800" baseline="0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RTI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 	      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Return from Trap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27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28 SaveR1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29 SaveR2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2A SaveR3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2B DSR .FILL xFE04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2C DDR .FILL xFE06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2D KBSR .FILL xFE00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2E KBDR .FILL xFE02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2F Newline .FILL x000A ; ASCII code for newline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30 Prompt .STRINGZ "Input a character&gt;"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31 	.END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72A156-C5E2-485D-AB16-4E97086220AD}"/>
              </a:ext>
            </a:extLst>
          </p:cNvPr>
          <p:cNvSpPr/>
          <p:nvPr/>
        </p:nvSpPr>
        <p:spPr>
          <a:xfrm>
            <a:off x="3635896" y="4797152"/>
            <a:ext cx="4572000" cy="111825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IN (TRAP x23)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Print a prompt on the screen and read a single character from the keyboard.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Character is </a:t>
            </a:r>
            <a:r>
              <a:rPr lang="en-US" altLang="zh-CN" sz="2000" dirty="0">
                <a:solidFill>
                  <a:srgbClr val="FF0000"/>
                </a:solidFill>
              </a:rPr>
              <a:t>echoed</a:t>
            </a:r>
            <a:r>
              <a:rPr lang="en-US" altLang="zh-CN" sz="2000" dirty="0"/>
              <a:t> to the console. 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ASCII</a:t>
            </a:r>
            <a:r>
              <a:rPr lang="en-US" altLang="zh-CN" sz="2000" dirty="0"/>
              <a:t> copied into R0 and R0[15:8] is cleared.</a:t>
            </a:r>
          </a:p>
        </p:txBody>
      </p:sp>
    </p:spTree>
    <p:extLst>
      <p:ext uri="{BB962C8B-B14F-4D97-AF65-F5344CB8AC3E}">
        <p14:creationId xmlns:p14="http://schemas.microsoft.com/office/powerpoint/2010/main" val="28294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Operating System Service Routines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>
            <a:extLst>
              <a:ext uri="{FF2B5EF4-FFF2-40B4-BE49-F238E27FC236}">
                <a16:creationId xmlns:a16="http://schemas.microsoft.com/office/drawing/2014/main" id="{606DEDEA-7C9B-477F-993D-E2F34343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C143FE60-2D61-4605-A70B-4032E4F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307206-0A2C-488D-BF34-19FFD54CC44C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E2F25E77-9020-44EF-9AF9-31A2CE8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TRAP Routines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8745904-E097-49DB-A277-EA67834E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DFADD7D-5732-4590-B749-38C68B2744B6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 String Output Service Routine 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OUT</a:t>
            </a:r>
            <a:r>
              <a:rPr lang="en-US" altLang="zh-CN" dirty="0">
                <a:ea typeface="宋体" panose="02010600030101010101" pitchFamily="2" charset="-122"/>
              </a:rPr>
              <a:t>,TRAP x21)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8392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01 .ORIG x0420 	 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System call starting address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02 	ST R1, SaveR1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R1 will be used to poll the 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03 		 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hardware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solidFill>
                <a:srgbClr val="0070C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04 		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   ; Write the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05 </a:t>
            </a:r>
            <a:r>
              <a:rPr lang="en-US" altLang="zh-CN" sz="1800" baseline="0" dirty="0" err="1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TryWrite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LDI R1, DSR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Get status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06 	   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 err="1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TryWrite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Display is free when DSR is negative</a:t>
            </a:r>
            <a:endParaRPr lang="en-US" altLang="zh-CN" sz="1800" baseline="0" dirty="0">
              <a:solidFill>
                <a:srgbClr val="0070C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07 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WriteIt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STI R0, DDR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Write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08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09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return from trap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0A Return   LD R1, SaveR1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Restore registers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0B 	   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RTI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  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Return from trap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0C DSR .FILL xFE04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Address of display status register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0D DDR .FILL xFE06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Address of display data register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0E SaveR1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0F .END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6D6EC94-913B-423F-AC4C-B5FB289B5942}"/>
              </a:ext>
            </a:extLst>
          </p:cNvPr>
          <p:cNvSpPr/>
          <p:nvPr/>
        </p:nvSpPr>
        <p:spPr>
          <a:xfrm>
            <a:off x="3059832" y="5013176"/>
            <a:ext cx="4572000" cy="50270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OUT (TRAP x21)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Write R0[7:0] to the console display.</a:t>
            </a:r>
          </a:p>
        </p:txBody>
      </p:sp>
    </p:spTree>
    <p:extLst>
      <p:ext uri="{BB962C8B-B14F-4D97-AF65-F5344CB8AC3E}">
        <p14:creationId xmlns:p14="http://schemas.microsoft.com/office/powerpoint/2010/main" val="315845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 String Output Service Routine 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PUTS</a:t>
            </a:r>
            <a:r>
              <a:rPr lang="en-US" altLang="zh-CN" dirty="0">
                <a:ea typeface="宋体" panose="02010600030101010101" pitchFamily="2" charset="-122"/>
              </a:rPr>
              <a:t>,TRAP x22)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8392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05 	.ORIG x0460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06 	ST R0, SaveR0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Save registers that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07 	ST R1, SaveR1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are needed by this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08 	ST R3, SaveR3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trap service routine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0A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Loop through each character in the array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0C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LDR R1, R0, #0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Retrieve the character(s)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0D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Return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If it is 0, done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0E L2 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0F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L2	 ;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Display is free when DSR is negative</a:t>
            </a: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10 	STI R1, DDR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Write the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11 	ADD R0, R0, #1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Increment pointer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12 	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BRnzp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Do it all over again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13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14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Return from the request for service call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15 Return LD R3, SaveR3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16 	LD R1, SaveR1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17 	LD R0, SaveR0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18 	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RTI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19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1A ; Register locations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1B DSR .FILL xFE04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1C DDR .FILL xFE06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1D SaveR0 .FILL x0000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1E SaveR1 .FILL x0000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1F SaveR3 .FILL x0000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	 .END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717EB5-B478-428E-AB38-F902F3D85976}"/>
              </a:ext>
            </a:extLst>
          </p:cNvPr>
          <p:cNvSpPr/>
          <p:nvPr/>
        </p:nvSpPr>
        <p:spPr>
          <a:xfrm>
            <a:off x="3707904" y="4797152"/>
            <a:ext cx="4572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dirty="0">
                <a:solidFill>
                  <a:schemeClr val="accent2"/>
                </a:solidFill>
              </a:rPr>
              <a:t>PUTS (TRAP x22)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dirty="0"/>
              <a:t>Write a string of ASCII characters to the console display. 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dirty="0"/>
              <a:t>String address in R0. 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dirty="0"/>
              <a:t>Writing terminates with the occurrence of x0000 </a:t>
            </a:r>
          </a:p>
        </p:txBody>
      </p:sp>
    </p:spTree>
    <p:extLst>
      <p:ext uri="{BB962C8B-B14F-4D97-AF65-F5344CB8AC3E}">
        <p14:creationId xmlns:p14="http://schemas.microsoft.com/office/powerpoint/2010/main" val="66444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Halt the machine(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HALT</a:t>
            </a:r>
            <a:r>
              <a:rPr lang="en-US" altLang="zh-CN" dirty="0">
                <a:ea typeface="宋体" panose="02010600030101010101" pitchFamily="2" charset="-122"/>
              </a:rPr>
              <a:t>,TRAP x25)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8392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01 .ORIG x0520 	 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Where this routine resides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02 	ST R1, SaveR1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R1: a temp for MC register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03 	ST R0, SaveR0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R0 is used as working space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04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05 		     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print message that machine is halting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06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07 	LD R0, 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ASCIINewLine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;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out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x000A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08 	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TRAP x21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09 	LEA R0, Message     ;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puts </a:t>
            </a:r>
            <a:r>
              <a:rPr lang="en-US" altLang="zh-CN" sz="1800" baseline="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“Halting the machine."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0A 	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TRAP x22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0B 	LD R0, </a:t>
            </a:r>
            <a:r>
              <a:rPr lang="en-US" altLang="zh-CN" sz="18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ASCIINewLine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;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out </a:t>
            </a:r>
            <a:r>
              <a:rPr lang="en-US" altLang="zh-CN" sz="1800" baseline="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x000A</a:t>
            </a:r>
            <a:endParaRPr lang="en-US" altLang="zh-CN" sz="1800" baseline="0" dirty="0">
              <a:solidFill>
                <a:srgbClr val="0070C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0C 	TRAP x21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0D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0E ; 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clear bit 15 at </a:t>
            </a:r>
            <a:r>
              <a:rPr lang="en-US" altLang="zh-CN" sz="1800" baseline="0" dirty="0" err="1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xFFFE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(Master Control Register, </a:t>
            </a:r>
            <a:r>
              <a:rPr lang="en-US" altLang="zh-CN" sz="1800" baseline="0" dirty="0">
                <a:solidFill>
                  <a:srgbClr val="00B05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MCR</a:t>
            </a:r>
            <a:r>
              <a:rPr lang="en-US" altLang="zh-CN" sz="18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)to stop the machine, i.e., MCR[15] = 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0F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10 	LDI R1, MCR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Load MC register into R1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11 	LD R0, MASK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R0 = x7FFF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12 	AND R0, R1, R0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Mask to clear the top bit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13 	STI R0, MCR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Store R0 into MC register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926ABB-6EDD-45F7-8076-BF8DEC14D6BC}"/>
              </a:ext>
            </a:extLst>
          </p:cNvPr>
          <p:cNvSpPr/>
          <p:nvPr/>
        </p:nvSpPr>
        <p:spPr>
          <a:xfrm>
            <a:off x="2771800" y="5960882"/>
            <a:ext cx="4572000" cy="50270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HALT (TRAP x25)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Halt execution and print a message on the console.</a:t>
            </a:r>
          </a:p>
        </p:txBody>
      </p:sp>
    </p:spTree>
    <p:extLst>
      <p:ext uri="{BB962C8B-B14F-4D97-AF65-F5344CB8AC3E}">
        <p14:creationId xmlns:p14="http://schemas.microsoft.com/office/powerpoint/2010/main" val="1469261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Halt the machine(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HALT</a:t>
            </a:r>
            <a:r>
              <a:rPr lang="en-US" altLang="zh-CN" dirty="0">
                <a:ea typeface="宋体" panose="02010600030101010101" pitchFamily="2" charset="-122"/>
              </a:rPr>
              <a:t>,TRAP x25)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8392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14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15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return from HALT routine.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16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(how can this routine return if the machine is halted above?)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17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18 	LD R1, SaveR1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Restore registers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19 	LD R0, SaveR0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1A 	</a:t>
            </a:r>
            <a:r>
              <a:rPr lang="en-US" altLang="zh-CN" sz="1800" baseline="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RTI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1B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1C ; Some constants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1D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1E </a:t>
            </a:r>
            <a:r>
              <a:rPr lang="en-US" altLang="zh-CN" sz="1800" baseline="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ASCIINewLine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.FILL x000A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1F SaveR0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20 SaveR1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21 Message .STRINGZ "Halting the machine."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22 MCR .FILL </a:t>
            </a:r>
            <a:r>
              <a:rPr lang="en-US" altLang="zh-CN" sz="1800" baseline="0" dirty="0" err="1">
                <a:latin typeface="Courier New" panose="02070309020205020404" pitchFamily="49" charset="0"/>
                <a:ea typeface="宋体" panose="02010600030101010101" pitchFamily="2" charset="-122"/>
              </a:rPr>
              <a:t>xFFFE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Address of MCR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23 MASK .FILL x7FFF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Mask to clear the top bit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24 	.END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58F473-0417-407C-8B6F-A91A622A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91" y="4786010"/>
            <a:ext cx="6535557" cy="20033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8CD57E-B27E-44AB-9441-23FFE47378DF}"/>
              </a:ext>
            </a:extLst>
          </p:cNvPr>
          <p:cNvSpPr/>
          <p:nvPr/>
        </p:nvSpPr>
        <p:spPr>
          <a:xfrm>
            <a:off x="3810000" y="2708920"/>
            <a:ext cx="4572000" cy="50270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HALT (TRAP x25)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Halt execution and print a message on the console.</a:t>
            </a:r>
          </a:p>
        </p:txBody>
      </p:sp>
    </p:spTree>
    <p:extLst>
      <p:ext uri="{BB962C8B-B14F-4D97-AF65-F5344CB8AC3E}">
        <p14:creationId xmlns:p14="http://schemas.microsoft.com/office/powerpoint/2010/main" val="108570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subroutines to implement </a:t>
            </a:r>
            <a:r>
              <a:rPr lang="en-US" altLang="zh-CN" dirty="0">
                <a:ea typeface="宋体" panose="02010600030101010101" pitchFamily="2" charset="-122"/>
              </a:rPr>
              <a:t>(IN, TRAP x23)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839200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01 	.ORIG x04A0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02 START </a:t>
            </a: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JSR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 err="1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SaveReg</a:t>
            </a:r>
            <a:endParaRPr lang="en-US" altLang="zh-CN" sz="1800" baseline="0" dirty="0">
              <a:solidFill>
                <a:srgbClr val="FF000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03 	LD R2,Newline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04 	</a:t>
            </a: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JSR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 err="1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WriteChar</a:t>
            </a:r>
            <a:endParaRPr lang="en-US" altLang="zh-CN" sz="1800" baseline="0" dirty="0">
              <a:highlight>
                <a:srgbClr val="FFFF00"/>
              </a:highlight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05 	LEA R1,PROMPT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06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07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08 Loop LDR R2,R1,#0 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Get next prompt char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09 	</a:t>
            </a:r>
            <a:r>
              <a:rPr lang="en-US" altLang="zh-CN" sz="1800" baseline="0" dirty="0" err="1"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Input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0A 	</a:t>
            </a: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JSR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 err="1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WriteChar</a:t>
            </a:r>
            <a:endParaRPr lang="en-US" altLang="zh-CN" sz="1800" baseline="0" dirty="0">
              <a:highlight>
                <a:srgbClr val="FFFF00"/>
              </a:highlight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0B 	ADD R1,R1,#1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0C 	</a:t>
            </a:r>
            <a:r>
              <a:rPr lang="en-US" altLang="zh-CN" sz="1800" baseline="0" dirty="0" err="1">
                <a:latin typeface="Courier New" panose="02070309020205020404" pitchFamily="49" charset="0"/>
                <a:ea typeface="宋体" panose="02010600030101010101" pitchFamily="2" charset="-122"/>
              </a:rPr>
              <a:t>BRnzp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Loop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0D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……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1A </a:t>
            </a:r>
            <a:r>
              <a:rPr lang="en-US" altLang="zh-CN" sz="1800" baseline="0" dirty="0" err="1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WriteChar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1B 	</a:t>
            </a:r>
            <a:r>
              <a:rPr lang="en-US" altLang="zh-CN" sz="1800" baseline="0" dirty="0" err="1"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baseline="0" dirty="0" err="1">
                <a:latin typeface="Courier New" panose="02070309020205020404" pitchFamily="49" charset="0"/>
                <a:ea typeface="宋体" panose="02010600030101010101" pitchFamily="2" charset="-122"/>
              </a:rPr>
              <a:t>WriteChar</a:t>
            </a:r>
            <a:endParaRPr lang="en-US" altLang="zh-CN" sz="1800" baseline="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1C 	STI R2,DDR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1D 	</a:t>
            </a: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RET</a:t>
            </a: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 	</a:t>
            </a:r>
            <a:r>
              <a:rPr lang="en-US" altLang="zh-CN" sz="1800" baseline="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JMP R7 terminates subroutine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1E DSR .FILL xFE04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1F DDR .FILL xFE06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20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</a:rPr>
              <a:t>……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FBB586-5E35-4F19-8D7C-686F21101B2F}"/>
              </a:ext>
            </a:extLst>
          </p:cNvPr>
          <p:cNvSpPr/>
          <p:nvPr/>
        </p:nvSpPr>
        <p:spPr>
          <a:xfrm>
            <a:off x="3635896" y="5256524"/>
            <a:ext cx="4572000" cy="111825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IN (TRAP x23)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Print a prompt on the screen and read a single character from the keyboard.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Character is </a:t>
            </a:r>
            <a:r>
              <a:rPr lang="en-US" altLang="zh-CN" sz="2000" dirty="0">
                <a:solidFill>
                  <a:srgbClr val="FF0000"/>
                </a:solidFill>
              </a:rPr>
              <a:t>echoed</a:t>
            </a:r>
            <a:r>
              <a:rPr lang="en-US" altLang="zh-CN" sz="2000" dirty="0"/>
              <a:t> to the console. 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ASCII</a:t>
            </a:r>
            <a:r>
              <a:rPr lang="en-US" altLang="zh-CN" sz="2000" dirty="0"/>
              <a:t> copied into R0 and R0[15:8] is cleared.</a:t>
            </a:r>
          </a:p>
        </p:txBody>
      </p:sp>
    </p:spTree>
    <p:extLst>
      <p:ext uri="{BB962C8B-B14F-4D97-AF65-F5344CB8AC3E}">
        <p14:creationId xmlns:p14="http://schemas.microsoft.com/office/powerpoint/2010/main" val="352972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Traps to implement </a:t>
            </a:r>
            <a:r>
              <a:rPr lang="en-US" altLang="zh-CN" dirty="0">
                <a:ea typeface="宋体" panose="02010600030101010101" pitchFamily="2" charset="-122"/>
              </a:rPr>
              <a:t>(IN, TRAP x23)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99592" y="971550"/>
            <a:ext cx="7416824" cy="581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lang="en-US" altLang="zh-CN" sz="1800" baseline="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4441EBC-84AD-4FA7-9F0C-60629108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49550"/>
            <a:ext cx="6629672" cy="5847360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C4972E56-C532-4930-A6A0-A0F0F081B59A}"/>
              </a:ext>
            </a:extLst>
          </p:cNvPr>
          <p:cNvSpPr/>
          <p:nvPr/>
        </p:nvSpPr>
        <p:spPr bwMode="auto">
          <a:xfrm>
            <a:off x="4788024" y="971550"/>
            <a:ext cx="432048" cy="58524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32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DE04C-A6CE-4B1E-A94E-059A624C0A7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944B0-EBFA-4D22-B12F-D53F67476F4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Data Type Conversion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4725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I/O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Keyboard input routines read ASCII characters (not binary values)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Console output routines write ASCII (‘s’ not “x73”)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Consider this program:</a:t>
            </a:r>
            <a:endParaRPr lang="en-US" altLang="zh-CN" sz="20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	TRAP  x23         ; input from keyboard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	ADD   R1, R0, #0  ; move to R1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TRAP  x23         ; input from keyboard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ADD   R0, R1, R0  ; add two inputs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TRAP  x21         ; display result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TRAP  x25         ; HALT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User inputs ‘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2’</a:t>
            </a:r>
            <a:r>
              <a:rPr lang="en-US" altLang="zh-CN" dirty="0">
                <a:ea typeface="宋体" panose="02010600030101010101" pitchFamily="2" charset="-122"/>
              </a:rPr>
              <a:t> and ‘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3’</a:t>
            </a:r>
            <a:r>
              <a:rPr lang="en-US" altLang="zh-CN" dirty="0">
                <a:ea typeface="宋体" panose="02010600030101010101" pitchFamily="2" charset="-122"/>
              </a:rPr>
              <a:t> -- what happens?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Result displayed: </a:t>
            </a:r>
            <a:r>
              <a:rPr lang="en-US" altLang="zh-CN" dirty="0">
                <a:solidFill>
                  <a:srgbClr val="CC0000"/>
                </a:solidFill>
                <a:ea typeface="宋体" panose="02010600030101010101" pitchFamily="2" charset="-122"/>
              </a:rPr>
              <a:t>‘e’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Why? 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ASCII '2' (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x32</a:t>
            </a:r>
            <a:r>
              <a:rPr lang="en-US" altLang="zh-CN" dirty="0">
                <a:ea typeface="宋体" panose="02010600030101010101" pitchFamily="2" charset="-122"/>
              </a:rPr>
              <a:t>) + ASCII '3' (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x33</a:t>
            </a:r>
            <a:r>
              <a:rPr lang="en-US" altLang="zh-CN" dirty="0">
                <a:ea typeface="宋体" panose="02010600030101010101" pitchFamily="2" charset="-122"/>
              </a:rPr>
              <a:t>) = ASCII 'e' (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x65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75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74CE2-CF1E-499F-9026-C4ED1FAD920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23C73-ECCE-4B37-83F0-DDD505B3937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ASCII to Binary</a:t>
            </a:r>
            <a:endParaRPr lang="zh-CN" altLang="en-US" b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7416800" cy="5481638"/>
          </a:xfrm>
        </p:spPr>
        <p:txBody>
          <a:bodyPr/>
          <a:lstStyle/>
          <a:p>
            <a:r>
              <a:rPr lang="en-US" altLang="zh-CN" dirty="0"/>
              <a:t>Single digit numbers are trivial </a:t>
            </a:r>
            <a:r>
              <a:rPr lang="en-US" altLang="zh-CN" b="0" dirty="0"/>
              <a:t>(subtract x30)</a:t>
            </a:r>
          </a:p>
          <a:p>
            <a:pPr lvl="1"/>
            <a:r>
              <a:rPr lang="en-US" altLang="zh-CN" b="0" dirty="0"/>
              <a:t>E.g., ‘7’ is ASCII x37, x37 - x30 = x7</a:t>
            </a:r>
          </a:p>
          <a:p>
            <a:r>
              <a:rPr lang="en-US" altLang="zh-CN" dirty="0"/>
              <a:t>Input</a:t>
            </a:r>
          </a:p>
          <a:p>
            <a:pPr lvl="1"/>
            <a:r>
              <a:rPr lang="en-US" altLang="zh-CN" dirty="0"/>
              <a:t>Assume we've read three ASCII digits (</a:t>
            </a:r>
            <a:r>
              <a:rPr lang="en-US" altLang="zh-CN" i="1" dirty="0"/>
              <a:t>e.g., </a:t>
            </a:r>
            <a:r>
              <a:rPr lang="en-US" altLang="zh-CN" dirty="0"/>
              <a:t>"259") into a memory buffer</a:t>
            </a:r>
          </a:p>
          <a:p>
            <a:r>
              <a:rPr lang="en-US" altLang="zh-CN" dirty="0"/>
              <a:t>How do we convert this to a </a:t>
            </a:r>
            <a:r>
              <a:rPr lang="en-US" altLang="zh-CN" i="1" dirty="0">
                <a:solidFill>
                  <a:srgbClr val="FF3300"/>
                </a:solidFill>
              </a:rPr>
              <a:t>number </a:t>
            </a:r>
            <a:r>
              <a:rPr lang="en-US" altLang="zh-CN" dirty="0"/>
              <a:t>we can use?</a:t>
            </a:r>
          </a:p>
          <a:p>
            <a:pPr lvl="1"/>
            <a:r>
              <a:rPr lang="en-US" altLang="zh-CN" dirty="0"/>
              <a:t>Convert first character to digit (subtract x30) and multiply by </a:t>
            </a:r>
            <a:r>
              <a:rPr lang="en-US" altLang="zh-CN" dirty="0">
                <a:solidFill>
                  <a:srgbClr val="FF0000"/>
                </a:solidFill>
              </a:rPr>
              <a:t>100</a:t>
            </a:r>
          </a:p>
          <a:p>
            <a:pPr lvl="1"/>
            <a:r>
              <a:rPr lang="en-US" altLang="zh-CN" dirty="0"/>
              <a:t>Convert second character to digit and multiply by </a:t>
            </a:r>
            <a:r>
              <a:rPr lang="en-US" altLang="zh-CN" dirty="0">
                <a:solidFill>
                  <a:srgbClr val="FF0000"/>
                </a:solidFill>
              </a:rPr>
              <a:t>10</a:t>
            </a:r>
          </a:p>
          <a:p>
            <a:pPr lvl="1"/>
            <a:r>
              <a:rPr lang="en-US" altLang="zh-CN" dirty="0"/>
              <a:t>Convert third character to digit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Add</a:t>
            </a:r>
            <a:r>
              <a:rPr lang="en-US" altLang="zh-CN" dirty="0"/>
              <a:t> the three digits together</a:t>
            </a:r>
            <a:endParaRPr lang="zh-CN" altLang="en-US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9" y="1340768"/>
            <a:ext cx="180299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14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84B6D-9225-458D-9EE3-C36D90C12E8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0A4C1-BAFD-4457-A5DB-E8D11C2A67D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ASCII to Binary Conversion Algorithm</a:t>
            </a:r>
            <a:endParaRPr lang="zh-CN" altLang="en-US" b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6408737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7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C282D-E7D6-47F8-8A04-0E35F170F0C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D7E7F-3134-4B91-95FB-6A3328CC0B8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14020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Multiplication</a:t>
            </a:r>
            <a:endParaRPr lang="zh-CN" altLang="en-US" b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976937" cy="5481638"/>
          </a:xfrm>
        </p:spPr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How can we multiply a number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by 10?</a:t>
            </a:r>
            <a:endParaRPr lang="en-US" altLang="zh-CN" dirty="0"/>
          </a:p>
          <a:p>
            <a:pPr lvl="1"/>
            <a:r>
              <a:rPr lang="en-US" altLang="zh-CN" dirty="0"/>
              <a:t>Approach 0</a:t>
            </a:r>
          </a:p>
          <a:p>
            <a:pPr lvl="2"/>
            <a:r>
              <a:rPr lang="en-US" altLang="zh-CN" dirty="0"/>
              <a:t>Use the MUL instruction</a:t>
            </a:r>
          </a:p>
          <a:p>
            <a:pPr lvl="1"/>
            <a:r>
              <a:rPr lang="en-US" altLang="zh-CN" dirty="0"/>
              <a:t>Approach 1</a:t>
            </a:r>
          </a:p>
          <a:p>
            <a:pPr lvl="2"/>
            <a:r>
              <a:rPr lang="en-US" altLang="zh-CN" dirty="0"/>
              <a:t>Add &lt;number&gt; to itself 10 times</a:t>
            </a:r>
          </a:p>
          <a:p>
            <a:pPr lvl="1"/>
            <a:r>
              <a:rPr lang="en-US" altLang="zh-CN" dirty="0"/>
              <a:t>Approach 2</a:t>
            </a:r>
          </a:p>
          <a:p>
            <a:pPr lvl="2"/>
            <a:r>
              <a:rPr lang="en-US" altLang="zh-CN" dirty="0"/>
              <a:t>Add 10 to itself &lt;number&gt; times (better if number &lt; 10)</a:t>
            </a:r>
          </a:p>
          <a:p>
            <a:pPr lvl="1"/>
            <a:r>
              <a:rPr lang="en-US" altLang="zh-CN" dirty="0"/>
              <a:t>Approach 3</a:t>
            </a:r>
          </a:p>
          <a:p>
            <a:pPr lvl="2"/>
            <a:r>
              <a:rPr lang="en-US" altLang="zh-CN" dirty="0"/>
              <a:t>Look it up! Only practical if number of multiplicands is small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70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Today: CONTROL in </a:t>
            </a:r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219200" y="1382944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1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82944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2339752" y="4869160"/>
            <a:ext cx="4536504" cy="12016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A920EE-7C48-4D19-94F4-9009AE5405DF}"/>
              </a:ext>
            </a:extLst>
          </p:cNvPr>
          <p:cNvSpPr/>
          <p:nvPr/>
        </p:nvSpPr>
        <p:spPr bwMode="auto">
          <a:xfrm>
            <a:off x="1259632" y="2485280"/>
            <a:ext cx="1440160" cy="17358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514E7C-8E9D-4A90-8623-B6D9A19AA6EF}"/>
              </a:ext>
            </a:extLst>
          </p:cNvPr>
          <p:cNvSpPr/>
          <p:nvPr/>
        </p:nvSpPr>
        <p:spPr bwMode="auto">
          <a:xfrm>
            <a:off x="6534016" y="2485280"/>
            <a:ext cx="1440160" cy="17358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56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D2538-9D01-41C3-80F7-2C55F22EB8F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AB346-75AA-4A9C-91AC-E5B4BD09D8D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Code for Lookup Table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multiply R0 by 100, using lookup table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LEA  R1, Lookup100  ; R1 = table base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ADD  R1, R1, R0     ; add index (R0)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LDR  R0, R1, #0     ; load from M[R1]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...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Lookup100  .FILL #0   		; entry 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#100 		; entry 1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#200 		; entry 2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#300 		; entry 3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#400 		; entry 4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#500 		; entry 5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#600 		; entry 6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#700 		; entry 7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#800 		; entry 8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#900 		; entry 9</a:t>
            </a:r>
          </a:p>
        </p:txBody>
      </p:sp>
    </p:spTree>
    <p:extLst>
      <p:ext uri="{BB962C8B-B14F-4D97-AF65-F5344CB8AC3E}">
        <p14:creationId xmlns:p14="http://schemas.microsoft.com/office/powerpoint/2010/main" val="279240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</a:t>
            </a:r>
            <a:endParaRPr lang="zh-CN" altLang="en-US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4286250" cy="5481638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ASCII </a:t>
            </a:r>
            <a:r>
              <a:rPr lang="en-US" altLang="zh-CN"/>
              <a:t>"259” to value 259</a:t>
            </a:r>
            <a:endParaRPr lang="zh-CN" altLang="en-US"/>
          </a:p>
        </p:txBody>
      </p:sp>
      <p:sp>
        <p:nvSpPr>
          <p:cNvPr id="2355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3A89-48B2-4A9D-A9E7-1DD5DF17DB5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89488-AD50-4DA5-8A31-1489830637D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341438"/>
            <a:ext cx="2051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文本框 6"/>
          <p:cNvSpPr txBox="1">
            <a:spLocks noChangeArrowheads="1"/>
          </p:cNvSpPr>
          <p:nvPr/>
        </p:nvSpPr>
        <p:spPr bwMode="auto">
          <a:xfrm>
            <a:off x="7200900" y="141605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ASCIIBUF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0" name="矩形 7"/>
          <p:cNvSpPr>
            <a:spLocks noChangeArrowheads="1"/>
          </p:cNvSpPr>
          <p:nvPr/>
        </p:nvSpPr>
        <p:spPr bwMode="auto">
          <a:xfrm>
            <a:off x="5292725" y="3676650"/>
            <a:ext cx="1223963" cy="4318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1" name="文本框 8"/>
          <p:cNvSpPr txBox="1">
            <a:spLocks noChangeArrowheads="1"/>
          </p:cNvSpPr>
          <p:nvPr/>
        </p:nvSpPr>
        <p:spPr bwMode="auto">
          <a:xfrm>
            <a:off x="7200900" y="3617913"/>
            <a:ext cx="57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26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521F6-5839-4863-8162-734351C11C2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BEF21-E832-4702-85D9-E547D0FE52D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Complete ASCII to Binary Conversion Code (1 of 3)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616575"/>
          </a:xfr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Three-digit buffer at ASCIIBUF.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</a:t>
            </a:r>
            <a:r>
              <a:rPr lang="en-US" altLang="zh-CN" sz="180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R1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tells how many digits to convert.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Put resulting decimal number in </a:t>
            </a:r>
            <a:r>
              <a:rPr lang="en-US" altLang="zh-CN" sz="180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R0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ASCIItoBinary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 AND  R0, R0, #0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;clear result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R1, R1, #0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;test # digits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1800" dirty="0" err="1">
                <a:solidFill>
                  <a:srgbClr val="FF33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;done if no digits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LD   R3,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NegZero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;R3 = -x30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LEA  R2, ASCIIBUF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r>
              <a:rPr lang="en-US" altLang="zh-CN" sz="1800" dirty="0" err="1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ptr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to the first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R2, R2, R1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;R2 =(R2)+(R1)</a:t>
            </a:r>
            <a:b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R2, R2, #-1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;points to ones digit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LDR  R4, R2, #0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;load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R4, R4, R3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;convert to number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R0, R0, R4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;add ones contribution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	</a:t>
            </a:r>
          </a:p>
        </p:txBody>
      </p:sp>
    </p:spTree>
    <p:extLst>
      <p:ext uri="{BB962C8B-B14F-4D97-AF65-F5344CB8AC3E}">
        <p14:creationId xmlns:p14="http://schemas.microsoft.com/office/powerpoint/2010/main" val="288107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6F762-346F-49B8-A10F-324D31100C4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6A2C0-9772-4CEA-A6E0-55C4B87E233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Code(2 of 3)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41388"/>
            <a:ext cx="8839200" cy="5800725"/>
          </a:xfr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ADD  R1, R1, #-1  	;one less digit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</a:t>
            </a:r>
            <a:r>
              <a:rPr lang="en-US" altLang="zh-CN" sz="1800" dirty="0" err="1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1800" dirty="0" err="1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 	;done if zero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ADD  R2, R2, #-1  	;points to tens digit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2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	LDR  R4, R2, #0   	;load ‘tens’ digit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ADD  R4, R4, R3   	;convert to number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LEA  R5, </a:t>
            </a:r>
            <a:r>
              <a:rPr lang="en-US" altLang="zh-CN" sz="1800" dirty="0">
                <a:solidFill>
                  <a:srgbClr val="CC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Lookup10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;multiply by 10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ADD  R5, R5, R4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LDR  R4, R5, #0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ADD  R0, R0, R4   	;adds tens contribution to total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2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	ADD  R1, R1, #-1  	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;one less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	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	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;done if zero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	ADD  R2, R2, #-1  	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;points to hundreds digit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200" dirty="0">
                <a:latin typeface="Courier New" panose="02070309020205020404" pitchFamily="49" charset="0"/>
                <a:ea typeface="宋体" panose="02010600030101010101" pitchFamily="2" charset="-122"/>
              </a:rPr>
              <a:t>; 	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LDR  R4, R2, #0   	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;load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ADD  R4, R4, R3   	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;convert to number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LEA  R5, </a:t>
            </a:r>
            <a:r>
              <a:rPr lang="en-US" altLang="zh-CN" sz="18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Lookup100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;multiply by 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ADD  R5, R5, R4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LDR  R4, R5,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ADD  R0, R0, R4   	</a:t>
            </a:r>
            <a:r>
              <a:rPr lang="en-US" altLang="zh-CN" sz="1800" dirty="0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;adds 100's </a:t>
            </a:r>
            <a:r>
              <a:rPr lang="en-US" altLang="zh-CN" sz="1800" dirty="0" err="1">
                <a:solidFill>
                  <a:srgbClr val="00B0F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contrib</a:t>
            </a:r>
            <a:endParaRPr lang="en-US" altLang="zh-CN" sz="1800" dirty="0">
              <a:solidFill>
                <a:srgbClr val="00B0F0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753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AF3E2-295B-4549-8B8B-AC2B86C22C3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55AA4-223C-42A4-8CB1-A17432AD82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Code(3 of 3)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		</a:t>
            </a: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	RET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NegZero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	.FILL xFFD0  	;-x30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ASCIIBUF    	.BLKW 4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Lookup10    	.FILL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     	.FILL #10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.FILL #20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Lookup100 	.FILL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	.FILL #100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.FILL #200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	...</a:t>
            </a:r>
          </a:p>
        </p:txBody>
      </p:sp>
    </p:spTree>
    <p:extLst>
      <p:ext uri="{BB962C8B-B14F-4D97-AF65-F5344CB8AC3E}">
        <p14:creationId xmlns:p14="http://schemas.microsoft.com/office/powerpoint/2010/main" val="2409501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88F8D-6BB4-42CF-B888-9E250E6F98D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9836-4B67-44F8-9077-FA719F2D8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Converting a 2's complement binary value to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 three-digit decimal number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Resulting characters can be output using OUT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Instead of multiplying, we need to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divide by 100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to get hundreds digit.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Why wouldn't we use a lookup table for this problem?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Subtract 100 repeatedly from number to divide.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First, check whether number is negative.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Write sign character (+ or -) to buffer and make positive.</a:t>
            </a:r>
          </a:p>
        </p:txBody>
      </p:sp>
    </p:spTree>
    <p:extLst>
      <p:ext uri="{BB962C8B-B14F-4D97-AF65-F5344CB8AC3E}">
        <p14:creationId xmlns:p14="http://schemas.microsoft.com/office/powerpoint/2010/main" val="376960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17D5A6-89A1-42C4-A5C1-046B693B109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381DC-83CC-4585-BA88-3FC820F4EE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 Code (1 of 3)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86800" cy="5616575"/>
          </a:xfr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R0 is between -999 and +999.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Put sign character in ASCIIBUF, followed by three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 ASCII digit characters.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BinaryToASCII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LEA </a:t>
            </a:r>
            <a:r>
              <a:rPr lang="en-US" altLang="zh-CN" sz="18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R1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, ASCIIBUF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r>
              <a:rPr lang="en-US" altLang="zh-CN" sz="1800" dirty="0" err="1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ptr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to result string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 ADD R0, R0, #0    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;test sign of value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NegSign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ASCIIplus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;store '+'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STR R2, R1,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BR  Begin100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NegSign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ASCIIneg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;store '-'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STR R2, </a:t>
            </a:r>
            <a:r>
              <a:rPr lang="en-US" altLang="zh-CN" sz="18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R1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,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NOT R0, R0        	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;convert value to </a:t>
            </a:r>
            <a:r>
              <a:rPr lang="en-US" altLang="zh-CN" sz="18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pos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ADD R0, R0, #1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Begin100	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LD  R3, Neg100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Loop100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ADD R0, R0, R3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End100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ADD R2, R2, #1 	;add one to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BR  </a:t>
            </a:r>
            <a:r>
              <a:rPr lang="en-US" altLang="zh-CN" sz="180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Loop100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557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2C0B7-AABF-41CD-A3ED-D970F852AB2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40C02-A1C9-48AB-93D0-698EC5492A5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 Code(2 of 3)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69325" cy="5556250"/>
          </a:xfr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End100		STR R2, </a:t>
            </a:r>
            <a:r>
              <a:rPr lang="en-US" altLang="zh-CN" sz="18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R1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, #1  ;store ASCII 100's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LD  R3, Pos100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ADD R0, R0, R3  ;restore last subtract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LD  R3, Neg10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Loop10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	ADD R0, R0, R3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End10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ADD R2, R2, #1  ;add one to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BR  </a:t>
            </a: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0070C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End10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STR R2, </a:t>
            </a:r>
            <a:r>
              <a:rPr lang="en-US" altLang="zh-CN" sz="18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R1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, #2  	;store ASCII 10's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ADD R0, R0, #10 	;restore last subtract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ADD R2, R2, R0  	;convert one's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STR R2, </a:t>
            </a:r>
            <a:r>
              <a:rPr lang="en-US" altLang="zh-CN" sz="1800" dirty="0"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R1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, #3  	;store one's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RET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547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8A61B-F988-4EE1-AEEF-1B653599658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C080A-D558-4085-B22F-5518B2E2543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 Code(3 of 3)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ASCIIplus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.FILL x002B   	;plus sign ASCII code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ASCIIneg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.FILL x002D   	;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sign ASCII code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.FILL x0030   	;zero’s ASCII code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Neg100      .FILL xFF9C 	;-100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Pos100      .FILL x0064	;100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Neg10       .FILL xFFF6 	;-10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620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 Instructions for System Calls</a:t>
            </a:r>
            <a:endParaRPr lang="zh-CN" altLang="en-US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232668" y="1124744"/>
            <a:ext cx="8659812" cy="496855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244144" y="5450550"/>
            <a:ext cx="6450116" cy="541667"/>
            <a:chOff x="381000" y="3212976"/>
            <a:chExt cx="2868712" cy="288000"/>
          </a:xfrm>
        </p:grpSpPr>
        <p:sp>
          <p:nvSpPr>
            <p:cNvPr id="212" name="矩形 211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1809712" y="3212976"/>
              <a:ext cx="144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TrapVector8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64114" y="5448477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TRAP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244144" y="1252106"/>
            <a:ext cx="6453289" cy="947962"/>
            <a:chOff x="345016" y="2996952"/>
            <a:chExt cx="2870123" cy="504024"/>
          </a:xfrm>
        </p:grpSpPr>
        <p:grpSp>
          <p:nvGrpSpPr>
            <p:cNvPr id="186" name="组合 185"/>
            <p:cNvGrpSpPr/>
            <p:nvPr/>
          </p:nvGrpSpPr>
          <p:grpSpPr>
            <a:xfrm>
              <a:off x="345016" y="3212976"/>
              <a:ext cx="2870123" cy="288000"/>
              <a:chOff x="381000" y="3212976"/>
              <a:chExt cx="2870123" cy="288000"/>
            </a:xfrm>
          </p:grpSpPr>
          <p:sp>
            <p:nvSpPr>
              <p:cNvPr id="204" name="矩形 20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z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p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345016" y="2996952"/>
              <a:ext cx="2858832" cy="201861"/>
              <a:chOff x="395536" y="2924976"/>
              <a:chExt cx="2858832" cy="288000"/>
            </a:xfrm>
          </p:grpSpPr>
          <p:sp>
            <p:nvSpPr>
              <p:cNvPr id="188" name="矩形 187"/>
              <p:cNvSpPr/>
              <p:nvPr/>
            </p:nvSpPr>
            <p:spPr bwMode="auto">
              <a:xfrm>
                <a:off x="39553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57412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75271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93130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110989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1288481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1467070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1645659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8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182424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7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2002837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6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218142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 bwMode="auto">
              <a:xfrm>
                <a:off x="236001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253860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271719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289578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307436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2244144" y="2251160"/>
            <a:ext cx="6459634" cy="541667"/>
            <a:chOff x="381000" y="3212976"/>
            <a:chExt cx="2872945" cy="288000"/>
          </a:xfrm>
        </p:grpSpPr>
        <p:sp>
          <p:nvSpPr>
            <p:cNvPr id="180" name="矩形 17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273945" y="3212976"/>
              <a:ext cx="19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PCoffset11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4144" y="2843918"/>
            <a:ext cx="6427902" cy="541667"/>
            <a:chOff x="381000" y="3212976"/>
            <a:chExt cx="2858832" cy="288000"/>
          </a:xfrm>
        </p:grpSpPr>
        <p:sp>
          <p:nvSpPr>
            <p:cNvPr id="166" name="矩形 16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44144" y="3436676"/>
            <a:ext cx="6427902" cy="541667"/>
            <a:chOff x="381000" y="3212976"/>
            <a:chExt cx="2858832" cy="288000"/>
          </a:xfrm>
        </p:grpSpPr>
        <p:sp>
          <p:nvSpPr>
            <p:cNvPr id="150" name="矩形 14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664114" y="1653225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664114" y="2840811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JSRR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664114" y="3434604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RTI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64114" y="2255830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244144" y="4031385"/>
            <a:ext cx="6427902" cy="541667"/>
            <a:chOff x="381000" y="3212976"/>
            <a:chExt cx="2858832" cy="288000"/>
          </a:xfrm>
        </p:grpSpPr>
        <p:sp>
          <p:nvSpPr>
            <p:cNvPr id="136" name="矩形 13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7" name="矩形 116"/>
          <p:cNvSpPr/>
          <p:nvPr/>
        </p:nvSpPr>
        <p:spPr bwMode="auto">
          <a:xfrm>
            <a:off x="664114" y="4029312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JMP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44144" y="4624020"/>
            <a:ext cx="6427902" cy="541667"/>
            <a:chOff x="381000" y="3212976"/>
            <a:chExt cx="2858832" cy="288000"/>
          </a:xfrm>
        </p:grpSpPr>
        <p:sp>
          <p:nvSpPr>
            <p:cNvPr id="120" name="矩形 11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9" name="矩形 118"/>
          <p:cNvSpPr/>
          <p:nvPr/>
        </p:nvSpPr>
        <p:spPr bwMode="auto">
          <a:xfrm>
            <a:off x="664114" y="4621948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Today: CONTROL in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75" name="矩形 374"/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16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Operating System Service Routines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>
            <a:extLst>
              <a:ext uri="{FF2B5EF4-FFF2-40B4-BE49-F238E27FC236}">
                <a16:creationId xmlns:a16="http://schemas.microsoft.com/office/drawing/2014/main" id="{606DEDEA-7C9B-477F-993D-E2F34343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C143FE60-2D61-4605-A70B-4032E4F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307206-0A2C-488D-BF34-19FFD54CC44C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E2F25E77-9020-44EF-9AF9-31A2CE8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TRAP Routines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8745904-E097-49DB-A277-EA67834E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2277923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DFADD7D-5732-4590-B749-38C68B2744B6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472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66D5F-F28E-4ECD-89A5-3139BC0333F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AB90B-FBB0-4F8D-94BF-69BF784AB3F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Calls</a:t>
            </a:r>
            <a:endParaRPr lang="zh-CN" altLang="en-US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31680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Some operations require </a:t>
            </a:r>
            <a:r>
              <a:rPr lang="en-US" altLang="zh-CN" dirty="0">
                <a:solidFill>
                  <a:srgbClr val="FF0000"/>
                </a:solidFill>
              </a:rPr>
              <a:t>specialized knowledge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protection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Understanding IO device registers and how to use them poses a </a:t>
            </a:r>
            <a:r>
              <a:rPr lang="en-US" altLang="zh-CN" dirty="0">
                <a:solidFill>
                  <a:srgbClr val="0070C0"/>
                </a:solidFill>
              </a:rPr>
              <a:t>challenge</a:t>
            </a:r>
            <a:r>
              <a:rPr lang="en-US" altLang="zh-CN" dirty="0"/>
              <a:t> to most application programmers.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I/O registers </a:t>
            </a:r>
            <a:r>
              <a:rPr lang="en-US" altLang="zh-CN" dirty="0"/>
              <a:t>are shared by many programs, and in general it is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/>
              <a:t>    </a:t>
            </a:r>
            <a:r>
              <a:rPr lang="en-US" altLang="zh-CN" dirty="0">
                <a:solidFill>
                  <a:srgbClr val="FF0000"/>
                </a:solidFill>
              </a:rPr>
              <a:t>ill-advised (</a:t>
            </a:r>
            <a:r>
              <a:rPr lang="zh-CN" altLang="en-US" dirty="0">
                <a:solidFill>
                  <a:srgbClr val="FF0000"/>
                </a:solidFill>
              </a:rPr>
              <a:t>不明智的</a:t>
            </a:r>
            <a:r>
              <a:rPr lang="en-US" altLang="zh-CN" dirty="0">
                <a:solidFill>
                  <a:srgbClr val="FF0000"/>
                </a:solidFill>
              </a:rPr>
              <a:t>) </a:t>
            </a:r>
            <a:r>
              <a:rPr lang="en-US" altLang="zh-CN" dirty="0"/>
              <a:t>to give user programmers access to these registers.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Solution</a:t>
            </a:r>
            <a:r>
              <a:rPr lang="en-US" altLang="zh-CN" dirty="0"/>
              <a:t>: </a:t>
            </a:r>
            <a:r>
              <a:rPr lang="en-US" altLang="zh-CN" i="1" dirty="0"/>
              <a:t>service routines </a:t>
            </a:r>
            <a:r>
              <a:rPr lang="en-US" altLang="zh-CN" dirty="0"/>
              <a:t>or </a:t>
            </a:r>
            <a:r>
              <a:rPr lang="en-US" altLang="zh-CN" i="1" dirty="0"/>
              <a:t>system calls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Low-level, </a:t>
            </a:r>
            <a:r>
              <a:rPr lang="en-US" altLang="zh-CN" dirty="0">
                <a:solidFill>
                  <a:srgbClr val="0070C0"/>
                </a:solidFill>
              </a:rPr>
              <a:t>privileged</a:t>
            </a:r>
            <a:r>
              <a:rPr lang="en-US" altLang="zh-CN" dirty="0"/>
              <a:t> operations performed </a:t>
            </a:r>
            <a:r>
              <a:rPr lang="en-US" altLang="zh-CN" dirty="0">
                <a:solidFill>
                  <a:srgbClr val="0070C0"/>
                </a:solidFill>
              </a:rPr>
              <a:t>by operating system</a:t>
            </a:r>
          </a:p>
          <a:p>
            <a:pPr marL="800100" lvl="2" indent="0">
              <a:lnSpc>
                <a:spcPct val="90000"/>
              </a:lnSpc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79CC860-3745-42B5-8FB8-63D97BC876C8}"/>
              </a:ext>
            </a:extLst>
          </p:cNvPr>
          <p:cNvSpPr/>
          <p:nvPr/>
        </p:nvSpPr>
        <p:spPr>
          <a:xfrm>
            <a:off x="1403648" y="4293542"/>
            <a:ext cx="6336704" cy="204979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800100" lvl="2" indent="0">
              <a:lnSpc>
                <a:spcPct val="90000"/>
              </a:lnSpc>
              <a:buNone/>
            </a:pPr>
            <a:r>
              <a:rPr lang="en-US" altLang="zh-CN" sz="3200" dirty="0"/>
              <a:t>1. User program invokes (</a:t>
            </a:r>
            <a:r>
              <a:rPr lang="zh-CN" altLang="en-US" sz="3200" dirty="0">
                <a:solidFill>
                  <a:srgbClr val="0070C0"/>
                </a:solidFill>
              </a:rPr>
              <a:t>调用</a:t>
            </a:r>
            <a:r>
              <a:rPr lang="en-US" altLang="zh-CN" sz="3200" dirty="0"/>
              <a:t>) system call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altLang="zh-CN" sz="3200" dirty="0"/>
              <a:t>2. </a:t>
            </a:r>
            <a:r>
              <a:rPr lang="en-US" altLang="zh-CN" sz="3200" dirty="0">
                <a:solidFill>
                  <a:srgbClr val="0070C0"/>
                </a:solidFill>
              </a:rPr>
              <a:t>Operating system </a:t>
            </a:r>
            <a:r>
              <a:rPr lang="en-US" altLang="zh-CN" sz="3200" dirty="0"/>
              <a:t>code:</a:t>
            </a:r>
          </a:p>
          <a:p>
            <a:pPr marL="1314450" lvl="3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Saves registers</a:t>
            </a:r>
          </a:p>
          <a:p>
            <a:pPr marL="1314450" lvl="3" indent="0">
              <a:lnSpc>
                <a:spcPct val="90000"/>
              </a:lnSpc>
              <a:buNone/>
            </a:pPr>
            <a:r>
              <a:rPr lang="en-US" altLang="zh-CN" sz="2800" dirty="0"/>
              <a:t>Performs operation</a:t>
            </a:r>
          </a:p>
          <a:p>
            <a:pPr marL="1314450" lvl="3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Restores registers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altLang="zh-CN" sz="3200" dirty="0"/>
              <a:t>3. Returns control to user program</a:t>
            </a:r>
          </a:p>
          <a:p>
            <a:pPr marL="800100" lvl="2" indent="0">
              <a:lnSpc>
                <a:spcPct val="90000"/>
              </a:lnSpc>
              <a:buNone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3278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F1F5C-8EB4-48DB-9F7D-7DAA0C244F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C944A-B9C2-47EE-AE97-FE36A23DA71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LC-3 TRAP Mechanism</a:t>
            </a:r>
            <a:endParaRPr lang="zh-CN" altLang="en-US" b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sz="2000" i="1" dirty="0">
                <a:solidFill>
                  <a:srgbClr val="0070C0"/>
                </a:solidFill>
              </a:rPr>
              <a:t>Provides</a:t>
            </a:r>
            <a:r>
              <a:rPr lang="en-US" altLang="zh-CN" sz="2000" i="1" dirty="0"/>
              <a:t> </a:t>
            </a:r>
            <a:r>
              <a:rPr lang="en-US" altLang="zh-CN" sz="2000" i="1" dirty="0">
                <a:solidFill>
                  <a:srgbClr val="FF0000"/>
                </a:solidFill>
              </a:rPr>
              <a:t>a</a:t>
            </a:r>
            <a:r>
              <a:rPr lang="en-US" altLang="zh-CN" sz="2000" i="1" dirty="0"/>
              <a:t> </a:t>
            </a:r>
            <a:r>
              <a:rPr lang="en-US" altLang="zh-CN" sz="2000" i="1" dirty="0">
                <a:solidFill>
                  <a:srgbClr val="FF3300"/>
                </a:solidFill>
              </a:rPr>
              <a:t>set of service routines</a:t>
            </a:r>
          </a:p>
          <a:p>
            <a:pPr lvl="1"/>
            <a:r>
              <a:rPr lang="en-US" altLang="zh-CN" sz="1800" dirty="0"/>
              <a:t>Part of operating system</a:t>
            </a:r>
          </a:p>
          <a:p>
            <a:pPr lvl="1"/>
            <a:r>
              <a:rPr lang="en-US" altLang="zh-CN" sz="1800" dirty="0"/>
              <a:t>routines start at arbitrary (</a:t>
            </a:r>
            <a:r>
              <a:rPr lang="zh-CN" altLang="en-US" sz="1800" dirty="0"/>
              <a:t>任意</a:t>
            </a:r>
            <a:r>
              <a:rPr lang="en-US" altLang="zh-CN" sz="1800" dirty="0"/>
              <a:t>) addresses</a:t>
            </a:r>
            <a:endParaRPr lang="en-US" altLang="zh-CN" sz="1800" b="0" dirty="0"/>
          </a:p>
          <a:p>
            <a:pPr lvl="1"/>
            <a:r>
              <a:rPr lang="en-US" altLang="zh-CN" sz="1800" dirty="0"/>
              <a:t>Up to 256 (</a:t>
            </a:r>
            <a:r>
              <a:rPr lang="en-US" altLang="zh-CN" sz="1800" dirty="0">
                <a:solidFill>
                  <a:srgbClr val="FF0000"/>
                </a:solidFill>
              </a:rPr>
              <a:t>why?</a:t>
            </a:r>
            <a:r>
              <a:rPr lang="en-US" altLang="zh-CN" sz="1800" dirty="0"/>
              <a:t>) routines</a:t>
            </a:r>
          </a:p>
          <a:p>
            <a:r>
              <a:rPr lang="en-US" altLang="zh-CN" sz="2000" i="1" dirty="0">
                <a:solidFill>
                  <a:srgbClr val="0070C0"/>
                </a:solidFill>
              </a:rPr>
              <a:t>Requires</a:t>
            </a:r>
            <a:r>
              <a:rPr lang="en-US" altLang="zh-CN" sz="2000" i="1" dirty="0"/>
              <a:t> </a:t>
            </a:r>
            <a:r>
              <a:rPr lang="en-US" altLang="zh-CN" sz="2000" i="1" dirty="0">
                <a:solidFill>
                  <a:srgbClr val="FF0000"/>
                </a:solidFill>
              </a:rPr>
              <a:t>a </a:t>
            </a:r>
            <a:r>
              <a:rPr lang="en-US" altLang="zh-CN" sz="2000" i="1" dirty="0">
                <a:solidFill>
                  <a:srgbClr val="FF3300"/>
                </a:solidFill>
              </a:rPr>
              <a:t>table of starting addresses</a:t>
            </a:r>
          </a:p>
          <a:p>
            <a:pPr lvl="1"/>
            <a:r>
              <a:rPr lang="en-US" altLang="zh-CN" sz="1800" dirty="0"/>
              <a:t>Stored in memory (x0000 through x00FF)</a:t>
            </a:r>
          </a:p>
          <a:p>
            <a:pPr lvl="1"/>
            <a:r>
              <a:rPr lang="en-US" altLang="zh-CN" sz="1800" dirty="0"/>
              <a:t>Used to associate code with trap number</a:t>
            </a:r>
          </a:p>
          <a:p>
            <a:pPr lvl="1"/>
            <a:r>
              <a:rPr lang="en-US" altLang="zh-CN" sz="1800" dirty="0"/>
              <a:t>Called </a:t>
            </a:r>
            <a:r>
              <a:rPr lang="en-US" altLang="zh-CN" sz="1800" dirty="0">
                <a:solidFill>
                  <a:srgbClr val="FF0000"/>
                </a:solidFill>
              </a:rPr>
              <a:t>Trap Vector Table </a:t>
            </a:r>
            <a:r>
              <a:rPr lang="en-US" altLang="zh-CN" sz="1800" dirty="0"/>
              <a:t>(or </a:t>
            </a:r>
            <a:r>
              <a:rPr lang="en-US" altLang="zh-CN" sz="1800" dirty="0">
                <a:solidFill>
                  <a:srgbClr val="FF3300"/>
                </a:solidFill>
              </a:rPr>
              <a:t>System Control Block</a:t>
            </a:r>
            <a:r>
              <a:rPr lang="en-US" altLang="zh-CN" sz="1800" dirty="0"/>
              <a:t>)</a:t>
            </a:r>
          </a:p>
          <a:p>
            <a:r>
              <a:rPr lang="en-US" altLang="zh-CN" sz="2000" i="1" dirty="0">
                <a:solidFill>
                  <a:srgbClr val="0070C0"/>
                </a:solidFill>
              </a:rPr>
              <a:t>Uses</a:t>
            </a:r>
            <a:r>
              <a:rPr lang="en-US" altLang="zh-CN" sz="2000" i="1" dirty="0"/>
              <a:t> </a:t>
            </a:r>
            <a:r>
              <a:rPr lang="en-US" altLang="zh-CN" sz="2000" i="1" dirty="0">
                <a:solidFill>
                  <a:srgbClr val="FF0000"/>
                </a:solidFill>
              </a:rPr>
              <a:t>the TRAP instruction</a:t>
            </a:r>
          </a:p>
          <a:p>
            <a:pPr lvl="1"/>
            <a:r>
              <a:rPr lang="en-US" altLang="zh-CN" sz="1800" dirty="0"/>
              <a:t>When a user program wishes to </a:t>
            </a:r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  <a:r>
              <a:rPr lang="en-US" altLang="zh-CN" sz="1800" dirty="0">
                <a:highlight>
                  <a:srgbClr val="FFFF00"/>
                </a:highlight>
              </a:rPr>
              <a:t>have the operating system execute </a:t>
            </a:r>
            <a:r>
              <a:rPr lang="en-US" altLang="zh-CN" sz="1800" dirty="0">
                <a:solidFill>
                  <a:srgbClr val="FF0000"/>
                </a:solidFill>
                <a:highlight>
                  <a:srgbClr val="FFFF00"/>
                </a:highlight>
              </a:rPr>
              <a:t>a specific service routine</a:t>
            </a:r>
            <a:r>
              <a:rPr lang="en-US" altLang="zh-CN" sz="1800" dirty="0">
                <a:highlight>
                  <a:srgbClr val="FFFF00"/>
                </a:highlight>
              </a:rPr>
              <a:t> on behalf of the user program</a:t>
            </a:r>
          </a:p>
          <a:p>
            <a:pPr marL="457200" lvl="1" indent="0">
              <a:buNone/>
            </a:pPr>
            <a:r>
              <a:rPr lang="en-US" altLang="zh-CN" sz="1800" dirty="0"/>
              <a:t>	and then return control to the user program</a:t>
            </a:r>
          </a:p>
          <a:p>
            <a:r>
              <a:rPr lang="en-US" altLang="zh-CN" sz="2000" i="1" dirty="0">
                <a:solidFill>
                  <a:srgbClr val="0070C0"/>
                </a:solidFill>
              </a:rPr>
              <a:t>Uses</a:t>
            </a:r>
            <a:r>
              <a:rPr lang="en-US" altLang="zh-CN" sz="2000" i="1" dirty="0"/>
              <a:t> </a:t>
            </a:r>
            <a:r>
              <a:rPr lang="en-US" altLang="zh-CN" sz="2000" i="1" dirty="0">
                <a:solidFill>
                  <a:srgbClr val="FF0000"/>
                </a:solidFill>
              </a:rPr>
              <a:t>a linkage mechanism</a:t>
            </a:r>
          </a:p>
          <a:p>
            <a:pPr lvl="1"/>
            <a:r>
              <a:rPr lang="en-US" altLang="zh-CN" sz="1800" dirty="0"/>
              <a:t>For returning control to the user program</a:t>
            </a:r>
          </a:p>
          <a:p>
            <a:pPr lvl="1"/>
            <a:r>
              <a:rPr lang="en-US" altLang="zh-CN" sz="1800" dirty="0"/>
              <a:t>Execution resumes immediately after the TRAP instruction</a:t>
            </a:r>
          </a:p>
          <a:p>
            <a:pPr lvl="1"/>
            <a:r>
              <a:rPr lang="en-US" altLang="zh-CN" sz="1800" i="1" dirty="0"/>
              <a:t>Routines use the </a:t>
            </a:r>
            <a:r>
              <a:rPr lang="en-US" altLang="zh-CN" sz="1800" i="1" dirty="0">
                <a:solidFill>
                  <a:srgbClr val="FF3300"/>
                </a:solidFill>
              </a:rPr>
              <a:t>RTI </a:t>
            </a:r>
            <a:r>
              <a:rPr lang="en-US" altLang="zh-CN" sz="1800" i="1" dirty="0"/>
              <a:t>instruction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9277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79AF8-F0CE-4072-ACB5-D54B0C100D8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AE85D-D355-4EAA-A1DE-EDA6952692A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TRAP Routines(</a:t>
            </a:r>
            <a:r>
              <a:rPr lang="en-US" altLang="zh-CN" i="1">
                <a:solidFill>
                  <a:srgbClr val="FF3300"/>
                </a:solidFill>
              </a:rPr>
              <a:t>service routines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613" y="1035050"/>
            <a:ext cx="5641975" cy="5562600"/>
          </a:xfrm>
        </p:spPr>
        <p:txBody>
          <a:bodyPr/>
          <a:lstStyle/>
          <a:p>
            <a:pPr marL="342900" lvl="1" indent="-228600">
              <a:spcBef>
                <a:spcPts val="0"/>
              </a:spcBef>
            </a:pPr>
            <a:r>
              <a:rPr lang="en-US" altLang="zh-CN" sz="1600" dirty="0">
                <a:solidFill>
                  <a:schemeClr val="accent2"/>
                </a:solidFill>
                <a:ea typeface="宋体" panose="02010600030101010101" pitchFamily="2" charset="-122"/>
              </a:rPr>
              <a:t>GETC (TRAP x20)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Read a single character from keyboard.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The character is </a:t>
            </a:r>
            <a:r>
              <a:rPr lang="en-US" altLang="zh-CN" sz="1600" dirty="0">
                <a:solidFill>
                  <a:srgbClr val="FF0000"/>
                </a:solidFill>
              </a:rPr>
              <a:t>not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echoed</a:t>
            </a:r>
            <a:r>
              <a:rPr lang="en-US" altLang="zh-CN" sz="1600" dirty="0"/>
              <a:t> to the console. 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ASCII</a:t>
            </a:r>
            <a:r>
              <a:rPr lang="en-US" altLang="zh-CN" sz="1600" dirty="0"/>
              <a:t> copied into R0 and R0[15:8] is cleared.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8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sz="1600" dirty="0">
                <a:solidFill>
                  <a:schemeClr val="accent2"/>
                </a:solidFill>
                <a:ea typeface="宋体" panose="02010600030101010101" pitchFamily="2" charset="-122"/>
              </a:rPr>
              <a:t>OUT (TRAP x21)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Write R0[7:0] to the console display.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8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sz="1600" dirty="0">
                <a:solidFill>
                  <a:schemeClr val="accent2"/>
                </a:solidFill>
                <a:ea typeface="宋体" panose="02010600030101010101" pitchFamily="2" charset="-122"/>
              </a:rPr>
              <a:t>PUTS (TRAP x22)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Write a string of ASCII characters to the console display. 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String address in R0. 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Writing terminates with the occurrence of x0000 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8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sz="1600" dirty="0">
                <a:solidFill>
                  <a:schemeClr val="accent2"/>
                </a:solidFill>
                <a:ea typeface="宋体" panose="02010600030101010101" pitchFamily="2" charset="-122"/>
              </a:rPr>
              <a:t>IN (TRAP x23)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Print a prompt on the screen and read a single character from the keyboard.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Character is </a:t>
            </a:r>
            <a:r>
              <a:rPr lang="en-US" altLang="zh-CN" sz="1600" dirty="0">
                <a:solidFill>
                  <a:srgbClr val="FF0000"/>
                </a:solidFill>
              </a:rPr>
              <a:t>echoed</a:t>
            </a:r>
            <a:r>
              <a:rPr lang="en-US" altLang="zh-CN" sz="1600" dirty="0"/>
              <a:t> to the console. 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ASCII</a:t>
            </a:r>
            <a:r>
              <a:rPr lang="en-US" altLang="zh-CN" sz="1600" dirty="0"/>
              <a:t> copied into R0 and R0[15:8] is cleared.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8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sz="1600" dirty="0">
                <a:solidFill>
                  <a:schemeClr val="accent2"/>
                </a:solidFill>
                <a:ea typeface="宋体" panose="02010600030101010101" pitchFamily="2" charset="-122"/>
              </a:rPr>
              <a:t>HALT (TRAP x25)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1600" dirty="0"/>
              <a:t>Halt execution and print a message on the console.</a:t>
            </a:r>
          </a:p>
        </p:txBody>
      </p:sp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233363" y="1268413"/>
            <a:ext cx="1817687" cy="5141912"/>
            <a:chOff x="176" y="720"/>
            <a:chExt cx="1692" cy="3239"/>
          </a:xfrm>
        </p:grpSpPr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800" y="720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3" name="Rectangle 6"/>
            <p:cNvSpPr>
              <a:spLocks noChangeArrowheads="1"/>
            </p:cNvSpPr>
            <p:nvPr/>
          </p:nvSpPr>
          <p:spPr bwMode="auto">
            <a:xfrm>
              <a:off x="800" y="1001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64" name="Rectangle 7"/>
            <p:cNvSpPr>
              <a:spLocks noChangeArrowheads="1"/>
            </p:cNvSpPr>
            <p:nvPr/>
          </p:nvSpPr>
          <p:spPr bwMode="auto">
            <a:xfrm>
              <a:off x="800" y="1282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x0400</a:t>
              </a:r>
            </a:p>
          </p:txBody>
        </p:sp>
        <p:sp>
          <p:nvSpPr>
            <p:cNvPr id="6165" name="Rectangle 8"/>
            <p:cNvSpPr>
              <a:spLocks noChangeArrowheads="1"/>
            </p:cNvSpPr>
            <p:nvPr/>
          </p:nvSpPr>
          <p:spPr bwMode="auto">
            <a:xfrm>
              <a:off x="800" y="1563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x0430</a:t>
              </a:r>
            </a:p>
          </p:txBody>
        </p:sp>
        <p:sp>
          <p:nvSpPr>
            <p:cNvPr id="6166" name="Rectangle 9"/>
            <p:cNvSpPr>
              <a:spLocks noChangeArrowheads="1"/>
            </p:cNvSpPr>
            <p:nvPr/>
          </p:nvSpPr>
          <p:spPr bwMode="auto">
            <a:xfrm>
              <a:off x="800" y="184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x0450</a:t>
              </a:r>
            </a:p>
          </p:txBody>
        </p:sp>
        <p:sp>
          <p:nvSpPr>
            <p:cNvPr id="6167" name="Rectangle 10"/>
            <p:cNvSpPr>
              <a:spLocks noChangeArrowheads="1"/>
            </p:cNvSpPr>
            <p:nvPr/>
          </p:nvSpPr>
          <p:spPr bwMode="auto">
            <a:xfrm>
              <a:off x="800" y="2125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x04A0</a:t>
              </a:r>
            </a:p>
          </p:txBody>
        </p:sp>
        <p:sp>
          <p:nvSpPr>
            <p:cNvPr id="6168" name="Rectangle 11"/>
            <p:cNvSpPr>
              <a:spLocks noChangeArrowheads="1"/>
            </p:cNvSpPr>
            <p:nvPr/>
          </p:nvSpPr>
          <p:spPr bwMode="auto">
            <a:xfrm>
              <a:off x="800" y="240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x04E0</a:t>
              </a:r>
            </a:p>
          </p:txBody>
        </p:sp>
        <p:sp>
          <p:nvSpPr>
            <p:cNvPr id="6169" name="Rectangle 12"/>
            <p:cNvSpPr>
              <a:spLocks noChangeArrowheads="1"/>
            </p:cNvSpPr>
            <p:nvPr/>
          </p:nvSpPr>
          <p:spPr bwMode="auto">
            <a:xfrm>
              <a:off x="800" y="2688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x0520</a:t>
              </a:r>
            </a:p>
          </p:txBody>
        </p:sp>
        <p:sp>
          <p:nvSpPr>
            <p:cNvPr id="6170" name="Rectangle 13"/>
            <p:cNvSpPr>
              <a:spLocks noChangeArrowheads="1"/>
            </p:cNvSpPr>
            <p:nvPr/>
          </p:nvSpPr>
          <p:spPr bwMode="auto">
            <a:xfrm>
              <a:off x="176" y="720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x0000</a:t>
              </a:r>
            </a:p>
          </p:txBody>
        </p:sp>
        <p:sp>
          <p:nvSpPr>
            <p:cNvPr id="6171" name="Rectangle 14"/>
            <p:cNvSpPr>
              <a:spLocks noChangeArrowheads="1"/>
            </p:cNvSpPr>
            <p:nvPr/>
          </p:nvSpPr>
          <p:spPr bwMode="auto">
            <a:xfrm>
              <a:off x="176" y="1001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72" name="Rectangle 15"/>
            <p:cNvSpPr>
              <a:spLocks noChangeArrowheads="1"/>
            </p:cNvSpPr>
            <p:nvPr/>
          </p:nvSpPr>
          <p:spPr bwMode="auto">
            <a:xfrm>
              <a:off x="176" y="1282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x0020</a:t>
              </a:r>
            </a:p>
          </p:txBody>
        </p:sp>
        <p:sp>
          <p:nvSpPr>
            <p:cNvPr id="6173" name="Rectangle 16"/>
            <p:cNvSpPr>
              <a:spLocks noChangeArrowheads="1"/>
            </p:cNvSpPr>
            <p:nvPr/>
          </p:nvSpPr>
          <p:spPr bwMode="auto">
            <a:xfrm>
              <a:off x="176" y="1563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x0021</a:t>
              </a:r>
            </a:p>
          </p:txBody>
        </p:sp>
        <p:sp>
          <p:nvSpPr>
            <p:cNvPr id="6174" name="Rectangle 17"/>
            <p:cNvSpPr>
              <a:spLocks noChangeArrowheads="1"/>
            </p:cNvSpPr>
            <p:nvPr/>
          </p:nvSpPr>
          <p:spPr bwMode="auto">
            <a:xfrm>
              <a:off x="176" y="1844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x0022</a:t>
              </a:r>
            </a:p>
          </p:txBody>
        </p:sp>
        <p:sp>
          <p:nvSpPr>
            <p:cNvPr id="6175" name="Rectangle 18"/>
            <p:cNvSpPr>
              <a:spLocks noChangeArrowheads="1"/>
            </p:cNvSpPr>
            <p:nvPr/>
          </p:nvSpPr>
          <p:spPr bwMode="auto">
            <a:xfrm>
              <a:off x="176" y="2125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x0023</a:t>
              </a:r>
            </a:p>
          </p:txBody>
        </p:sp>
        <p:sp>
          <p:nvSpPr>
            <p:cNvPr id="6176" name="Rectangle 19"/>
            <p:cNvSpPr>
              <a:spLocks noChangeArrowheads="1"/>
            </p:cNvSpPr>
            <p:nvPr/>
          </p:nvSpPr>
          <p:spPr bwMode="auto">
            <a:xfrm>
              <a:off x="176" y="2406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x0024</a:t>
              </a:r>
            </a:p>
          </p:txBody>
        </p:sp>
        <p:sp>
          <p:nvSpPr>
            <p:cNvPr id="6177" name="Rectangle 20"/>
            <p:cNvSpPr>
              <a:spLocks noChangeArrowheads="1"/>
            </p:cNvSpPr>
            <p:nvPr/>
          </p:nvSpPr>
          <p:spPr bwMode="auto">
            <a:xfrm>
              <a:off x="176" y="2688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x0025</a:t>
              </a:r>
            </a:p>
          </p:txBody>
        </p:sp>
        <p:sp>
          <p:nvSpPr>
            <p:cNvPr id="6178" name="Rectangle 21"/>
            <p:cNvSpPr>
              <a:spLocks noChangeArrowheads="1"/>
            </p:cNvSpPr>
            <p:nvPr/>
          </p:nvSpPr>
          <p:spPr bwMode="auto">
            <a:xfrm>
              <a:off x="800" y="297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79" name="Rectangle 22"/>
            <p:cNvSpPr>
              <a:spLocks noChangeArrowheads="1"/>
            </p:cNvSpPr>
            <p:nvPr/>
          </p:nvSpPr>
          <p:spPr bwMode="auto">
            <a:xfrm>
              <a:off x="176" y="2976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80" name="Rectangle 23"/>
            <p:cNvSpPr>
              <a:spLocks noChangeArrowheads="1"/>
            </p:cNvSpPr>
            <p:nvPr/>
          </p:nvSpPr>
          <p:spPr bwMode="auto">
            <a:xfrm>
              <a:off x="800" y="326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1" name="Rectangle 24"/>
            <p:cNvSpPr>
              <a:spLocks noChangeArrowheads="1"/>
            </p:cNvSpPr>
            <p:nvPr/>
          </p:nvSpPr>
          <p:spPr bwMode="auto">
            <a:xfrm>
              <a:off x="176" y="3264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x00FF</a:t>
              </a:r>
            </a:p>
          </p:txBody>
        </p:sp>
        <p:sp>
          <p:nvSpPr>
            <p:cNvPr id="6182" name="Text Box 25"/>
            <p:cNvSpPr txBox="1">
              <a:spLocks noChangeArrowheads="1"/>
            </p:cNvSpPr>
            <p:nvPr/>
          </p:nvSpPr>
          <p:spPr bwMode="auto">
            <a:xfrm>
              <a:off x="272" y="3552"/>
              <a:ext cx="15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spcBef>
                  <a:spcPct val="0"/>
                </a:spcBef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The LC-3 </a:t>
              </a:r>
              <a:r>
                <a:rPr lang="en-US" altLang="zh-CN" sz="1800" baseline="0" dirty="0">
                  <a:solidFill>
                    <a:srgbClr val="0000FF"/>
                  </a:solidFill>
                  <a:ea typeface="宋体" panose="02010600030101010101" pitchFamily="2" charset="-122"/>
                </a:rPr>
                <a:t>Trap Vector Table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2051050" y="1268413"/>
            <a:ext cx="1208088" cy="4495800"/>
            <a:chOff x="800" y="720"/>
            <a:chExt cx="960" cy="2832"/>
          </a:xfrm>
        </p:grpSpPr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800" y="720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预留代码空间</a:t>
              </a:r>
              <a:endPara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(</a:t>
              </a:r>
              <a:r>
                <a: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实用代码空间</a:t>
              </a:r>
              <a:r>
                <a:rPr kumimoji="0" lang="en-US" altLang="zh-CN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)</a:t>
              </a: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800" y="1001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800" y="1282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48</a:t>
              </a: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800" y="1563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32(14)</a:t>
              </a: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800" y="184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96</a:t>
              </a:r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800" y="2125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64(42)</a:t>
              </a:r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800" y="240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800" y="2688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0" name="Rectangle 21"/>
            <p:cNvSpPr>
              <a:spLocks noChangeArrowheads="1"/>
            </p:cNvSpPr>
            <p:nvPr/>
          </p:nvSpPr>
          <p:spPr bwMode="auto">
            <a:xfrm>
              <a:off x="800" y="297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61" name="Rectangle 23"/>
            <p:cNvSpPr>
              <a:spLocks noChangeArrowheads="1"/>
            </p:cNvSpPr>
            <p:nvPr/>
          </p:nvSpPr>
          <p:spPr bwMode="auto">
            <a:xfrm>
              <a:off x="800" y="326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20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学术交流模板3-中文">
  <a:themeElements>
    <a:clrScheme name="学术交流模板3-中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5856</TotalTime>
  <Pages>0</Pages>
  <Words>4193</Words>
  <Characters>0</Characters>
  <Application>Microsoft Office PowerPoint</Application>
  <DocSecurity>0</DocSecurity>
  <PresentationFormat>全屏显示(4:3)</PresentationFormat>
  <Lines>0</Lines>
  <Paragraphs>772</Paragraphs>
  <Slides>38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Gungsuh</vt:lpstr>
      <vt:lpstr>仿宋</vt:lpstr>
      <vt:lpstr>黑体</vt:lpstr>
      <vt:lpstr>华文新魏</vt:lpstr>
      <vt:lpstr>楷体</vt:lpstr>
      <vt:lpstr>微软雅黑</vt:lpstr>
      <vt:lpstr>Arial</vt:lpstr>
      <vt:lpstr>Calibri</vt:lpstr>
      <vt:lpstr>Courier New</vt:lpstr>
      <vt:lpstr>Tahoma</vt:lpstr>
      <vt:lpstr>Wingdings</vt:lpstr>
      <vt:lpstr>Wingdings 3</vt:lpstr>
      <vt:lpstr>1_Office 主题​​</vt:lpstr>
      <vt:lpstr>1_学术交流模板3-中文</vt:lpstr>
      <vt:lpstr>2_学术交流模板3-中文</vt:lpstr>
      <vt:lpstr>CorelDRAW</vt:lpstr>
      <vt:lpstr>Chapter 9-2  Operating System Service Routines</vt:lpstr>
      <vt:lpstr>PowerPoint 演示文稿</vt:lpstr>
      <vt:lpstr>Today: CONTROL in Von Neumann Model</vt:lpstr>
      <vt:lpstr>Control Instructions for System Calls</vt:lpstr>
      <vt:lpstr>PowerPoint 演示文稿</vt:lpstr>
      <vt:lpstr>PowerPoint 演示文稿</vt:lpstr>
      <vt:lpstr>System Calls</vt:lpstr>
      <vt:lpstr>LC-3 TRAP Mechanism</vt:lpstr>
      <vt:lpstr>LC-3 TRAP Routines(service routines)</vt:lpstr>
      <vt:lpstr>TRAP Instruction</vt:lpstr>
      <vt:lpstr>TRAP Mechanism Operation</vt:lpstr>
      <vt:lpstr>TRAP Mechanism Operation</vt:lpstr>
      <vt:lpstr>TRAP Mechanism Operation</vt:lpstr>
      <vt:lpstr>RTI instruction</vt:lpstr>
      <vt:lpstr>RTI instruction</vt:lpstr>
      <vt:lpstr>An example of using TRAP</vt:lpstr>
      <vt:lpstr>PowerPoint 演示文稿</vt:lpstr>
      <vt:lpstr>Character Input Service Routine (IN, TRAP x23)</vt:lpstr>
      <vt:lpstr>Character Input Service Routine (IN, TRAP x23)</vt:lpstr>
      <vt:lpstr>A String Output Service Routine (OUT,TRAP x21) </vt:lpstr>
      <vt:lpstr>A String Output Service Routine (PUTS,TRAP x22) </vt:lpstr>
      <vt:lpstr>Halt the machine(HALT,TRAP x25)</vt:lpstr>
      <vt:lpstr>Halt the machine(HALT,TRAP x25)</vt:lpstr>
      <vt:lpstr>Using subroutines to implement (IN, TRAP x23)</vt:lpstr>
      <vt:lpstr>Using Traps to implement (IN, TRAP x23)</vt:lpstr>
      <vt:lpstr>Data Type Conversion</vt:lpstr>
      <vt:lpstr>ASCII to Binary</vt:lpstr>
      <vt:lpstr>ASCII to Binary Conversion Algorithm</vt:lpstr>
      <vt:lpstr>Multiplication</vt:lpstr>
      <vt:lpstr>Code for Lookup Table</vt:lpstr>
      <vt:lpstr>Complete ASCII to Binary Conversion Code</vt:lpstr>
      <vt:lpstr>Complete ASCII to Binary Conversion Code (1 of 3)</vt:lpstr>
      <vt:lpstr>Complete ASCII to Binary Conversion Code(2 of 3)</vt:lpstr>
      <vt:lpstr>Complete ASCII to Binary Conversion Code(3 of 3)</vt:lpstr>
      <vt:lpstr>Binary to ASCII Conversion</vt:lpstr>
      <vt:lpstr>Binary to ASCII Conversion Code (1 of 3)</vt:lpstr>
      <vt:lpstr>Binary to ASCII Conversion Code(2 of 3)</vt:lpstr>
      <vt:lpstr>Binary to ASCII Conversion Code(3 of 3)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795</cp:revision>
  <cp:lastPrinted>1601-01-01T00:00:00Z</cp:lastPrinted>
  <dcterms:created xsi:type="dcterms:W3CDTF">2012-09-03T16:09:03Z</dcterms:created>
  <dcterms:modified xsi:type="dcterms:W3CDTF">2024-12-05T13:43:34Z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