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</p:sldMasterIdLst>
  <p:notesMasterIdLst>
    <p:notesMasterId r:id="rId30"/>
  </p:notesMasterIdLst>
  <p:sldIdLst>
    <p:sldId id="1541" r:id="rId3"/>
    <p:sldId id="617" r:id="rId4"/>
    <p:sldId id="618" r:id="rId5"/>
    <p:sldId id="619" r:id="rId6"/>
    <p:sldId id="1621" r:id="rId7"/>
    <p:sldId id="620" r:id="rId8"/>
    <p:sldId id="1605" r:id="rId9"/>
    <p:sldId id="595" r:id="rId10"/>
    <p:sldId id="1607" r:id="rId11"/>
    <p:sldId id="1608" r:id="rId12"/>
    <p:sldId id="1609" r:id="rId13"/>
    <p:sldId id="1610" r:id="rId14"/>
    <p:sldId id="1611" r:id="rId15"/>
    <p:sldId id="596" r:id="rId16"/>
    <p:sldId id="1612" r:id="rId17"/>
    <p:sldId id="1613" r:id="rId18"/>
    <p:sldId id="1614" r:id="rId19"/>
    <p:sldId id="1615" r:id="rId20"/>
    <p:sldId id="1616" r:id="rId21"/>
    <p:sldId id="629" r:id="rId22"/>
    <p:sldId id="1617" r:id="rId23"/>
    <p:sldId id="630" r:id="rId24"/>
    <p:sldId id="1618" r:id="rId25"/>
    <p:sldId id="1619" r:id="rId26"/>
    <p:sldId id="1620" r:id="rId27"/>
    <p:sldId id="623" r:id="rId28"/>
    <p:sldId id="435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13387EE-BB45-4FF2-A5E6-1183FFDAC55A}">
          <p14:sldIdLst>
            <p14:sldId id="1541"/>
            <p14:sldId id="617"/>
            <p14:sldId id="618"/>
            <p14:sldId id="619"/>
            <p14:sldId id="1621"/>
            <p14:sldId id="620"/>
            <p14:sldId id="1605"/>
            <p14:sldId id="595"/>
            <p14:sldId id="1607"/>
            <p14:sldId id="1608"/>
            <p14:sldId id="1609"/>
            <p14:sldId id="1610"/>
            <p14:sldId id="1611"/>
            <p14:sldId id="596"/>
            <p14:sldId id="1612"/>
            <p14:sldId id="1613"/>
            <p14:sldId id="1614"/>
            <p14:sldId id="1615"/>
            <p14:sldId id="1616"/>
            <p14:sldId id="629"/>
            <p14:sldId id="1617"/>
            <p14:sldId id="630"/>
            <p14:sldId id="1618"/>
            <p14:sldId id="1619"/>
            <p14:sldId id="1620"/>
            <p14:sldId id="623"/>
            <p14:sldId id="435"/>
          </p14:sldIdLst>
        </p14:section>
        <p14:section name="无标题节" id="{227A89A3-9403-4D6C-92DC-37BA7C3FFBA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1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898" y="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2024/12/5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suspended animation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假死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108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6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48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526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62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18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22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388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480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139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539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8498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2099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936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5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2024/12/5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2024/12/5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9-3 </a:t>
            </a:r>
            <a:b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Interrupt-Driven I/O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4F20-1EA9-4C7F-B826-9A59C2B42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6549D-23FF-4ECC-B2F7-DA153ED828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I: Causing the Interrupt to Occur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C1. The I/O device must want service.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Keyboard: someone has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typed a character</a:t>
            </a:r>
          </a:p>
          <a:p>
            <a:pPr marL="457200" lvl="1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Monitor: have successfully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completed</a:t>
            </a:r>
            <a:r>
              <a:rPr lang="en-US" altLang="zh-CN" dirty="0">
                <a:ea typeface="宋体" panose="02010600030101010101" pitchFamily="2" charset="-122"/>
              </a:rPr>
              <a:t> the display of the last character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F73EFE-6BFA-47FE-BBE4-6DEF93EF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124744"/>
            <a:ext cx="1150259" cy="9362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8D8701-9C5E-4D20-A2A2-D39EA954F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531322"/>
            <a:ext cx="936104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4F20-1EA9-4C7F-B826-9A59C2B42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6549D-23FF-4ECC-B2F7-DA153ED8288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I: Causing the Interrupt to Occur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C2. The device must have the right to request the service: the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interrupt enable bit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the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interrupt enable bit</a:t>
            </a:r>
            <a:r>
              <a:rPr lang="en-US" altLang="zh-CN" dirty="0">
                <a:ea typeface="宋体" panose="02010600030101010101" pitchFamily="2" charset="-122"/>
              </a:rPr>
              <a:t>, which can be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set or cleared </a:t>
            </a:r>
            <a:r>
              <a:rPr lang="en-US" altLang="zh-CN" dirty="0">
                <a:ea typeface="宋体" panose="02010600030101010101" pitchFamily="2" charset="-122"/>
              </a:rPr>
              <a:t>by the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processor</a:t>
            </a:r>
            <a:r>
              <a:rPr lang="en-US" altLang="zh-CN" dirty="0">
                <a:ea typeface="宋体" panose="02010600030101010101" pitchFamily="2" charset="-122"/>
              </a:rPr>
              <a:t> (usually by the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operating system</a:t>
            </a:r>
            <a:r>
              <a:rPr lang="en-US" altLang="zh-CN" dirty="0">
                <a:ea typeface="宋体" panose="02010600030101010101" pitchFamily="2" charset="-122"/>
              </a:rPr>
              <a:t>).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In most I/O devices, this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interrupt enable (IE) </a:t>
            </a:r>
            <a:r>
              <a:rPr lang="en-US" altLang="zh-CN" dirty="0">
                <a:ea typeface="宋体" panose="02010600030101010101" pitchFamily="2" charset="-122"/>
              </a:rPr>
              <a:t>bit is part of the device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 status register(SR).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1E647A0-5BFC-4C5E-8C59-EABB0779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625" y="3277569"/>
            <a:ext cx="1150259" cy="93620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1B766F2-E4C7-4C6A-B668-D1C8CBAB1C22}"/>
              </a:ext>
            </a:extLst>
          </p:cNvPr>
          <p:cNvGrpSpPr/>
          <p:nvPr/>
        </p:nvGrpSpPr>
        <p:grpSpPr>
          <a:xfrm>
            <a:off x="411163" y="3318634"/>
            <a:ext cx="7080170" cy="1713131"/>
            <a:chOff x="411163" y="3318634"/>
            <a:chExt cx="7080170" cy="1713131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E1B4E49E-A843-45D9-A216-A389C79E2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3852034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5625407-9D6F-419C-B961-619F800C5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3852034"/>
              <a:ext cx="2133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A4F09C5-A11B-4C16-824D-654B81740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6828" y="3782184"/>
              <a:ext cx="91403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KBSR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9F06FF9C-A0FF-4C93-BC7B-A94D947C9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72" y="3625022"/>
              <a:ext cx="31290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</a:t>
              </a: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BF917EBA-24A4-4382-B29D-9394D6C52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9272" y="3625022"/>
              <a:ext cx="31290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14</a:t>
              </a: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C2B6CF69-87E8-4A94-AF05-ABE673931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5733" y="3623434"/>
              <a:ext cx="247184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A73E479F-42A7-419E-86AE-08E822235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3317" y="3775834"/>
              <a:ext cx="12522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ready bit</a:t>
              </a: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B268FBA4-7C28-4147-92D2-6E94F998F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004434"/>
              <a:ext cx="1143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3BDA283A-B54E-473C-9940-82C6DE8DB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672" y="3625022"/>
              <a:ext cx="31290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13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7F67413-8D49-4E8E-A780-35EA833C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52034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798131BF-B560-4846-B808-351BCAAA2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163" y="3318634"/>
              <a:ext cx="29416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interrupt enable bit</a:t>
              </a:r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8692F65-CE91-40F2-B225-0E2E4CDF0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3623434"/>
              <a:ext cx="609600" cy="3810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A931EF27-C37D-4C51-AA75-51C1F0DE0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385434"/>
              <a:ext cx="457200" cy="457200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642B6CCA-46CC-4A90-80D9-C7D9236E2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4080634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404C1A91-32D5-4A40-8F99-12D5B5A9A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4537834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6A1ADCA9-9242-48E8-B3D9-D286453F1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080634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19981EE6-F622-4030-9ABC-76445FD90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766434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A88688C4-7E78-4077-80AD-E2C7AE1E0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4614034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59F444AC-B4E7-41C7-AF62-7133E016D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4385434"/>
              <a:ext cx="192873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interrupt signal </a:t>
              </a:r>
              <a:br>
                <a:rPr kumimoji="0" lang="en-US" altLang="zh-CN" sz="18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</a:br>
              <a:r>
                <a:rPr kumimoji="0" lang="en-US" altLang="zh-CN" sz="18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to processor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68E5BF8-270A-426F-BD54-4B76564E6604}"/>
              </a:ext>
            </a:extLst>
          </p:cNvPr>
          <p:cNvGrpSpPr/>
          <p:nvPr/>
        </p:nvGrpSpPr>
        <p:grpSpPr>
          <a:xfrm>
            <a:off x="629876" y="4860461"/>
            <a:ext cx="6861457" cy="1713131"/>
            <a:chOff x="629876" y="4860461"/>
            <a:chExt cx="6861457" cy="1713131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AF78AFDC-390E-435C-88AF-BB161E005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5393861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E8492950-ECD3-4D43-B76E-BCF775C06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393861"/>
              <a:ext cx="2133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Text Box 6">
              <a:extLst>
                <a:ext uri="{FF2B5EF4-FFF2-40B4-BE49-F238E27FC236}">
                  <a16:creationId xmlns:a16="http://schemas.microsoft.com/office/drawing/2014/main" id="{879750D1-65DF-4C74-8A2B-361F07651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9802" y="5324011"/>
              <a:ext cx="7280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DSR</a:t>
              </a:r>
            </a:p>
          </p:txBody>
        </p: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43F9B3C2-F0AA-42A1-9CC2-8E203B904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72" y="5166849"/>
              <a:ext cx="31290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15</a:t>
              </a:r>
            </a:p>
          </p:txBody>
        </p:sp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1159B225-FF6A-4E3A-AFF7-14CEF0766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9272" y="5166849"/>
              <a:ext cx="31290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14</a:t>
              </a:r>
            </a:p>
          </p:txBody>
        </p:sp>
        <p:sp>
          <p:nvSpPr>
            <p:cNvPr id="34" name="Text Box 9">
              <a:extLst>
                <a:ext uri="{FF2B5EF4-FFF2-40B4-BE49-F238E27FC236}">
                  <a16:creationId xmlns:a16="http://schemas.microsoft.com/office/drawing/2014/main" id="{9F340235-10DB-4147-8E40-7E862DFF2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5733" y="5165261"/>
              <a:ext cx="247184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  <p:sp>
          <p:nvSpPr>
            <p:cNvPr id="35" name="Text Box 10">
              <a:extLst>
                <a:ext uri="{FF2B5EF4-FFF2-40B4-BE49-F238E27FC236}">
                  <a16:creationId xmlns:a16="http://schemas.microsoft.com/office/drawing/2014/main" id="{AC55B88C-92E3-46AB-BB0F-BCBA206EE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3317" y="5317661"/>
              <a:ext cx="125226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ready bit</a:t>
              </a:r>
            </a:p>
          </p:txBody>
        </p:sp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AD868244-F861-41C5-9F49-32BD7F885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546261"/>
              <a:ext cx="1143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Text Box 12">
              <a:extLst>
                <a:ext uri="{FF2B5EF4-FFF2-40B4-BE49-F238E27FC236}">
                  <a16:creationId xmlns:a16="http://schemas.microsoft.com/office/drawing/2014/main" id="{B52F8666-72F3-4EBE-BE11-8DA9BE2B3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672" y="5166849"/>
              <a:ext cx="31290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13</a:t>
              </a:r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id="{7F82A236-5214-40CA-8473-C0B744AF4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393861"/>
              <a:ext cx="152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Text Box 14">
              <a:extLst>
                <a:ext uri="{FF2B5EF4-FFF2-40B4-BE49-F238E27FC236}">
                  <a16:creationId xmlns:a16="http://schemas.microsoft.com/office/drawing/2014/main" id="{06445FF4-7790-4A27-BE77-5EEA3926B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876" y="4860461"/>
              <a:ext cx="250421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interrupt enable bit</a:t>
              </a:r>
            </a:p>
          </p:txBody>
        </p:sp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2B7A58EF-5143-46C1-96D3-09E09E71D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600" y="5165261"/>
              <a:ext cx="609600" cy="3810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AutoShape 16">
              <a:extLst>
                <a:ext uri="{FF2B5EF4-FFF2-40B4-BE49-F238E27FC236}">
                  <a16:creationId xmlns:a16="http://schemas.microsoft.com/office/drawing/2014/main" id="{F04D3156-1968-465B-A51B-1C04EA9DE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5927261"/>
              <a:ext cx="457200" cy="457200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5CC30E0F-8B65-4299-8F83-A5548D68B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5622461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2B2D8DEF-E8AF-4ED8-AB20-66302E362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6079661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CFB50503-A1BA-4E7F-8BFA-2FFDBA12F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622461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8A790735-8C61-4112-BBCE-F2880AC40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6308261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E1FDB169-6D58-4A0C-B6AB-B68FE5680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6155861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Text Box 22">
              <a:extLst>
                <a:ext uri="{FF2B5EF4-FFF2-40B4-BE49-F238E27FC236}">
                  <a16:creationId xmlns:a16="http://schemas.microsoft.com/office/drawing/2014/main" id="{9BB73C92-48C8-4FB3-9792-C31250206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5927261"/>
              <a:ext cx="192873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interrupt signal </a:t>
              </a:r>
              <a:br>
                <a:rPr kumimoji="0" lang="en-US" altLang="zh-CN" sz="18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</a:br>
              <a:r>
                <a:rPr kumimoji="0" lang="en-US" altLang="zh-CN" sz="1800" b="1" i="1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to processor</a:t>
              </a: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2CF14380-4A52-44AE-B12D-4052FB83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638" y="5268687"/>
            <a:ext cx="936104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C3. The Urgency of the Request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To interrupt the running program, the device must have a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higher priority </a:t>
            </a:r>
            <a:r>
              <a:rPr lang="en-US" altLang="zh-CN" dirty="0">
                <a:ea typeface="宋体" panose="02010600030101010101" pitchFamily="2" charset="-122"/>
              </a:rPr>
              <a:t>than the program that is currently running.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There may be many devices that want to interrupt the processor at a specific time. To succeed, the device must have a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higher priority level </a:t>
            </a:r>
            <a:r>
              <a:rPr lang="en-US" altLang="zh-CN" dirty="0">
                <a:ea typeface="宋体" panose="02010600030101010101" pitchFamily="2" charset="-122"/>
              </a:rPr>
              <a:t>than all other demands for use of the processor.</a:t>
            </a: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pPr marL="457200" lvl="1" indent="0" algn="ctr">
              <a:buNone/>
            </a:pPr>
            <a:r>
              <a:rPr lang="en-US" altLang="zh-CN" dirty="0">
                <a:highlight>
                  <a:srgbClr val="FFFF00"/>
                </a:highlight>
                <a:ea typeface="宋体" panose="02010600030101010101" pitchFamily="2" charset="-122"/>
              </a:rPr>
              <a:t>PL7 &gt; PL6 &gt; … &gt; PL0</a:t>
            </a:r>
          </a:p>
          <a:p>
            <a:pPr lvl="1"/>
            <a:endParaRPr lang="en-US" altLang="zh-CN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4F20-1EA9-4C7F-B826-9A59C2B42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6549D-23FF-4ECC-B2F7-DA153ED8288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I: Causing the Interrupt to Occur</a:t>
            </a:r>
          </a:p>
        </p:txBody>
      </p:sp>
      <p:sp>
        <p:nvSpPr>
          <p:cNvPr id="76" name="矩形 18">
            <a:extLst>
              <a:ext uri="{FF2B5EF4-FFF2-40B4-BE49-F238E27FC236}">
                <a16:creationId xmlns:a16="http://schemas.microsoft.com/office/drawing/2014/main" id="{6F95DC9E-550F-43A6-957B-E7B10ED8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3593042"/>
            <a:ext cx="3475038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The Processor Status  Register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3C8AE38-C991-43C9-AAE5-7C71C30BD760}"/>
              </a:ext>
            </a:extLst>
          </p:cNvPr>
          <p:cNvGrpSpPr/>
          <p:nvPr/>
        </p:nvGrpSpPr>
        <p:grpSpPr>
          <a:xfrm>
            <a:off x="610667" y="4292336"/>
            <a:ext cx="7921625" cy="1260475"/>
            <a:chOff x="610667" y="4292336"/>
            <a:chExt cx="7921625" cy="1260475"/>
          </a:xfrm>
        </p:grpSpPr>
        <p:grpSp>
          <p:nvGrpSpPr>
            <p:cNvPr id="49" name="组合 37">
              <a:extLst>
                <a:ext uri="{FF2B5EF4-FFF2-40B4-BE49-F238E27FC236}">
                  <a16:creationId xmlns:a16="http://schemas.microsoft.com/office/drawing/2014/main" id="{85644BE2-886F-4A8E-8B88-409F2BD5A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592" y="4292336"/>
              <a:ext cx="6911975" cy="360362"/>
              <a:chOff x="467544" y="2852936"/>
              <a:chExt cx="6912768" cy="360040"/>
            </a:xfrm>
          </p:grpSpPr>
          <p:sp>
            <p:nvSpPr>
              <p:cNvPr id="50" name="矩形 21">
                <a:extLst>
                  <a:ext uri="{FF2B5EF4-FFF2-40B4-BE49-F238E27FC236}">
                    <a16:creationId xmlns:a16="http://schemas.microsoft.com/office/drawing/2014/main" id="{749B8C9A-E329-4FC3-8170-C376FC223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15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矩形 22">
                <a:extLst>
                  <a:ext uri="{FF2B5EF4-FFF2-40B4-BE49-F238E27FC236}">
                    <a16:creationId xmlns:a16="http://schemas.microsoft.com/office/drawing/2014/main" id="{10C5829C-7A9E-468D-BDAA-ABD377A1B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14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矩形 23">
                <a:extLst>
                  <a:ext uri="{FF2B5EF4-FFF2-40B4-BE49-F238E27FC236}">
                    <a16:creationId xmlns:a16="http://schemas.microsoft.com/office/drawing/2014/main" id="{8DBDC75A-92AB-4DA4-8B30-D2B7FD761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640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13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矩形 24">
                <a:extLst>
                  <a:ext uri="{FF2B5EF4-FFF2-40B4-BE49-F238E27FC236}">
                    <a16:creationId xmlns:a16="http://schemas.microsoft.com/office/drawing/2014/main" id="{C96CAA93-13F2-4C30-88AE-FFE035EFF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688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12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矩形 25">
                <a:extLst>
                  <a:ext uri="{FF2B5EF4-FFF2-40B4-BE49-F238E27FC236}">
                    <a16:creationId xmlns:a16="http://schemas.microsoft.com/office/drawing/2014/main" id="{B7C52D3F-0370-46E1-80E4-A50A6F0EB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11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矩形 26">
                <a:extLst>
                  <a:ext uri="{FF2B5EF4-FFF2-40B4-BE49-F238E27FC236}">
                    <a16:creationId xmlns:a16="http://schemas.microsoft.com/office/drawing/2014/main" id="{D859595E-A851-4D79-81D7-6AEE791EC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778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10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6" name="矩形 27">
                <a:extLst>
                  <a:ext uri="{FF2B5EF4-FFF2-40B4-BE49-F238E27FC236}">
                    <a16:creationId xmlns:a16="http://schemas.microsoft.com/office/drawing/2014/main" id="{FD018C03-3088-4DA1-91B1-0CFCE9014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832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9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矩形 28">
                <a:extLst>
                  <a:ext uri="{FF2B5EF4-FFF2-40B4-BE49-F238E27FC236}">
                    <a16:creationId xmlns:a16="http://schemas.microsoft.com/office/drawing/2014/main" id="{E08C08DB-D985-4FF0-93C0-90DCDFEEE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880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8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矩形 29">
                <a:extLst>
                  <a:ext uri="{FF2B5EF4-FFF2-40B4-BE49-F238E27FC236}">
                    <a16:creationId xmlns:a16="http://schemas.microsoft.com/office/drawing/2014/main" id="{A5E8CC8D-44FE-47D4-9E58-1A1BEF391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7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矩形 30">
                <a:extLst>
                  <a:ext uri="{FF2B5EF4-FFF2-40B4-BE49-F238E27FC236}">
                    <a16:creationId xmlns:a16="http://schemas.microsoft.com/office/drawing/2014/main" id="{519295C0-0B86-4BA1-AB86-E95A08781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976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6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矩形 31">
                <a:extLst>
                  <a:ext uri="{FF2B5EF4-FFF2-40B4-BE49-F238E27FC236}">
                    <a16:creationId xmlns:a16="http://schemas.microsoft.com/office/drawing/2014/main" id="{201A1150-BE3F-4BC5-B451-F59CB53C1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02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5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矩形 32">
                <a:extLst>
                  <a:ext uri="{FF2B5EF4-FFF2-40B4-BE49-F238E27FC236}">
                    <a16:creationId xmlns:a16="http://schemas.microsoft.com/office/drawing/2014/main" id="{33289066-E885-4534-A0DF-DE8FA7B87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072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矩形 33">
                <a:extLst>
                  <a:ext uri="{FF2B5EF4-FFF2-40B4-BE49-F238E27FC236}">
                    <a16:creationId xmlns:a16="http://schemas.microsoft.com/office/drawing/2014/main" id="{4475BE52-4391-4DB3-B5F0-BAEB2ECCD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2120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矩形 34">
                <a:extLst>
                  <a:ext uri="{FF2B5EF4-FFF2-40B4-BE49-F238E27FC236}">
                    <a16:creationId xmlns:a16="http://schemas.microsoft.com/office/drawing/2014/main" id="{C72B46EA-B93F-418D-B863-8BA3A20EE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矩形 35">
                <a:extLst>
                  <a:ext uri="{FF2B5EF4-FFF2-40B4-BE49-F238E27FC236}">
                    <a16:creationId xmlns:a16="http://schemas.microsoft.com/office/drawing/2014/main" id="{0E96BF72-31AE-43D6-8A9E-0A7B922CF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6216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矩形 36">
                <a:extLst>
                  <a:ext uri="{FF2B5EF4-FFF2-40B4-BE49-F238E27FC236}">
                    <a16:creationId xmlns:a16="http://schemas.microsoft.com/office/drawing/2014/main" id="{194C7D34-A86E-464D-8E6B-D21790B64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826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6" name="矩形 5">
              <a:extLst>
                <a:ext uri="{FF2B5EF4-FFF2-40B4-BE49-F238E27FC236}">
                  <a16:creationId xmlns:a16="http://schemas.microsoft.com/office/drawing/2014/main" id="{3DBC1419-C93C-4FA0-801D-3E8B122EE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Pr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矩形 6">
              <a:extLst>
                <a:ext uri="{FF2B5EF4-FFF2-40B4-BE49-F238E27FC236}">
                  <a16:creationId xmlns:a16="http://schemas.microsoft.com/office/drawing/2014/main" id="{45A3058B-F3CA-451D-862D-320D9FE81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392" y="4652698"/>
              <a:ext cx="1766887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矩形 10">
              <a:extLst>
                <a:ext uri="{FF2B5EF4-FFF2-40B4-BE49-F238E27FC236}">
                  <a16:creationId xmlns:a16="http://schemas.microsoft.com/office/drawing/2014/main" id="{8279930F-BA86-44B7-B791-F2B2F0BC6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592" y="4652698"/>
              <a:ext cx="12954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PL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id="{BC2D366C-88E8-48A4-8BF1-96CECF82F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579" y="4652698"/>
              <a:ext cx="21590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矩形 18">
              <a:extLst>
                <a:ext uri="{FF2B5EF4-FFF2-40B4-BE49-F238E27FC236}">
                  <a16:creationId xmlns:a16="http://schemas.microsoft.com/office/drawing/2014/main" id="{686B57A1-C4D2-4EFF-BEA0-E9BF7000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167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矩形 19">
              <a:extLst>
                <a:ext uri="{FF2B5EF4-FFF2-40B4-BE49-F238E27FC236}">
                  <a16:creationId xmlns:a16="http://schemas.microsoft.com/office/drawing/2014/main" id="{E0A04109-8C83-4BD7-84E0-DD908428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967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Z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矩形 20">
              <a:extLst>
                <a:ext uri="{FF2B5EF4-FFF2-40B4-BE49-F238E27FC236}">
                  <a16:creationId xmlns:a16="http://schemas.microsoft.com/office/drawing/2014/main" id="{3F08D4BF-94C8-46B8-8C12-75879539D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767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矩形 20">
              <a:extLst>
                <a:ext uri="{FF2B5EF4-FFF2-40B4-BE49-F238E27FC236}">
                  <a16:creationId xmlns:a16="http://schemas.microsoft.com/office/drawing/2014/main" id="{E76435AE-D420-44B2-9FB2-3CC37509A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8879" y="4652698"/>
              <a:ext cx="633413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PSR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矩形 18">
              <a:extLst>
                <a:ext uri="{FF2B5EF4-FFF2-40B4-BE49-F238E27FC236}">
                  <a16:creationId xmlns:a16="http://schemas.microsoft.com/office/drawing/2014/main" id="{AB77C3D3-2C1D-4C2B-8BDB-60302AB7C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179" y="5119423"/>
              <a:ext cx="1512888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Cond Codes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矩形 18">
              <a:extLst>
                <a:ext uri="{FF2B5EF4-FFF2-40B4-BE49-F238E27FC236}">
                  <a16:creationId xmlns:a16="http://schemas.microsoft.com/office/drawing/2014/main" id="{D93C63E1-ADF6-40C7-9F16-DF7EB5DA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279" y="5171811"/>
              <a:ext cx="1801813" cy="3603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Priority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Level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矩形 18">
              <a:extLst>
                <a:ext uri="{FF2B5EF4-FFF2-40B4-BE49-F238E27FC236}">
                  <a16:creationId xmlns:a16="http://schemas.microsoft.com/office/drawing/2014/main" id="{BC0F3DF1-B3BD-4ECA-8CAC-7FA597432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67" y="5192448"/>
              <a:ext cx="1368425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Priv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Mode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91F55C5-2BA7-4DBC-894B-353FC654CF99}"/>
                </a:ext>
              </a:extLst>
            </p:cNvPr>
            <p:cNvSpPr/>
            <p:nvPr/>
          </p:nvSpPr>
          <p:spPr bwMode="auto">
            <a:xfrm>
              <a:off x="2987824" y="4574843"/>
              <a:ext cx="1456730" cy="51607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40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4F20-1EA9-4C7F-B826-9A59C2B429E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6549D-23FF-4ECC-B2F7-DA153ED8288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I: Causing the Interrupt to Occur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>
                <a:ea typeface="宋体" panose="02010600030101010101" pitchFamily="2" charset="-122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ea typeface="宋体" panose="02010600030101010101" pitchFamily="2" charset="-122"/>
              </a:rPr>
              <a:t>INT</a:t>
            </a:r>
            <a:r>
              <a:rPr lang="en-US" altLang="zh-CN" sz="2000" dirty="0">
                <a:ea typeface="宋体" panose="02010600030101010101" pitchFamily="2" charset="-122"/>
              </a:rPr>
              <a:t> signal: To stop the processor from continuing execution of its currently running program and service an interrupt request, the </a:t>
            </a:r>
            <a:r>
              <a:rPr lang="en-US" altLang="zh-CN" sz="2000" dirty="0">
                <a:solidFill>
                  <a:schemeClr val="accent1"/>
                </a:solidFill>
                <a:ea typeface="宋体" panose="02010600030101010101" pitchFamily="2" charset="-122"/>
              </a:rPr>
              <a:t>INT signal must be asserted.</a:t>
            </a:r>
          </a:p>
          <a:p>
            <a:pPr lvl="1"/>
            <a:r>
              <a:rPr lang="en-US" altLang="zh-CN" sz="1800" dirty="0">
                <a:ea typeface="宋体" panose="02010600030101010101" pitchFamily="2" charset="-122"/>
              </a:rPr>
              <a:t>The interrupt request signals are input to a priority encoder, a </a:t>
            </a: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</a:rPr>
              <a:t>combinational logic structure </a:t>
            </a:r>
            <a:r>
              <a:rPr lang="en-US" altLang="zh-CN" sz="1800" dirty="0">
                <a:ea typeface="宋体" panose="02010600030101010101" pitchFamily="2" charset="-122"/>
              </a:rPr>
              <a:t>that selects the highest priority request from all those asserted.</a:t>
            </a:r>
          </a:p>
          <a:p>
            <a:pPr lvl="1"/>
            <a:endParaRPr lang="en-US" altLang="zh-CN" sz="1800" dirty="0">
              <a:solidFill>
                <a:schemeClr val="accent1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 marL="457200" lvl="1" indent="0">
              <a:buNone/>
            </a:pPr>
            <a:r>
              <a:rPr lang="en-US" altLang="zh-CN" sz="1800" dirty="0">
                <a:solidFill>
                  <a:schemeClr val="accent1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PL: Priority Level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3A4B35-7214-480A-9F1F-D2F11B1C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012" y="2649198"/>
            <a:ext cx="5271111" cy="3940315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A95EA407-B2D4-4BB5-9BD6-BE2DB04D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44719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54DEA1A-946A-4FB2-81C6-A6A42F60E859}"/>
              </a:ext>
            </a:extLst>
          </p:cNvPr>
          <p:cNvSpPr/>
          <p:nvPr/>
        </p:nvSpPr>
        <p:spPr bwMode="auto">
          <a:xfrm>
            <a:off x="6012160" y="5940276"/>
            <a:ext cx="432048" cy="1530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3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484B9-7178-4E90-BA9B-3ED672CB02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EB884-8A93-404E-A6A6-6D5DFFCED1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I: Causing the Interrupt to Occur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The test for INT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Instead of always going from the last state of one instruction cycle to the first state of the FETCH phase of the next instruction, the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next state </a:t>
            </a:r>
            <a:r>
              <a:rPr lang="en-US" altLang="zh-CN" dirty="0">
                <a:ea typeface="宋体" panose="02010600030101010101" pitchFamily="2" charset="-122"/>
              </a:rPr>
              <a:t>depends on the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INT</a:t>
            </a:r>
            <a:r>
              <a:rPr lang="en-US" altLang="zh-CN" dirty="0">
                <a:ea typeface="宋体" panose="02010600030101010101" pitchFamily="2" charset="-122"/>
              </a:rPr>
              <a:t> signal.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If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not asserted</a:t>
            </a:r>
            <a:r>
              <a:rPr lang="en-US" altLang="zh-CN" dirty="0">
                <a:ea typeface="宋体" panose="02010600030101010101" pitchFamily="2" charset="-122"/>
              </a:rPr>
              <a:t>, continues with next instruction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If INT is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asserted</a:t>
            </a:r>
            <a:r>
              <a:rPr lang="en-US" altLang="zh-CN" dirty="0">
                <a:ea typeface="宋体" panose="02010600030101010101" pitchFamily="2" charset="-122"/>
              </a:rPr>
              <a:t>, then the next state is the first state of </a:t>
            </a:r>
            <a:r>
              <a:rPr lang="en-US" altLang="zh-CN" dirty="0">
                <a:highlight>
                  <a:srgbClr val="FFFF00"/>
                </a:highlight>
                <a:ea typeface="宋体" panose="02010600030101010101" pitchFamily="2" charset="-122"/>
              </a:rPr>
              <a:t>Part II</a:t>
            </a:r>
            <a:r>
              <a:rPr lang="en-US" altLang="zh-CN" dirty="0">
                <a:ea typeface="宋体" panose="02010600030101010101" pitchFamily="2" charset="-122"/>
              </a:rPr>
              <a:t>, handling the interrupt request.</a:t>
            </a:r>
          </a:p>
        </p:txBody>
      </p:sp>
      <p:sp>
        <p:nvSpPr>
          <p:cNvPr id="35846" name="Line 4"/>
          <p:cNvSpPr>
            <a:spLocks noChangeShapeType="1"/>
          </p:cNvSpPr>
          <p:nvPr/>
        </p:nvSpPr>
        <p:spPr bwMode="auto">
          <a:xfrm>
            <a:off x="7399338" y="3704456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7056438" y="4542656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EA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7056438" y="5152256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OP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7056438" y="5761856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EX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7056438" y="6371456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7056438" y="3323456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7056438" y="3933056"/>
            <a:ext cx="685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</a:t>
            </a:r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>
            <a:off x="7399338" y="4314056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4" name="Line 12"/>
          <p:cNvSpPr>
            <a:spLocks noChangeShapeType="1"/>
          </p:cNvSpPr>
          <p:nvPr/>
        </p:nvSpPr>
        <p:spPr bwMode="auto">
          <a:xfrm>
            <a:off x="7399338" y="4923656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5" name="Line 13"/>
          <p:cNvSpPr>
            <a:spLocks noChangeShapeType="1"/>
          </p:cNvSpPr>
          <p:nvPr/>
        </p:nvSpPr>
        <p:spPr bwMode="auto">
          <a:xfrm>
            <a:off x="7399338" y="5533256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6" name="Line 14"/>
          <p:cNvSpPr>
            <a:spLocks noChangeShapeType="1"/>
          </p:cNvSpPr>
          <p:nvPr/>
        </p:nvSpPr>
        <p:spPr bwMode="auto">
          <a:xfrm>
            <a:off x="7399338" y="6142856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7" name="AutoShape 15"/>
          <p:cNvSpPr>
            <a:spLocks noChangeArrowheads="1"/>
          </p:cNvSpPr>
          <p:nvPr/>
        </p:nvSpPr>
        <p:spPr bwMode="auto">
          <a:xfrm>
            <a:off x="4968876" y="4085456"/>
            <a:ext cx="1516062" cy="15240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336699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interrupt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signal?</a:t>
            </a:r>
          </a:p>
        </p:txBody>
      </p:sp>
      <p:cxnSp>
        <p:nvCxnSpPr>
          <p:cNvPr id="35858" name="AutoShape 16"/>
          <p:cNvCxnSpPr>
            <a:cxnSpLocks noChangeShapeType="1"/>
            <a:stCxn id="35850" idx="1"/>
            <a:endCxn id="35857" idx="2"/>
          </p:cNvCxnSpPr>
          <p:nvPr/>
        </p:nvCxnSpPr>
        <p:spPr bwMode="auto">
          <a:xfrm rot="10800000">
            <a:off x="5727701" y="5623744"/>
            <a:ext cx="1328737" cy="920750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9" name="AutoShape 17"/>
          <p:cNvCxnSpPr>
            <a:cxnSpLocks noChangeShapeType="1"/>
            <a:stCxn id="35857" idx="0"/>
            <a:endCxn id="35851" idx="1"/>
          </p:cNvCxnSpPr>
          <p:nvPr/>
        </p:nvCxnSpPr>
        <p:spPr bwMode="auto">
          <a:xfrm rot="-5400000">
            <a:off x="6104732" y="3119463"/>
            <a:ext cx="574675" cy="1328737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2903538" y="4678179"/>
            <a:ext cx="1600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Part II</a:t>
            </a:r>
          </a:p>
        </p:txBody>
      </p:sp>
      <p:cxnSp>
        <p:nvCxnSpPr>
          <p:cNvPr id="35861" name="AutoShape 19"/>
          <p:cNvCxnSpPr>
            <a:cxnSpLocks noChangeShapeType="1"/>
            <a:stCxn id="35857" idx="1"/>
            <a:endCxn id="35860" idx="3"/>
          </p:cNvCxnSpPr>
          <p:nvPr/>
        </p:nvCxnSpPr>
        <p:spPr bwMode="auto">
          <a:xfrm flipH="1">
            <a:off x="4503738" y="4847456"/>
            <a:ext cx="465138" cy="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2" name="AutoShape 20"/>
          <p:cNvCxnSpPr>
            <a:cxnSpLocks noChangeShapeType="1"/>
            <a:stCxn id="35860" idx="0"/>
            <a:endCxn id="35851" idx="1"/>
          </p:cNvCxnSpPr>
          <p:nvPr/>
        </p:nvCxnSpPr>
        <p:spPr bwMode="auto">
          <a:xfrm rot="5400000" flipH="1" flipV="1">
            <a:off x="4789196" y="2410937"/>
            <a:ext cx="1181685" cy="3352800"/>
          </a:xfrm>
          <a:prstGeom prst="bentConnector2">
            <a:avLst/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5722938" y="3780656"/>
            <a:ext cx="42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NO</a:t>
            </a:r>
          </a:p>
        </p:txBody>
      </p:sp>
      <p:sp>
        <p:nvSpPr>
          <p:cNvPr id="35864" name="Text Box 22"/>
          <p:cNvSpPr txBox="1">
            <a:spLocks noChangeArrowheads="1"/>
          </p:cNvSpPr>
          <p:nvPr/>
        </p:nvSpPr>
        <p:spPr bwMode="auto">
          <a:xfrm>
            <a:off x="4579938" y="4542656"/>
            <a:ext cx="485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YES</a:t>
            </a:r>
          </a:p>
        </p:txBody>
      </p:sp>
      <p:pic>
        <p:nvPicPr>
          <p:cNvPr id="3" name="图形 2" descr="问号">
            <a:extLst>
              <a:ext uri="{FF2B5EF4-FFF2-40B4-BE49-F238E27FC236}">
                <a16:creationId xmlns:a16="http://schemas.microsoft.com/office/drawing/2014/main" id="{CEF92C38-0CFE-4468-862A-6E8A39D1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1733" y="3998112"/>
            <a:ext cx="914400" cy="914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718D7DC-91F1-41ED-86FB-B5298025586F}"/>
              </a:ext>
            </a:extLst>
          </p:cNvPr>
          <p:cNvSpPr txBox="1"/>
          <p:nvPr/>
        </p:nvSpPr>
        <p:spPr>
          <a:xfrm>
            <a:off x="6668556" y="4204679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Why not here 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484B9-7178-4E90-BA9B-3ED672CB02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EB884-8A93-404E-A6A6-6D5DFFCED1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II: Handling the Interrupt Request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Three stages</a:t>
            </a:r>
            <a:endParaRPr lang="en-US" altLang="zh-CN" dirty="0">
              <a:ea typeface="宋体" panose="02010600030101010101" pitchFamily="2" charset="-122"/>
            </a:endParaRPr>
          </a:p>
          <a:p>
            <a:pPr marL="914400" lvl="1" indent="-457200"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Initiate the interrupt</a:t>
            </a:r>
          </a:p>
          <a:p>
            <a:pPr marL="857250" lvl="2" indent="0">
              <a:buNone/>
            </a:pPr>
            <a:r>
              <a:rPr lang="en-US" sz="2000" b="0" dirty="0">
                <a:solidFill>
                  <a:srgbClr val="FF00FF"/>
                </a:solidFill>
                <a:latin typeface="LetterGotLOT-Med"/>
              </a:rPr>
              <a:t>1: Interrupt signal is detected</a:t>
            </a:r>
          </a:p>
          <a:p>
            <a:pPr marL="857250" lvl="2" indent="0">
              <a:buNone/>
            </a:pPr>
            <a:r>
              <a:rPr lang="en-US" sz="2000" b="0" dirty="0">
                <a:solidFill>
                  <a:srgbClr val="FF00FF"/>
                </a:solidFill>
                <a:latin typeface="LetterGotLOT-Med"/>
              </a:rPr>
              <a:t>1: Program A is put into suspended animation</a:t>
            </a:r>
          </a:p>
          <a:p>
            <a:pPr marL="857250" lvl="2" indent="0">
              <a:buNone/>
            </a:pPr>
            <a:r>
              <a:rPr lang="en-US" sz="2000" b="0" dirty="0">
                <a:solidFill>
                  <a:srgbClr val="FF00FF"/>
                </a:solidFill>
                <a:latin typeface="LetterGotLOT-Med"/>
              </a:rPr>
              <a:t>1: PC is loaded with the starting address of Program B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marL="457200" lvl="1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2. Service the interrupt</a:t>
            </a:r>
          </a:p>
          <a:p>
            <a:pPr marL="857250" lvl="2" indent="0">
              <a:buNone/>
            </a:pPr>
            <a:r>
              <a:rPr lang="en-US" sz="2000" b="0" dirty="0">
                <a:solidFill>
                  <a:srgbClr val="FF00FF"/>
                </a:solidFill>
                <a:latin typeface="LetterGotLOT-Med"/>
              </a:rPr>
              <a:t>2: Program B starts satisfying I/O device’s needs</a:t>
            </a:r>
          </a:p>
          <a:p>
            <a:pPr marL="857250" lvl="2" indent="0">
              <a:buNone/>
            </a:pPr>
            <a:r>
              <a:rPr lang="en-US" sz="2000" b="0" dirty="0">
                <a:solidFill>
                  <a:srgbClr val="FF00FF"/>
                </a:solidFill>
                <a:latin typeface="LetterGotLOT-Med"/>
              </a:rPr>
              <a:t>2: Program B continues satisfying I/O device’s needs</a:t>
            </a:r>
          </a:p>
          <a:p>
            <a:pPr marL="857250" lvl="2" indent="0">
              <a:buNone/>
            </a:pPr>
            <a:r>
              <a:rPr lang="en-US" sz="2000" b="0" dirty="0">
                <a:solidFill>
                  <a:srgbClr val="FF00FF"/>
                </a:solidFill>
                <a:latin typeface="LetterGotLOT-Med"/>
              </a:rPr>
              <a:t>2: Program B continues satisfying I/O device’s needs</a:t>
            </a:r>
          </a:p>
          <a:p>
            <a:pPr marL="857250" lvl="2" indent="0">
              <a:buNone/>
            </a:pPr>
            <a:r>
              <a:rPr lang="en-US" sz="2000" b="0" dirty="0">
                <a:solidFill>
                  <a:srgbClr val="FF00FF"/>
                </a:solidFill>
                <a:latin typeface="LetterGotLOT-Med"/>
              </a:rPr>
              <a:t>2: Program B finishes satisfying I/O device’s needs</a:t>
            </a:r>
            <a:endParaRPr lang="en-US" altLang="zh-CN" sz="2000" dirty="0">
              <a:ea typeface="宋体" panose="02010600030101010101" pitchFamily="2" charset="-122"/>
            </a:endParaRPr>
          </a:p>
          <a:p>
            <a:pPr marL="457200" lvl="1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3. Return from the interrupt</a:t>
            </a:r>
          </a:p>
          <a:p>
            <a:pPr marL="457200" lvl="1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b="0" dirty="0">
                <a:solidFill>
                  <a:srgbClr val="FF00FF"/>
                </a:solidFill>
                <a:latin typeface="LetterGotLOT-Med"/>
              </a:rPr>
              <a:t>3: Program A is brought back to life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484B9-7178-4E90-BA9B-3ED672CB02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EB884-8A93-404E-A6A6-6D5DFFCED1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II: Handling the Interrupt Request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Stage1: </a:t>
            </a:r>
            <a:r>
              <a:rPr lang="en-US" altLang="zh-CN" dirty="0">
                <a:ea typeface="宋体" panose="02010600030101010101" pitchFamily="2" charset="-122"/>
              </a:rPr>
              <a:t>Initiate the interrupt</a:t>
            </a:r>
          </a:p>
          <a:p>
            <a:pPr lvl="1"/>
            <a:r>
              <a:rPr lang="en-US" dirty="0">
                <a:ea typeface="宋体" panose="02010600030101010101" pitchFamily="2" charset="-122"/>
              </a:rPr>
              <a:t>(1) </a:t>
            </a:r>
            <a:r>
              <a:rPr lang="en-US" dirty="0">
                <a:solidFill>
                  <a:srgbClr val="FF0000"/>
                </a:solidFill>
                <a:ea typeface="宋体" panose="02010600030101010101" pitchFamily="2" charset="-122"/>
              </a:rPr>
              <a:t>save the state </a:t>
            </a:r>
            <a:r>
              <a:rPr lang="en-US" dirty="0">
                <a:ea typeface="宋体" panose="02010600030101010101" pitchFamily="2" charset="-122"/>
              </a:rPr>
              <a:t>of the interrupted program so it can pick up where it left off after the requirements of the interrupt have been completed</a:t>
            </a:r>
          </a:p>
          <a:p>
            <a:pPr lvl="2"/>
            <a:r>
              <a:rPr lang="en-US" sz="1800" dirty="0"/>
              <a:t>The state includes the contents of the </a:t>
            </a:r>
            <a:r>
              <a:rPr lang="en-US" sz="1800" dirty="0">
                <a:solidFill>
                  <a:srgbClr val="FF0000"/>
                </a:solidFill>
              </a:rPr>
              <a:t>memory locations </a:t>
            </a:r>
            <a:r>
              <a:rPr lang="en-US" sz="1800" dirty="0"/>
              <a:t>that are part of the program and the contents of </a:t>
            </a:r>
            <a:r>
              <a:rPr lang="en-US" sz="1800" dirty="0">
                <a:solidFill>
                  <a:srgbClr val="FF0000"/>
                </a:solidFill>
              </a:rPr>
              <a:t>all the general purpose registers</a:t>
            </a:r>
            <a:r>
              <a:rPr lang="en-US" sz="1800" dirty="0"/>
              <a:t>. It also includes the </a:t>
            </a:r>
            <a:r>
              <a:rPr lang="en-US" sz="1800" dirty="0">
                <a:solidFill>
                  <a:srgbClr val="FF0000"/>
                </a:solidFill>
              </a:rPr>
              <a:t>PC and PSR</a:t>
            </a:r>
            <a:r>
              <a:rPr lang="en-US" sz="1800" dirty="0"/>
              <a:t>.</a:t>
            </a:r>
          </a:p>
          <a:p>
            <a:pPr lvl="2"/>
            <a:r>
              <a:rPr lang="en-US" sz="1800" dirty="0"/>
              <a:t>Assume that the service routine will always save the contents of any general purpose register that it needs before using it. </a:t>
            </a:r>
            <a:r>
              <a:rPr lang="en-US" sz="1800" dirty="0">
                <a:solidFill>
                  <a:srgbClr val="FF0000"/>
                </a:solidFill>
              </a:rPr>
              <a:t>The only state information the LC-3 saves are the PC and PSR</a:t>
            </a:r>
            <a:r>
              <a:rPr lang="en-US" sz="1800" dirty="0"/>
              <a:t>.</a:t>
            </a:r>
          </a:p>
          <a:p>
            <a:pPr lvl="2"/>
            <a:r>
              <a:rPr lang="en-US" sz="1800" dirty="0"/>
              <a:t>The LC-3 saves this state information on the </a:t>
            </a:r>
            <a:r>
              <a:rPr lang="en-US" sz="1800" dirty="0">
                <a:solidFill>
                  <a:srgbClr val="FF0000"/>
                </a:solidFill>
              </a:rPr>
              <a:t>supervisor stack </a:t>
            </a:r>
            <a:r>
              <a:rPr lang="en-US" sz="1800" dirty="0"/>
              <a:t>in </a:t>
            </a:r>
            <a:r>
              <a:rPr lang="en-US" sz="1800" dirty="0">
                <a:solidFill>
                  <a:srgbClr val="FF0000"/>
                </a:solidFill>
              </a:rPr>
              <a:t>the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same way</a:t>
            </a:r>
            <a:r>
              <a:rPr lang="en-US" sz="1800" dirty="0"/>
              <a:t> the PC and PSR are saved when a </a:t>
            </a:r>
            <a:r>
              <a:rPr lang="en-US" sz="1800" dirty="0">
                <a:solidFill>
                  <a:srgbClr val="FF0000"/>
                </a:solidFill>
              </a:rPr>
              <a:t>TRAP instruction </a:t>
            </a:r>
            <a:r>
              <a:rPr lang="en-US" sz="1800" dirty="0"/>
              <a:t>is executed.</a:t>
            </a:r>
          </a:p>
        </p:txBody>
      </p:sp>
    </p:spTree>
    <p:extLst>
      <p:ext uri="{BB962C8B-B14F-4D97-AF65-F5344CB8AC3E}">
        <p14:creationId xmlns:p14="http://schemas.microsoft.com/office/powerpoint/2010/main" val="15754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484B9-7178-4E90-BA9B-3ED672CB02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EB884-8A93-404E-A6A6-6D5DFFCED1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II: Handling the Interrupt Request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Stage1: </a:t>
            </a:r>
            <a:r>
              <a:rPr lang="en-US" altLang="zh-CN" dirty="0">
                <a:ea typeface="宋体" panose="02010600030101010101" pitchFamily="2" charset="-122"/>
              </a:rPr>
              <a:t>Initiate the interrupt</a:t>
            </a:r>
          </a:p>
          <a:p>
            <a:pPr lvl="1"/>
            <a:r>
              <a:rPr lang="en-US" dirty="0">
                <a:ea typeface="宋体" panose="02010600030101010101" pitchFamily="2" charset="-122"/>
              </a:rPr>
              <a:t>(2) </a:t>
            </a:r>
            <a:r>
              <a:rPr lang="en-US" dirty="0">
                <a:solidFill>
                  <a:srgbClr val="FF0000"/>
                </a:solidFill>
                <a:ea typeface="宋体" panose="02010600030101010101" pitchFamily="2" charset="-122"/>
              </a:rPr>
              <a:t>load the state </a:t>
            </a:r>
            <a:r>
              <a:rPr lang="en-US" dirty="0">
                <a:ea typeface="宋体" panose="02010600030101010101" pitchFamily="2" charset="-122"/>
              </a:rPr>
              <a:t>of the higher priority interrupting program so it can start satisfying its request.</a:t>
            </a:r>
          </a:p>
          <a:p>
            <a:pPr lvl="2"/>
            <a:r>
              <a:rPr lang="en-US" altLang="zh-CN" sz="1800" dirty="0">
                <a:solidFill>
                  <a:srgbClr val="FF0000"/>
                </a:solidFill>
              </a:rPr>
              <a:t>Interrupt service routines </a:t>
            </a:r>
            <a:r>
              <a:rPr lang="en-US" altLang="zh-CN" sz="1800" dirty="0"/>
              <a:t>are </a:t>
            </a:r>
            <a:r>
              <a:rPr lang="en-US" altLang="zh-CN" sz="1800" dirty="0">
                <a:solidFill>
                  <a:srgbClr val="FF0000"/>
                </a:solidFill>
              </a:rPr>
              <a:t>similar</a:t>
            </a:r>
            <a:r>
              <a:rPr lang="en-US" altLang="zh-CN" sz="1800" dirty="0"/>
              <a:t> to the </a:t>
            </a:r>
            <a:r>
              <a:rPr lang="en-US" altLang="zh-CN" sz="1800" dirty="0">
                <a:solidFill>
                  <a:srgbClr val="FF0000"/>
                </a:solidFill>
              </a:rPr>
              <a:t>trap service routines</a:t>
            </a:r>
            <a:r>
              <a:rPr lang="en-US" altLang="zh-CN" sz="1800" dirty="0"/>
              <a:t>. They are program fragments stored in </a:t>
            </a:r>
            <a:r>
              <a:rPr lang="en-US" altLang="zh-CN" sz="1800" dirty="0">
                <a:solidFill>
                  <a:srgbClr val="FF0000"/>
                </a:solidFill>
              </a:rPr>
              <a:t>system space.</a:t>
            </a:r>
          </a:p>
          <a:p>
            <a:pPr lvl="2"/>
            <a:r>
              <a:rPr lang="en-US" altLang="zh-CN" sz="1800" dirty="0"/>
              <a:t>Most processors use the mechanism of </a:t>
            </a:r>
            <a:r>
              <a:rPr lang="en-US" altLang="zh-CN" sz="1800" dirty="0">
                <a:solidFill>
                  <a:schemeClr val="accent1"/>
                </a:solidFill>
              </a:rPr>
              <a:t>vectored interrupts</a:t>
            </a:r>
            <a:r>
              <a:rPr lang="en-US" altLang="zh-CN" sz="1800" dirty="0"/>
              <a:t>. The I/O device transmits to the processor an </a:t>
            </a:r>
            <a:r>
              <a:rPr lang="en-US" altLang="zh-CN" sz="1800" dirty="0">
                <a:solidFill>
                  <a:schemeClr val="accent1"/>
                </a:solidFill>
              </a:rPr>
              <a:t>eight-bit interrupt vector</a:t>
            </a:r>
            <a:r>
              <a:rPr lang="en-US" altLang="zh-CN" sz="1800" dirty="0"/>
              <a:t> (</a:t>
            </a:r>
            <a:r>
              <a:rPr lang="en-US" altLang="zh-CN" sz="1800" dirty="0">
                <a:highlight>
                  <a:srgbClr val="FFFF00"/>
                </a:highlight>
              </a:rPr>
              <a:t>INTV</a:t>
            </a:r>
            <a:r>
              <a:rPr lang="en-US" altLang="zh-CN" sz="1800" dirty="0"/>
              <a:t>) along with its interrupt request signal and its priority level.</a:t>
            </a:r>
          </a:p>
          <a:p>
            <a:pPr lvl="2"/>
            <a:r>
              <a:rPr lang="en-US" altLang="zh-CN" sz="1800" dirty="0"/>
              <a:t>The </a:t>
            </a:r>
            <a:r>
              <a:rPr lang="en-US" altLang="zh-CN" sz="1800" dirty="0">
                <a:highlight>
                  <a:srgbClr val="FFFF00"/>
                </a:highlight>
              </a:rPr>
              <a:t>Interrupt Vector Table </a:t>
            </a:r>
            <a:r>
              <a:rPr lang="en-US" altLang="zh-CN" sz="1800" dirty="0"/>
              <a:t>consists of memory locations x0100 to x01FF, each containing the starting address of an </a:t>
            </a:r>
            <a:r>
              <a:rPr lang="en-US" altLang="zh-CN" sz="1800" dirty="0">
                <a:solidFill>
                  <a:schemeClr val="accent1"/>
                </a:solidFill>
              </a:rPr>
              <a:t>interrupt service routine (</a:t>
            </a:r>
            <a:r>
              <a:rPr lang="en-US" altLang="zh-CN" sz="1800" dirty="0">
                <a:highlight>
                  <a:srgbClr val="FFFF00"/>
                </a:highlight>
              </a:rPr>
              <a:t>ISR</a:t>
            </a:r>
            <a:r>
              <a:rPr lang="en-US" altLang="zh-CN" sz="1800" dirty="0">
                <a:solidFill>
                  <a:schemeClr val="accent1"/>
                </a:solidFill>
              </a:rPr>
              <a:t>).</a:t>
            </a:r>
          </a:p>
          <a:p>
            <a:pPr lvl="3"/>
            <a:r>
              <a:rPr lang="en-US" altLang="zh-CN" sz="1400" b="1" dirty="0">
                <a:solidFill>
                  <a:schemeClr val="accent1"/>
                </a:solidFill>
              </a:rPr>
              <a:t>Trap vector table : x0000 to x00FF</a:t>
            </a:r>
          </a:p>
          <a:p>
            <a:pPr lvl="3"/>
            <a:r>
              <a:rPr lang="en-US" altLang="zh-CN" sz="1400" b="1" dirty="0">
                <a:solidFill>
                  <a:schemeClr val="accent1"/>
                </a:solidFill>
              </a:rPr>
              <a:t>Interrupt vector table:  x0100 to x01FF</a:t>
            </a:r>
          </a:p>
          <a:p>
            <a:pPr lvl="2"/>
            <a:r>
              <a:rPr lang="en-US" altLang="zh-CN" sz="1800" dirty="0"/>
              <a:t>The PSR is loaded as follows:</a:t>
            </a:r>
          </a:p>
          <a:p>
            <a:pPr lvl="3"/>
            <a:r>
              <a:rPr lang="en-US" altLang="zh-CN" sz="1400" b="1" dirty="0"/>
              <a:t>Since no instructions in the service routine have yet executed, </a:t>
            </a:r>
            <a:r>
              <a:rPr lang="en-US" altLang="zh-CN" sz="1400" b="1" dirty="0">
                <a:solidFill>
                  <a:srgbClr val="0070C0"/>
                </a:solidFill>
              </a:rPr>
              <a:t>PSR[2:0] </a:t>
            </a:r>
            <a:r>
              <a:rPr lang="en-US" altLang="zh-CN" sz="1400" b="1" dirty="0"/>
              <a:t>contains no meaningful information. We arbitrarily load it initially with </a:t>
            </a:r>
            <a:r>
              <a:rPr lang="en-US" altLang="zh-CN" sz="1400" b="1" dirty="0">
                <a:solidFill>
                  <a:srgbClr val="0070C0"/>
                </a:solidFill>
              </a:rPr>
              <a:t>010</a:t>
            </a:r>
            <a:r>
              <a:rPr lang="en-US" altLang="zh-CN" sz="1400" b="1" dirty="0"/>
              <a:t>. </a:t>
            </a:r>
          </a:p>
          <a:p>
            <a:pPr lvl="3"/>
            <a:r>
              <a:rPr lang="en-US" altLang="zh-CN" sz="1400" b="1" dirty="0"/>
              <a:t>Since </a:t>
            </a:r>
            <a:r>
              <a:rPr lang="en-US" altLang="zh-CN" sz="1400" b="1" dirty="0">
                <a:solidFill>
                  <a:schemeClr val="accent1"/>
                </a:solidFill>
              </a:rPr>
              <a:t>the interrupt service routine runs in </a:t>
            </a:r>
            <a:r>
              <a:rPr lang="en-US" altLang="zh-CN" sz="1400" b="1" dirty="0">
                <a:solidFill>
                  <a:srgbClr val="0070C0"/>
                </a:solidFill>
              </a:rPr>
              <a:t>privileged</a:t>
            </a:r>
            <a:r>
              <a:rPr lang="en-US" altLang="zh-CN" sz="1400" b="1" dirty="0">
                <a:solidFill>
                  <a:schemeClr val="accent1"/>
                </a:solidFill>
              </a:rPr>
              <a:t> mode</a:t>
            </a:r>
            <a:r>
              <a:rPr lang="en-US" altLang="zh-CN" sz="1400" b="1" dirty="0"/>
              <a:t>, </a:t>
            </a:r>
            <a:r>
              <a:rPr lang="en-US" altLang="zh-CN" sz="1400" b="1" dirty="0">
                <a:solidFill>
                  <a:srgbClr val="0070C0"/>
                </a:solidFill>
              </a:rPr>
              <a:t>PSR[15]</a:t>
            </a:r>
            <a:r>
              <a:rPr lang="en-US" altLang="zh-CN" sz="1400" b="1" dirty="0"/>
              <a:t> is set to </a:t>
            </a:r>
            <a:r>
              <a:rPr lang="en-US" altLang="zh-CN" sz="1400" b="1" dirty="0">
                <a:solidFill>
                  <a:schemeClr val="accent1"/>
                </a:solidFill>
              </a:rPr>
              <a:t>0</a:t>
            </a:r>
            <a:r>
              <a:rPr lang="en-US" altLang="zh-CN" sz="1400" b="1" dirty="0"/>
              <a:t>. </a:t>
            </a:r>
          </a:p>
          <a:p>
            <a:pPr lvl="3"/>
            <a:r>
              <a:rPr lang="en-US" altLang="zh-CN" sz="1400" b="1" dirty="0"/>
              <a:t>PSR[10:8] is set to the </a:t>
            </a:r>
            <a:r>
              <a:rPr lang="en-US" altLang="zh-CN" sz="1400" b="1" dirty="0">
                <a:solidFill>
                  <a:schemeClr val="accent1"/>
                </a:solidFill>
              </a:rPr>
              <a:t>priority level associated with the </a:t>
            </a:r>
            <a:r>
              <a:rPr lang="en-US" altLang="zh-CN" sz="1400" b="1" dirty="0">
                <a:solidFill>
                  <a:srgbClr val="0070C0"/>
                </a:solidFill>
              </a:rPr>
              <a:t>interrupt request</a:t>
            </a:r>
            <a:r>
              <a:rPr lang="en-US" altLang="zh-CN" sz="1400" b="1" dirty="0"/>
              <a:t>.</a:t>
            </a:r>
          </a:p>
          <a:p>
            <a:pPr marL="914400" lvl="2" indent="0"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98FF033-CD44-42BD-88AC-245606C0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66" y="4365104"/>
            <a:ext cx="3300834" cy="6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484B9-7178-4E90-BA9B-3ED672CB02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EB884-8A93-404E-A6A6-6D5DFFCED1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II: Handling the Interrupt Request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Stage2: </a:t>
            </a:r>
            <a:r>
              <a:rPr lang="en-US" altLang="zh-CN" dirty="0">
                <a:ea typeface="宋体" panose="02010600030101010101" pitchFamily="2" charset="-122"/>
              </a:rPr>
              <a:t>Service the Interrupt </a:t>
            </a:r>
          </a:p>
          <a:p>
            <a:pPr lvl="1"/>
            <a:r>
              <a:rPr lang="en-US" dirty="0">
                <a:ea typeface="宋体" panose="02010600030101010101" pitchFamily="2" charset="-122"/>
              </a:rPr>
              <a:t>The PC contains the starting address of the interrupt service routine</a:t>
            </a:r>
          </a:p>
          <a:p>
            <a:pPr lvl="1"/>
            <a:r>
              <a:rPr lang="en-US" dirty="0">
                <a:ea typeface="宋体" panose="02010600030101010101" pitchFamily="2" charset="-122"/>
              </a:rPr>
              <a:t>The service routine will execute, and the requirements of the I/O device will be serviced.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484B9-7178-4E90-BA9B-3ED672CB02C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EB884-8A93-404E-A6A6-6D5DFFCED16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II: Handling the Interrupt Request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Stage3: </a:t>
            </a:r>
            <a:r>
              <a:rPr lang="en-US" altLang="zh-CN" dirty="0">
                <a:ea typeface="宋体" panose="02010600030101010101" pitchFamily="2" charset="-122"/>
              </a:rPr>
              <a:t>Return from the Interrupt</a:t>
            </a:r>
          </a:p>
          <a:p>
            <a:pPr lvl="1"/>
            <a:r>
              <a:rPr lang="en-US" dirty="0">
                <a:ea typeface="宋体" panose="02010600030101010101" pitchFamily="2" charset="-122"/>
              </a:rPr>
              <a:t>The </a:t>
            </a:r>
            <a:r>
              <a:rPr lang="en-US" dirty="0">
                <a:solidFill>
                  <a:schemeClr val="accent1"/>
                </a:solidFill>
                <a:ea typeface="宋体" panose="02010600030101010101" pitchFamily="2" charset="-122"/>
              </a:rPr>
              <a:t>last instruction </a:t>
            </a:r>
            <a:r>
              <a:rPr lang="en-US" dirty="0">
                <a:ea typeface="宋体" panose="02010600030101010101" pitchFamily="2" charset="-122"/>
              </a:rPr>
              <a:t>in every interrupt service routine is </a:t>
            </a:r>
            <a:r>
              <a:rPr lang="en-US" dirty="0">
                <a:solidFill>
                  <a:schemeClr val="accent1"/>
                </a:solidFill>
                <a:ea typeface="宋体" panose="02010600030101010101" pitchFamily="2" charset="-122"/>
              </a:rPr>
              <a:t>RTI</a:t>
            </a:r>
            <a:r>
              <a:rPr lang="en-US" dirty="0">
                <a:ea typeface="宋体" panose="02010600030101010101" pitchFamily="2" charset="-122"/>
              </a:rPr>
              <a:t>, return from trap or interrupt.</a:t>
            </a:r>
          </a:p>
          <a:p>
            <a:pPr lvl="2"/>
            <a:r>
              <a:rPr lang="en-US" altLang="zh-CN" sz="2200" dirty="0"/>
              <a:t>RTI pops the </a:t>
            </a:r>
            <a:r>
              <a:rPr lang="en-US" altLang="zh-CN" sz="2200" dirty="0">
                <a:solidFill>
                  <a:schemeClr val="accent1"/>
                </a:solidFill>
              </a:rPr>
              <a:t>PC</a:t>
            </a:r>
            <a:r>
              <a:rPr lang="en-US" altLang="zh-CN" sz="2200" dirty="0"/>
              <a:t> and the </a:t>
            </a:r>
            <a:r>
              <a:rPr lang="en-US" altLang="zh-CN" sz="2200" dirty="0">
                <a:solidFill>
                  <a:schemeClr val="accent1"/>
                </a:solidFill>
              </a:rPr>
              <a:t>PSR</a:t>
            </a:r>
            <a:r>
              <a:rPr lang="en-US" altLang="zh-CN" sz="2200" dirty="0"/>
              <a:t> from the supervisor stack and restoring them to their rightful places in the processor.</a:t>
            </a:r>
          </a:p>
          <a:p>
            <a:pPr lvl="2"/>
            <a:r>
              <a:rPr lang="en-US" altLang="zh-CN" sz="2200" dirty="0"/>
              <a:t>If the privilege level of the interrupted program is </a:t>
            </a:r>
            <a:r>
              <a:rPr lang="en-US" altLang="zh-CN" sz="2200" dirty="0">
                <a:solidFill>
                  <a:schemeClr val="accent1"/>
                </a:solidFill>
              </a:rPr>
              <a:t>unprivileged</a:t>
            </a:r>
            <a:r>
              <a:rPr lang="en-US" altLang="zh-CN" sz="2200" dirty="0"/>
              <a:t>, </a:t>
            </a:r>
            <a:r>
              <a:rPr lang="en-US" altLang="zh-CN" sz="2200" dirty="0">
                <a:solidFill>
                  <a:schemeClr val="accent1"/>
                </a:solidFill>
              </a:rPr>
              <a:t>the stack pointers must be adjusted</a:t>
            </a:r>
            <a:r>
              <a:rPr lang="en-US" altLang="zh-CN" sz="2200" dirty="0"/>
              <a:t>, that is, the Supervisor Stack Pointer saved, and the User Stack Pointer loaded into R6.</a:t>
            </a:r>
          </a:p>
          <a:p>
            <a:pPr lvl="2"/>
            <a:r>
              <a:rPr lang="en-US" altLang="zh-CN" sz="2200" dirty="0"/>
              <a:t>The PC is restored to the </a:t>
            </a:r>
            <a:r>
              <a:rPr lang="en-US" altLang="zh-CN" sz="2200" dirty="0">
                <a:solidFill>
                  <a:schemeClr val="accent1"/>
                </a:solidFill>
              </a:rPr>
              <a:t>address of the instruction </a:t>
            </a:r>
            <a:r>
              <a:rPr lang="en-US" altLang="zh-CN" sz="2200" dirty="0"/>
              <a:t>that would have been executed next if the program had not been interrupted.</a:t>
            </a:r>
          </a:p>
        </p:txBody>
      </p:sp>
    </p:spTree>
    <p:extLst>
      <p:ext uri="{BB962C8B-B14F-4D97-AF65-F5344CB8AC3E}">
        <p14:creationId xmlns:p14="http://schemas.microsoft.com/office/powerpoint/2010/main" val="18204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65300-1C72-4121-A891-C04EF4ACC03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D00B-54FE-4014-9AD1-275676A1A6F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Interrupt-Driven I/O?</a:t>
            </a:r>
            <a:endParaRPr lang="zh-CN" altLang="en-US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981075"/>
            <a:ext cx="883920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n+4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7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(1)</a:t>
            </a:r>
            <a:endParaRPr lang="zh-CN" altLang="en-US" b="0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86F3599-AC7E-47BF-B436-E4CEC788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Suppose program A is executing when I/O device B, having a PL higher than that of A, requests service.</a:t>
            </a:r>
          </a:p>
          <a:p>
            <a:r>
              <a:rPr lang="en-US" sz="2000" dirty="0"/>
              <a:t> During the execution of the service routine for I/O device B, a still more urgent device C requests service</a:t>
            </a:r>
          </a:p>
        </p:txBody>
      </p:sp>
      <p:sp>
        <p:nvSpPr>
          <p:cNvPr id="46082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08B51B-5BC5-404F-92CF-7DA6A2F0346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5D56E-2F36-4D03-9914-2EBFC280122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81132E-4DCC-4696-8F84-9385CECD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02112"/>
            <a:ext cx="6011401" cy="38606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69C329B-3163-4994-85B2-363BC1E72454}"/>
              </a:ext>
            </a:extLst>
          </p:cNvPr>
          <p:cNvSpPr/>
          <p:nvPr/>
        </p:nvSpPr>
        <p:spPr>
          <a:xfrm>
            <a:off x="3707904" y="2708920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>
                <a:highlight>
                  <a:srgbClr val="FFFF00"/>
                </a:highlight>
                <a:latin typeface="STIXGeneral-Regular"/>
              </a:rPr>
              <a:t>interrupt vector xF1: extended to x1F1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43142F-CEDD-4DC7-B326-CCF955E879D5}"/>
              </a:ext>
            </a:extLst>
          </p:cNvPr>
          <p:cNvSpPr/>
          <p:nvPr/>
        </p:nvSpPr>
        <p:spPr>
          <a:xfrm>
            <a:off x="5287592" y="3152864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>
                <a:highlight>
                  <a:srgbClr val="FFFF00"/>
                </a:highlight>
                <a:latin typeface="STIXGeneral-Regular"/>
              </a:rPr>
              <a:t>interrupt vector xF2</a:t>
            </a:r>
            <a:r>
              <a:rPr lang="en-US" altLang="zh-CN" baseline="0" dirty="0">
                <a:highlight>
                  <a:srgbClr val="FFFF00"/>
                </a:highlight>
                <a:latin typeface="STIXGeneral-Regular"/>
              </a:rPr>
              <a:t> : extended to x1F2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064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C7F3-CF69-43C2-BDC3-3A7F05E43FC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72EBC-1D98-40C1-868B-6CD1F0A700E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(2)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BA51EE0-2C6F-4C9F-B35F-78F6FC85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0" y="1052736"/>
            <a:ext cx="2089800" cy="292293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557F3F6-8D64-4F82-80D2-1E67B016E7DF}"/>
              </a:ext>
            </a:extLst>
          </p:cNvPr>
          <p:cNvSpPr/>
          <p:nvPr/>
        </p:nvSpPr>
        <p:spPr>
          <a:xfrm>
            <a:off x="432324" y="3975670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>
                <a:latin typeface="STIXGeneral-Regular"/>
              </a:rPr>
              <a:t>1,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supervisor stack </a:t>
            </a:r>
            <a:r>
              <a:rPr lang="en-US" baseline="0" dirty="0">
                <a:latin typeface="STIXGeneral-Regular"/>
              </a:rPr>
              <a:t>and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PC</a:t>
            </a:r>
            <a:r>
              <a:rPr lang="en-US" baseline="0" dirty="0">
                <a:latin typeface="STIXGeneral-Regular"/>
              </a:rPr>
              <a:t> before program A fetches the instruction at x3006.</a:t>
            </a:r>
          </a:p>
          <a:p>
            <a:r>
              <a:rPr lang="en-US" baseline="0" dirty="0">
                <a:latin typeface="STIXGeneral-Regular"/>
              </a:rPr>
              <a:t>2, R6 is pointing to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current contents of the user stack,</a:t>
            </a:r>
            <a:r>
              <a:rPr lang="en-US" baseline="0" dirty="0">
                <a:latin typeface="STIXGeneral-Regular"/>
              </a:rPr>
              <a:t> which are not shown!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4D8FB6-711B-43B8-BE48-C81DD7E6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400" y="989941"/>
            <a:ext cx="1857600" cy="28324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11341B6-5DFE-42A5-9C32-80FABDECC2EF}"/>
              </a:ext>
            </a:extLst>
          </p:cNvPr>
          <p:cNvSpPr/>
          <p:nvPr/>
        </p:nvSpPr>
        <p:spPr>
          <a:xfrm>
            <a:off x="3851920" y="3988940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>
                <a:latin typeface="STIXGeneral-Regular"/>
              </a:rPr>
              <a:t>3, The INT signal (caused by an interrupt from device B) is detected at the end of execution of the instruction in x3006.</a:t>
            </a:r>
          </a:p>
          <a:p>
            <a:r>
              <a:rPr lang="en-US" baseline="0" dirty="0">
                <a:latin typeface="STIXGeneral-Regular"/>
              </a:rPr>
              <a:t>4, R6 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latin typeface="STIXGeneral-Regular"/>
                <a:sym typeface="Wingdings" panose="05000000000000000000" pitchFamily="2" charset="2"/>
              </a:rPr>
              <a:t>Saved_USP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; </a:t>
            </a:r>
            <a:r>
              <a:rPr lang="en-US" baseline="0" dirty="0" err="1">
                <a:latin typeface="STIXGeneral-Regular"/>
                <a:sym typeface="Wingdings" panose="05000000000000000000" pitchFamily="2" charset="2"/>
              </a:rPr>
              <a:t>Save_SSP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  R6</a:t>
            </a:r>
          </a:p>
          <a:p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5,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  <a:sym typeface="Wingdings" panose="05000000000000000000" pitchFamily="2" charset="2"/>
              </a:rPr>
              <a:t>PSR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 of program A  system stack</a:t>
            </a:r>
          </a:p>
          <a:p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6,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  <a:sym typeface="Wingdings" panose="05000000000000000000" pitchFamily="2" charset="2"/>
              </a:rPr>
              <a:t>PC+1 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system stack</a:t>
            </a:r>
          </a:p>
          <a:p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7, The interrupt vector associated with device B is expanded to 16 bits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  <a:sym typeface="Wingdings" panose="05000000000000000000" pitchFamily="2" charset="2"/>
              </a:rPr>
              <a:t>x01F1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, and the contents of x01F1 (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  <a:sym typeface="Wingdings" panose="05000000000000000000" pitchFamily="2" charset="2"/>
              </a:rPr>
              <a:t>x6200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) is loaded into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  <a:sym typeface="Wingdings" panose="05000000000000000000" pitchFamily="2" charset="2"/>
              </a:rPr>
              <a:t>PC</a:t>
            </a:r>
            <a:r>
              <a:rPr lang="en-US" baseline="0" dirty="0">
                <a:latin typeface="STIXGeneral-Regular"/>
                <a:sym typeface="Wingdings" panose="05000000000000000000" pitchFamily="2" charset="2"/>
              </a:rPr>
              <a:t>.</a:t>
            </a:r>
            <a:endParaRPr lang="en-US" baseline="0" dirty="0">
              <a:latin typeface="STIXGeneral-Regular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B179D5-FB61-40D9-8845-E641E4C31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15" y="1099582"/>
            <a:ext cx="2842300" cy="1825362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79EBC9-6BB0-4BEE-AE86-B4A128915CDF}"/>
              </a:ext>
            </a:extLst>
          </p:cNvPr>
          <p:cNvCxnSpPr/>
          <p:nvPr/>
        </p:nvCxnSpPr>
        <p:spPr bwMode="auto">
          <a:xfrm>
            <a:off x="3491880" y="1196752"/>
            <a:ext cx="0" cy="52565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881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C7F3-CF69-43C2-BDC3-3A7F05E43FC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72EBC-1D98-40C1-868B-6CD1F0A700E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(3)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57F3F6-8D64-4F82-80D2-1E67B016E7DF}"/>
              </a:ext>
            </a:extLst>
          </p:cNvPr>
          <p:cNvSpPr/>
          <p:nvPr/>
        </p:nvSpPr>
        <p:spPr>
          <a:xfrm>
            <a:off x="432324" y="3975670"/>
            <a:ext cx="73080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>
                <a:latin typeface="STIXGeneral-Regular"/>
              </a:rPr>
              <a:t>8, The service routine for device B executes until a higher priority interrupt</a:t>
            </a:r>
          </a:p>
          <a:p>
            <a:r>
              <a:rPr lang="en-US" baseline="0" dirty="0">
                <a:latin typeface="STIXGeneral-Regular"/>
              </a:rPr>
              <a:t>is detected at the end of execution of the instruction at x6202. </a:t>
            </a:r>
          </a:p>
          <a:p>
            <a:r>
              <a:rPr lang="en-US" baseline="0" dirty="0">
                <a:latin typeface="STIXGeneral-Regular"/>
              </a:rPr>
              <a:t>9,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PSR</a:t>
            </a:r>
            <a:r>
              <a:rPr lang="en-US" baseline="0" dirty="0">
                <a:latin typeface="STIXGeneral-Regular"/>
              </a:rPr>
              <a:t> of the service routine for B, which includes the condition codes produced by the AND instruction at x6202, and the address x6203 (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PC +1</a:t>
            </a:r>
            <a:r>
              <a:rPr lang="en-US" baseline="0" dirty="0">
                <a:latin typeface="STIXGeneral-Regular"/>
              </a:rPr>
              <a:t>) are pushed on the stack. </a:t>
            </a:r>
          </a:p>
          <a:p>
            <a:r>
              <a:rPr lang="en-US" baseline="0" dirty="0">
                <a:latin typeface="STIXGeneral-Regular"/>
              </a:rPr>
              <a:t>10, The interrupt vector associated with device C is expanded to 16 bits (x01F2), and the contents of x01F2 (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x6300</a:t>
            </a:r>
            <a:r>
              <a:rPr lang="en-US" baseline="0" dirty="0">
                <a:latin typeface="STIXGeneral-Regular"/>
              </a:rPr>
              <a:t>) is loaded into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PC</a:t>
            </a:r>
            <a:r>
              <a:rPr lang="en-US" baseline="0" dirty="0">
                <a:latin typeface="STIXGeneral-Regular"/>
              </a:rPr>
              <a:t>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4D8FB6-711B-43B8-BE48-C81DD7E6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8" y="1143270"/>
            <a:ext cx="1857600" cy="2832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47D002-7318-4288-A76A-F9175BA4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168" y="1123870"/>
            <a:ext cx="1960800" cy="28712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62FCA8-3CAF-4EB0-95D4-9F040B2C7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9" y="1099582"/>
            <a:ext cx="4343406" cy="27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EFEB9AF-0D1F-47BE-97B5-BED6FE36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1099582"/>
            <a:ext cx="4343406" cy="2789392"/>
          </a:xfrm>
          <a:prstGeom prst="rect">
            <a:avLst/>
          </a:prstGeom>
        </p:spPr>
      </p:pic>
      <p:sp>
        <p:nvSpPr>
          <p:cNvPr id="471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C7F3-CF69-43C2-BDC3-3A7F05E43FC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72EBC-1D98-40C1-868B-6CD1F0A700E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(4)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57F3F6-8D64-4F82-80D2-1E67B016E7DF}"/>
              </a:ext>
            </a:extLst>
          </p:cNvPr>
          <p:cNvSpPr/>
          <p:nvPr/>
        </p:nvSpPr>
        <p:spPr>
          <a:xfrm>
            <a:off x="432324" y="3975670"/>
            <a:ext cx="7308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>
                <a:latin typeface="STIXGeneral-Regular"/>
              </a:rPr>
              <a:t>11, Assume the interrupt service routine for device C executes to completion, finishing with the RTI instruction in x6315. </a:t>
            </a:r>
          </a:p>
          <a:p>
            <a:r>
              <a:rPr lang="en-US" baseline="0" dirty="0">
                <a:latin typeface="STIXGeneral-Regular"/>
              </a:rPr>
              <a:t>12, The supervisor stack is popped twice, restoring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PC</a:t>
            </a:r>
            <a:r>
              <a:rPr lang="en-US" baseline="0" dirty="0">
                <a:latin typeface="STIXGeneral-Regular"/>
              </a:rPr>
              <a:t> to x6203 and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PSR</a:t>
            </a:r>
            <a:r>
              <a:rPr lang="en-US" baseline="0" dirty="0">
                <a:latin typeface="STIXGeneral-Regular"/>
              </a:rPr>
              <a:t> of the service routine for device B, including the condition codes produced by the AND instruction in x6202.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47D002-7318-4288-A76A-F9175BA4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37059"/>
            <a:ext cx="1960800" cy="28712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CF0C9D2-1363-42A3-91C2-33B0E020F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290" y="1049290"/>
            <a:ext cx="1935000" cy="2825934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301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238D248-57F7-4258-9928-A2F9E9D7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53" y="1094143"/>
            <a:ext cx="4343406" cy="2789392"/>
          </a:xfrm>
          <a:prstGeom prst="rect">
            <a:avLst/>
          </a:prstGeom>
        </p:spPr>
      </p:pic>
      <p:sp>
        <p:nvSpPr>
          <p:cNvPr id="471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C7F3-CF69-43C2-BDC3-3A7F05E43FC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72EBC-1D98-40C1-868B-6CD1F0A700E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 (5)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57F3F6-8D64-4F82-80D2-1E67B016E7DF}"/>
              </a:ext>
            </a:extLst>
          </p:cNvPr>
          <p:cNvSpPr/>
          <p:nvPr/>
        </p:nvSpPr>
        <p:spPr>
          <a:xfrm>
            <a:off x="432324" y="3975670"/>
            <a:ext cx="7308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0" dirty="0">
                <a:latin typeface="STIXGeneral-Regular"/>
              </a:rPr>
              <a:t>13, The interrupt service routine for device B resumes execution at x6203 and runs to completion, finishing with the RTI instruction in x6210. </a:t>
            </a:r>
          </a:p>
          <a:p>
            <a:r>
              <a:rPr lang="en-US" baseline="0" dirty="0">
                <a:latin typeface="STIXGeneral-Regular"/>
              </a:rPr>
              <a:t>14, The supervisor stack is popped twice, restoring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PC</a:t>
            </a:r>
            <a:r>
              <a:rPr lang="en-US" baseline="0" dirty="0">
                <a:latin typeface="STIXGeneral-Regular"/>
              </a:rPr>
              <a:t> to x3007 and the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PSR</a:t>
            </a:r>
            <a:r>
              <a:rPr lang="en-US" baseline="0" dirty="0">
                <a:latin typeface="STIXGeneral-Regular"/>
              </a:rPr>
              <a:t> of program A, including the condition codes produced by the ADD instruction in x3006. </a:t>
            </a:r>
          </a:p>
          <a:p>
            <a:r>
              <a:rPr lang="en-US" baseline="0" dirty="0">
                <a:latin typeface="STIXGeneral-Regular"/>
              </a:rPr>
              <a:t>15, Finally, since program A is in User mode, the contents of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R6</a:t>
            </a:r>
            <a:r>
              <a:rPr lang="en-US" baseline="0" dirty="0">
                <a:latin typeface="STIXGeneral-Regular"/>
              </a:rPr>
              <a:t> is stored in </a:t>
            </a:r>
            <a:r>
              <a:rPr lang="en-US" baseline="0" dirty="0" err="1">
                <a:solidFill>
                  <a:schemeClr val="accent1"/>
                </a:solidFill>
                <a:latin typeface="STIXGeneral-Regular"/>
              </a:rPr>
              <a:t>Saved_SSP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 </a:t>
            </a:r>
            <a:r>
              <a:rPr lang="en-US" baseline="0" dirty="0">
                <a:latin typeface="STIXGeneral-Regular"/>
              </a:rPr>
              <a:t>and </a:t>
            </a:r>
            <a:r>
              <a:rPr lang="en-US" baseline="0" dirty="0">
                <a:solidFill>
                  <a:schemeClr val="accent1"/>
                </a:solidFill>
                <a:latin typeface="STIXGeneral-Regular"/>
              </a:rPr>
              <a:t>R6</a:t>
            </a:r>
            <a:r>
              <a:rPr lang="en-US" baseline="0" dirty="0">
                <a:latin typeface="STIXGeneral-Regular"/>
              </a:rPr>
              <a:t> is loaded with the contents of </a:t>
            </a:r>
            <a:r>
              <a:rPr lang="en-US" baseline="0" dirty="0" err="1">
                <a:solidFill>
                  <a:schemeClr val="accent1"/>
                </a:solidFill>
                <a:latin typeface="STIXGeneral-Regular"/>
              </a:rPr>
              <a:t>Saved_USP</a:t>
            </a:r>
            <a:r>
              <a:rPr lang="en-US" baseline="0" dirty="0">
                <a:latin typeface="STIXGeneral-Regular"/>
              </a:rPr>
              <a:t>.</a:t>
            </a:r>
          </a:p>
          <a:p>
            <a:r>
              <a:rPr lang="en-US" baseline="0" dirty="0">
                <a:latin typeface="STIXGeneral-Regular"/>
              </a:rPr>
              <a:t>16, Program A resumes execution with the instruction at x3007.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F0C9D2-1363-42A3-91C2-33B0E020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" y="1057601"/>
            <a:ext cx="1935000" cy="28259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41B93B-D20E-46DA-8975-63A88B0D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089944"/>
            <a:ext cx="2425200" cy="2761267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328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Interrupts deal with more than I/O devices.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496E27A-98B4-44F2-96D9-0A5BE5EF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</a:t>
            </a:r>
            <a:r>
              <a:rPr lang="en-US" dirty="0">
                <a:solidFill>
                  <a:schemeClr val="accent1"/>
                </a:solidFill>
              </a:rPr>
              <a:t> event </a:t>
            </a:r>
            <a:r>
              <a:rPr lang="en-US" dirty="0"/>
              <a:t>that has a higher priority and is external to the program that is running can interrupt the computer. </a:t>
            </a:r>
          </a:p>
          <a:p>
            <a:pPr lvl="1"/>
            <a:r>
              <a:rPr lang="en-US" dirty="0"/>
              <a:t>It does so by supplying its </a:t>
            </a:r>
            <a:r>
              <a:rPr lang="en-US" dirty="0">
                <a:solidFill>
                  <a:schemeClr val="accent1"/>
                </a:solidFill>
              </a:rPr>
              <a:t>INT</a:t>
            </a:r>
            <a:r>
              <a:rPr lang="en-US" dirty="0"/>
              <a:t> signal, its </a:t>
            </a:r>
            <a:r>
              <a:rPr lang="en-US" dirty="0">
                <a:solidFill>
                  <a:schemeClr val="accent1"/>
                </a:solidFill>
              </a:rPr>
              <a:t>INTV</a:t>
            </a:r>
            <a:r>
              <a:rPr lang="en-US" dirty="0"/>
              <a:t> vector, and its </a:t>
            </a:r>
            <a:r>
              <a:rPr lang="en-US" dirty="0">
                <a:solidFill>
                  <a:schemeClr val="accent1"/>
                </a:solidFill>
              </a:rPr>
              <a:t>priority level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If it is the highest priority event that wishes to interrupt the computer, it does so </a:t>
            </a:r>
            <a:r>
              <a:rPr lang="en-US" dirty="0">
                <a:solidFill>
                  <a:schemeClr val="accent1"/>
                </a:solidFill>
              </a:rPr>
              <a:t>in the same way that I/O devices do </a:t>
            </a:r>
            <a:r>
              <a:rPr lang="en-US" dirty="0"/>
              <a:t>as described above.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timer interrupt interrupts</a:t>
            </a:r>
            <a:r>
              <a:rPr lang="en-US" dirty="0"/>
              <a:t> the program that is running in order to note the passage of a unit of time.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machine check interrupt </a:t>
            </a:r>
            <a:r>
              <a:rPr lang="en-US" dirty="0"/>
              <a:t>calls attention to the fact that some part of the computer system is not functioning properly.</a:t>
            </a:r>
          </a:p>
          <a:p>
            <a:pPr lvl="1"/>
            <a:r>
              <a:rPr lang="en-US" altLang="zh-CN" dirty="0"/>
              <a:t>……</a:t>
            </a:r>
            <a:endParaRPr lang="en-US" dirty="0"/>
          </a:p>
        </p:txBody>
      </p:sp>
      <p:sp>
        <p:nvSpPr>
          <p:cNvPr id="47106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C7F3-CF69-43C2-BDC3-3A7F05E43FC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72EBC-1D98-40C1-868B-6CD1F0A700E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4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367E2-6728-458D-A9A5-7F28E8D5540C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0D971D-092E-447A-96A2-EFC5AA37EDE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Polling Revisited</a:t>
            </a:r>
            <a:endParaRPr lang="zh-CN" altLang="en-US" b="0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CC0000"/>
                </a:solidFill>
              </a:rPr>
              <a:t>Interrupt Mask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When set, a processor can ignore INT signal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How to implement interrupt mask in LC3?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09 		LDI R1, PSR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0A 		</a:t>
            </a:r>
            <a:r>
              <a:rPr lang="en-US" altLang="zh-CN" sz="1600" dirty="0">
                <a:highlight>
                  <a:srgbClr val="FFFF00"/>
                </a:highlight>
              </a:rPr>
              <a:t>LD R2,INTMASK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0B 		</a:t>
            </a:r>
            <a:r>
              <a:rPr lang="en-US" altLang="zh-CN" sz="1600" dirty="0">
                <a:highlight>
                  <a:srgbClr val="FFFF00"/>
                </a:highlight>
              </a:rPr>
              <a:t>AND R2,R1,R2 </a:t>
            </a:r>
            <a:r>
              <a:rPr lang="en-US" altLang="zh-CN" sz="1600" dirty="0">
                <a:solidFill>
                  <a:srgbClr val="0070C0"/>
                </a:solidFill>
              </a:rPr>
              <a:t>; R1=original PSR, R2=PSR with interrupts disabled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0C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0D POLL 	STI R1,PSR </a:t>
            </a:r>
            <a:r>
              <a:rPr lang="en-US" altLang="zh-CN" sz="1600" dirty="0">
                <a:solidFill>
                  <a:srgbClr val="0070C0"/>
                </a:solidFill>
              </a:rPr>
              <a:t>; enable interrupts (if they were enabled to begin)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0E 		</a:t>
            </a:r>
            <a:r>
              <a:rPr lang="en-US" altLang="zh-CN" sz="1600" dirty="0">
                <a:highlight>
                  <a:srgbClr val="FFFF00"/>
                </a:highlight>
              </a:rPr>
              <a:t>STI R2,PSR </a:t>
            </a:r>
            <a:r>
              <a:rPr lang="en-US" altLang="zh-CN" sz="1600" dirty="0">
                <a:solidFill>
                  <a:srgbClr val="0070C0"/>
                </a:solidFill>
              </a:rPr>
              <a:t>; disable interrupts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0F 		LDI R3,DSR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10 		</a:t>
            </a:r>
            <a:r>
              <a:rPr lang="en-US" altLang="zh-CN" sz="1600" dirty="0" err="1"/>
              <a:t>BRzp</a:t>
            </a:r>
            <a:r>
              <a:rPr lang="en-US" altLang="zh-CN" sz="1600" dirty="0"/>
              <a:t> POLL </a:t>
            </a:r>
            <a:r>
              <a:rPr lang="en-US" altLang="zh-CN" sz="1600" dirty="0">
                <a:solidFill>
                  <a:srgbClr val="0070C0"/>
                </a:solidFill>
              </a:rPr>
              <a:t>; Poll the DSR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11 		STI R0,DDR </a:t>
            </a:r>
            <a:r>
              <a:rPr lang="en-US" altLang="zh-CN" sz="1600" dirty="0">
                <a:solidFill>
                  <a:srgbClr val="0070C0"/>
                </a:solidFill>
              </a:rPr>
              <a:t>; Store the character into the DDR</a:t>
            </a:r>
          </a:p>
          <a:p>
            <a:pPr marL="800100" lvl="1" indent="-342900">
              <a:lnSpc>
                <a:spcPct val="90000"/>
              </a:lnSpc>
              <a:buAutoNum type="arabicPlain" startAt="12"/>
            </a:pPr>
            <a:r>
              <a:rPr lang="en-US" altLang="zh-CN" sz="1600" dirty="0"/>
              <a:t>		STI R1,PSR </a:t>
            </a:r>
            <a:r>
              <a:rPr lang="en-US" altLang="zh-CN" sz="1600" dirty="0">
                <a:solidFill>
                  <a:srgbClr val="0070C0"/>
                </a:solidFill>
              </a:rPr>
              <a:t>; Restore original PSR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>
                <a:highlight>
                  <a:srgbClr val="FFFF00"/>
                </a:highlight>
              </a:rPr>
              <a:t>1D INTMASK 	.FILL </a:t>
            </a:r>
            <a:r>
              <a:rPr lang="en-US" altLang="zh-CN" sz="1600" dirty="0" err="1">
                <a:highlight>
                  <a:srgbClr val="FFFF00"/>
                </a:highlight>
              </a:rPr>
              <a:t>xBFFF</a:t>
            </a:r>
            <a:r>
              <a:rPr lang="en-US" altLang="zh-CN" sz="1600" dirty="0">
                <a:highlight>
                  <a:srgbClr val="FFFF00"/>
                </a:highlight>
              </a:rPr>
              <a:t> ; </a:t>
            </a:r>
            <a:r>
              <a:rPr lang="en-US" altLang="zh-CN" sz="1600" dirty="0">
                <a:solidFill>
                  <a:srgbClr val="0070C0"/>
                </a:solidFill>
              </a:rPr>
              <a:t>1011 1111 1111 1111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1E PSR 	.FILL </a:t>
            </a:r>
            <a:r>
              <a:rPr lang="en-US" altLang="zh-CN" sz="1600" dirty="0" err="1"/>
              <a:t>xFFFC</a:t>
            </a:r>
            <a:endParaRPr lang="en-US" altLang="zh-CN" sz="16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1F DSR 	.FILL xFE04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CN" sz="1600" dirty="0"/>
              <a:t>20 DDR 	.FILL xFE06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CE483E4-0BBF-42CC-9DD9-1FACDF1B17B5}"/>
              </a:ext>
            </a:extLst>
          </p:cNvPr>
          <p:cNvGrpSpPr/>
          <p:nvPr/>
        </p:nvGrpSpPr>
        <p:grpSpPr>
          <a:xfrm>
            <a:off x="3348701" y="5422565"/>
            <a:ext cx="5508104" cy="908720"/>
            <a:chOff x="610667" y="4292336"/>
            <a:chExt cx="7921625" cy="1260475"/>
          </a:xfrm>
        </p:grpSpPr>
        <p:grpSp>
          <p:nvGrpSpPr>
            <p:cNvPr id="7" name="组合 37">
              <a:extLst>
                <a:ext uri="{FF2B5EF4-FFF2-40B4-BE49-F238E27FC236}">
                  <a16:creationId xmlns:a16="http://schemas.microsoft.com/office/drawing/2014/main" id="{2B6034A5-765C-4944-8C85-66484FF0F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9592" y="4292336"/>
              <a:ext cx="6911975" cy="360362"/>
              <a:chOff x="467544" y="2852936"/>
              <a:chExt cx="6912768" cy="360040"/>
            </a:xfrm>
          </p:grpSpPr>
          <p:sp>
            <p:nvSpPr>
              <p:cNvPr id="20" name="矩形 21">
                <a:extLst>
                  <a:ext uri="{FF2B5EF4-FFF2-40B4-BE49-F238E27FC236}">
                    <a16:creationId xmlns:a16="http://schemas.microsoft.com/office/drawing/2014/main" id="{9F632615-CF6C-4307-B2D3-EFD1F383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54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15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2">
                <a:extLst>
                  <a:ext uri="{FF2B5EF4-FFF2-40B4-BE49-F238E27FC236}">
                    <a16:creationId xmlns:a16="http://schemas.microsoft.com/office/drawing/2014/main" id="{78B5F69F-33C5-4FE4-85B8-65CE75B0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14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3">
                <a:extLst>
                  <a:ext uri="{FF2B5EF4-FFF2-40B4-BE49-F238E27FC236}">
                    <a16:creationId xmlns:a16="http://schemas.microsoft.com/office/drawing/2014/main" id="{E1D40D1D-553A-4FD8-8CB4-F4C057883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640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13</a:t>
                </a:r>
                <a:endPara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4">
                <a:extLst>
                  <a:ext uri="{FF2B5EF4-FFF2-40B4-BE49-F238E27FC236}">
                    <a16:creationId xmlns:a16="http://schemas.microsoft.com/office/drawing/2014/main" id="{AD8D3D46-E118-4967-BE02-447FE7B16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688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12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矩形 25">
                <a:extLst>
                  <a:ext uri="{FF2B5EF4-FFF2-40B4-BE49-F238E27FC236}">
                    <a16:creationId xmlns:a16="http://schemas.microsoft.com/office/drawing/2014/main" id="{9190C3D6-7A1C-476D-842A-101B08444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736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11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矩形 26">
                <a:extLst>
                  <a:ext uri="{FF2B5EF4-FFF2-40B4-BE49-F238E27FC236}">
                    <a16:creationId xmlns:a16="http://schemas.microsoft.com/office/drawing/2014/main" id="{6BAC5267-22E4-4181-8E88-60480D442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778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10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矩形 27">
                <a:extLst>
                  <a:ext uri="{FF2B5EF4-FFF2-40B4-BE49-F238E27FC236}">
                    <a16:creationId xmlns:a16="http://schemas.microsoft.com/office/drawing/2014/main" id="{CFF3EA41-8BA5-4CB5-88EC-74945ABA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832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9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矩形 28">
                <a:extLst>
                  <a:ext uri="{FF2B5EF4-FFF2-40B4-BE49-F238E27FC236}">
                    <a16:creationId xmlns:a16="http://schemas.microsoft.com/office/drawing/2014/main" id="{448E9060-245F-42EF-A3F6-7363FECBD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880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8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矩形 29">
                <a:extLst>
                  <a:ext uri="{FF2B5EF4-FFF2-40B4-BE49-F238E27FC236}">
                    <a16:creationId xmlns:a16="http://schemas.microsoft.com/office/drawing/2014/main" id="{92F9EE8F-3CA8-4762-9877-D8C4FC270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928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7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矩形 30">
                <a:extLst>
                  <a:ext uri="{FF2B5EF4-FFF2-40B4-BE49-F238E27FC236}">
                    <a16:creationId xmlns:a16="http://schemas.microsoft.com/office/drawing/2014/main" id="{92F2DC4D-4CC5-4653-B5E4-244D82E66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976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6</a:t>
                </a:r>
                <a:endPara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矩形 31">
                <a:extLst>
                  <a:ext uri="{FF2B5EF4-FFF2-40B4-BE49-F238E27FC236}">
                    <a16:creationId xmlns:a16="http://schemas.microsoft.com/office/drawing/2014/main" id="{9EF6AB52-EF0A-460D-BE98-6835D186C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02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5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矩形 32">
                <a:extLst>
                  <a:ext uri="{FF2B5EF4-FFF2-40B4-BE49-F238E27FC236}">
                    <a16:creationId xmlns:a16="http://schemas.microsoft.com/office/drawing/2014/main" id="{9ED73E1D-29C3-4FB1-9271-A3073912B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072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4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矩形 33">
                <a:extLst>
                  <a:ext uri="{FF2B5EF4-FFF2-40B4-BE49-F238E27FC236}">
                    <a16:creationId xmlns:a16="http://schemas.microsoft.com/office/drawing/2014/main" id="{48653154-D668-42AA-92A5-9709AB15C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2120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3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矩形 34">
                <a:extLst>
                  <a:ext uri="{FF2B5EF4-FFF2-40B4-BE49-F238E27FC236}">
                    <a16:creationId xmlns:a16="http://schemas.microsoft.com/office/drawing/2014/main" id="{C0199FC9-AE79-4837-96F6-565F1BCCA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4168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2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矩形 35">
                <a:extLst>
                  <a:ext uri="{FF2B5EF4-FFF2-40B4-BE49-F238E27FC236}">
                    <a16:creationId xmlns:a16="http://schemas.microsoft.com/office/drawing/2014/main" id="{DF1FD7E3-2BA4-4DD7-BADF-2F636E828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6216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矩形 36">
                <a:extLst>
                  <a:ext uri="{FF2B5EF4-FFF2-40B4-BE49-F238E27FC236}">
                    <a16:creationId xmlns:a16="http://schemas.microsoft.com/office/drawing/2014/main" id="{8169E2F6-2E8C-48FC-8A02-C1AF3C032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8264" y="2852936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矩形 5">
              <a:extLst>
                <a:ext uri="{FF2B5EF4-FFF2-40B4-BE49-F238E27FC236}">
                  <a16:creationId xmlns:a16="http://schemas.microsoft.com/office/drawing/2014/main" id="{B86ACCBC-665A-4A48-83F2-293EF5ECF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Pr</a:t>
              </a: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6">
              <a:extLst>
                <a:ext uri="{FF2B5EF4-FFF2-40B4-BE49-F238E27FC236}">
                  <a16:creationId xmlns:a16="http://schemas.microsoft.com/office/drawing/2014/main" id="{B2708B63-DA9A-4F68-B7EB-BA128C10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392" y="4652698"/>
              <a:ext cx="1766887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10">
              <a:extLst>
                <a:ext uri="{FF2B5EF4-FFF2-40B4-BE49-F238E27FC236}">
                  <a16:creationId xmlns:a16="http://schemas.microsoft.com/office/drawing/2014/main" id="{4E1056F1-DEDA-4BBD-9530-8396650CD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592" y="4652698"/>
              <a:ext cx="12954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PL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FDEA4861-ADB6-4D12-868E-C33111E97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579" y="4652698"/>
              <a:ext cx="21590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矩形 18">
              <a:extLst>
                <a:ext uri="{FF2B5EF4-FFF2-40B4-BE49-F238E27FC236}">
                  <a16:creationId xmlns:a16="http://schemas.microsoft.com/office/drawing/2014/main" id="{38DFD76E-1CD4-45A9-A6E4-E85C2586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167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</a:t>
              </a: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9">
              <a:extLst>
                <a:ext uri="{FF2B5EF4-FFF2-40B4-BE49-F238E27FC236}">
                  <a16:creationId xmlns:a16="http://schemas.microsoft.com/office/drawing/2014/main" id="{0C61E3F6-7FA5-4F11-861E-D966F491E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967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Z</a:t>
              </a: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20">
              <a:extLst>
                <a:ext uri="{FF2B5EF4-FFF2-40B4-BE49-F238E27FC236}">
                  <a16:creationId xmlns:a16="http://schemas.microsoft.com/office/drawing/2014/main" id="{0CACCFB9-86E2-4469-84B8-0EAA3E0B6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767" y="4652698"/>
              <a:ext cx="431800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</a:t>
              </a: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20">
              <a:extLst>
                <a:ext uri="{FF2B5EF4-FFF2-40B4-BE49-F238E27FC236}">
                  <a16:creationId xmlns:a16="http://schemas.microsoft.com/office/drawing/2014/main" id="{96FEA747-28DE-43E4-9C66-E9B3BDE22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8879" y="4652698"/>
              <a:ext cx="633413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PSR</a:t>
              </a: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8">
              <a:extLst>
                <a:ext uri="{FF2B5EF4-FFF2-40B4-BE49-F238E27FC236}">
                  <a16:creationId xmlns:a16="http://schemas.microsoft.com/office/drawing/2014/main" id="{014BC9D8-C80F-4322-85D6-0EEDBB8BA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179" y="5119423"/>
              <a:ext cx="1512888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Cond Codes</a:t>
              </a: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 18">
              <a:extLst>
                <a:ext uri="{FF2B5EF4-FFF2-40B4-BE49-F238E27FC236}">
                  <a16:creationId xmlns:a16="http://schemas.microsoft.com/office/drawing/2014/main" id="{5612C7D6-1930-4FB9-B67B-D33BAF75A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279" y="5171811"/>
              <a:ext cx="1801813" cy="36036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Priority</a:t>
              </a:r>
              <a:r>
                <a:rPr kumimoji="0" lang="zh-CN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Level 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18">
              <a:extLst>
                <a:ext uri="{FF2B5EF4-FFF2-40B4-BE49-F238E27FC236}">
                  <a16:creationId xmlns:a16="http://schemas.microsoft.com/office/drawing/2014/main" id="{7CE9120A-1D61-4894-87A3-AD20A5BA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667" y="5192448"/>
              <a:ext cx="1368425" cy="360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Priv</a:t>
              </a: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Mode 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F494C7E-C32F-4598-A6BF-D4A0BC5869B2}"/>
                </a:ext>
              </a:extLst>
            </p:cNvPr>
            <p:cNvSpPr/>
            <p:nvPr/>
          </p:nvSpPr>
          <p:spPr bwMode="auto">
            <a:xfrm>
              <a:off x="2987824" y="4574843"/>
              <a:ext cx="1456730" cy="51607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9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649D5E9-44B5-4E7B-AC41-2FC99CBE631A}"/>
              </a:ext>
            </a:extLst>
          </p:cNvPr>
          <p:cNvSpPr/>
          <p:nvPr/>
        </p:nvSpPr>
        <p:spPr bwMode="auto">
          <a:xfrm>
            <a:off x="683568" y="3717032"/>
            <a:ext cx="6336704" cy="79208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852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ARM CPSR </a:t>
            </a:r>
            <a:endParaRPr lang="zh-CN" altLang="en-US" dirty="0"/>
          </a:p>
        </p:txBody>
      </p:sp>
      <p:sp>
        <p:nvSpPr>
          <p:cNvPr id="73731" name="日期占位符 116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07751A-1D03-450E-B1FA-A41C12B82B55}" type="datetime1">
              <a:rPr lang="zh-CN" altLang="en-US" sz="1000" smtClean="0">
                <a:latin typeface="Arial" charset="0"/>
                <a:ea typeface="宋体" charset="-122"/>
              </a:rPr>
              <a:t>2024/12/5</a:t>
            </a:fld>
            <a:endParaRPr lang="en-US" altLang="zh-CN" sz="1000">
              <a:latin typeface="Arial" charset="0"/>
              <a:ea typeface="宋体" charset="-122"/>
            </a:endParaRPr>
          </a:p>
        </p:txBody>
      </p:sp>
      <p:sp>
        <p:nvSpPr>
          <p:cNvPr id="73732" name="灯片编号占位符 1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4E029BB-A324-4AB6-A233-5EED7B55BF7A}" type="slidenum">
              <a:rPr lang="zh-CN" altLang="en-US" sz="1000" smtClean="0">
                <a:latin typeface="Arial" charset="0"/>
                <a:ea typeface="宋体" charset="-122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000">
              <a:latin typeface="Arial" charset="0"/>
              <a:ea typeface="宋体" charset="-122"/>
            </a:endParaRPr>
          </a:p>
        </p:txBody>
      </p:sp>
      <p:grpSp>
        <p:nvGrpSpPr>
          <p:cNvPr id="97" name="Group 4">
            <a:extLst>
              <a:ext uri="{FF2B5EF4-FFF2-40B4-BE49-F238E27FC236}">
                <a16:creationId xmlns:a16="http://schemas.microsoft.com/office/drawing/2014/main" id="{92183CAA-EDDB-4216-AEAF-10EE784470A5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2897783"/>
            <a:ext cx="8077200" cy="838200"/>
            <a:chOff x="384" y="2352"/>
            <a:chExt cx="5088" cy="528"/>
          </a:xfrm>
        </p:grpSpPr>
        <p:grpSp>
          <p:nvGrpSpPr>
            <p:cNvPr id="98" name="Group 5">
              <a:extLst>
                <a:ext uri="{FF2B5EF4-FFF2-40B4-BE49-F238E27FC236}">
                  <a16:creationId xmlns:a16="http://schemas.microsoft.com/office/drawing/2014/main" id="{596828EC-B47F-49EC-980D-B1186D5AB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592"/>
              <a:ext cx="4896" cy="288"/>
              <a:chOff x="384" y="2208"/>
              <a:chExt cx="4896" cy="288"/>
            </a:xfrm>
          </p:grpSpPr>
          <p:sp>
            <p:nvSpPr>
              <p:cNvPr id="100" name="Rectangle 6">
                <a:extLst>
                  <a:ext uri="{FF2B5EF4-FFF2-40B4-BE49-F238E27FC236}">
                    <a16:creationId xmlns:a16="http://schemas.microsoft.com/office/drawing/2014/main" id="{B3935CD8-89AA-46F8-8687-27F2821BA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4896" cy="28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180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1" name="Rectangle 7">
                <a:extLst>
                  <a:ext uri="{FF2B5EF4-FFF2-40B4-BE49-F238E27FC236}">
                    <a16:creationId xmlns:a16="http://schemas.microsoft.com/office/drawing/2014/main" id="{2AEF5E60-65CA-4C9C-B9AA-32E827BD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N</a:t>
                </a:r>
              </a:p>
            </p:txBody>
          </p:sp>
          <p:sp>
            <p:nvSpPr>
              <p:cNvPr id="102" name="Rectangle 8">
                <a:extLst>
                  <a:ext uri="{FF2B5EF4-FFF2-40B4-BE49-F238E27FC236}">
                    <a16:creationId xmlns:a16="http://schemas.microsoft.com/office/drawing/2014/main" id="{5BB6FE8A-A213-49D8-B179-C608E7E71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Z</a:t>
                </a:r>
              </a:p>
            </p:txBody>
          </p:sp>
          <p:sp>
            <p:nvSpPr>
              <p:cNvPr id="103" name="Rectangle 9">
                <a:extLst>
                  <a:ext uri="{FF2B5EF4-FFF2-40B4-BE49-F238E27FC236}">
                    <a16:creationId xmlns:a16="http://schemas.microsoft.com/office/drawing/2014/main" id="{F2C95DFB-2AE7-4721-91DB-ACF7796A9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C</a:t>
                </a:r>
              </a:p>
            </p:txBody>
          </p:sp>
          <p:sp>
            <p:nvSpPr>
              <p:cNvPr id="104" name="Rectangle 10">
                <a:extLst>
                  <a:ext uri="{FF2B5EF4-FFF2-40B4-BE49-F238E27FC236}">
                    <a16:creationId xmlns:a16="http://schemas.microsoft.com/office/drawing/2014/main" id="{79097C00-029C-45C5-B4FB-6379A161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V</a:t>
                </a:r>
              </a:p>
            </p:txBody>
          </p:sp>
          <p:sp>
            <p:nvSpPr>
              <p:cNvPr id="105" name="Rectangle 11">
                <a:extLst>
                  <a:ext uri="{FF2B5EF4-FFF2-40B4-BE49-F238E27FC236}">
                    <a16:creationId xmlns:a16="http://schemas.microsoft.com/office/drawing/2014/main" id="{ACA4CD45-1DCA-4657-B973-BFF4A65C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220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 dirty="0">
                    <a:latin typeface="Arial" charset="0"/>
                    <a:ea typeface="华文新魏" pitchFamily="2" charset="-122"/>
                  </a:rPr>
                  <a:t>Q</a:t>
                </a:r>
                <a:endParaRPr lang="en-US" altLang="zh-CN" sz="2000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  <p:sp>
            <p:nvSpPr>
              <p:cNvPr id="106" name="Rectangle 12">
                <a:extLst>
                  <a:ext uri="{FF2B5EF4-FFF2-40B4-BE49-F238E27FC236}">
                    <a16:creationId xmlns:a16="http://schemas.microsoft.com/office/drawing/2014/main" id="{8923E50D-31D8-41B2-92DC-D5AAC677D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288" cy="28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Arial" charset="0"/>
                    <a:ea typeface="华文新魏" pitchFamily="2" charset="-122"/>
                  </a:rPr>
                  <a:t>—</a:t>
                </a:r>
                <a:endParaRPr lang="en-US" altLang="zh-CN" sz="2000">
                  <a:latin typeface="华文新魏" pitchFamily="2" charset="-122"/>
                  <a:ea typeface="华文新魏" pitchFamily="2" charset="-122"/>
                </a:endParaRPr>
              </a:p>
            </p:txBody>
          </p:sp>
          <p:sp>
            <p:nvSpPr>
              <p:cNvPr id="107" name="Rectangle 13">
                <a:extLst>
                  <a:ext uri="{FF2B5EF4-FFF2-40B4-BE49-F238E27FC236}">
                    <a16:creationId xmlns:a16="http://schemas.microsoft.com/office/drawing/2014/main" id="{C9A10392-7A5F-4631-A208-B9C3D15E5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I</a:t>
                </a:r>
              </a:p>
            </p:txBody>
          </p:sp>
          <p:sp>
            <p:nvSpPr>
              <p:cNvPr id="108" name="Rectangle 14">
                <a:extLst>
                  <a:ext uri="{FF2B5EF4-FFF2-40B4-BE49-F238E27FC236}">
                    <a16:creationId xmlns:a16="http://schemas.microsoft.com/office/drawing/2014/main" id="{FDFB3E4D-9AED-4CDE-BAD1-6529DC2D7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M0</a:t>
                </a:r>
              </a:p>
            </p:txBody>
          </p:sp>
          <p:sp>
            <p:nvSpPr>
              <p:cNvPr id="109" name="Rectangle 15">
                <a:extLst>
                  <a:ext uri="{FF2B5EF4-FFF2-40B4-BE49-F238E27FC236}">
                    <a16:creationId xmlns:a16="http://schemas.microsoft.com/office/drawing/2014/main" id="{85F0D1C6-6F20-4DD8-812B-ED1D38C17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M1</a:t>
                </a:r>
              </a:p>
            </p:txBody>
          </p:sp>
          <p:sp>
            <p:nvSpPr>
              <p:cNvPr id="110" name="Rectangle 16">
                <a:extLst>
                  <a:ext uri="{FF2B5EF4-FFF2-40B4-BE49-F238E27FC236}">
                    <a16:creationId xmlns:a16="http://schemas.microsoft.com/office/drawing/2014/main" id="{93A847B2-729F-4B4D-BE9B-8355A72E3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M2</a:t>
                </a:r>
              </a:p>
            </p:txBody>
          </p:sp>
          <p:sp>
            <p:nvSpPr>
              <p:cNvPr id="111" name="Rectangle 17">
                <a:extLst>
                  <a:ext uri="{FF2B5EF4-FFF2-40B4-BE49-F238E27FC236}">
                    <a16:creationId xmlns:a16="http://schemas.microsoft.com/office/drawing/2014/main" id="{25EC86C8-FEC8-4520-8491-933450A62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M3</a:t>
                </a:r>
              </a:p>
            </p:txBody>
          </p:sp>
          <p:sp>
            <p:nvSpPr>
              <p:cNvPr id="112" name="Rectangle 18">
                <a:extLst>
                  <a:ext uri="{FF2B5EF4-FFF2-40B4-BE49-F238E27FC236}">
                    <a16:creationId xmlns:a16="http://schemas.microsoft.com/office/drawing/2014/main" id="{813DF472-3D46-42CB-9741-93FBDC02F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M4</a:t>
                </a:r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F1778291-93C9-452B-A9D7-CE9486ED2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T</a:t>
                </a:r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E3F7DCA2-3603-4B38-B8AB-3D2E03F20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288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F</a:t>
                </a:r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DE50A0B8-89CA-4CCD-812A-A9E08A91B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208"/>
                <a:ext cx="288" cy="28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Arial" charset="0"/>
                    <a:ea typeface="华文新魏" pitchFamily="2" charset="-122"/>
                  </a:rPr>
                  <a:t>—</a:t>
                </a:r>
                <a:endParaRPr lang="en-US" altLang="zh-CN" sz="2000">
                  <a:latin typeface="华文新魏" pitchFamily="2" charset="-122"/>
                  <a:ea typeface="华文新魏" pitchFamily="2" charset="-122"/>
                </a:endParaRPr>
              </a:p>
            </p:txBody>
          </p:sp>
          <p:sp>
            <p:nvSpPr>
              <p:cNvPr id="117" name="Rectangle 22">
                <a:extLst>
                  <a:ext uri="{FF2B5EF4-FFF2-40B4-BE49-F238E27FC236}">
                    <a16:creationId xmlns:a16="http://schemas.microsoft.com/office/drawing/2014/main" id="{1B3873FF-4E7E-4431-A6BC-462E939E9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576" cy="28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楷体_GB2312" pitchFamily="49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000">
                    <a:latin typeface="华文新魏" pitchFamily="2" charset="-122"/>
                    <a:ea typeface="华文新魏" pitchFamily="2" charset="-122"/>
                  </a:rPr>
                  <a:t>. . .</a:t>
                </a:r>
              </a:p>
            </p:txBody>
          </p:sp>
        </p:grpSp>
        <p:sp>
          <p:nvSpPr>
            <p:cNvPr id="99" name="Text Box 23">
              <a:extLst>
                <a:ext uri="{FF2B5EF4-FFF2-40B4-BE49-F238E27FC236}">
                  <a16:creationId xmlns:a16="http://schemas.microsoft.com/office/drawing/2014/main" id="{5F41978C-4344-4A14-8D32-6EC6895CC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2"/>
              <a:ext cx="50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dirty="0">
                  <a:latin typeface="华文新魏" pitchFamily="2" charset="-122"/>
                  <a:ea typeface="华文新魏" pitchFamily="2" charset="-122"/>
                </a:rPr>
                <a:t>31    30    29   28   27    26                      8      7     6      5      4      3      2      1      0</a:t>
              </a:r>
            </a:p>
          </p:txBody>
        </p:sp>
      </p:grpSp>
      <p:grpSp>
        <p:nvGrpSpPr>
          <p:cNvPr id="118" name="Group 24">
            <a:extLst>
              <a:ext uri="{FF2B5EF4-FFF2-40B4-BE49-F238E27FC236}">
                <a16:creationId xmlns:a16="http://schemas.microsoft.com/office/drawing/2014/main" id="{875322B2-10CE-4758-A393-2ACF8016790A}"/>
              </a:ext>
            </a:extLst>
          </p:cNvPr>
          <p:cNvGrpSpPr>
            <a:grpSpLocks/>
          </p:cNvGrpSpPr>
          <p:nvPr/>
        </p:nvGrpSpPr>
        <p:grpSpPr bwMode="auto">
          <a:xfrm>
            <a:off x="984176" y="2440583"/>
            <a:ext cx="1371600" cy="457200"/>
            <a:chOff x="672" y="2112"/>
            <a:chExt cx="864" cy="288"/>
          </a:xfrm>
        </p:grpSpPr>
        <p:sp>
          <p:nvSpPr>
            <p:cNvPr id="119" name="Line 25">
              <a:extLst>
                <a:ext uri="{FF2B5EF4-FFF2-40B4-BE49-F238E27FC236}">
                  <a16:creationId xmlns:a16="http://schemas.microsoft.com/office/drawing/2014/main" id="{0B45F0FD-E894-442F-862F-E88BCB6E4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0" name="Line 26">
              <a:extLst>
                <a:ext uri="{FF2B5EF4-FFF2-40B4-BE49-F238E27FC236}">
                  <a16:creationId xmlns:a16="http://schemas.microsoft.com/office/drawing/2014/main" id="{925BC4F1-4A6F-42D0-B3F0-44B1E319D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1" name="Line 27">
              <a:extLst>
                <a:ext uri="{FF2B5EF4-FFF2-40B4-BE49-F238E27FC236}">
                  <a16:creationId xmlns:a16="http://schemas.microsoft.com/office/drawing/2014/main" id="{80BD6F73-3808-4A71-A9B2-8948BFCAA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2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2" name="Line 28">
              <a:extLst>
                <a:ext uri="{FF2B5EF4-FFF2-40B4-BE49-F238E27FC236}">
                  <a16:creationId xmlns:a16="http://schemas.microsoft.com/office/drawing/2014/main" id="{8A85D6A9-DAF5-4C03-895C-6C36E4E468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1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23" name="Text Box 29">
            <a:extLst>
              <a:ext uri="{FF2B5EF4-FFF2-40B4-BE49-F238E27FC236}">
                <a16:creationId xmlns:a16="http://schemas.microsoft.com/office/drawing/2014/main" id="{89556930-C54A-47A8-AF85-DE9748C93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76" y="205958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条件代码标志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id="{D7497510-BAB3-4EEC-AE4F-F11887DFA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51" y="2061171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保留</a:t>
            </a:r>
          </a:p>
        </p:txBody>
      </p:sp>
      <p:grpSp>
        <p:nvGrpSpPr>
          <p:cNvPr id="125" name="Group 31">
            <a:extLst>
              <a:ext uri="{FF2B5EF4-FFF2-40B4-BE49-F238E27FC236}">
                <a16:creationId xmlns:a16="http://schemas.microsoft.com/office/drawing/2014/main" id="{27373DA9-E047-4D83-8F6F-9608434C068D}"/>
              </a:ext>
            </a:extLst>
          </p:cNvPr>
          <p:cNvGrpSpPr>
            <a:grpSpLocks/>
          </p:cNvGrpSpPr>
          <p:nvPr/>
        </p:nvGrpSpPr>
        <p:grpSpPr bwMode="auto">
          <a:xfrm>
            <a:off x="3206676" y="2440583"/>
            <a:ext cx="1435100" cy="457200"/>
            <a:chOff x="1824" y="2112"/>
            <a:chExt cx="1152" cy="288"/>
          </a:xfrm>
        </p:grpSpPr>
        <p:sp>
          <p:nvSpPr>
            <p:cNvPr id="126" name="Line 32">
              <a:extLst>
                <a:ext uri="{FF2B5EF4-FFF2-40B4-BE49-F238E27FC236}">
                  <a16:creationId xmlns:a16="http://schemas.microsoft.com/office/drawing/2014/main" id="{A287DD0D-F4B4-4F40-8F94-39C9205EF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7" name="Line 33">
              <a:extLst>
                <a:ext uri="{FF2B5EF4-FFF2-40B4-BE49-F238E27FC236}">
                  <a16:creationId xmlns:a16="http://schemas.microsoft.com/office/drawing/2014/main" id="{83710203-936A-4C20-BC52-80DB57ACD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25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8" name="Line 34">
              <a:extLst>
                <a:ext uri="{FF2B5EF4-FFF2-40B4-BE49-F238E27FC236}">
                  <a16:creationId xmlns:a16="http://schemas.microsoft.com/office/drawing/2014/main" id="{2A76D3DB-A19F-4692-96B0-1AF0ADD7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21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9" name="Line 35">
              <a:extLst>
                <a:ext uri="{FF2B5EF4-FFF2-40B4-BE49-F238E27FC236}">
                  <a16:creationId xmlns:a16="http://schemas.microsoft.com/office/drawing/2014/main" id="{D30083AD-ED5D-46F7-AB54-713C83196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22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30" name="Group 36">
            <a:extLst>
              <a:ext uri="{FF2B5EF4-FFF2-40B4-BE49-F238E27FC236}">
                <a16:creationId xmlns:a16="http://schemas.microsoft.com/office/drawing/2014/main" id="{DFDB2CD2-330B-4522-AF98-ACF08922543B}"/>
              </a:ext>
            </a:extLst>
          </p:cNvPr>
          <p:cNvGrpSpPr>
            <a:grpSpLocks/>
          </p:cNvGrpSpPr>
          <p:nvPr/>
        </p:nvGrpSpPr>
        <p:grpSpPr bwMode="auto">
          <a:xfrm>
            <a:off x="5098976" y="2440583"/>
            <a:ext cx="3124200" cy="457200"/>
            <a:chOff x="3120" y="1920"/>
            <a:chExt cx="1968" cy="288"/>
          </a:xfrm>
        </p:grpSpPr>
        <p:sp>
          <p:nvSpPr>
            <p:cNvPr id="131" name="Line 37">
              <a:extLst>
                <a:ext uri="{FF2B5EF4-FFF2-40B4-BE49-F238E27FC236}">
                  <a16:creationId xmlns:a16="http://schemas.microsoft.com/office/drawing/2014/main" id="{A4DDEAEE-A198-4852-B84E-802498DB3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2" name="Line 38">
              <a:extLst>
                <a:ext uri="{FF2B5EF4-FFF2-40B4-BE49-F238E27FC236}">
                  <a16:creationId xmlns:a16="http://schemas.microsoft.com/office/drawing/2014/main" id="{8E142C13-B4AA-4CE0-A9F9-C42D07E32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0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" name="Line 39">
              <a:extLst>
                <a:ext uri="{FF2B5EF4-FFF2-40B4-BE49-F238E27FC236}">
                  <a16:creationId xmlns:a16="http://schemas.microsoft.com/office/drawing/2014/main" id="{3F899893-5ACF-4B3B-A8CE-C0D10C11E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4" name="Line 40">
              <a:extLst>
                <a:ext uri="{FF2B5EF4-FFF2-40B4-BE49-F238E27FC236}">
                  <a16:creationId xmlns:a16="http://schemas.microsoft.com/office/drawing/2014/main" id="{C7ECE4B7-3BAC-440D-9010-1FF87BF26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20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5" name="Text Box 41">
            <a:extLst>
              <a:ext uri="{FF2B5EF4-FFF2-40B4-BE49-F238E27FC236}">
                <a16:creationId xmlns:a16="http://schemas.microsoft.com/office/drawing/2014/main" id="{6200CD82-0D8F-44DE-B016-E29583E6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776" y="205958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控制位</a:t>
            </a:r>
          </a:p>
        </p:txBody>
      </p:sp>
      <p:grpSp>
        <p:nvGrpSpPr>
          <p:cNvPr id="136" name="Group 42">
            <a:extLst>
              <a:ext uri="{FF2B5EF4-FFF2-40B4-BE49-F238E27FC236}">
                <a16:creationId xmlns:a16="http://schemas.microsoft.com/office/drawing/2014/main" id="{B00DAF4F-E094-4FA9-8BC6-23106CE4A5F3}"/>
              </a:ext>
            </a:extLst>
          </p:cNvPr>
          <p:cNvGrpSpPr>
            <a:grpSpLocks/>
          </p:cNvGrpSpPr>
          <p:nvPr/>
        </p:nvGrpSpPr>
        <p:grpSpPr bwMode="auto">
          <a:xfrm>
            <a:off x="2355776" y="3735983"/>
            <a:ext cx="228600" cy="304800"/>
            <a:chOff x="1392" y="2496"/>
            <a:chExt cx="144" cy="192"/>
          </a:xfrm>
        </p:grpSpPr>
        <p:sp>
          <p:nvSpPr>
            <p:cNvPr id="137" name="Line 43">
              <a:extLst>
                <a:ext uri="{FF2B5EF4-FFF2-40B4-BE49-F238E27FC236}">
                  <a16:creationId xmlns:a16="http://schemas.microsoft.com/office/drawing/2014/main" id="{C3BB4FB7-5847-4A10-AB17-8B498EA8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8" name="Line 44">
              <a:extLst>
                <a:ext uri="{FF2B5EF4-FFF2-40B4-BE49-F238E27FC236}">
                  <a16:creationId xmlns:a16="http://schemas.microsoft.com/office/drawing/2014/main" id="{53D15948-736D-4CA4-9335-63B25140C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6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39" name="Group 45">
            <a:extLst>
              <a:ext uri="{FF2B5EF4-FFF2-40B4-BE49-F238E27FC236}">
                <a16:creationId xmlns:a16="http://schemas.microsoft.com/office/drawing/2014/main" id="{044E9F0C-64EF-4E48-9FAA-5946747CE1E1}"/>
              </a:ext>
            </a:extLst>
          </p:cNvPr>
          <p:cNvGrpSpPr>
            <a:grpSpLocks/>
          </p:cNvGrpSpPr>
          <p:nvPr/>
        </p:nvGrpSpPr>
        <p:grpSpPr bwMode="auto">
          <a:xfrm>
            <a:off x="1898576" y="3735983"/>
            <a:ext cx="685800" cy="609600"/>
            <a:chOff x="1104" y="2496"/>
            <a:chExt cx="432" cy="384"/>
          </a:xfrm>
        </p:grpSpPr>
        <p:sp>
          <p:nvSpPr>
            <p:cNvPr id="140" name="Line 46">
              <a:extLst>
                <a:ext uri="{FF2B5EF4-FFF2-40B4-BE49-F238E27FC236}">
                  <a16:creationId xmlns:a16="http://schemas.microsoft.com/office/drawing/2014/main" id="{6105079E-C835-4AD2-BE74-715D4F856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1" name="Line 47">
              <a:extLst>
                <a:ext uri="{FF2B5EF4-FFF2-40B4-BE49-F238E27FC236}">
                  <a16:creationId xmlns:a16="http://schemas.microsoft.com/office/drawing/2014/main" id="{7B6464AA-6358-49DA-9400-EE496CB67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42" name="Group 48">
            <a:extLst>
              <a:ext uri="{FF2B5EF4-FFF2-40B4-BE49-F238E27FC236}">
                <a16:creationId xmlns:a16="http://schemas.microsoft.com/office/drawing/2014/main" id="{0A062C1F-3D64-4721-80E1-8CD25509C309}"/>
              </a:ext>
            </a:extLst>
          </p:cNvPr>
          <p:cNvGrpSpPr>
            <a:grpSpLocks/>
          </p:cNvGrpSpPr>
          <p:nvPr/>
        </p:nvGrpSpPr>
        <p:grpSpPr bwMode="auto">
          <a:xfrm>
            <a:off x="1441376" y="3735983"/>
            <a:ext cx="1143000" cy="990600"/>
            <a:chOff x="816" y="2496"/>
            <a:chExt cx="720" cy="624"/>
          </a:xfrm>
        </p:grpSpPr>
        <p:sp>
          <p:nvSpPr>
            <p:cNvPr id="143" name="Line 49">
              <a:extLst>
                <a:ext uri="{FF2B5EF4-FFF2-40B4-BE49-F238E27FC236}">
                  <a16:creationId xmlns:a16="http://schemas.microsoft.com/office/drawing/2014/main" id="{6C6305A3-2555-457B-BF18-E573B33B5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49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4" name="Line 50">
              <a:extLst>
                <a:ext uri="{FF2B5EF4-FFF2-40B4-BE49-F238E27FC236}">
                  <a16:creationId xmlns:a16="http://schemas.microsoft.com/office/drawing/2014/main" id="{104E23BB-64B1-4F09-AE9D-33654386E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1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45" name="Group 51">
            <a:extLst>
              <a:ext uri="{FF2B5EF4-FFF2-40B4-BE49-F238E27FC236}">
                <a16:creationId xmlns:a16="http://schemas.microsoft.com/office/drawing/2014/main" id="{7FAEC2CE-6ECE-4E39-A561-77AD0AAD64F9}"/>
              </a:ext>
            </a:extLst>
          </p:cNvPr>
          <p:cNvGrpSpPr>
            <a:grpSpLocks/>
          </p:cNvGrpSpPr>
          <p:nvPr/>
        </p:nvGrpSpPr>
        <p:grpSpPr bwMode="auto">
          <a:xfrm>
            <a:off x="984176" y="3735983"/>
            <a:ext cx="1600200" cy="1371600"/>
            <a:chOff x="528" y="2496"/>
            <a:chExt cx="1008" cy="864"/>
          </a:xfrm>
        </p:grpSpPr>
        <p:sp>
          <p:nvSpPr>
            <p:cNvPr id="146" name="Line 52">
              <a:extLst>
                <a:ext uri="{FF2B5EF4-FFF2-40B4-BE49-F238E27FC236}">
                  <a16:creationId xmlns:a16="http://schemas.microsoft.com/office/drawing/2014/main" id="{4BF07C01-5917-4BD2-A408-B6AC97B9C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49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7" name="Line 53">
              <a:extLst>
                <a:ext uri="{FF2B5EF4-FFF2-40B4-BE49-F238E27FC236}">
                  <a16:creationId xmlns:a16="http://schemas.microsoft.com/office/drawing/2014/main" id="{6ECF5F55-010A-4EF1-9104-91ADF404F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3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48" name="Group 54">
            <a:extLst>
              <a:ext uri="{FF2B5EF4-FFF2-40B4-BE49-F238E27FC236}">
                <a16:creationId xmlns:a16="http://schemas.microsoft.com/office/drawing/2014/main" id="{C8E92550-B9DD-4823-B265-54CF4BBA9EE2}"/>
              </a:ext>
            </a:extLst>
          </p:cNvPr>
          <p:cNvGrpSpPr>
            <a:grpSpLocks/>
          </p:cNvGrpSpPr>
          <p:nvPr/>
        </p:nvGrpSpPr>
        <p:grpSpPr bwMode="auto">
          <a:xfrm>
            <a:off x="6013376" y="3735983"/>
            <a:ext cx="360363" cy="990600"/>
            <a:chOff x="3696" y="2496"/>
            <a:chExt cx="912" cy="624"/>
          </a:xfrm>
        </p:grpSpPr>
        <p:sp>
          <p:nvSpPr>
            <p:cNvPr id="149" name="Line 55">
              <a:extLst>
                <a:ext uri="{FF2B5EF4-FFF2-40B4-BE49-F238E27FC236}">
                  <a16:creationId xmlns:a16="http://schemas.microsoft.com/office/drawing/2014/main" id="{426B685F-B536-4E61-8E54-44ADEC689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9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0" name="Line 56">
              <a:extLst>
                <a:ext uri="{FF2B5EF4-FFF2-40B4-BE49-F238E27FC236}">
                  <a16:creationId xmlns:a16="http://schemas.microsoft.com/office/drawing/2014/main" id="{6308C391-A076-46B0-99DB-69FCDD95F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12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51" name="Group 57">
            <a:extLst>
              <a:ext uri="{FF2B5EF4-FFF2-40B4-BE49-F238E27FC236}">
                <a16:creationId xmlns:a16="http://schemas.microsoft.com/office/drawing/2014/main" id="{96B5617B-3554-4F97-84B5-23D9B8A6B803}"/>
              </a:ext>
            </a:extLst>
          </p:cNvPr>
          <p:cNvGrpSpPr>
            <a:grpSpLocks/>
          </p:cNvGrpSpPr>
          <p:nvPr/>
        </p:nvGrpSpPr>
        <p:grpSpPr bwMode="auto">
          <a:xfrm>
            <a:off x="5556176" y="3735983"/>
            <a:ext cx="1905000" cy="1371600"/>
            <a:chOff x="3408" y="2496"/>
            <a:chExt cx="1200" cy="864"/>
          </a:xfrm>
        </p:grpSpPr>
        <p:sp>
          <p:nvSpPr>
            <p:cNvPr id="152" name="Line 58">
              <a:extLst>
                <a:ext uri="{FF2B5EF4-FFF2-40B4-BE49-F238E27FC236}">
                  <a16:creationId xmlns:a16="http://schemas.microsoft.com/office/drawing/2014/main" id="{6332761E-5BB9-47C7-99CB-E65A1593A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9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" name="Line 59">
              <a:extLst>
                <a:ext uri="{FF2B5EF4-FFF2-40B4-BE49-F238E27FC236}">
                  <a16:creationId xmlns:a16="http://schemas.microsoft.com/office/drawing/2014/main" id="{4D6176D2-4475-4375-986C-EDA5AEB49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36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54" name="Group 60">
            <a:extLst>
              <a:ext uri="{FF2B5EF4-FFF2-40B4-BE49-F238E27FC236}">
                <a16:creationId xmlns:a16="http://schemas.microsoft.com/office/drawing/2014/main" id="{E7F38103-E0A2-48B1-9AFA-DFE1461D8AD5}"/>
              </a:ext>
            </a:extLst>
          </p:cNvPr>
          <p:cNvGrpSpPr>
            <a:grpSpLocks/>
          </p:cNvGrpSpPr>
          <p:nvPr/>
        </p:nvGrpSpPr>
        <p:grpSpPr bwMode="auto">
          <a:xfrm>
            <a:off x="5098976" y="3735983"/>
            <a:ext cx="2362200" cy="1752600"/>
            <a:chOff x="3120" y="2496"/>
            <a:chExt cx="1488" cy="1104"/>
          </a:xfrm>
        </p:grpSpPr>
        <p:sp>
          <p:nvSpPr>
            <p:cNvPr id="155" name="Line 61">
              <a:extLst>
                <a:ext uri="{FF2B5EF4-FFF2-40B4-BE49-F238E27FC236}">
                  <a16:creationId xmlns:a16="http://schemas.microsoft.com/office/drawing/2014/main" id="{824B2693-4553-4F89-B3F4-9EE5C95A4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49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6" name="Line 62">
              <a:extLst>
                <a:ext uri="{FF2B5EF4-FFF2-40B4-BE49-F238E27FC236}">
                  <a16:creationId xmlns:a16="http://schemas.microsoft.com/office/drawing/2014/main" id="{FEF749C8-3F0E-4FC7-95A6-DA231E919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60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57" name="Text Box 63">
            <a:extLst>
              <a:ext uri="{FF2B5EF4-FFF2-40B4-BE49-F238E27FC236}">
                <a16:creationId xmlns:a16="http://schemas.microsoft.com/office/drawing/2014/main" id="{5E644790-BB7D-4EE2-8C1E-AC257ABA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76" y="381218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溢出标志</a:t>
            </a:r>
          </a:p>
        </p:txBody>
      </p:sp>
      <p:sp>
        <p:nvSpPr>
          <p:cNvPr id="158" name="Text Box 64">
            <a:extLst>
              <a:ext uri="{FF2B5EF4-FFF2-40B4-BE49-F238E27FC236}">
                <a16:creationId xmlns:a16="http://schemas.microsoft.com/office/drawing/2014/main" id="{2BAFD179-E0B1-4DB9-B9A2-84E79BE42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76" y="411698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进位或借位扩展</a:t>
            </a:r>
          </a:p>
        </p:txBody>
      </p:sp>
      <p:sp>
        <p:nvSpPr>
          <p:cNvPr id="159" name="Text Box 65">
            <a:extLst>
              <a:ext uri="{FF2B5EF4-FFF2-40B4-BE49-F238E27FC236}">
                <a16:creationId xmlns:a16="http://schemas.microsoft.com/office/drawing/2014/main" id="{A1281FB3-BE39-4DA9-A949-EDFB41A5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76" y="457418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零</a:t>
            </a:r>
          </a:p>
        </p:txBody>
      </p:sp>
      <p:sp>
        <p:nvSpPr>
          <p:cNvPr id="160" name="Text Box 66">
            <a:extLst>
              <a:ext uri="{FF2B5EF4-FFF2-40B4-BE49-F238E27FC236}">
                <a16:creationId xmlns:a16="http://schemas.microsoft.com/office/drawing/2014/main" id="{FF8B51C4-6658-4201-8906-9621C3813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76" y="495518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负或小于</a:t>
            </a:r>
          </a:p>
        </p:txBody>
      </p:sp>
      <p:sp>
        <p:nvSpPr>
          <p:cNvPr id="161" name="Text Box 67">
            <a:extLst>
              <a:ext uri="{FF2B5EF4-FFF2-40B4-BE49-F238E27FC236}">
                <a16:creationId xmlns:a16="http://schemas.microsoft.com/office/drawing/2014/main" id="{5038F20F-35C6-4DA3-88FC-E52127B0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176" y="533618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IRQ</a:t>
            </a: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禁止</a:t>
            </a:r>
          </a:p>
        </p:txBody>
      </p:sp>
      <p:sp>
        <p:nvSpPr>
          <p:cNvPr id="162" name="Text Box 68">
            <a:extLst>
              <a:ext uri="{FF2B5EF4-FFF2-40B4-BE49-F238E27FC236}">
                <a16:creationId xmlns:a16="http://schemas.microsoft.com/office/drawing/2014/main" id="{534B18E7-C74E-4949-A55B-0380177C8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176" y="487898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FIQ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禁止</a:t>
            </a:r>
          </a:p>
        </p:txBody>
      </p:sp>
      <p:sp>
        <p:nvSpPr>
          <p:cNvPr id="163" name="Text Box 69">
            <a:extLst>
              <a:ext uri="{FF2B5EF4-FFF2-40B4-BE49-F238E27FC236}">
                <a16:creationId xmlns:a16="http://schemas.microsoft.com/office/drawing/2014/main" id="{37158145-9142-429B-AAE0-E381FCB0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739" y="4497983"/>
            <a:ext cx="238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状态位</a:t>
            </a: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:T=1,Thumb</a:t>
            </a:r>
            <a:endParaRPr lang="zh-CN" altLang="en-US" sz="200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164" name="Group 70">
            <a:extLst>
              <a:ext uri="{FF2B5EF4-FFF2-40B4-BE49-F238E27FC236}">
                <a16:creationId xmlns:a16="http://schemas.microsoft.com/office/drawing/2014/main" id="{A04EE478-E2AC-4121-B271-1F3343172B83}"/>
              </a:ext>
            </a:extLst>
          </p:cNvPr>
          <p:cNvGrpSpPr>
            <a:grpSpLocks/>
          </p:cNvGrpSpPr>
          <p:nvPr/>
        </p:nvGrpSpPr>
        <p:grpSpPr bwMode="auto">
          <a:xfrm>
            <a:off x="6470576" y="3735983"/>
            <a:ext cx="1752600" cy="533400"/>
            <a:chOff x="3984" y="2496"/>
            <a:chExt cx="1104" cy="336"/>
          </a:xfrm>
        </p:grpSpPr>
        <p:sp>
          <p:nvSpPr>
            <p:cNvPr id="165" name="Line 71">
              <a:extLst>
                <a:ext uri="{FF2B5EF4-FFF2-40B4-BE49-F238E27FC236}">
                  <a16:creationId xmlns:a16="http://schemas.microsoft.com/office/drawing/2014/main" id="{3D4631AD-29E9-4C42-81DC-BC14295F6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6" name="Line 72">
              <a:extLst>
                <a:ext uri="{FF2B5EF4-FFF2-40B4-BE49-F238E27FC236}">
                  <a16:creationId xmlns:a16="http://schemas.microsoft.com/office/drawing/2014/main" id="{8C45E7F0-CA1C-4370-B14B-D560A7731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7" name="Line 73">
              <a:extLst>
                <a:ext uri="{FF2B5EF4-FFF2-40B4-BE49-F238E27FC236}">
                  <a16:creationId xmlns:a16="http://schemas.microsoft.com/office/drawing/2014/main" id="{F560CA94-86FE-4617-8EA0-C2C7B6559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64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8" name="Line 74">
              <a:extLst>
                <a:ext uri="{FF2B5EF4-FFF2-40B4-BE49-F238E27FC236}">
                  <a16:creationId xmlns:a16="http://schemas.microsoft.com/office/drawing/2014/main" id="{3E23CB24-B7A4-41E0-B2BF-F56EF8935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6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9" name="Line 75">
              <a:extLst>
                <a:ext uri="{FF2B5EF4-FFF2-40B4-BE49-F238E27FC236}">
                  <a16:creationId xmlns:a16="http://schemas.microsoft.com/office/drawing/2014/main" id="{995D9647-30D7-444A-BD41-01A30FF5B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70" name="Text Box 76">
            <a:extLst>
              <a:ext uri="{FF2B5EF4-FFF2-40B4-BE49-F238E27FC236}">
                <a16:creationId xmlns:a16="http://schemas.microsoft.com/office/drawing/2014/main" id="{C12D558C-B5F0-49B7-8537-A874C7C0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176" y="411698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模式位</a:t>
            </a:r>
          </a:p>
        </p:txBody>
      </p:sp>
      <p:sp>
        <p:nvSpPr>
          <p:cNvPr id="171" name="Rectangle 77">
            <a:extLst>
              <a:ext uri="{FF2B5EF4-FFF2-40B4-BE49-F238E27FC236}">
                <a16:creationId xmlns:a16="http://schemas.microsoft.com/office/drawing/2014/main" id="{7C55B527-72EA-4BCA-A059-7FC51530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27878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N</a:t>
            </a:r>
          </a:p>
        </p:txBody>
      </p:sp>
      <p:sp>
        <p:nvSpPr>
          <p:cNvPr id="172" name="Rectangle 78">
            <a:extLst>
              <a:ext uri="{FF2B5EF4-FFF2-40B4-BE49-F238E27FC236}">
                <a16:creationId xmlns:a16="http://schemas.microsoft.com/office/drawing/2014/main" id="{CBFF5B6F-33DB-4C78-9E01-BCBE57FE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776" y="327878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Z</a:t>
            </a:r>
          </a:p>
        </p:txBody>
      </p:sp>
      <p:sp>
        <p:nvSpPr>
          <p:cNvPr id="173" name="Rectangle 79">
            <a:extLst>
              <a:ext uri="{FF2B5EF4-FFF2-40B4-BE49-F238E27FC236}">
                <a16:creationId xmlns:a16="http://schemas.microsoft.com/office/drawing/2014/main" id="{53C346D5-BFC8-4F71-9E45-951329A9B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976" y="327878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C</a:t>
            </a:r>
          </a:p>
        </p:txBody>
      </p:sp>
      <p:sp>
        <p:nvSpPr>
          <p:cNvPr id="174" name="Rectangle 80">
            <a:extLst>
              <a:ext uri="{FF2B5EF4-FFF2-40B4-BE49-F238E27FC236}">
                <a16:creationId xmlns:a16="http://schemas.microsoft.com/office/drawing/2014/main" id="{205B5A9D-CBFD-4F15-8EC5-AC18F004A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176" y="327878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V</a:t>
            </a:r>
          </a:p>
        </p:txBody>
      </p:sp>
      <p:sp>
        <p:nvSpPr>
          <p:cNvPr id="175" name="Rectangle 81">
            <a:extLst>
              <a:ext uri="{FF2B5EF4-FFF2-40B4-BE49-F238E27FC236}">
                <a16:creationId xmlns:a16="http://schemas.microsoft.com/office/drawing/2014/main" id="{5591520D-9BFF-49B8-A7F5-E49DF6DA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376" y="327878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I</a:t>
            </a:r>
          </a:p>
        </p:txBody>
      </p:sp>
      <p:grpSp>
        <p:nvGrpSpPr>
          <p:cNvPr id="176" name="Group 82">
            <a:extLst>
              <a:ext uri="{FF2B5EF4-FFF2-40B4-BE49-F238E27FC236}">
                <a16:creationId xmlns:a16="http://schemas.microsoft.com/office/drawing/2014/main" id="{A9D5EE13-D49A-4931-AD32-C3CDA88C4804}"/>
              </a:ext>
            </a:extLst>
          </p:cNvPr>
          <p:cNvGrpSpPr>
            <a:grpSpLocks/>
          </p:cNvGrpSpPr>
          <p:nvPr/>
        </p:nvGrpSpPr>
        <p:grpSpPr bwMode="auto">
          <a:xfrm>
            <a:off x="6241976" y="3278783"/>
            <a:ext cx="2286000" cy="457200"/>
            <a:chOff x="3888" y="960"/>
            <a:chExt cx="1440" cy="288"/>
          </a:xfrm>
        </p:grpSpPr>
        <p:sp>
          <p:nvSpPr>
            <p:cNvPr id="177" name="Rectangle 83">
              <a:extLst>
                <a:ext uri="{FF2B5EF4-FFF2-40B4-BE49-F238E27FC236}">
                  <a16:creationId xmlns:a16="http://schemas.microsoft.com/office/drawing/2014/main" id="{2681C5A9-F07F-47BB-9FD6-7D76F4474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96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latin typeface="华文新魏" pitchFamily="2" charset="-122"/>
                  <a:ea typeface="华文新魏" pitchFamily="2" charset="-122"/>
                </a:rPr>
                <a:t>M0</a:t>
              </a:r>
            </a:p>
          </p:txBody>
        </p:sp>
        <p:sp>
          <p:nvSpPr>
            <p:cNvPr id="178" name="Rectangle 84">
              <a:extLst>
                <a:ext uri="{FF2B5EF4-FFF2-40B4-BE49-F238E27FC236}">
                  <a16:creationId xmlns:a16="http://schemas.microsoft.com/office/drawing/2014/main" id="{23C663DA-2296-4F3C-8DAC-DC38F2EF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96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华文新魏" pitchFamily="2" charset="-122"/>
                  <a:ea typeface="华文新魏" pitchFamily="2" charset="-122"/>
                </a:rPr>
                <a:t>M1</a:t>
              </a:r>
            </a:p>
          </p:txBody>
        </p:sp>
        <p:sp>
          <p:nvSpPr>
            <p:cNvPr id="179" name="Rectangle 85">
              <a:extLst>
                <a:ext uri="{FF2B5EF4-FFF2-40B4-BE49-F238E27FC236}">
                  <a16:creationId xmlns:a16="http://schemas.microsoft.com/office/drawing/2014/main" id="{5A0CF010-24AA-4481-89A1-B85EDAB0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96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华文新魏" pitchFamily="2" charset="-122"/>
                  <a:ea typeface="华文新魏" pitchFamily="2" charset="-122"/>
                </a:rPr>
                <a:t>M2</a:t>
              </a:r>
            </a:p>
          </p:txBody>
        </p:sp>
        <p:sp>
          <p:nvSpPr>
            <p:cNvPr id="180" name="Rectangle 86">
              <a:extLst>
                <a:ext uri="{FF2B5EF4-FFF2-40B4-BE49-F238E27FC236}">
                  <a16:creationId xmlns:a16="http://schemas.microsoft.com/office/drawing/2014/main" id="{EFEAECB4-1412-4A07-A812-4A8CC11EE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96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latin typeface="华文新魏" pitchFamily="2" charset="-122"/>
                  <a:ea typeface="华文新魏" pitchFamily="2" charset="-122"/>
                </a:rPr>
                <a:t>M3</a:t>
              </a:r>
            </a:p>
          </p:txBody>
        </p:sp>
        <p:sp>
          <p:nvSpPr>
            <p:cNvPr id="181" name="Rectangle 87">
              <a:extLst>
                <a:ext uri="{FF2B5EF4-FFF2-40B4-BE49-F238E27FC236}">
                  <a16:creationId xmlns:a16="http://schemas.microsoft.com/office/drawing/2014/main" id="{93415ABE-5B9F-4541-BB9B-AFB491E3D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96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latin typeface="华文新魏" pitchFamily="2" charset="-122"/>
                  <a:ea typeface="华文新魏" pitchFamily="2" charset="-122"/>
                </a:rPr>
                <a:t>M4</a:t>
              </a:r>
            </a:p>
          </p:txBody>
        </p:sp>
      </p:grpSp>
      <p:sp>
        <p:nvSpPr>
          <p:cNvPr id="182" name="Rectangle 88">
            <a:extLst>
              <a:ext uri="{FF2B5EF4-FFF2-40B4-BE49-F238E27FC236}">
                <a16:creationId xmlns:a16="http://schemas.microsoft.com/office/drawing/2014/main" id="{5B8D7B23-E3EB-438A-9EDF-BFEC545AC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776" y="327878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T</a:t>
            </a:r>
          </a:p>
        </p:txBody>
      </p:sp>
      <p:sp>
        <p:nvSpPr>
          <p:cNvPr id="183" name="Rectangle 89">
            <a:extLst>
              <a:ext uri="{FF2B5EF4-FFF2-40B4-BE49-F238E27FC236}">
                <a16:creationId xmlns:a16="http://schemas.microsoft.com/office/drawing/2014/main" id="{EFE3A688-3F8F-43D2-943E-D1110B07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576" y="327878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F</a:t>
            </a:r>
          </a:p>
        </p:txBody>
      </p:sp>
      <p:grpSp>
        <p:nvGrpSpPr>
          <p:cNvPr id="184" name="Group 51">
            <a:extLst>
              <a:ext uri="{FF2B5EF4-FFF2-40B4-BE49-F238E27FC236}">
                <a16:creationId xmlns:a16="http://schemas.microsoft.com/office/drawing/2014/main" id="{41B53385-E3C5-4A7C-BC76-24B3592018B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846314" y="1916708"/>
            <a:ext cx="647700" cy="1296988"/>
            <a:chOff x="528" y="2496"/>
            <a:chExt cx="1008" cy="864"/>
          </a:xfrm>
        </p:grpSpPr>
        <p:sp>
          <p:nvSpPr>
            <p:cNvPr id="185" name="Line 52">
              <a:extLst>
                <a:ext uri="{FF2B5EF4-FFF2-40B4-BE49-F238E27FC236}">
                  <a16:creationId xmlns:a16="http://schemas.microsoft.com/office/drawing/2014/main" id="{07A0E751-796D-4731-98E4-66C235789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49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6" name="Line 53">
              <a:extLst>
                <a:ext uri="{FF2B5EF4-FFF2-40B4-BE49-F238E27FC236}">
                  <a16:creationId xmlns:a16="http://schemas.microsoft.com/office/drawing/2014/main" id="{40FF9115-929C-458F-AB9A-1B0BB6C26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3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87" name="Text Box 63">
            <a:extLst>
              <a:ext uri="{FF2B5EF4-FFF2-40B4-BE49-F238E27FC236}">
                <a16:creationId xmlns:a16="http://schemas.microsoft.com/office/drawing/2014/main" id="{562D3306-57CF-45AB-A646-DCCEB6E2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451" y="1700808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ARM V5</a:t>
            </a: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及以上，</a:t>
            </a:r>
            <a:r>
              <a:rPr lang="en-US" altLang="zh-CN" sz="2000">
                <a:latin typeface="华文新魏" pitchFamily="2" charset="-122"/>
                <a:ea typeface="华文新魏" pitchFamily="2" charset="-122"/>
              </a:rPr>
              <a:t>DSP</a:t>
            </a:r>
            <a:r>
              <a:rPr lang="zh-CN" altLang="en-US" sz="2000">
                <a:latin typeface="华文新魏" pitchFamily="2" charset="-122"/>
                <a:ea typeface="华文新魏" pitchFamily="2" charset="-122"/>
              </a:rPr>
              <a:t>溢出状态标志位</a:t>
            </a: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E376039C-3E8F-4AC3-9582-3B14400678D9}"/>
              </a:ext>
            </a:extLst>
          </p:cNvPr>
          <p:cNvSpPr/>
          <p:nvPr/>
        </p:nvSpPr>
        <p:spPr bwMode="auto">
          <a:xfrm>
            <a:off x="6950797" y="4910642"/>
            <a:ext cx="1730640" cy="8054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9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170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utoUpdateAnimBg="0"/>
      <p:bldP spid="124" grpId="0" autoUpdateAnimBg="0"/>
      <p:bldP spid="135" grpId="0" autoUpdateAnimBg="0"/>
      <p:bldP spid="157" grpId="0" autoUpdateAnimBg="0"/>
      <p:bldP spid="158" grpId="0" autoUpdateAnimBg="0"/>
      <p:bldP spid="159" grpId="0" autoUpdateAnimBg="0"/>
      <p:bldP spid="160" grpId="0" autoUpdateAnimBg="0"/>
      <p:bldP spid="161" grpId="0" autoUpdateAnimBg="0"/>
      <p:bldP spid="162" grpId="0" autoUpdateAnimBg="0"/>
      <p:bldP spid="163" grpId="0" autoUpdateAnimBg="0"/>
      <p:bldP spid="170" grpId="0" autoUpdateAnimBg="0"/>
      <p:bldP spid="171" grpId="0" animBg="1" autoUpdateAnimBg="0"/>
      <p:bldP spid="172" grpId="0" animBg="1" autoUpdateAnimBg="0"/>
      <p:bldP spid="173" grpId="0" animBg="1" autoUpdateAnimBg="0"/>
      <p:bldP spid="174" grpId="0" animBg="1" autoUpdateAnimBg="0"/>
      <p:bldP spid="175" grpId="0" animBg="1" autoUpdateAnimBg="0"/>
      <p:bldP spid="182" grpId="0" animBg="1" autoUpdateAnimBg="0"/>
      <p:bldP spid="183" grpId="0" animBg="1" autoUpdateAnimBg="0"/>
      <p:bldP spid="1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78269-411E-43F0-84ED-AB8AC3F21CB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37F256-A1AA-4781-BE71-2B130D4F418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Interrupt-Driven I/O?</a:t>
            </a:r>
            <a:endParaRPr lang="zh-CN" altLang="en-US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981075"/>
            <a:ext cx="883920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Interrupt!!!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n+4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035DD-1658-45C3-9256-9465EACA19F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3EE373-1A43-4403-BD3E-7BE9B0372D5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Interrupt-Driven I/O?</a:t>
            </a:r>
            <a:endParaRPr lang="zh-CN" altLang="en-US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981075"/>
            <a:ext cx="883920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n+2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1: Interrupt signal is detected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1: Program A is put into suspended animation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1: PC is loaded with the starting address of Program B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starts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continues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continues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2: Program B finishes satisfying I/O device’s needs</a:t>
            </a:r>
          </a:p>
          <a:p>
            <a:pPr marL="0" lvl="0" indent="0">
              <a:buNone/>
              <a:defRPr/>
            </a:pPr>
            <a:r>
              <a:rPr lang="en-US" altLang="zh-CN" sz="1800" baseline="0" dirty="0">
                <a:solidFill>
                  <a:srgbClr val="FF0000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3: Program A is brought back to life</a:t>
            </a:r>
          </a:p>
          <a:p>
            <a:pPr marL="0" lvl="0" indent="0"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n+4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65300-1C72-4121-A891-C04EF4ACC03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D00B-54FE-4014-9AD1-275676A1A6F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Interrupt-Driven I/O?</a:t>
            </a:r>
            <a:endParaRPr lang="zh-CN" altLang="en-US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981075"/>
            <a:ext cx="883920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宋体" panose="02010600030101010101" pitchFamily="2" charset="-122"/>
                <a:cs typeface="+mn-cs"/>
              </a:rPr>
              <a:t>Program A is executing instruction n+4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</a:rPr>
              <a:t>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9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DFB05-2E04-459E-BD64-DAB3BA4620B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91F77-AFA4-4EF5-A0BC-5E2B7FF3297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Why Have Interrupt-Driven I/O?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981075"/>
            <a:ext cx="8839200" cy="5481638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Polling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Polling 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requires the processor to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waste a lot of time 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spinning its wheels, </a:t>
            </a:r>
            <a:r>
              <a:rPr lang="en-US" altLang="zh-CN" dirty="0">
                <a:solidFill>
                  <a:schemeClr val="tx2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re-executing again and again 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the LDI and BR instructions until the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ready bit 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is set. </a:t>
            </a:r>
          </a:p>
          <a:p>
            <a:endParaRPr lang="en-US" altLang="zh-CN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Interrupt-driven I/O</a:t>
            </a:r>
            <a:endParaRPr lang="en-US" altLang="zh-CN" dirty="0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lvl="1"/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With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interrupt-driven I/O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,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none of that testing and branching has to go on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. </a:t>
            </a:r>
          </a:p>
          <a:p>
            <a:pPr lvl="1"/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Interrupt-driven I/O allows the processor </a:t>
            </a:r>
            <a:r>
              <a:rPr lang="en-US" altLang="zh-CN" dirty="0">
                <a:ea typeface="宋体" panose="02010600030101010101" pitchFamily="2" charset="-122"/>
              </a:rPr>
              <a:t>to spend its time doing what is hopefully useful work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, executing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some other program 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perhaps,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until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 it is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notified</a:t>
            </a:r>
            <a:r>
              <a:rPr lang="en-US" altLang="zh-CN" dirty="0">
                <a:solidFill>
                  <a:schemeClr val="tx2"/>
                </a:solidFill>
                <a:ea typeface="宋体" panose="02010600030101010101" pitchFamily="2" charset="-122"/>
              </a:rPr>
              <a:t> that some I/O device needs attention.</a:t>
            </a:r>
          </a:p>
        </p:txBody>
      </p:sp>
    </p:spTree>
    <p:extLst>
      <p:ext uri="{BB962C8B-B14F-4D97-AF65-F5344CB8AC3E}">
        <p14:creationId xmlns:p14="http://schemas.microsoft.com/office/powerpoint/2010/main" val="390457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DFB05-2E04-459E-BD64-DAB3BA4620B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91F77-AFA4-4EF5-A0BC-5E2B7FF3297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Why Have Interrupt-Driven I/O? 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213" y="981075"/>
                <a:ext cx="8839200" cy="5481638"/>
              </a:xfrm>
            </p:spPr>
            <p:txBody>
              <a:bodyPr/>
              <a:lstStyle/>
              <a:p>
                <a:r>
                  <a:rPr lang="en-US" altLang="zh-CN" sz="20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Suppose we are asked to write a program that takes a sequence of 100 characters typed on a </a:t>
                </a:r>
                <a:r>
                  <a:rPr lang="en-US" altLang="zh-CN" sz="20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keyboard</a:t>
                </a:r>
                <a:r>
                  <a:rPr lang="en-US" altLang="zh-CN" sz="20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 and </a:t>
                </a:r>
                <a:r>
                  <a:rPr lang="en-US" altLang="zh-CN" sz="20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processes</a:t>
                </a:r>
                <a:r>
                  <a:rPr lang="en-US" altLang="zh-CN" sz="20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 the information contained in </a:t>
                </a:r>
                <a:r>
                  <a:rPr lang="en-US" altLang="zh-CN" sz="20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those 100 characters</a:t>
                </a:r>
                <a:r>
                  <a:rPr lang="en-US" altLang="zh-CN" sz="20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. We need to perform this process on </a:t>
                </a:r>
                <a:r>
                  <a:rPr lang="en-US" altLang="zh-CN" sz="20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1000 consecutive sequences.</a:t>
                </a:r>
              </a:p>
              <a:p>
                <a:pPr lvl="1"/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Assume the characters are typed at the rate of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80 words/minute</a:t>
                </a:r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, which corresponds to one character every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0.125 seconds</a:t>
                </a:r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. So, It would take 100 ⋅ 0.125 =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12.5 seconds</a:t>
                </a:r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 to get a 100-character sequence.</a:t>
                </a:r>
              </a:p>
              <a:p>
                <a:pPr lvl="1"/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Assume the processing of the 100-character sequence takes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12.49999 seconds</a:t>
                </a:r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.</a:t>
                </a:r>
              </a:p>
              <a:p>
                <a:r>
                  <a:rPr lang="en-US" altLang="zh-CN" sz="22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Polling:</a:t>
                </a:r>
              </a:p>
              <a:p>
                <a:pPr lvl="1"/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time for one sequence: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12.5 + 12.49999 = </a:t>
                </a:r>
                <a:r>
                  <a:rPr lang="en-US" altLang="zh-CN" sz="1800" dirty="0">
                    <a:solidFill>
                      <a:schemeClr val="accent1"/>
                    </a:solidFill>
                    <a:highlight>
                      <a:srgbClr val="FFFF00"/>
                    </a:highlight>
                    <a:ea typeface="宋体" panose="02010600030101010101" pitchFamily="2" charset="-122"/>
                  </a:rPr>
                  <a:t>24.99999 seconds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.</a:t>
                </a:r>
              </a:p>
              <a:p>
                <a:r>
                  <a:rPr lang="en-US" altLang="zh-CN" sz="2200" dirty="0">
                    <a:ea typeface="宋体" panose="02010600030101010101" pitchFamily="2" charset="-122"/>
                  </a:rPr>
                  <a:t>Interrupt-driven I/O:</a:t>
                </a:r>
              </a:p>
              <a:p>
                <a:pPr lvl="1"/>
                <a:r>
                  <a:rPr lang="en-US" altLang="zh-CN" sz="1800" dirty="0">
                    <a:ea typeface="宋体" panose="02010600030101010101" pitchFamily="2" charset="-122"/>
                  </a:rPr>
                  <a:t>Assume 0.0000001 seconds for each character typed, or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0.00001</a:t>
                </a:r>
                <a:r>
                  <a:rPr lang="en-US" altLang="zh-CN" sz="1800" dirty="0">
                    <a:ea typeface="宋体" panose="02010600030101010101" pitchFamily="2" charset="-122"/>
                  </a:rPr>
                  <a:t> seconds for the entire 100-character sequence.</a:t>
                </a:r>
              </a:p>
              <a:p>
                <a:pPr lvl="1"/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time for one sequence: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0.00001 + 12.49999 = </a:t>
                </a:r>
                <a:r>
                  <a:rPr lang="en-US" altLang="zh-CN" sz="1800" dirty="0">
                    <a:solidFill>
                      <a:schemeClr val="accent1"/>
                    </a:solidFill>
                    <a:highlight>
                      <a:srgbClr val="FFFF00"/>
                    </a:highlight>
                    <a:ea typeface="宋体" panose="02010600030101010101" pitchFamily="2" charset="-122"/>
                  </a:rPr>
                  <a:t>12.5 seconds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.</a:t>
                </a:r>
              </a:p>
              <a:p>
                <a:r>
                  <a:rPr lang="en-US" altLang="zh-CN" sz="2200" dirty="0">
                    <a:ea typeface="宋体" panose="02010600030101010101" pitchFamily="2" charset="-122"/>
                  </a:rPr>
                  <a:t>For 1000 sequences:</a:t>
                </a:r>
              </a:p>
              <a:p>
                <a:pPr lvl="1"/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Polling vs. Interrupt-driven I/O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≈</m:t>
                    </m:r>
                  </m:oMath>
                </a14:m>
                <a:r>
                  <a:rPr lang="en-US" altLang="zh-CN" sz="1800" dirty="0">
                    <a:solidFill>
                      <a:schemeClr val="tx2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chemeClr val="accent1"/>
                    </a:solidFill>
                    <a:ea typeface="宋体" panose="02010600030101010101" pitchFamily="2" charset="-122"/>
                  </a:rPr>
                  <a:t>6.94h vs. 3.47h</a:t>
                </a:r>
              </a:p>
              <a:p>
                <a:endParaRPr lang="en-US" altLang="zh-CN" dirty="0">
                  <a:solidFill>
                    <a:schemeClr val="accent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8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213" y="981075"/>
                <a:ext cx="8839200" cy="5481638"/>
              </a:xfrm>
              <a:blipFill>
                <a:blip r:embed="rId3"/>
                <a:stretch>
                  <a:fillRect l="-759" t="-667" r="-966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2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4F20-1EA9-4C7F-B826-9A59C2B42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6549D-23FF-4ECC-B2F7-DA153ED828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Two Parts to interrupt-driven I/O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Part1</a:t>
            </a:r>
            <a:r>
              <a:rPr lang="en-US" altLang="zh-CN" dirty="0">
                <a:ea typeface="宋体" panose="02010600030101010101" pitchFamily="2" charset="-122"/>
              </a:rPr>
              <a:t>.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the mechanism that enables an I/O device to interrupt the processor</a:t>
            </a:r>
          </a:p>
          <a:p>
            <a:pPr lvl="1"/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Part2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 the mechanism that handles the interrupt request.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F73EFE-6BFA-47FE-BBE4-6DEF93EF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85377"/>
            <a:ext cx="2173014" cy="1768629"/>
          </a:xfrm>
          <a:prstGeom prst="rect">
            <a:avLst/>
          </a:prstGeom>
        </p:spPr>
      </p:pic>
      <p:pic>
        <p:nvPicPr>
          <p:cNvPr id="1026" name="Picture 2" descr="https://img1.baidu.com/it/u=883598012,3595244162&amp;fm=26&amp;fmt=auto">
            <a:extLst>
              <a:ext uri="{FF2B5EF4-FFF2-40B4-BE49-F238E27FC236}">
                <a16:creationId xmlns:a16="http://schemas.microsoft.com/office/drawing/2014/main" id="{EBF07FC3-E64B-4D45-99ED-CC0F4D12E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7" y="3356992"/>
            <a:ext cx="2363912" cy="23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baidu.com/it/u=2974143385,2736475722&amp;fm=26&amp;fmt=auto">
            <a:extLst>
              <a:ext uri="{FF2B5EF4-FFF2-40B4-BE49-F238E27FC236}">
                <a16:creationId xmlns:a16="http://schemas.microsoft.com/office/drawing/2014/main" id="{DD93A137-D64E-4362-8567-1B1073FF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47874"/>
            <a:ext cx="1643634" cy="1643634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24889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4F20-1EA9-4C7F-B826-9A59C2B429E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2024/12/5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6549D-23FF-4ECC-B2F7-DA153ED828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Part I: Causing the Interrupt to Occur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Several things must be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true</a:t>
            </a:r>
            <a:r>
              <a:rPr lang="en-US" altLang="zh-CN" dirty="0">
                <a:ea typeface="宋体" panose="02010600030101010101" pitchFamily="2" charset="-122"/>
              </a:rPr>
              <a:t> for an I/O device to actually interrupt the program that is running:</a:t>
            </a:r>
          </a:p>
          <a:p>
            <a:pPr marL="400050" lvl="1" indent="0">
              <a:buNone/>
            </a:pP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C1</a:t>
            </a:r>
            <a:r>
              <a:rPr lang="en-US" altLang="zh-CN" sz="2400" dirty="0">
                <a:ea typeface="宋体" panose="02010600030101010101" pitchFamily="2" charset="-122"/>
              </a:rPr>
              <a:t>. The I/O device must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want service</a:t>
            </a:r>
            <a:r>
              <a:rPr lang="en-US" altLang="zh-CN" sz="2400" dirty="0">
                <a:ea typeface="宋体" panose="02010600030101010101" pitchFamily="2" charset="-122"/>
              </a:rPr>
              <a:t>.</a:t>
            </a:r>
          </a:p>
          <a:p>
            <a:pPr marL="400050" lvl="1" indent="0">
              <a:buNone/>
            </a:pP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C2</a:t>
            </a:r>
            <a:r>
              <a:rPr lang="en-US" altLang="zh-CN" sz="2400" dirty="0">
                <a:ea typeface="宋体" panose="02010600030101010101" pitchFamily="2" charset="-122"/>
              </a:rPr>
              <a:t>. The device must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have the right</a:t>
            </a:r>
            <a:r>
              <a:rPr lang="en-US" altLang="zh-CN" sz="2400" dirty="0">
                <a:ea typeface="宋体" panose="02010600030101010101" pitchFamily="2" charset="-122"/>
              </a:rPr>
              <a:t> to request the service.</a:t>
            </a:r>
          </a:p>
          <a:p>
            <a:pPr marL="400050" lvl="1" indent="0">
              <a:buNone/>
            </a:pP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C3</a:t>
            </a:r>
            <a:r>
              <a:rPr lang="en-US" altLang="zh-CN" sz="2400" dirty="0">
                <a:ea typeface="宋体" panose="02010600030101010101" pitchFamily="2" charset="-122"/>
              </a:rPr>
              <a:t>. The device request must be </a:t>
            </a:r>
            <a:r>
              <a:rPr lang="en-US" altLang="zh-CN" sz="2400" dirty="0">
                <a:solidFill>
                  <a:schemeClr val="accent1"/>
                </a:solidFill>
                <a:ea typeface="宋体" panose="02010600030101010101" pitchFamily="2" charset="-122"/>
              </a:rPr>
              <a:t>more urgent </a:t>
            </a:r>
            <a:r>
              <a:rPr lang="en-US" altLang="zh-CN" sz="2400" dirty="0">
                <a:ea typeface="宋体" panose="02010600030101010101" pitchFamily="2" charset="-122"/>
              </a:rPr>
              <a:t>than what the processor is currently doing.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If all three elements are present, the processor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 stops executing</a:t>
            </a:r>
            <a:r>
              <a:rPr lang="en-US" altLang="zh-CN" dirty="0">
                <a:ea typeface="宋体" panose="02010600030101010101" pitchFamily="2" charset="-122"/>
              </a:rPr>
              <a:t> the program that is running and </a:t>
            </a:r>
            <a:r>
              <a:rPr lang="en-US" altLang="zh-CN" dirty="0">
                <a:solidFill>
                  <a:schemeClr val="accent1"/>
                </a:solidFill>
                <a:ea typeface="宋体" panose="02010600030101010101" pitchFamily="2" charset="-122"/>
              </a:rPr>
              <a:t>takes care of the interrupt.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F73EFE-6BFA-47FE-BBE4-6DEF93EF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16" y="5091069"/>
            <a:ext cx="1820740" cy="1481911"/>
          </a:xfrm>
          <a:prstGeom prst="rect">
            <a:avLst/>
          </a:prstGeom>
        </p:spPr>
      </p:pic>
      <p:pic>
        <p:nvPicPr>
          <p:cNvPr id="9" name="Picture 2" descr="https://img1.baidu.com/it/u=883598012,3595244162&amp;fm=26&amp;fmt=auto">
            <a:extLst>
              <a:ext uri="{FF2B5EF4-FFF2-40B4-BE49-F238E27FC236}">
                <a16:creationId xmlns:a16="http://schemas.microsoft.com/office/drawing/2014/main" id="{A4FD0AB6-17BB-4559-A461-D89F0005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70" y="4802014"/>
            <a:ext cx="1980691" cy="19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g1.baidu.com/it/u=2974143385,2736475722&amp;fm=26&amp;fmt=auto">
            <a:extLst>
              <a:ext uri="{FF2B5EF4-FFF2-40B4-BE49-F238E27FC236}">
                <a16:creationId xmlns:a16="http://schemas.microsoft.com/office/drawing/2014/main" id="{5E304EB7-C505-4941-AF95-1DD88F5C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31" y="5482170"/>
            <a:ext cx="975392" cy="9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5054</TotalTime>
  <Pages>0</Pages>
  <Words>2609</Words>
  <Characters>0</Characters>
  <Application>Microsoft Office PowerPoint</Application>
  <DocSecurity>0</DocSecurity>
  <PresentationFormat>全屏显示(4:3)</PresentationFormat>
  <Lines>0</Lines>
  <Paragraphs>384</Paragraphs>
  <Slides>27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Gungsuh</vt:lpstr>
      <vt:lpstr>LetterGotLOT-Med</vt:lpstr>
      <vt:lpstr>STIXGeneral-Regular</vt:lpstr>
      <vt:lpstr>仿宋</vt:lpstr>
      <vt:lpstr>黑体</vt:lpstr>
      <vt:lpstr>华文新魏</vt:lpstr>
      <vt:lpstr>楷体</vt:lpstr>
      <vt:lpstr>微软雅黑</vt:lpstr>
      <vt:lpstr>Arial</vt:lpstr>
      <vt:lpstr>Calibri</vt:lpstr>
      <vt:lpstr>Cambria Math</vt:lpstr>
      <vt:lpstr>Courier New</vt:lpstr>
      <vt:lpstr>Tahoma</vt:lpstr>
      <vt:lpstr>Wingdings</vt:lpstr>
      <vt:lpstr>1_Office 主题​​</vt:lpstr>
      <vt:lpstr>学术交流模板3-中文</vt:lpstr>
      <vt:lpstr>Chapter 9-3  Interrupt-Driven I/O</vt:lpstr>
      <vt:lpstr>What is Interrupt-Driven I/O?</vt:lpstr>
      <vt:lpstr>What is Interrupt-Driven I/O?</vt:lpstr>
      <vt:lpstr>What is Interrupt-Driven I/O?</vt:lpstr>
      <vt:lpstr>What is Interrupt-Driven I/O?</vt:lpstr>
      <vt:lpstr>Why Have Interrupt-Driven I/O?</vt:lpstr>
      <vt:lpstr>Why Have Interrupt-Driven I/O? An Example</vt:lpstr>
      <vt:lpstr>Two Parts to interrupt-driven I/O</vt:lpstr>
      <vt:lpstr>Part I: Causing the Interrupt to Occur</vt:lpstr>
      <vt:lpstr>Part I: Causing the Interrupt to Occur</vt:lpstr>
      <vt:lpstr>Part I: Causing the Interrupt to Occur</vt:lpstr>
      <vt:lpstr>Part I: Causing the Interrupt to Occur</vt:lpstr>
      <vt:lpstr>Part I: Causing the Interrupt to Occur</vt:lpstr>
      <vt:lpstr>Part I: Causing the Interrupt to Occur</vt:lpstr>
      <vt:lpstr>Part II: Handling the Interrupt Request</vt:lpstr>
      <vt:lpstr>Part II: Handling the Interrupt Request</vt:lpstr>
      <vt:lpstr>Part II: Handling the Interrupt Request</vt:lpstr>
      <vt:lpstr>Part II: Handling the Interrupt Request</vt:lpstr>
      <vt:lpstr>Part II: Handling the Interrupt Request</vt:lpstr>
      <vt:lpstr>An Example (1)</vt:lpstr>
      <vt:lpstr>An Example (2)</vt:lpstr>
      <vt:lpstr>An Example (3)</vt:lpstr>
      <vt:lpstr>An Example (4)</vt:lpstr>
      <vt:lpstr>An Example (5)</vt:lpstr>
      <vt:lpstr>Interrupts deal with more than I/O devices.</vt:lpstr>
      <vt:lpstr>Polling Revisited</vt:lpstr>
      <vt:lpstr>ARM CPSR 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763</cp:revision>
  <cp:lastPrinted>1601-01-01T00:00:00Z</cp:lastPrinted>
  <dcterms:created xsi:type="dcterms:W3CDTF">2012-09-03T16:09:03Z</dcterms:created>
  <dcterms:modified xsi:type="dcterms:W3CDTF">2024-12-05T14:22:27Z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